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60" r:id="rId5"/>
    <p:sldId id="351" r:id="rId6"/>
    <p:sldId id="353" r:id="rId7"/>
    <p:sldId id="352" r:id="rId8"/>
    <p:sldId id="354" r:id="rId9"/>
    <p:sldId id="381" r:id="rId10"/>
    <p:sldId id="382" r:id="rId11"/>
    <p:sldId id="319" r:id="rId12"/>
    <p:sldId id="355" r:id="rId13"/>
    <p:sldId id="357" r:id="rId14"/>
    <p:sldId id="384" r:id="rId15"/>
    <p:sldId id="383" r:id="rId16"/>
    <p:sldId id="358" r:id="rId17"/>
    <p:sldId id="359" r:id="rId18"/>
    <p:sldId id="385" r:id="rId19"/>
    <p:sldId id="388" r:id="rId20"/>
    <p:sldId id="387" r:id="rId21"/>
    <p:sldId id="360" r:id="rId22"/>
    <p:sldId id="377" r:id="rId23"/>
    <p:sldId id="361" r:id="rId24"/>
    <p:sldId id="365" r:id="rId25"/>
    <p:sldId id="364" r:id="rId26"/>
    <p:sldId id="363" r:id="rId27"/>
    <p:sldId id="389" r:id="rId28"/>
    <p:sldId id="390" r:id="rId29"/>
    <p:sldId id="380" r:id="rId30"/>
    <p:sldId id="392" r:id="rId31"/>
    <p:sldId id="372" r:id="rId32"/>
    <p:sldId id="394" r:id="rId33"/>
    <p:sldId id="373" r:id="rId34"/>
    <p:sldId id="378" r:id="rId35"/>
    <p:sldId id="366" r:id="rId36"/>
    <p:sldId id="367" r:id="rId37"/>
    <p:sldId id="368" r:id="rId38"/>
    <p:sldId id="391" r:id="rId39"/>
    <p:sldId id="369" r:id="rId40"/>
    <p:sldId id="371" r:id="rId41"/>
    <p:sldId id="370" r:id="rId42"/>
    <p:sldId id="395" r:id="rId43"/>
    <p:sldId id="376" r:id="rId44"/>
    <p:sldId id="374" r:id="rId45"/>
    <p:sldId id="379" r:id="rId46"/>
    <p:sldId id="396" r:id="rId47"/>
    <p:sldId id="397" r:id="rId48"/>
    <p:sldId id="289" r:id="rId49"/>
    <p:sldId id="290" r:id="rId50"/>
    <p:sldId id="303" r:id="rId51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24. 7. 2021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24. 7. 2021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web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li/azure/appservice/plan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website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k-sk/learn/paths/deploy-a-website-with-azure-app-service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sk-sk/learn/paths/build-serverless-full-stack-apps-azur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App</a:t>
            </a:r>
            <a:r>
              <a:rPr lang="sk-SK" sz="6200" dirty="0"/>
              <a:t> Service (Web </a:t>
            </a:r>
            <a:r>
              <a:rPr lang="sk-SK" sz="6200" dirty="0" err="1"/>
              <a:t>App</a:t>
            </a:r>
            <a:r>
              <a:rPr lang="sk-SK" sz="6200" dirty="0"/>
              <a:t>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77</a:t>
            </a:r>
            <a:r>
              <a:rPr lang="en-US" dirty="0"/>
              <a:t>-78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9635D-AECC-41E2-B435-552CD22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Nastavenia –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29584C-44B7-4C68-AD7B-F148C951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dirty="0"/>
              <a:t>Spôsob, ako nastavovať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 pre prístup do DB</a:t>
            </a:r>
          </a:p>
          <a:p>
            <a:pPr algn="just"/>
            <a:r>
              <a:rPr lang="sk-SK" sz="2300" dirty="0"/>
              <a:t>Počas behu aplikácie sú dostupné ako premenné prostredia s prefixami podľa typu DB:</a:t>
            </a:r>
          </a:p>
          <a:p>
            <a:pPr lvl="1" algn="just"/>
            <a:r>
              <a:rPr lang="sk-SK" dirty="0"/>
              <a:t>SQL server: SQLCONNSTR_</a:t>
            </a:r>
          </a:p>
          <a:p>
            <a:pPr lvl="1" algn="just"/>
            <a:r>
              <a:rPr lang="sk-SK" dirty="0"/>
              <a:t>SQL </a:t>
            </a:r>
            <a:r>
              <a:rPr lang="sk-SK" dirty="0" err="1"/>
              <a:t>Azure</a:t>
            </a:r>
            <a:r>
              <a:rPr lang="sk-SK" dirty="0"/>
              <a:t>: SQLAZURECONNSTR_</a:t>
            </a:r>
          </a:p>
          <a:p>
            <a:pPr lvl="1" algn="just"/>
            <a:r>
              <a:rPr lang="sk-SK" dirty="0"/>
              <a:t>MySQL: MYSQLCONNSTR_</a:t>
            </a:r>
          </a:p>
          <a:p>
            <a:pPr lvl="1" algn="just"/>
            <a:r>
              <a:rPr lang="sk-SK" dirty="0" err="1"/>
              <a:t>PostgreSQL</a:t>
            </a:r>
            <a:r>
              <a:rPr lang="sk-SK" dirty="0"/>
              <a:t>: POSTGRESQLCONNSTR_</a:t>
            </a:r>
          </a:p>
          <a:p>
            <a:pPr lvl="1" algn="just"/>
            <a:r>
              <a:rPr lang="sk-SK" dirty="0" err="1"/>
              <a:t>Custom</a:t>
            </a:r>
            <a:r>
              <a:rPr lang="sk-SK" dirty="0"/>
              <a:t>: CUSTOMCONNSTR_</a:t>
            </a:r>
          </a:p>
        </p:txBody>
      </p:sp>
    </p:spTree>
    <p:extLst>
      <p:ext uri="{BB962C8B-B14F-4D97-AF65-F5344CB8AC3E}">
        <p14:creationId xmlns:p14="http://schemas.microsoft.com/office/powerpoint/2010/main" val="250396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BB682F-5053-46CC-856A-41F270A8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Always</a:t>
            </a:r>
            <a:r>
              <a:rPr lang="sk-SK" dirty="0"/>
              <a:t> 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B1FDCF-501F-4568-8654-63F4B2A2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Udržuje aplikáciu načítanú aj ak na ňu nejdú žiadne dotazy</a:t>
            </a:r>
          </a:p>
          <a:p>
            <a:r>
              <a:rPr lang="sk-SK" dirty="0"/>
              <a:t>Za normálnych okolností sa aplikácia uvoľní po 20 minútach bez dotazov</a:t>
            </a:r>
          </a:p>
          <a:p>
            <a:r>
              <a:rPr lang="sk-SK" dirty="0"/>
              <a:t>Pri </a:t>
            </a:r>
            <a:r>
              <a:rPr lang="sk-SK" dirty="0" err="1"/>
              <a:t>Always</a:t>
            </a:r>
            <a:r>
              <a:rPr lang="sk-SK" dirty="0"/>
              <a:t> on pošle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balancer</a:t>
            </a:r>
            <a:r>
              <a:rPr lang="sk-SK" dirty="0"/>
              <a:t> na aplikáciu každých 5 minút GET</a:t>
            </a:r>
          </a:p>
        </p:txBody>
      </p:sp>
    </p:spTree>
    <p:extLst>
      <p:ext uri="{BB962C8B-B14F-4D97-AF65-F5344CB8AC3E}">
        <p14:creationId xmlns:p14="http://schemas.microsoft.com/office/powerpoint/2010/main" val="49497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0E1F3-0779-4E34-996B-3611F12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ARR </a:t>
            </a:r>
            <a:r>
              <a:rPr lang="sk-SK" dirty="0" err="1"/>
              <a:t>affinity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282107-7FE3-4ADC-BE52-3079C739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/>
              <a:t>ARR</a:t>
            </a:r>
            <a:r>
              <a:rPr lang="sk-SK" dirty="0"/>
              <a:t> = </a:t>
            </a:r>
            <a:r>
              <a:rPr lang="sk-SK" b="1" dirty="0" err="1"/>
              <a:t>A</a:t>
            </a:r>
            <a:r>
              <a:rPr lang="sk-SK" dirty="0" err="1"/>
              <a:t>pplication</a:t>
            </a:r>
            <a:r>
              <a:rPr lang="sk-SK" dirty="0"/>
              <a:t> </a:t>
            </a:r>
            <a:r>
              <a:rPr lang="sk-SK" b="1" dirty="0" err="1"/>
              <a:t>R</a:t>
            </a:r>
            <a:r>
              <a:rPr lang="sk-SK" dirty="0" err="1"/>
              <a:t>equest</a:t>
            </a:r>
            <a:r>
              <a:rPr lang="sk-SK" dirty="0"/>
              <a:t> </a:t>
            </a:r>
            <a:r>
              <a:rPr lang="sk-SK" b="1" dirty="0" err="1"/>
              <a:t>R</a:t>
            </a:r>
            <a:r>
              <a:rPr lang="sk-SK" dirty="0" err="1"/>
              <a:t>outing</a:t>
            </a:r>
            <a:endParaRPr lang="sk-SK" dirty="0"/>
          </a:p>
          <a:p>
            <a:pPr algn="just"/>
            <a:r>
              <a:rPr lang="sk-SK" dirty="0"/>
              <a:t>Pomocou špeciálneho </a:t>
            </a:r>
            <a:r>
              <a:rPr lang="sk-SK" dirty="0" err="1"/>
              <a:t>cookie</a:t>
            </a:r>
            <a:r>
              <a:rPr lang="sk-SK" dirty="0"/>
              <a:t> (</a:t>
            </a:r>
            <a:r>
              <a:rPr lang="sk-SK" dirty="0" err="1"/>
              <a:t>affinity</a:t>
            </a:r>
            <a:r>
              <a:rPr lang="sk-SK" dirty="0"/>
              <a:t> </a:t>
            </a:r>
            <a:r>
              <a:rPr lang="sk-SK" dirty="0" err="1"/>
              <a:t>cookie</a:t>
            </a:r>
            <a:r>
              <a:rPr lang="sk-SK" dirty="0"/>
              <a:t>) zabezpečuje, aby boli dotazy od jedného používateľa smerované na tú istú inštanciu aplikácie</a:t>
            </a:r>
          </a:p>
          <a:p>
            <a:pPr algn="just"/>
            <a:r>
              <a:rPr lang="sk-SK" dirty="0"/>
              <a:t>V prípade, že chceme zabezpečiť lepší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balancing</a:t>
            </a:r>
            <a:r>
              <a:rPr lang="sk-SK" dirty="0"/>
              <a:t>, môžeme ho vypnúť</a:t>
            </a:r>
          </a:p>
          <a:p>
            <a:pPr algn="just"/>
            <a:r>
              <a:rPr lang="sk-SK" dirty="0" err="1"/>
              <a:t>Stateful</a:t>
            </a:r>
            <a:r>
              <a:rPr lang="sk-SK" dirty="0"/>
              <a:t> aplikácie by ho mali mať zapnutý</a:t>
            </a:r>
          </a:p>
        </p:txBody>
      </p:sp>
    </p:spTree>
    <p:extLst>
      <p:ext uri="{BB962C8B-B14F-4D97-AF65-F5344CB8AC3E}">
        <p14:creationId xmlns:p14="http://schemas.microsoft.com/office/powerpoint/2010/main" val="276253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14E3D-D329-4873-9887-62F78D67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CI/CD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CAD8E1-EDBE-4672-BC6C-B02F9E512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Azure</a:t>
            </a:r>
            <a:r>
              <a:rPr lang="sk-SK" dirty="0"/>
              <a:t> ponúka </a:t>
            </a:r>
            <a:r>
              <a:rPr lang="sk-SK" dirty="0" err="1"/>
              <a:t>out</a:t>
            </a:r>
            <a:r>
              <a:rPr lang="sk-SK" dirty="0"/>
              <a:t>-of-</a:t>
            </a:r>
            <a:r>
              <a:rPr lang="sk-SK" dirty="0" err="1"/>
              <a:t>the</a:t>
            </a:r>
            <a:r>
              <a:rPr lang="sk-SK" dirty="0"/>
              <a:t>-box CI/CD</a:t>
            </a:r>
          </a:p>
          <a:p>
            <a:pPr algn="just"/>
            <a:r>
              <a:rPr lang="sk-SK" dirty="0"/>
              <a:t>Stačí nastaviť niektorý z podporovaných zdrojov a </a:t>
            </a:r>
            <a:r>
              <a:rPr lang="sk-SK" dirty="0" err="1"/>
              <a:t>App</a:t>
            </a:r>
            <a:r>
              <a:rPr lang="sk-SK" dirty="0"/>
              <a:t> Service sa postará o automatické nasadenie aplikácie a jej synchronizáciu (pri zmenách)</a:t>
            </a:r>
          </a:p>
          <a:p>
            <a:pPr algn="just"/>
            <a:r>
              <a:rPr lang="sk-SK" dirty="0"/>
              <a:t>Okrem toho je možné nasadiť aplikáciu aj manuálne</a:t>
            </a:r>
          </a:p>
        </p:txBody>
      </p:sp>
    </p:spTree>
    <p:extLst>
      <p:ext uri="{BB962C8B-B14F-4D97-AF65-F5344CB8AC3E}">
        <p14:creationId xmlns:p14="http://schemas.microsoft.com/office/powerpoint/2010/main" val="123681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85C5B-DBB6-448D-9F0C-AC15381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Automatické nasadzovanie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6A540A-EF44-4657-910A-9EF8011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GitHub</a:t>
            </a:r>
            <a:endParaRPr lang="sk-SK" dirty="0"/>
          </a:p>
          <a:p>
            <a:r>
              <a:rPr lang="sk-SK" dirty="0" err="1"/>
              <a:t>Bitbucket</a:t>
            </a:r>
            <a:endParaRPr lang="sk-SK" dirty="0"/>
          </a:p>
          <a:p>
            <a:r>
              <a:rPr lang="sk-SK" dirty="0" err="1"/>
              <a:t>Local</a:t>
            </a:r>
            <a:r>
              <a:rPr lang="sk-SK" dirty="0"/>
              <a:t> Git (</a:t>
            </a:r>
            <a:r>
              <a:rPr lang="sk-SK" dirty="0" err="1"/>
              <a:t>Azure</a:t>
            </a:r>
            <a:r>
              <a:rPr lang="sk-SK" dirty="0"/>
              <a:t> vytvorí jednoduchý Git server priamo v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)</a:t>
            </a:r>
          </a:p>
          <a:p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Repos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003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8D8C0-D7B7-4575-A6AA-36D6E599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Nasadzovanie cez synchronizáciu s </a:t>
            </a:r>
            <a:r>
              <a:rPr lang="sk-SK" dirty="0" err="1"/>
              <a:t>cloudom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D47ACC-D223-4E97-934F-2C421C56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Dropbox</a:t>
            </a:r>
            <a:r>
              <a:rPr lang="sk-SK" dirty="0"/>
              <a:t> a OneDrive</a:t>
            </a:r>
          </a:p>
          <a:p>
            <a:r>
              <a:rPr lang="sk-SK" dirty="0"/>
              <a:t>Súbory sú uložené v špeciálnom cloudovom priečinku</a:t>
            </a:r>
          </a:p>
          <a:p>
            <a:pPr lvl="1"/>
            <a:r>
              <a:rPr lang="sk-SK" dirty="0" err="1"/>
              <a:t>Dropbox</a:t>
            </a:r>
            <a:r>
              <a:rPr lang="sk-SK" dirty="0"/>
              <a:t>: </a:t>
            </a:r>
            <a:r>
              <a:rPr lang="sk-SK" dirty="0" err="1"/>
              <a:t>Apps</a:t>
            </a:r>
            <a:r>
              <a:rPr lang="en-US" dirty="0"/>
              <a:t>\</a:t>
            </a:r>
            <a:r>
              <a:rPr lang="sk-SK" dirty="0" err="1"/>
              <a:t>Azure</a:t>
            </a:r>
            <a:endParaRPr lang="sk-SK" dirty="0"/>
          </a:p>
          <a:p>
            <a:pPr lvl="1"/>
            <a:r>
              <a:rPr lang="sk-SK" dirty="0"/>
              <a:t>OneDrive: </a:t>
            </a:r>
            <a:r>
              <a:rPr lang="sk-SK" dirty="0" err="1"/>
              <a:t>Apps</a:t>
            </a:r>
            <a:r>
              <a:rPr lang="en-US" dirty="0"/>
              <a:t>\</a:t>
            </a:r>
            <a:r>
              <a:rPr lang="sk-SK" dirty="0" err="1"/>
              <a:t>Azure</a:t>
            </a:r>
            <a:r>
              <a:rPr lang="sk-SK" dirty="0"/>
              <a:t> Web </a:t>
            </a:r>
            <a:r>
              <a:rPr lang="sk-SK" dirty="0" err="1"/>
              <a:t>Apps</a:t>
            </a:r>
            <a:endParaRPr lang="sk-SK" dirty="0"/>
          </a:p>
          <a:p>
            <a:r>
              <a:rPr lang="sk-SK" dirty="0"/>
              <a:t>Nasadenie cez tlačidlo </a:t>
            </a:r>
            <a:r>
              <a:rPr lang="sk-SK" dirty="0" err="1"/>
              <a:t>Redeploy</a:t>
            </a:r>
            <a:r>
              <a:rPr lang="sk-SK" dirty="0"/>
              <a:t>/</a:t>
            </a:r>
            <a:r>
              <a:rPr lang="sk-SK" dirty="0" err="1"/>
              <a:t>Sync</a:t>
            </a:r>
            <a:r>
              <a:rPr lang="sk-SK" dirty="0"/>
              <a:t> v portáli</a:t>
            </a:r>
          </a:p>
        </p:txBody>
      </p:sp>
    </p:spTree>
    <p:extLst>
      <p:ext uri="{BB962C8B-B14F-4D97-AF65-F5344CB8AC3E}">
        <p14:creationId xmlns:p14="http://schemas.microsoft.com/office/powerpoint/2010/main" val="339545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547714-A4C3-4050-9BA1-CBD7015C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Nasadzovanie z balíčka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D07AAF-C12A-4E5E-8650-0758A49D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ZIP</a:t>
            </a:r>
          </a:p>
          <a:p>
            <a:pPr lvl="1"/>
            <a:r>
              <a:rPr lang="sk-SK" dirty="0"/>
              <a:t>GUI: https://</a:t>
            </a:r>
            <a:r>
              <a:rPr lang="sk-SK" i="1" dirty="0"/>
              <a:t>&lt;app_name&gt;</a:t>
            </a:r>
            <a:r>
              <a:rPr lang="sk-SK" dirty="0"/>
              <a:t>.scm.azurewebsites.net/ZipDeployUI</a:t>
            </a:r>
          </a:p>
          <a:p>
            <a:pPr lvl="1"/>
            <a:r>
              <a:rPr lang="sk-SK" dirty="0"/>
              <a:t>REST API: https://</a:t>
            </a:r>
            <a:r>
              <a:rPr lang="sk-SK" i="1" dirty="0"/>
              <a:t>&lt;app_name&gt;</a:t>
            </a:r>
            <a:r>
              <a:rPr lang="sk-SK" dirty="0"/>
              <a:t>.scm.azurewebsites.net/api/zipdeploy (POST)</a:t>
            </a:r>
          </a:p>
          <a:p>
            <a:pPr lvl="1"/>
            <a:r>
              <a:rPr lang="sk-SK" dirty="0" err="1"/>
              <a:t>Azure</a:t>
            </a:r>
            <a:r>
              <a:rPr lang="sk-SK" dirty="0"/>
              <a:t> CLI, </a:t>
            </a:r>
            <a:r>
              <a:rPr lang="sk-SK" dirty="0" err="1"/>
              <a:t>Powershell</a:t>
            </a:r>
            <a:endParaRPr lang="sk-SK" dirty="0"/>
          </a:p>
          <a:p>
            <a:r>
              <a:rPr lang="sk-SK" dirty="0"/>
              <a:t>WAR</a:t>
            </a:r>
          </a:p>
          <a:p>
            <a:pPr lvl="1"/>
            <a:r>
              <a:rPr lang="sk-SK" dirty="0"/>
              <a:t>REST API: https://</a:t>
            </a:r>
            <a:r>
              <a:rPr lang="sk-SK" i="1" dirty="0"/>
              <a:t>&lt;app-name&gt;.</a:t>
            </a:r>
            <a:r>
              <a:rPr lang="sk-SK" dirty="0"/>
              <a:t>scm.azurewebsites.net/api/wardeploy (POST)</a:t>
            </a:r>
          </a:p>
          <a:p>
            <a:pPr lvl="1"/>
            <a:r>
              <a:rPr lang="sk-SK" dirty="0" err="1"/>
              <a:t>Powershell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913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1EC328-0D06-4C25-A02D-8A53B822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Ďalšie spôsoby nasadzovania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3188CA-95AC-408C-BAFF-3712AFA1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External</a:t>
            </a:r>
            <a:r>
              <a:rPr lang="sk-SK" dirty="0"/>
              <a:t> Git</a:t>
            </a:r>
          </a:p>
          <a:p>
            <a:r>
              <a:rPr lang="sk-SK" dirty="0"/>
              <a:t>FTP, FTPS (</a:t>
            </a:r>
            <a:r>
              <a:rPr lang="sk-SK" dirty="0" err="1"/>
              <a:t>prihlasovačky</a:t>
            </a:r>
            <a:r>
              <a:rPr lang="sk-SK" dirty="0"/>
              <a:t> priamo v portáli)</a:t>
            </a:r>
          </a:p>
          <a:p>
            <a:r>
              <a:rPr lang="sk-SK" dirty="0" err="1"/>
              <a:t>Deploy</a:t>
            </a:r>
            <a:r>
              <a:rPr lang="sk-SK" dirty="0"/>
              <a:t> z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Studia</a:t>
            </a:r>
            <a:endParaRPr lang="sk-SK" dirty="0"/>
          </a:p>
          <a:p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167934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DD1DFA-F76A-4278-85C5-A7A455F5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</a:t>
            </a:r>
            <a:r>
              <a:rPr lang="sk-SK" dirty="0"/>
              <a:t> </a:t>
            </a:r>
            <a:r>
              <a:rPr lang="sk-SK" dirty="0" err="1"/>
              <a:t>webapp</a:t>
            </a:r>
            <a:r>
              <a:rPr lang="sk-SK" dirty="0"/>
              <a:t> </a:t>
            </a:r>
            <a:r>
              <a:rPr lang="sk-SK" dirty="0" err="1"/>
              <a:t>up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5E3966-13FC-4A07-963B-6D0C860B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err="1"/>
              <a:t>Azure</a:t>
            </a:r>
            <a:r>
              <a:rPr lang="sk-SK" dirty="0"/>
              <a:t> CLI príkaz, ktorý vytvorí </a:t>
            </a:r>
            <a:r>
              <a:rPr lang="sk-SK" dirty="0" err="1"/>
              <a:t>App</a:t>
            </a:r>
            <a:r>
              <a:rPr lang="sk-SK" dirty="0"/>
              <a:t> Service a nasadí do nej kód z lokálneho priečinka. Spúšťa sa z priečinka s kódom, ktorý sa má nasadiť.</a:t>
            </a:r>
          </a:p>
          <a:p>
            <a:r>
              <a:rPr lang="sk-SK" dirty="0"/>
              <a:t>Prepínače:</a:t>
            </a:r>
          </a:p>
          <a:p>
            <a:pPr lvl="1"/>
            <a:r>
              <a:rPr lang="sk-SK" b="1" dirty="0" err="1"/>
              <a:t>name</a:t>
            </a:r>
            <a:r>
              <a:rPr lang="sk-SK" b="1" dirty="0"/>
              <a:t>: </a:t>
            </a:r>
            <a:r>
              <a:rPr lang="sk-SK" dirty="0"/>
              <a:t>názov aplikácie</a:t>
            </a:r>
          </a:p>
          <a:p>
            <a:pPr lvl="1"/>
            <a:r>
              <a:rPr lang="sk-SK" b="1" dirty="0" err="1"/>
              <a:t>dryrun</a:t>
            </a:r>
            <a:r>
              <a:rPr lang="sk-SK" b="1" dirty="0"/>
              <a:t>: </a:t>
            </a:r>
            <a:r>
              <a:rPr lang="sk-SK" dirty="0"/>
              <a:t>zobrazí detaily vytváranej aplikácie bez toho, aby sa vytvorila</a:t>
            </a:r>
          </a:p>
          <a:p>
            <a:pPr lvl="1"/>
            <a:r>
              <a:rPr lang="sk-SK" b="1" dirty="0" err="1"/>
              <a:t>runtime</a:t>
            </a:r>
            <a:r>
              <a:rPr lang="sk-SK" b="1" dirty="0"/>
              <a:t>: </a:t>
            </a:r>
            <a:r>
              <a:rPr lang="sk-SK" dirty="0"/>
              <a:t>požadovaný </a:t>
            </a:r>
            <a:r>
              <a:rPr lang="sk-SK" dirty="0" err="1"/>
              <a:t>runtime</a:t>
            </a:r>
            <a:r>
              <a:rPr lang="sk-SK" dirty="0"/>
              <a:t> pre aplikáciu</a:t>
            </a:r>
          </a:p>
          <a:p>
            <a:pPr lvl="1"/>
            <a:r>
              <a:rPr lang="sk-SK" b="1" dirty="0"/>
              <a:t>html: </a:t>
            </a:r>
            <a:r>
              <a:rPr lang="sk-SK" dirty="0"/>
              <a:t>pre statické HTML aplikácie</a:t>
            </a:r>
          </a:p>
          <a:p>
            <a:pPr lvl="1"/>
            <a:r>
              <a:rPr lang="sk-SK" b="1" dirty="0"/>
              <a:t>os-type, </a:t>
            </a:r>
            <a:r>
              <a:rPr lang="sk-SK" b="1" dirty="0" err="1"/>
              <a:t>plan</a:t>
            </a:r>
            <a:r>
              <a:rPr lang="sk-SK" b="1" dirty="0"/>
              <a:t>, </a:t>
            </a:r>
            <a:r>
              <a:rPr lang="sk-SK" b="1" dirty="0" err="1"/>
              <a:t>sku</a:t>
            </a:r>
            <a:r>
              <a:rPr lang="sk-SK" b="1" dirty="0"/>
              <a:t>: </a:t>
            </a:r>
            <a:r>
              <a:rPr lang="sk-SK" dirty="0"/>
              <a:t>nastavenie plánu</a:t>
            </a:r>
          </a:p>
          <a:p>
            <a:pPr lvl="1"/>
            <a:r>
              <a:rPr lang="sk-SK" b="1" dirty="0" err="1"/>
              <a:t>launch-browser</a:t>
            </a:r>
            <a:r>
              <a:rPr lang="sk-SK" b="1" dirty="0"/>
              <a:t>: </a:t>
            </a:r>
            <a:r>
              <a:rPr lang="sk-SK" dirty="0"/>
              <a:t>po vytvorení a nasadení otvorí predvolený prehliadač</a:t>
            </a:r>
          </a:p>
        </p:txBody>
      </p:sp>
    </p:spTree>
    <p:extLst>
      <p:ext uri="{BB962C8B-B14F-4D97-AF65-F5344CB8AC3E}">
        <p14:creationId xmlns:p14="http://schemas.microsoft.com/office/powerpoint/2010/main" val="188328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47434-48A3-4A5D-87D8-DA40346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Automatická záloha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B9AF64-809D-4D0C-B363-804E9524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/>
              <a:t>Backup</a:t>
            </a:r>
            <a:r>
              <a:rPr lang="sk-SK" dirty="0"/>
              <a:t> (Standard a vyššie):</a:t>
            </a:r>
          </a:p>
          <a:p>
            <a:pPr lvl="1"/>
            <a:r>
              <a:rPr lang="sk-SK" dirty="0"/>
              <a:t>Kompletná záloha konfigurácie, súborov a databáz (na základe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Zálohuje sa do kontajnera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(musí byť v rovnakej </a:t>
            </a:r>
            <a:r>
              <a:rPr lang="sk-SK" dirty="0" err="1"/>
              <a:t>resource</a:t>
            </a:r>
            <a:r>
              <a:rPr lang="sk-SK" dirty="0"/>
              <a:t> </a:t>
            </a:r>
            <a:r>
              <a:rPr lang="sk-SK" dirty="0" err="1"/>
              <a:t>group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Max. 10 GB záloha, zálohy sa držia neobmedzene dlho</a:t>
            </a:r>
          </a:p>
          <a:p>
            <a:pPr lvl="1"/>
            <a:r>
              <a:rPr lang="sk-SK" dirty="0"/>
              <a:t>Možnosť manuálnej alebo automatickej zálohy</a:t>
            </a:r>
          </a:p>
          <a:p>
            <a:r>
              <a:rPr lang="sk-SK" b="1" dirty="0" err="1"/>
              <a:t>Snapshot</a:t>
            </a:r>
            <a:r>
              <a:rPr lang="sk-SK" dirty="0"/>
              <a:t> (Premium a vyššie):</a:t>
            </a:r>
          </a:p>
          <a:p>
            <a:pPr lvl="1"/>
            <a:r>
              <a:rPr lang="sk-SK" dirty="0"/>
              <a:t>Nie je potrebné nič nastavovať, automaticky robí inkrementálne kópie aplikácie</a:t>
            </a:r>
          </a:p>
          <a:p>
            <a:pPr lvl="1"/>
            <a:r>
              <a:rPr lang="sk-SK" dirty="0"/>
              <a:t>Veľkosť nie je obmedzená, obnoviť je možné kópie z uplynulých 30 dní</a:t>
            </a:r>
          </a:p>
          <a:p>
            <a:pPr lvl="1"/>
            <a:r>
              <a:rPr lang="sk-SK" dirty="0"/>
              <a:t>Obnovuje sa do tej istej aplikácie alebo jej slotu, počas obnovy je aplikácia/slot zastavená</a:t>
            </a:r>
          </a:p>
        </p:txBody>
      </p:sp>
    </p:spTree>
    <p:extLst>
      <p:ext uri="{BB962C8B-B14F-4D97-AF65-F5344CB8AC3E}">
        <p14:creationId xmlns:p14="http://schemas.microsoft.com/office/powerpoint/2010/main" val="375577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57F9E-9AB8-4685-8B3F-DC429C2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Hosting </a:t>
            </a:r>
            <a:r>
              <a:rPr lang="en-US" dirty="0" err="1"/>
              <a:t>webov</a:t>
            </a:r>
            <a:r>
              <a:rPr lang="sk-SK" dirty="0" err="1"/>
              <a:t>ých</a:t>
            </a:r>
            <a:r>
              <a:rPr lang="sk-SK" dirty="0"/>
              <a:t> aplikácií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CBA841-F40C-4500-851D-77127B47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Server:</a:t>
            </a:r>
          </a:p>
          <a:p>
            <a:pPr lvl="1"/>
            <a:r>
              <a:rPr lang="en-US" dirty="0"/>
              <a:t>HW – server</a:t>
            </a:r>
            <a:r>
              <a:rPr lang="sk-SK" dirty="0"/>
              <a:t>, sieť, úložisko, ...</a:t>
            </a:r>
            <a:endParaRPr lang="en-US" dirty="0"/>
          </a:p>
          <a:p>
            <a:pPr lvl="1"/>
            <a:r>
              <a:rPr lang="en-US" dirty="0"/>
              <a:t>SW – </a:t>
            </a:r>
            <a:r>
              <a:rPr lang="sk-SK" dirty="0"/>
              <a:t>operačný systém, </a:t>
            </a:r>
            <a:r>
              <a:rPr lang="en-US" dirty="0"/>
              <a:t>IIS</a:t>
            </a:r>
            <a:r>
              <a:rPr lang="sk-SK" dirty="0"/>
              <a:t>/</a:t>
            </a:r>
            <a:r>
              <a:rPr lang="en-US" dirty="0" err="1"/>
              <a:t>nginx</a:t>
            </a:r>
            <a:r>
              <a:rPr lang="sk-SK" dirty="0"/>
              <a:t>/Apache, </a:t>
            </a:r>
            <a:r>
              <a:rPr lang="sk-SK" dirty="0" err="1"/>
              <a:t>runtime</a:t>
            </a:r>
            <a:r>
              <a:rPr lang="sk-SK" dirty="0"/>
              <a:t>, ...</a:t>
            </a:r>
          </a:p>
          <a:p>
            <a:pPr lvl="1"/>
            <a:r>
              <a:rPr lang="en-US" dirty="0" err="1"/>
              <a:t>Konfigur</a:t>
            </a:r>
            <a:r>
              <a:rPr lang="sk-SK" dirty="0" err="1"/>
              <a:t>ácia</a:t>
            </a:r>
            <a:r>
              <a:rPr lang="sk-SK" dirty="0"/>
              <a:t>, zabezpečenie, autorizácia, aktualizácie, ...</a:t>
            </a:r>
          </a:p>
          <a:p>
            <a:r>
              <a:rPr lang="sk-SK" dirty="0" err="1"/>
              <a:t>Serverless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O všetko sa stará niekto iný (</a:t>
            </a:r>
            <a:r>
              <a:rPr lang="sk-SK" dirty="0" err="1"/>
              <a:t>Azure</a:t>
            </a:r>
            <a:r>
              <a:rPr lang="sk-SK" dirty="0"/>
              <a:t>), stačí nasadiť aplikáciu a dáta</a:t>
            </a:r>
          </a:p>
        </p:txBody>
      </p:sp>
    </p:spTree>
    <p:extLst>
      <p:ext uri="{BB962C8B-B14F-4D97-AF65-F5344CB8AC3E}">
        <p14:creationId xmlns:p14="http://schemas.microsoft.com/office/powerpoint/2010/main" val="424553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7EC63-7F47-4D14-9DFD-87BA9BEB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6062D9-463E-4CCF-BB56-2BB7784E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App</a:t>
            </a:r>
            <a:r>
              <a:rPr lang="sk-SK" dirty="0"/>
              <a:t> Service obsahuje možnosť aplikáciu škálovať, aby mala dostatočný výkon/prostriedky na zvládanie aktuálnej záťaže</a:t>
            </a:r>
          </a:p>
          <a:p>
            <a:pPr algn="just"/>
            <a:r>
              <a:rPr lang="sk-SK" dirty="0"/>
              <a:t>Škálovať je možné </a:t>
            </a:r>
            <a:r>
              <a:rPr lang="sk-SK" b="1" dirty="0"/>
              <a:t>vertikálne</a:t>
            </a:r>
            <a:r>
              <a:rPr lang="sk-SK" dirty="0"/>
              <a:t> a </a:t>
            </a:r>
            <a:r>
              <a:rPr lang="sk-SK" b="1" dirty="0"/>
              <a:t>horizontálne</a:t>
            </a:r>
          </a:p>
        </p:txBody>
      </p:sp>
    </p:spTree>
    <p:extLst>
      <p:ext uri="{BB962C8B-B14F-4D97-AF65-F5344CB8AC3E}">
        <p14:creationId xmlns:p14="http://schemas.microsoft.com/office/powerpoint/2010/main" val="79653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DEC52-1435-46A9-A223-790507BB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Vertikálne škálovanie (</a:t>
            </a:r>
            <a:r>
              <a:rPr lang="sk-SK" dirty="0" err="1"/>
              <a:t>up-down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9C956A-C9D4-4F28-AF65-AF658580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Pridávanie/odoberanie prostriedkov pre VM, na ktorej beží aplikácia</a:t>
            </a:r>
          </a:p>
          <a:p>
            <a:r>
              <a:rPr lang="sk-SK" dirty="0"/>
              <a:t>Zmena úrovne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-u</a:t>
            </a:r>
          </a:p>
          <a:p>
            <a:r>
              <a:rPr lang="sk-SK" dirty="0"/>
              <a:t>Ovplyvňuje dostupnosť aplikácie, nakoľko aplikácia musí byť nasadená na VM s novým nastavením pre systémové prostriedky</a:t>
            </a:r>
          </a:p>
        </p:txBody>
      </p:sp>
    </p:spTree>
    <p:extLst>
      <p:ext uri="{BB962C8B-B14F-4D97-AF65-F5344CB8AC3E}">
        <p14:creationId xmlns:p14="http://schemas.microsoft.com/office/powerpoint/2010/main" val="27679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C5DC3-46D2-4105-8A45-D39C8989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Horizontálne škálovanie (in-</a:t>
            </a:r>
            <a:r>
              <a:rPr lang="sk-SK" dirty="0" err="1"/>
              <a:t>out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03C0AB7-A6F6-4B7C-A556-E0E684EA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Pridávanie/odoberanie inštancií aplikácie</a:t>
            </a:r>
          </a:p>
          <a:p>
            <a:r>
              <a:rPr lang="sk-SK" dirty="0"/>
              <a:t>Max. počet inštancií:</a:t>
            </a:r>
          </a:p>
          <a:p>
            <a:pPr lvl="1"/>
            <a:r>
              <a:rPr lang="sk-SK" dirty="0" err="1"/>
              <a:t>Basic</a:t>
            </a:r>
            <a:r>
              <a:rPr lang="sk-SK" dirty="0"/>
              <a:t>: 3 (len manuálne)</a:t>
            </a:r>
          </a:p>
          <a:p>
            <a:pPr lvl="1"/>
            <a:r>
              <a:rPr lang="sk-SK" dirty="0"/>
              <a:t>Standard: 10</a:t>
            </a:r>
          </a:p>
          <a:p>
            <a:pPr lvl="1"/>
            <a:r>
              <a:rPr lang="sk-SK" dirty="0"/>
              <a:t>Premium: 30</a:t>
            </a:r>
          </a:p>
          <a:p>
            <a:pPr lvl="1"/>
            <a:r>
              <a:rPr lang="sk-SK" dirty="0" err="1"/>
              <a:t>Isolated</a:t>
            </a:r>
            <a:r>
              <a:rPr lang="sk-SK" dirty="0"/>
              <a:t>: 100</a:t>
            </a:r>
          </a:p>
          <a:p>
            <a:r>
              <a:rPr lang="sk-SK" dirty="0"/>
              <a:t>Nemá vplyv na dostupnosť aplikácie</a:t>
            </a:r>
          </a:p>
        </p:txBody>
      </p:sp>
    </p:spTree>
    <p:extLst>
      <p:ext uri="{BB962C8B-B14F-4D97-AF65-F5344CB8AC3E}">
        <p14:creationId xmlns:p14="http://schemas.microsoft.com/office/powerpoint/2010/main" val="152787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AC1BC-32B5-4702-AF55-35F2E9D7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Automatické 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5BAFC5-D33B-483E-83C2-CBA843A4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sz="2350" dirty="0"/>
              <a:t>Vždy existuje default podmienka, ktorá sa spúšťa, ak sa nespustila žiadna iná</a:t>
            </a:r>
          </a:p>
          <a:p>
            <a:pPr algn="just"/>
            <a:r>
              <a:rPr lang="sk-SK" dirty="0"/>
              <a:t>Ostatné podmienky sú časovo obmedzené na </a:t>
            </a:r>
            <a:r>
              <a:rPr lang="sk-SK" b="1" dirty="0"/>
              <a:t>konkrétny časový úsek </a:t>
            </a:r>
            <a:r>
              <a:rPr lang="sk-SK" dirty="0"/>
              <a:t>(začiatok/koniec) alebo </a:t>
            </a:r>
            <a:r>
              <a:rPr lang="sk-SK" b="1" dirty="0"/>
              <a:t>sa pravidelne opakujú v špecifických dňoch</a:t>
            </a:r>
            <a:endParaRPr lang="sk-SK" dirty="0"/>
          </a:p>
          <a:p>
            <a:pPr algn="just"/>
            <a:r>
              <a:rPr lang="sk-SK" dirty="0"/>
              <a:t>Počet inštancií je možné nastaviť ako </a:t>
            </a:r>
            <a:r>
              <a:rPr lang="sk-SK" b="1" dirty="0"/>
              <a:t>konštantu</a:t>
            </a:r>
            <a:r>
              <a:rPr lang="sk-SK" dirty="0"/>
              <a:t> alebo </a:t>
            </a:r>
            <a:r>
              <a:rPr lang="sk-SK" b="1" dirty="0"/>
              <a:t>podmieniť pravidlom založeným na metrike </a:t>
            </a:r>
            <a:r>
              <a:rPr lang="sk-SK" dirty="0"/>
              <a:t>(jedna podmienka môže obsahovať viacero pravidiel)</a:t>
            </a:r>
          </a:p>
          <a:p>
            <a:pPr algn="just"/>
            <a:r>
              <a:rPr lang="sk-SK" dirty="0"/>
              <a:t>Pre každý </a:t>
            </a:r>
            <a:r>
              <a:rPr lang="sk-SK" dirty="0" err="1"/>
              <a:t>scale-out</a:t>
            </a:r>
            <a:r>
              <a:rPr lang="sk-SK" dirty="0"/>
              <a:t> by malo existovať „reverzné“ </a:t>
            </a:r>
            <a:r>
              <a:rPr lang="sk-SK" dirty="0" err="1"/>
              <a:t>scale</a:t>
            </a:r>
            <a:r>
              <a:rPr lang="sk-SK" dirty="0"/>
              <a:t>-in pravidlo</a:t>
            </a:r>
          </a:p>
          <a:p>
            <a:pPr algn="just"/>
            <a:r>
              <a:rPr lang="sk-SK" dirty="0"/>
              <a:t>Ak obsahuje podmienka viac pravidiel:</a:t>
            </a:r>
          </a:p>
          <a:p>
            <a:pPr lvl="1" algn="just"/>
            <a:r>
              <a:rPr lang="sk-SK" dirty="0"/>
              <a:t>Na </a:t>
            </a:r>
            <a:r>
              <a:rPr lang="sk-SK" b="1" dirty="0" err="1"/>
              <a:t>scale-out</a:t>
            </a:r>
            <a:r>
              <a:rPr lang="sk-SK" dirty="0"/>
              <a:t> stačí, aby bolo splnené </a:t>
            </a:r>
            <a:r>
              <a:rPr lang="sk-SK" b="1" dirty="0"/>
              <a:t>jedno pravidlo</a:t>
            </a:r>
          </a:p>
          <a:p>
            <a:pPr lvl="1" algn="just"/>
            <a:r>
              <a:rPr lang="sk-SK" dirty="0"/>
              <a:t>Na </a:t>
            </a:r>
            <a:r>
              <a:rPr lang="sk-SK" b="1" dirty="0" err="1"/>
              <a:t>scale</a:t>
            </a:r>
            <a:r>
              <a:rPr lang="sk-SK" b="1" dirty="0"/>
              <a:t>-in</a:t>
            </a:r>
            <a:r>
              <a:rPr lang="sk-SK" dirty="0"/>
              <a:t> musia byť splnené </a:t>
            </a:r>
            <a:r>
              <a:rPr lang="sk-SK" b="1" dirty="0"/>
              <a:t>všetky pravidlá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0199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D2CDE-4D0F-400C-B759-49D36161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Automatické škálovanie - pravidlá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7071D3-1BAA-46AD-8542-8DE9B3F6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Agregácia: </a:t>
            </a:r>
            <a:r>
              <a:rPr lang="sk-SK" dirty="0" err="1"/>
              <a:t>Average</a:t>
            </a:r>
            <a:r>
              <a:rPr lang="sk-SK" dirty="0"/>
              <a:t>, Minimum, Maximum, </a:t>
            </a:r>
            <a:r>
              <a:rPr lang="sk-SK" dirty="0" err="1"/>
              <a:t>Sum</a:t>
            </a:r>
            <a:r>
              <a:rPr lang="sk-SK" dirty="0"/>
              <a:t>, </a:t>
            </a:r>
            <a:r>
              <a:rPr lang="sk-SK" dirty="0" err="1"/>
              <a:t>Last</a:t>
            </a:r>
            <a:r>
              <a:rPr lang="sk-SK" dirty="0"/>
              <a:t>, </a:t>
            </a:r>
            <a:r>
              <a:rPr lang="sk-SK" dirty="0" err="1"/>
              <a:t>Count</a:t>
            </a:r>
            <a:endParaRPr lang="sk-SK" dirty="0"/>
          </a:p>
          <a:p>
            <a:r>
              <a:rPr lang="sk-SK" dirty="0"/>
              <a:t>Vybrané metriky:</a:t>
            </a:r>
          </a:p>
          <a:p>
            <a:pPr lvl="1"/>
            <a:r>
              <a:rPr lang="sk-SK" b="1" dirty="0"/>
              <a:t>CPU </a:t>
            </a:r>
            <a:r>
              <a:rPr lang="sk-SK" b="1" dirty="0" err="1"/>
              <a:t>Percentage</a:t>
            </a:r>
            <a:r>
              <a:rPr lang="sk-SK" b="1" dirty="0"/>
              <a:t> </a:t>
            </a:r>
            <a:r>
              <a:rPr lang="sk-SK" dirty="0"/>
              <a:t>(vysoké vyťaženie CPU môže spôsobiť  omeškanie spracovania dotazov)</a:t>
            </a:r>
          </a:p>
          <a:p>
            <a:pPr lvl="1"/>
            <a:r>
              <a:rPr lang="sk-SK" b="1" dirty="0" err="1"/>
              <a:t>Memory</a:t>
            </a:r>
            <a:r>
              <a:rPr lang="sk-SK" b="1" dirty="0"/>
              <a:t> </a:t>
            </a:r>
            <a:r>
              <a:rPr lang="sk-SK" b="1" dirty="0" err="1"/>
              <a:t>Percentage</a:t>
            </a:r>
            <a:r>
              <a:rPr lang="sk-SK" b="1" dirty="0"/>
              <a:t> </a:t>
            </a:r>
            <a:r>
              <a:rPr lang="sk-SK" dirty="0"/>
              <a:t>(vyťaženie RAM môže spôsobiť zlyhanie inštancie)</a:t>
            </a:r>
          </a:p>
          <a:p>
            <a:pPr lvl="1"/>
            <a:r>
              <a:rPr lang="sk-SK" b="1" dirty="0"/>
              <a:t>Disk </a:t>
            </a:r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Length</a:t>
            </a:r>
            <a:r>
              <a:rPr lang="sk-SK" b="1" dirty="0"/>
              <a:t> </a:t>
            </a:r>
            <a:r>
              <a:rPr lang="sk-SK" dirty="0"/>
              <a:t>(ukazuje, či musia procesy čakať na prístup k disku)</a:t>
            </a:r>
          </a:p>
          <a:p>
            <a:pPr lvl="1"/>
            <a:r>
              <a:rPr lang="sk-SK" b="1" dirty="0"/>
              <a:t>Http </a:t>
            </a:r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Length</a:t>
            </a:r>
            <a:r>
              <a:rPr lang="sk-SK" b="1" dirty="0"/>
              <a:t> </a:t>
            </a:r>
            <a:r>
              <a:rPr lang="sk-SK" dirty="0"/>
              <a:t>(ak čaká veľa dotazov na spracovanie, môžu nastávať </a:t>
            </a:r>
            <a:r>
              <a:rPr lang="sk-SK" dirty="0" err="1"/>
              <a:t>timeouty</a:t>
            </a:r>
            <a:r>
              <a:rPr lang="sk-SK" dirty="0"/>
              <a:t> - 408)</a:t>
            </a:r>
          </a:p>
          <a:p>
            <a:pPr lvl="1"/>
            <a:r>
              <a:rPr lang="sk-SK" b="1" dirty="0" err="1"/>
              <a:t>Data</a:t>
            </a:r>
            <a:r>
              <a:rPr lang="sk-SK" b="1" dirty="0"/>
              <a:t> In, </a:t>
            </a:r>
            <a:r>
              <a:rPr lang="sk-SK" b="1" dirty="0" err="1"/>
              <a:t>Data</a:t>
            </a:r>
            <a:r>
              <a:rPr lang="sk-SK" b="1" dirty="0"/>
              <a:t> </a:t>
            </a:r>
            <a:r>
              <a:rPr lang="sk-SK" b="1" dirty="0" err="1"/>
              <a:t>Out</a:t>
            </a:r>
            <a:r>
              <a:rPr lang="sk-SK" b="1" dirty="0"/>
              <a:t> </a:t>
            </a:r>
            <a:r>
              <a:rPr lang="sk-SK" dirty="0"/>
              <a:t>(objem prijímaných a odosielaných dát)</a:t>
            </a:r>
          </a:p>
        </p:txBody>
      </p:sp>
    </p:spTree>
    <p:extLst>
      <p:ext uri="{BB962C8B-B14F-4D97-AF65-F5344CB8AC3E}">
        <p14:creationId xmlns:p14="http://schemas.microsoft.com/office/powerpoint/2010/main" val="245232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B07BF0-B7B6-4603-B320-EDB8CC08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Automatické škálovanie – vyhodnocovanie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47428B-DCD1-49BD-B370-EA7ACF4D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Určí sa, koľko dozadu sa má pravidlo pri vyhodnocovaní pozerať (</a:t>
            </a:r>
            <a:r>
              <a:rPr lang="sk-SK" b="1" dirty="0" err="1"/>
              <a:t>Duration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Každá metrika má automaticky nastavený časový úsek, za ktorý sa vykoná čiastková agregácia (</a:t>
            </a:r>
            <a:r>
              <a:rPr lang="sk-SK" b="1" dirty="0" err="1"/>
              <a:t>Time</a:t>
            </a:r>
            <a:r>
              <a:rPr lang="sk-SK" b="1" dirty="0"/>
              <a:t> </a:t>
            </a:r>
            <a:r>
              <a:rPr lang="sk-SK" b="1" dirty="0" err="1"/>
              <a:t>grain</a:t>
            </a:r>
            <a:r>
              <a:rPr lang="sk-SK" dirty="0"/>
              <a:t>, </a:t>
            </a:r>
            <a:r>
              <a:rPr lang="sk-SK" b="1" dirty="0" err="1"/>
              <a:t>Time</a:t>
            </a:r>
            <a:r>
              <a:rPr lang="sk-SK" b="1" dirty="0"/>
              <a:t> </a:t>
            </a:r>
            <a:r>
              <a:rPr lang="sk-SK" b="1" dirty="0" err="1"/>
              <a:t>grain</a:t>
            </a:r>
            <a:r>
              <a:rPr lang="sk-SK" b="1" dirty="0"/>
              <a:t> </a:t>
            </a:r>
            <a:r>
              <a:rPr lang="sk-SK" b="1" dirty="0" err="1"/>
              <a:t>statistic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Pre každý časový úsek v rámci </a:t>
            </a:r>
            <a:r>
              <a:rPr lang="sk-SK" dirty="0" err="1"/>
              <a:t>Duration</a:t>
            </a:r>
            <a:r>
              <a:rPr lang="sk-SK" dirty="0"/>
              <a:t> sa vypočíta čiastková agregácia. Na výsledky týchto agregácií sa potom aplikuje celková agregácia (</a:t>
            </a:r>
            <a:r>
              <a:rPr lang="sk-SK" b="1" dirty="0" err="1"/>
              <a:t>Time</a:t>
            </a:r>
            <a:r>
              <a:rPr lang="sk-SK" b="1" dirty="0"/>
              <a:t> </a:t>
            </a:r>
            <a:r>
              <a:rPr lang="sk-SK" b="1" dirty="0" err="1"/>
              <a:t>aggregation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Takto získaný výsledok sa porovnáva s určeným kritériom (</a:t>
            </a:r>
            <a:r>
              <a:rPr lang="sk-SK" b="1" dirty="0" err="1"/>
              <a:t>Operator</a:t>
            </a:r>
            <a:r>
              <a:rPr lang="sk-SK" dirty="0"/>
              <a:t>, </a:t>
            </a:r>
            <a:r>
              <a:rPr lang="sk-SK" b="1" dirty="0" err="1"/>
              <a:t>Metric</a:t>
            </a:r>
            <a:r>
              <a:rPr lang="sk-SK" b="1" dirty="0"/>
              <a:t> t</a:t>
            </a:r>
            <a:r>
              <a:rPr lang="en-US" b="1" dirty="0"/>
              <a:t>h</a:t>
            </a:r>
            <a:r>
              <a:rPr lang="sk-SK" b="1" dirty="0" err="1"/>
              <a:t>reshold</a:t>
            </a:r>
            <a:r>
              <a:rPr lang="sk-SK" dirty="0"/>
              <a:t>) a v prípade splnenia nastane škálovanie (</a:t>
            </a:r>
            <a:r>
              <a:rPr lang="sk-SK" b="1" dirty="0" err="1"/>
              <a:t>Operation</a:t>
            </a:r>
            <a:r>
              <a:rPr lang="sk-SK" dirty="0"/>
              <a:t>, </a:t>
            </a:r>
            <a:r>
              <a:rPr lang="sk-SK" b="1" dirty="0" err="1"/>
              <a:t>Instance</a:t>
            </a:r>
            <a:r>
              <a:rPr lang="sk-SK" b="1" dirty="0"/>
              <a:t> </a:t>
            </a:r>
            <a:r>
              <a:rPr lang="sk-SK" b="1" dirty="0" err="1"/>
              <a:t>count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Ak bolo kritérium splnené, najbližšie vyhodnocovanie počká (</a:t>
            </a:r>
            <a:r>
              <a:rPr lang="sk-SK" b="1" dirty="0" err="1"/>
              <a:t>Cool</a:t>
            </a:r>
            <a:r>
              <a:rPr lang="sk-SK" b="1" dirty="0"/>
              <a:t> </a:t>
            </a:r>
            <a:r>
              <a:rPr lang="sk-SK" b="1" dirty="0" err="1"/>
              <a:t>down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27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406392-2376-4834-A84A-0EE8EC9D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Health</a:t>
            </a:r>
            <a:r>
              <a:rPr lang="sk-SK" dirty="0"/>
              <a:t> </a:t>
            </a:r>
            <a:r>
              <a:rPr lang="sk-SK" dirty="0" err="1"/>
              <a:t>check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DFAE28-33A4-4497-ABB8-090318F9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err="1"/>
              <a:t>Azure</a:t>
            </a:r>
            <a:r>
              <a:rPr lang="sk-SK" dirty="0"/>
              <a:t> umožňuje nastaviť pre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health</a:t>
            </a:r>
            <a:r>
              <a:rPr lang="sk-SK" dirty="0"/>
              <a:t> </a:t>
            </a:r>
            <a:r>
              <a:rPr lang="sk-SK" dirty="0" err="1"/>
              <a:t>check</a:t>
            </a:r>
            <a:r>
              <a:rPr lang="sk-SK" dirty="0"/>
              <a:t> (= PING na konkrétnu podstránku)</a:t>
            </a:r>
          </a:p>
          <a:p>
            <a:pPr algn="just"/>
            <a:r>
              <a:rPr lang="sk-SK" dirty="0"/>
              <a:t>V prípade „nezdravej“ inštancie ju </a:t>
            </a:r>
            <a:r>
              <a:rPr lang="sk-SK" dirty="0" err="1"/>
              <a:t>App</a:t>
            </a:r>
            <a:r>
              <a:rPr lang="sk-SK" dirty="0"/>
              <a:t> Service odstráni z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balancera</a:t>
            </a:r>
            <a:endParaRPr lang="sk-SK" dirty="0"/>
          </a:p>
          <a:p>
            <a:pPr algn="just"/>
            <a:r>
              <a:rPr lang="sk-SK" dirty="0"/>
              <a:t>Pri pretrvávajúcich problémov </a:t>
            </a:r>
            <a:r>
              <a:rPr lang="sk-SK" dirty="0" err="1"/>
              <a:t>App</a:t>
            </a:r>
            <a:r>
              <a:rPr lang="sk-SK" dirty="0"/>
              <a:t> Service inštanciu reštartuje</a:t>
            </a:r>
          </a:p>
          <a:p>
            <a:pPr algn="just"/>
            <a:r>
              <a:rPr lang="sk-SK" b="1" dirty="0">
                <a:latin typeface="Consolas" panose="020B0609020204030204" pitchFamily="49" charset="0"/>
              </a:rPr>
              <a:t>WEBSITE_HEALTHCHECK_MAXPINGFAILURES </a:t>
            </a:r>
            <a:r>
              <a:rPr lang="sk-SK" dirty="0"/>
              <a:t>– počet neúspešných PING-</a:t>
            </a:r>
            <a:r>
              <a:rPr lang="sk-SK" dirty="0" err="1"/>
              <a:t>ov</a:t>
            </a:r>
            <a:r>
              <a:rPr lang="sk-SK" dirty="0"/>
              <a:t>, po ktorých sa inštancia odstráni z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balancera</a:t>
            </a:r>
            <a:r>
              <a:rPr lang="sk-SK" dirty="0"/>
              <a:t> (2 – 10)</a:t>
            </a:r>
          </a:p>
          <a:p>
            <a:pPr algn="just"/>
            <a:r>
              <a:rPr lang="sk-SK" b="1" dirty="0">
                <a:latin typeface="Consolas" panose="020B0609020204030204" pitchFamily="49" charset="0"/>
              </a:rPr>
              <a:t>WEBSITE_HEALTHCHECK_MAXUNHEALTHYWORKERPERCENT </a:t>
            </a:r>
            <a:r>
              <a:rPr lang="sk-SK" dirty="0"/>
              <a:t>– percento inštancií, ktoré môžu byť odstránené (default je 50%)</a:t>
            </a:r>
          </a:p>
        </p:txBody>
      </p:sp>
    </p:spTree>
    <p:extLst>
      <p:ext uri="{BB962C8B-B14F-4D97-AF65-F5344CB8AC3E}">
        <p14:creationId xmlns:p14="http://schemas.microsoft.com/office/powerpoint/2010/main" val="377169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BE2A86-D51D-400C-9E08-D21235A2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Logovanie</a:t>
            </a:r>
            <a:r>
              <a:rPr lang="sk-SK" dirty="0"/>
              <a:t> z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4F7E87-7A4D-433F-962A-8318CE7E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ASP.NET – statická trieda </a:t>
            </a:r>
            <a:r>
              <a:rPr lang="en-US" b="1" dirty="0" err="1">
                <a:latin typeface="Consolas" panose="020B0609020204030204" pitchFamily="49" charset="0"/>
              </a:rPr>
              <a:t>System.Diagnostics.Trace</a:t>
            </a:r>
            <a:endParaRPr lang="sk-SK" b="1" dirty="0">
              <a:latin typeface="Consolas" panose="020B0609020204030204" pitchFamily="49" charset="0"/>
            </a:endParaRPr>
          </a:p>
          <a:p>
            <a:pPr lvl="1"/>
            <a:r>
              <a:rPr lang="sk-SK" dirty="0" err="1">
                <a:latin typeface="Consolas" panose="020B0609020204030204" pitchFamily="49" charset="0"/>
              </a:rPr>
              <a:t>TraceError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TraceWarning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TraceInformation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TraceLine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/>
              <a:t>(= </a:t>
            </a:r>
            <a:r>
              <a:rPr lang="sk-SK" dirty="0" err="1"/>
              <a:t>verbose</a:t>
            </a:r>
            <a:r>
              <a:rPr lang="sk-SK" dirty="0"/>
              <a:t>)</a:t>
            </a:r>
          </a:p>
          <a:p>
            <a:r>
              <a:rPr lang="sk-SK" dirty="0"/>
              <a:t>ASP.NET </a:t>
            </a:r>
            <a:r>
              <a:rPr lang="sk-SK" dirty="0" err="1"/>
              <a:t>Core</a:t>
            </a:r>
            <a:r>
              <a:rPr lang="sk-SK" dirty="0"/>
              <a:t> – </a:t>
            </a:r>
            <a:r>
              <a:rPr lang="sk-SK" dirty="0" err="1"/>
              <a:t>logger</a:t>
            </a:r>
            <a:r>
              <a:rPr lang="sk-SK" dirty="0"/>
              <a:t> získaný z </a:t>
            </a:r>
            <a:r>
              <a:rPr lang="sk-SK" dirty="0" err="1"/>
              <a:t>factory</a:t>
            </a:r>
            <a:endParaRPr lang="sk-SK" dirty="0"/>
          </a:p>
          <a:p>
            <a:pPr lvl="1"/>
            <a:r>
              <a:rPr lang="sk-SK" dirty="0" err="1">
                <a:latin typeface="Consolas" panose="020B0609020204030204" pitchFamily="49" charset="0"/>
              </a:rPr>
              <a:t>LogCritical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LogError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LogWarning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LogInformation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LogDebug</a:t>
            </a:r>
            <a:r>
              <a:rPr lang="sk-SK" dirty="0"/>
              <a:t>, </a:t>
            </a:r>
            <a:r>
              <a:rPr lang="sk-SK" dirty="0" err="1">
                <a:latin typeface="Consolas" panose="020B0609020204030204" pitchFamily="49" charset="0"/>
              </a:rPr>
              <a:t>LogTrace</a:t>
            </a:r>
            <a:endParaRPr lang="sk-SK" dirty="0">
              <a:latin typeface="Consolas" panose="020B0609020204030204" pitchFamily="49" charset="0"/>
            </a:endParaRPr>
          </a:p>
          <a:p>
            <a:r>
              <a:rPr lang="sk-SK" dirty="0"/>
              <a:t>Node.js</a:t>
            </a:r>
          </a:p>
          <a:p>
            <a:pPr lvl="1"/>
            <a:r>
              <a:rPr lang="sk-SK" dirty="0" err="1">
                <a:latin typeface="Consolas" panose="020B0609020204030204" pitchFamily="49" charset="0"/>
              </a:rPr>
              <a:t>console.error</a:t>
            </a:r>
            <a:r>
              <a:rPr lang="sk-SK" dirty="0"/>
              <a:t>, </a:t>
            </a:r>
            <a:r>
              <a:rPr lang="sk-SK" dirty="0">
                <a:latin typeface="Consolas" panose="020B0609020204030204" pitchFamily="49" charset="0"/>
              </a:rPr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1889921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A57DB-BA27-4166-88E3-B31A8ED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Logovanie - Windows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0C3C0A-5DD5-411B-BDB0-21C7762F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sk-SK" b="1" dirty="0" err="1"/>
              <a:t>Application</a:t>
            </a:r>
            <a:r>
              <a:rPr lang="sk-SK" b="1" dirty="0"/>
              <a:t> </a:t>
            </a:r>
            <a:r>
              <a:rPr lang="sk-SK" b="1" dirty="0" err="1"/>
              <a:t>logging</a:t>
            </a:r>
            <a:r>
              <a:rPr lang="sk-SK" b="1" dirty="0"/>
              <a:t> </a:t>
            </a:r>
            <a:r>
              <a:rPr lang="sk-SK" dirty="0"/>
              <a:t>(s voľbou úrovne) – logy z aplikácie</a:t>
            </a:r>
          </a:p>
          <a:p>
            <a:pPr lvl="1" algn="just"/>
            <a:r>
              <a:rPr lang="sk-SK" dirty="0" err="1"/>
              <a:t>Filesystem</a:t>
            </a:r>
            <a:r>
              <a:rPr lang="sk-SK" dirty="0"/>
              <a:t> – logy sa ukladajú na virtuálny disk patriaci k aplikácii, odporúča sa ako dočasné riešenie - automaticky sa vypne po 12 hodinách</a:t>
            </a:r>
          </a:p>
          <a:p>
            <a:pPr lvl="1" algn="just"/>
            <a:r>
              <a:rPr lang="sk-SK" dirty="0" err="1"/>
              <a:t>Blob</a:t>
            </a:r>
            <a:r>
              <a:rPr lang="sk-SK" dirty="0"/>
              <a:t> – logy sa ukladajú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, je možné nastaviť, koľko sa majú uchovávať</a:t>
            </a:r>
          </a:p>
          <a:p>
            <a:pPr algn="just"/>
            <a:r>
              <a:rPr lang="sk-SK" b="1" dirty="0"/>
              <a:t>Web server </a:t>
            </a:r>
            <a:r>
              <a:rPr lang="sk-SK" b="1" dirty="0" err="1"/>
              <a:t>logging</a:t>
            </a:r>
            <a:r>
              <a:rPr lang="sk-SK" b="1" dirty="0"/>
              <a:t> </a:t>
            </a:r>
            <a:r>
              <a:rPr lang="sk-SK" dirty="0"/>
              <a:t>– neupravené dáta o všetkých HTTP dotazoch na server</a:t>
            </a:r>
          </a:p>
          <a:p>
            <a:pPr algn="just"/>
            <a:r>
              <a:rPr lang="sk-SK" b="1" dirty="0" err="1"/>
              <a:t>Detailed</a:t>
            </a:r>
            <a:r>
              <a:rPr lang="sk-SK" b="1" dirty="0"/>
              <a:t> </a:t>
            </a:r>
            <a:r>
              <a:rPr lang="sk-SK" b="1" dirty="0" err="1"/>
              <a:t>error</a:t>
            </a:r>
            <a:r>
              <a:rPr lang="sk-SK" b="1" dirty="0"/>
              <a:t> </a:t>
            </a:r>
            <a:r>
              <a:rPr lang="sk-SK" b="1" dirty="0" err="1"/>
              <a:t>messages</a:t>
            </a:r>
            <a:r>
              <a:rPr lang="sk-SK" b="1" dirty="0"/>
              <a:t> </a:t>
            </a:r>
            <a:r>
              <a:rPr lang="sk-SK" dirty="0"/>
              <a:t>– kópie chybových .</a:t>
            </a:r>
            <a:r>
              <a:rPr lang="sk-SK" dirty="0" err="1"/>
              <a:t>htm</a:t>
            </a:r>
            <a:r>
              <a:rPr lang="sk-SK" dirty="0"/>
              <a:t> stránok, ktoré </a:t>
            </a:r>
            <a:r>
              <a:rPr lang="en-US" dirty="0"/>
              <a:t>by </a:t>
            </a:r>
            <a:r>
              <a:rPr lang="sk-SK" dirty="0"/>
              <a:t>sa zobrazili klientovi</a:t>
            </a:r>
          </a:p>
          <a:p>
            <a:pPr algn="just"/>
            <a:r>
              <a:rPr lang="sk-SK" b="1" dirty="0" err="1"/>
              <a:t>Failed</a:t>
            </a:r>
            <a:r>
              <a:rPr lang="sk-SK" b="1" dirty="0"/>
              <a:t> </a:t>
            </a:r>
            <a:r>
              <a:rPr lang="sk-SK" b="1" dirty="0" err="1"/>
              <a:t>request</a:t>
            </a:r>
            <a:r>
              <a:rPr lang="sk-SK" b="1" dirty="0"/>
              <a:t> </a:t>
            </a:r>
            <a:r>
              <a:rPr lang="sk-SK" b="1" dirty="0" err="1"/>
              <a:t>tracing</a:t>
            </a:r>
            <a:r>
              <a:rPr lang="sk-SK" dirty="0"/>
              <a:t> – detailné informácie o neúspešných dotazoch</a:t>
            </a:r>
          </a:p>
          <a:p>
            <a:pPr algn="just"/>
            <a:r>
              <a:rPr lang="sk-SK" b="1" dirty="0" err="1"/>
              <a:t>Deployment</a:t>
            </a:r>
            <a:r>
              <a:rPr lang="sk-SK" b="1" dirty="0"/>
              <a:t> </a:t>
            </a:r>
            <a:r>
              <a:rPr lang="sk-SK" b="1" dirty="0" err="1"/>
              <a:t>logging</a:t>
            </a:r>
            <a:r>
              <a:rPr lang="sk-SK" dirty="0"/>
              <a:t> – automatické logovanie nasadzovania aplikácie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8976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404731-61A9-4B01-90AF-FF3DB2F6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Logovanie - Windows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58D547-7469-40F8-A101-3BCD3BD3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/>
              <a:t>Blob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Logy sa ukladajú hierarchicky podľa roku, mesiaca, dňa a hodiny</a:t>
            </a:r>
          </a:p>
          <a:p>
            <a:r>
              <a:rPr lang="sk-SK" dirty="0" err="1"/>
              <a:t>Filesystem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D</a:t>
            </a:r>
            <a:r>
              <a:rPr lang="en-US" dirty="0"/>
              <a:t>:\home\</a:t>
            </a:r>
            <a:r>
              <a:rPr lang="en-US" dirty="0" err="1"/>
              <a:t>LogFiles</a:t>
            </a:r>
            <a:endParaRPr lang="sk-SK" dirty="0"/>
          </a:p>
          <a:p>
            <a:pPr lvl="1"/>
            <a:r>
              <a:rPr lang="sk-SK" dirty="0" err="1"/>
              <a:t>Podpriečinky</a:t>
            </a:r>
            <a:r>
              <a:rPr lang="sk-SK" dirty="0"/>
              <a:t>:</a:t>
            </a:r>
          </a:p>
          <a:p>
            <a:pPr lvl="2"/>
            <a:r>
              <a:rPr lang="sk-SK" dirty="0" err="1"/>
              <a:t>Application</a:t>
            </a:r>
            <a:r>
              <a:rPr lang="sk-SK" dirty="0"/>
              <a:t> (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logging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http (Web server </a:t>
            </a:r>
            <a:r>
              <a:rPr lang="sk-SK" dirty="0" err="1"/>
              <a:t>logging</a:t>
            </a:r>
            <a:r>
              <a:rPr lang="sk-SK" dirty="0"/>
              <a:t>)</a:t>
            </a:r>
          </a:p>
          <a:p>
            <a:pPr lvl="2"/>
            <a:r>
              <a:rPr lang="sk-SK" dirty="0" err="1"/>
              <a:t>DetailedErrors</a:t>
            </a:r>
            <a:r>
              <a:rPr lang="sk-SK" dirty="0"/>
              <a:t> (</a:t>
            </a:r>
            <a:r>
              <a:rPr lang="sk-SK" dirty="0" err="1"/>
              <a:t>Detailed</a:t>
            </a:r>
            <a:r>
              <a:rPr lang="sk-SK" dirty="0"/>
              <a:t> </a:t>
            </a:r>
            <a:r>
              <a:rPr lang="sk-SK" dirty="0" err="1"/>
              <a:t>error</a:t>
            </a:r>
            <a:r>
              <a:rPr lang="sk-SK" dirty="0"/>
              <a:t> </a:t>
            </a:r>
            <a:r>
              <a:rPr lang="sk-SK" dirty="0" err="1"/>
              <a:t>messages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W3SVC</a:t>
            </a:r>
            <a:r>
              <a:rPr lang="en-US" dirty="0"/>
              <a:t>&lt;</a:t>
            </a:r>
            <a:r>
              <a:rPr lang="sk-SK" dirty="0"/>
              <a:t>číslo</a:t>
            </a:r>
            <a:r>
              <a:rPr lang="en-US" dirty="0"/>
              <a:t>&gt; </a:t>
            </a:r>
            <a:r>
              <a:rPr lang="sk-SK" dirty="0"/>
              <a:t>(</a:t>
            </a:r>
            <a:r>
              <a:rPr lang="sk-SK" dirty="0" err="1"/>
              <a:t>Failed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tracing</a:t>
            </a:r>
            <a:r>
              <a:rPr lang="sk-SK" dirty="0"/>
              <a:t>)</a:t>
            </a:r>
          </a:p>
          <a:p>
            <a:pPr lvl="2"/>
            <a:r>
              <a:rPr lang="en-US" dirty="0"/>
              <a:t>k</a:t>
            </a:r>
            <a:r>
              <a:rPr lang="sk-SK" dirty="0" err="1"/>
              <a:t>udu</a:t>
            </a:r>
            <a:r>
              <a:rPr lang="en-US" dirty="0"/>
              <a:t>\deployment </a:t>
            </a:r>
            <a:r>
              <a:rPr lang="sk-SK" dirty="0"/>
              <a:t>(</a:t>
            </a:r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logging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828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PaaS</a:t>
            </a:r>
            <a:r>
              <a:rPr lang="sk-SK" dirty="0"/>
              <a:t> riešenie od Microsoftu</a:t>
            </a:r>
          </a:p>
          <a:p>
            <a:pPr algn="just"/>
            <a:r>
              <a:rPr lang="sk-SK" dirty="0"/>
              <a:t>Umožňuje jednoducho nasadzovať webové aplikácie, </a:t>
            </a:r>
            <a:r>
              <a:rPr lang="sk-SK" dirty="0" err="1"/>
              <a:t>backendy</a:t>
            </a:r>
            <a:r>
              <a:rPr lang="sk-SK" dirty="0"/>
              <a:t>, REST API,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algn="just"/>
            <a:r>
              <a:rPr lang="sk-SK" dirty="0"/>
              <a:t>Platí sa iba za čas, počas ktorého beží aplikačný kód</a:t>
            </a:r>
          </a:p>
          <a:p>
            <a:pPr algn="just"/>
            <a:r>
              <a:rPr lang="sk-SK" u="sng" dirty="0"/>
              <a:t>Podporované </a:t>
            </a:r>
            <a:r>
              <a:rPr lang="sk-SK" u="sng" dirty="0" err="1"/>
              <a:t>runtimes</a:t>
            </a:r>
            <a:r>
              <a:rPr lang="sk-SK" u="sng" dirty="0"/>
              <a:t>:</a:t>
            </a:r>
            <a:r>
              <a:rPr lang="sk-SK" dirty="0"/>
              <a:t> .NET, Java, </a:t>
            </a:r>
            <a:r>
              <a:rPr lang="sk-SK" dirty="0" err="1"/>
              <a:t>Node</a:t>
            </a:r>
            <a:r>
              <a:rPr lang="sk-SK" dirty="0"/>
              <a:t>, PHP, </a:t>
            </a:r>
            <a:r>
              <a:rPr lang="sk-SK" dirty="0" err="1"/>
              <a:t>Python</a:t>
            </a:r>
            <a:r>
              <a:rPr lang="sk-SK" dirty="0"/>
              <a:t> (Linux), Ruby (Linux)</a:t>
            </a:r>
          </a:p>
          <a:p>
            <a:pPr algn="just"/>
            <a:r>
              <a:rPr lang="sk-SK" dirty="0"/>
              <a:t>Jednotlivé aplikácie patria pod </a:t>
            </a:r>
            <a:r>
              <a:rPr lang="sk-SK" b="1" dirty="0" err="1"/>
              <a:t>App</a:t>
            </a:r>
            <a:r>
              <a:rPr lang="sk-SK" b="1" dirty="0"/>
              <a:t> Service </a:t>
            </a:r>
            <a:r>
              <a:rPr lang="sk-SK" b="1" dirty="0" err="1"/>
              <a:t>Plan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39BA94-51B4-481F-900E-5F9652C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Logovanie - Linux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8F7BB8-EC9C-4BAF-8976-CEAC0872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Podporuje iba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logging</a:t>
            </a:r>
            <a:r>
              <a:rPr lang="sk-SK" dirty="0"/>
              <a:t> a </a:t>
            </a:r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logging</a:t>
            </a:r>
            <a:endParaRPr lang="sk-SK" dirty="0"/>
          </a:p>
          <a:p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logging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Iba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 (</a:t>
            </a:r>
            <a:r>
              <a:rPr lang="sk-SK" dirty="0" err="1"/>
              <a:t>quota</a:t>
            </a:r>
            <a:r>
              <a:rPr lang="sk-SK" dirty="0"/>
              <a:t>, </a:t>
            </a:r>
            <a:r>
              <a:rPr lang="sk-SK" dirty="0" err="1"/>
              <a:t>retention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Automaticky zachytáva iba úroveň </a:t>
            </a:r>
            <a:r>
              <a:rPr lang="sk-SK" dirty="0" err="1"/>
              <a:t>Error</a:t>
            </a:r>
            <a:r>
              <a:rPr lang="sk-SK" dirty="0"/>
              <a:t> a </a:t>
            </a:r>
            <a:r>
              <a:rPr lang="sk-SK" dirty="0" err="1"/>
              <a:t>Warning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8669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63FB63-66B0-4F35-BB84-60F90456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 na </a:t>
            </a:r>
            <a:r>
              <a:rPr lang="en-US"/>
              <a:t>s</a:t>
            </a:r>
            <a:r>
              <a:rPr lang="sk-SK"/>
              <a:t>právu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63D26A-FC66-4BBC-A161-29215792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Konzola</a:t>
            </a:r>
            <a:r>
              <a:rPr lang="sk-SK" dirty="0"/>
              <a:t> – umožňuje spúšťať príkazy na VM, na ktorej beží aplikácia</a:t>
            </a:r>
          </a:p>
          <a:p>
            <a:r>
              <a:rPr lang="sk-SK" b="1" dirty="0" err="1"/>
              <a:t>App</a:t>
            </a:r>
            <a:r>
              <a:rPr lang="sk-SK" b="1" dirty="0"/>
              <a:t> Service Editor </a:t>
            </a:r>
            <a:r>
              <a:rPr lang="sk-SK" dirty="0"/>
              <a:t>– umožňuje prehliadanie a priame editovanie súborov</a:t>
            </a:r>
          </a:p>
          <a:p>
            <a:r>
              <a:rPr lang="sk-SK" b="1" dirty="0" err="1"/>
              <a:t>Kudu</a:t>
            </a:r>
            <a:r>
              <a:rPr lang="sk-SK" dirty="0"/>
              <a:t> – informácie o aplikácii, nástroje na správu</a:t>
            </a:r>
          </a:p>
          <a:p>
            <a:pPr lvl="1"/>
            <a:r>
              <a:rPr lang="sk-SK" dirty="0"/>
              <a:t>https://</a:t>
            </a:r>
            <a:r>
              <a:rPr lang="en-US" i="1" dirty="0"/>
              <a:t>&lt;</a:t>
            </a:r>
            <a:r>
              <a:rPr lang="en-US" i="1" dirty="0" err="1"/>
              <a:t>app_name</a:t>
            </a:r>
            <a:r>
              <a:rPr lang="en-US" i="1" dirty="0"/>
              <a:t>&gt;</a:t>
            </a:r>
            <a:r>
              <a:rPr lang="sk-SK" dirty="0"/>
              <a:t>.scm.azurewebsites.net/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318968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ADA539-BB64-4333-AB8F-82BF8CD3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D129DB-406D-447D-A784-E8C2FB15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Cold</a:t>
            </a:r>
            <a:r>
              <a:rPr lang="sk-SK" b="1" dirty="0"/>
              <a:t> </a:t>
            </a:r>
            <a:r>
              <a:rPr lang="sk-SK" b="1" dirty="0" err="1"/>
              <a:t>start</a:t>
            </a:r>
            <a:r>
              <a:rPr lang="sk-SK" b="1" dirty="0"/>
              <a:t> </a:t>
            </a:r>
            <a:r>
              <a:rPr lang="sk-SK" dirty="0"/>
              <a:t>= počiatočné oneskorenie po nasadení aplikácie</a:t>
            </a:r>
          </a:p>
          <a:p>
            <a:r>
              <a:rPr lang="sk-SK" dirty="0"/>
              <a:t>Toto oneskorenie je možné riešiť viacerými spôsobmi:</a:t>
            </a:r>
          </a:p>
          <a:p>
            <a:pPr lvl="1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package</a:t>
            </a:r>
            <a:endParaRPr lang="sk-SK" dirty="0"/>
          </a:p>
          <a:p>
            <a:pPr lvl="1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slots</a:t>
            </a:r>
            <a:endParaRPr lang="sk-SK" dirty="0"/>
          </a:p>
          <a:p>
            <a:pPr lvl="1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warm-up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349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DCE44-5D3F-4D45-8C88-9181548F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package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05233D-627E-4752-84E8-07C833E6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Aplikácia sa nasadí ako balíček (momentálne je </a:t>
            </a:r>
            <a:r>
              <a:rPr lang="sk-SK"/>
              <a:t>podporovaný iba ZIP</a:t>
            </a:r>
            <a:r>
              <a:rPr lang="sk-SK" dirty="0"/>
              <a:t>)</a:t>
            </a:r>
            <a:endParaRPr lang="en-US" dirty="0"/>
          </a:p>
          <a:p>
            <a:r>
              <a:rPr lang="en-US" dirty="0"/>
              <a:t>S</a:t>
            </a:r>
            <a:r>
              <a:rPr lang="sk-SK" dirty="0"/>
              <a:t>úbory sa nekopírujú do virtuálneho priečinka, ale samotný balíček slúži ako </a:t>
            </a:r>
            <a:r>
              <a:rPr lang="sk-SK" dirty="0" err="1"/>
              <a:t>read-only</a:t>
            </a:r>
            <a:r>
              <a:rPr lang="sk-SK" dirty="0"/>
              <a:t> virtuálny priečinok</a:t>
            </a:r>
          </a:p>
          <a:p>
            <a:r>
              <a:rPr lang="sk-SK" dirty="0"/>
              <a:t>Potrebné nastaviť </a:t>
            </a:r>
            <a:r>
              <a:rPr lang="en-US" b="1" dirty="0">
                <a:latin typeface="Consolas" panose="020B0609020204030204" pitchFamily="49" charset="0"/>
              </a:rPr>
              <a:t>WEBSITE_RUN_FROM_PACKAGE=1</a:t>
            </a:r>
            <a:endParaRPr lang="sk-SK" b="1" dirty="0">
              <a:latin typeface="Consolas" panose="020B0609020204030204" pitchFamily="49" charset="0"/>
            </a:endParaRPr>
          </a:p>
          <a:p>
            <a:r>
              <a:rPr lang="sk-SK" dirty="0"/>
              <a:t>Nasadzovanie z balíčku má viacero výhod:</a:t>
            </a:r>
          </a:p>
          <a:p>
            <a:pPr lvl="1"/>
            <a:r>
              <a:rPr lang="sk-SK" dirty="0"/>
              <a:t>Zníženie oneskorenia pri 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-e</a:t>
            </a:r>
          </a:p>
          <a:p>
            <a:pPr lvl="1"/>
            <a:r>
              <a:rPr lang="sk-SK" dirty="0"/>
              <a:t>Vždy bude bežať iba plne nasadená aplikácia</a:t>
            </a:r>
          </a:p>
          <a:p>
            <a:pPr lvl="1"/>
            <a:r>
              <a:rPr lang="sk-SK" dirty="0"/>
              <a:t>Odstráni problém so zamknutými súbormi pri nasadzovaní</a:t>
            </a:r>
          </a:p>
          <a:p>
            <a:pPr lvl="1"/>
            <a:r>
              <a:rPr lang="sk-SK" dirty="0"/>
              <a:t>Zlepšuje výkon nasadzovania cez ARM</a:t>
            </a:r>
          </a:p>
        </p:txBody>
      </p:sp>
    </p:spTree>
    <p:extLst>
      <p:ext uri="{BB962C8B-B14F-4D97-AF65-F5344CB8AC3E}">
        <p14:creationId xmlns:p14="http://schemas.microsoft.com/office/powerpoint/2010/main" val="2312443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27A4B6-700F-4E15-BA5A-B7B7B260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slots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486ED6-6178-40C9-A7F1-270A7DB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Deployment</a:t>
            </a:r>
            <a:r>
              <a:rPr lang="sk-SK" dirty="0"/>
              <a:t> slot = nasadenie aplikácie v rámci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r>
              <a:rPr lang="sk-SK" dirty="0"/>
              <a:t>Každý slot sa berie ako osobitná inštancia aplikácie a má vlastnú URL</a:t>
            </a:r>
          </a:p>
          <a:p>
            <a:r>
              <a:rPr lang="sk-SK" dirty="0"/>
              <a:t>Slot používa rovnaký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(rovnaké prostriedky)</a:t>
            </a:r>
          </a:p>
          <a:p>
            <a:r>
              <a:rPr lang="sk-SK" dirty="0"/>
              <a:t>Pri vytváraní slotu je možné skopírovať nastavenia, ale nie obsah</a:t>
            </a:r>
          </a:p>
          <a:p>
            <a:r>
              <a:rPr lang="sk-SK" dirty="0"/>
              <a:t>Standard: max. 5 slotov, Premium a </a:t>
            </a:r>
            <a:r>
              <a:rPr lang="sk-SK" dirty="0" err="1"/>
              <a:t>Isolated</a:t>
            </a:r>
            <a:r>
              <a:rPr lang="sk-SK" dirty="0"/>
              <a:t>: max. 20 slotov</a:t>
            </a:r>
          </a:p>
        </p:txBody>
      </p:sp>
    </p:spTree>
    <p:extLst>
      <p:ext uri="{BB962C8B-B14F-4D97-AF65-F5344CB8AC3E}">
        <p14:creationId xmlns:p14="http://schemas.microsoft.com/office/powerpoint/2010/main" val="1616030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C5F6B-AD71-4891-8B65-99ED925F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Deployment</a:t>
            </a:r>
            <a:r>
              <a:rPr lang="sk-SK" dirty="0"/>
              <a:t> </a:t>
            </a:r>
            <a:r>
              <a:rPr lang="sk-SK" dirty="0" err="1"/>
              <a:t>slots</a:t>
            </a:r>
            <a:r>
              <a:rPr lang="sk-SK" dirty="0"/>
              <a:t> - využitie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41F465-5672-4D87-B895-422EE58A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Bezvýpadkové</a:t>
            </a:r>
            <a:r>
              <a:rPr lang="sk-SK" dirty="0"/>
              <a:t> nasadzovanie</a:t>
            </a:r>
          </a:p>
          <a:p>
            <a:r>
              <a:rPr lang="sk-SK" dirty="0"/>
              <a:t>Vyskúšanie novej verzie pred zverejnením</a:t>
            </a:r>
          </a:p>
          <a:p>
            <a:r>
              <a:rPr lang="sk-SK" dirty="0" err="1"/>
              <a:t>Rollback</a:t>
            </a:r>
            <a:r>
              <a:rPr lang="sk-SK" dirty="0"/>
              <a:t> v prípade problémov</a:t>
            </a:r>
          </a:p>
        </p:txBody>
      </p:sp>
    </p:spTree>
    <p:extLst>
      <p:ext uri="{BB962C8B-B14F-4D97-AF65-F5344CB8AC3E}">
        <p14:creationId xmlns:p14="http://schemas.microsoft.com/office/powerpoint/2010/main" val="2796156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03B667-F8AC-4BBC-84F2-FACB31A1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Slot swap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C3CF59-75C5-496F-BE3A-6E5DB77C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Nová verzia aplikácie sa môže nasadiť do dočasného/testovacieho slotu a následne sa pomocou slot swapu presunúť do produkčného slotu</a:t>
            </a:r>
          </a:p>
          <a:p>
            <a:pPr algn="just"/>
            <a:r>
              <a:rPr lang="sk-SK" dirty="0"/>
              <a:t>Pri swape sa vymení obsah slotov. To umožňuje v prípade problémov urobiť swap znova a vrátiť pôvodnú produkčnú verziu.</a:t>
            </a:r>
          </a:p>
          <a:p>
            <a:pPr algn="just"/>
            <a:r>
              <a:rPr lang="sk-SK" dirty="0"/>
              <a:t>Pri swape sa dotazy presmerujú bez toho, aby si to používatelia všimli a žiadne </a:t>
            </a:r>
            <a:r>
              <a:rPr lang="sk-SK" dirty="0" err="1"/>
              <a:t>requesty</a:t>
            </a:r>
            <a:r>
              <a:rPr lang="sk-SK" dirty="0"/>
              <a:t> nespadnú</a:t>
            </a:r>
          </a:p>
          <a:p>
            <a:pPr algn="just"/>
            <a:r>
              <a:rPr lang="sk-SK" b="1" dirty="0"/>
              <a:t>Swap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preview</a:t>
            </a:r>
            <a:r>
              <a:rPr lang="sk-SK" b="1" dirty="0"/>
              <a:t>: </a:t>
            </a:r>
            <a:r>
              <a:rPr lang="sk-SK" dirty="0"/>
              <a:t>Swap sa zastaví po skopírovaní produkčného nastavenia, čo umožňuje otestovať si novú funkčnosť s produkčnými nastaveniami</a:t>
            </a:r>
          </a:p>
        </p:txBody>
      </p:sp>
    </p:spTree>
    <p:extLst>
      <p:ext uri="{BB962C8B-B14F-4D97-AF65-F5344CB8AC3E}">
        <p14:creationId xmlns:p14="http://schemas.microsoft.com/office/powerpoint/2010/main" val="715584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32577-6BE1-458B-B7FC-2EDE7E3F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Autoswap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C7C161-563D-48EB-BAEC-3D298BD8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Ak nie je požadovaná kontrola pri swape, je možné nastaviť automatický swap medzi slotmi</a:t>
            </a:r>
          </a:p>
          <a:p>
            <a:pPr algn="just"/>
            <a:r>
              <a:rPr lang="sk-SK" dirty="0"/>
              <a:t>Po dokončení nasadzovania do slotu sa slot automaticky </a:t>
            </a:r>
            <a:r>
              <a:rPr lang="sk-SK" dirty="0" err="1"/>
              <a:t>swapne</a:t>
            </a:r>
            <a:r>
              <a:rPr lang="sk-SK" dirty="0"/>
              <a:t> do produkcie</a:t>
            </a:r>
          </a:p>
        </p:txBody>
      </p:sp>
    </p:spTree>
    <p:extLst>
      <p:ext uri="{BB962C8B-B14F-4D97-AF65-F5344CB8AC3E}">
        <p14:creationId xmlns:p14="http://schemas.microsoft.com/office/powerpoint/2010/main" val="226560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0E4544-D0C3-4E94-9ACA-36032D32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warm-up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3081AA-2DEC-4963-BC50-47867F29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err="1"/>
              <a:t>App</a:t>
            </a:r>
            <a:r>
              <a:rPr lang="sk-SK" dirty="0"/>
              <a:t> Service umožňuje nadefinovať si vlastný </a:t>
            </a:r>
            <a:r>
              <a:rPr lang="sk-SK" dirty="0" err="1"/>
              <a:t>warm-up</a:t>
            </a:r>
            <a:r>
              <a:rPr lang="sk-SK" dirty="0"/>
              <a:t>. To je možné nastaviť 3 spôsobmi:</a:t>
            </a:r>
          </a:p>
          <a:p>
            <a:pPr lvl="1"/>
            <a:r>
              <a:rPr lang="sk-SK" dirty="0"/>
              <a:t>Element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</a:rPr>
              <a:t>applicationInitialization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sk-SK" dirty="0" err="1"/>
              <a:t>Web.config</a:t>
            </a:r>
            <a:r>
              <a:rPr lang="en-US" dirty="0"/>
              <a:t> (</a:t>
            </a:r>
            <a:r>
              <a:rPr lang="en-US" dirty="0" err="1"/>
              <a:t>spust</a:t>
            </a:r>
            <a:r>
              <a:rPr lang="sk-SK" dirty="0"/>
              <a:t>í sa pri každom štarte)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Nastavenie </a:t>
            </a:r>
            <a:r>
              <a:rPr lang="sk-SK" b="1" dirty="0">
                <a:latin typeface="Consolas" panose="020B0609020204030204" pitchFamily="49" charset="0"/>
              </a:rPr>
              <a:t>WEBSITE_WARMUP_PATH </a:t>
            </a:r>
            <a:r>
              <a:rPr lang="sk-SK" dirty="0"/>
              <a:t>(spustí sa pri každom štarte)</a:t>
            </a:r>
            <a:r>
              <a:rPr lang="en-US" dirty="0"/>
              <a:t> – </a:t>
            </a:r>
            <a:r>
              <a:rPr lang="sk-SK" dirty="0"/>
              <a:t>Relatívna cesta k stránke, ktorá sa má </a:t>
            </a:r>
            <a:r>
              <a:rPr lang="sk-SK" dirty="0" err="1"/>
              <a:t>pingnúť</a:t>
            </a:r>
            <a:endParaRPr lang="sk-SK" dirty="0"/>
          </a:p>
          <a:p>
            <a:pPr lvl="1"/>
            <a:r>
              <a:rPr lang="sk-SK" dirty="0"/>
              <a:t>Nastavenia </a:t>
            </a:r>
            <a:r>
              <a:rPr lang="sk-SK" b="1" dirty="0">
                <a:latin typeface="Consolas" panose="020B0609020204030204" pitchFamily="49" charset="0"/>
              </a:rPr>
              <a:t>WEBSITE_SWAP_WARMUP_PING_PATH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>
                <a:latin typeface="Consolas" panose="020B0609020204030204" pitchFamily="49" charset="0"/>
              </a:rPr>
              <a:t>WEBSITE_SWAP_WARMUP_PING_STATUSES</a:t>
            </a:r>
            <a:r>
              <a:rPr lang="sk-SK" b="1" dirty="0"/>
              <a:t> </a:t>
            </a:r>
            <a:r>
              <a:rPr lang="sk-SK" dirty="0"/>
              <a:t>(spustí sa len pri swape)</a:t>
            </a:r>
            <a:r>
              <a:rPr lang="en-US" dirty="0"/>
              <a:t> – </a:t>
            </a:r>
            <a:r>
              <a:rPr lang="sk-SK" dirty="0"/>
              <a:t>Relatívna cesta k stránke a ktoré HTTP stavy sa požadujú za úspešné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51655F1-E608-44DC-8FDA-24572A3AF7DD}"/>
              </a:ext>
            </a:extLst>
          </p:cNvPr>
          <p:cNvSpPr txBox="1"/>
          <p:nvPr/>
        </p:nvSpPr>
        <p:spPr>
          <a:xfrm>
            <a:off x="2345093" y="3606285"/>
            <a:ext cx="746448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applicationInitialization</a:t>
            </a:r>
            <a:r>
              <a:rPr lang="en-GB" sz="1400" dirty="0">
                <a:latin typeface="Consolas" panose="020B0609020204030204" pitchFamily="49" charset="0"/>
              </a:rPr>
              <a:t>&gt;</a:t>
            </a:r>
            <a:endParaRPr lang="sk-SK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&lt;add </a:t>
            </a:r>
            <a:r>
              <a:rPr lang="en-GB" sz="1400" dirty="0" err="1">
                <a:latin typeface="Consolas" panose="020B0609020204030204" pitchFamily="49" charset="0"/>
              </a:rPr>
              <a:t>initializationPage</a:t>
            </a:r>
            <a:r>
              <a:rPr lang="en-GB" sz="1400" dirty="0">
                <a:latin typeface="Consolas" panose="020B0609020204030204" pitchFamily="49" charset="0"/>
              </a:rPr>
              <a:t>="/" </a:t>
            </a:r>
            <a:r>
              <a:rPr lang="en-GB" sz="1400" dirty="0" err="1">
                <a:latin typeface="Consolas" panose="020B0609020204030204" pitchFamily="49" charset="0"/>
              </a:rPr>
              <a:t>hostName</a:t>
            </a:r>
            <a:r>
              <a:rPr lang="en-GB" sz="1400" dirty="0">
                <a:latin typeface="Consolas" panose="020B0609020204030204" pitchFamily="49" charset="0"/>
              </a:rPr>
              <a:t>="[app hostname]" /&gt;</a:t>
            </a:r>
            <a:endParaRPr lang="sk-SK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&lt;/</a:t>
            </a:r>
            <a:r>
              <a:rPr lang="en-GB" sz="1400" dirty="0" err="1">
                <a:latin typeface="Consolas" panose="020B0609020204030204" pitchFamily="49" charset="0"/>
              </a:rPr>
              <a:t>applicationInitialization</a:t>
            </a:r>
            <a:r>
              <a:rPr lang="en-GB" sz="1400" dirty="0">
                <a:latin typeface="Consolas" panose="020B0609020204030204" pitchFamily="49" charset="0"/>
              </a:rPr>
              <a:t>&gt;</a:t>
            </a:r>
            <a:endParaRPr lang="sk-SK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03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80AB0-113F-4F1C-AD89-45B2796D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F50FD6-B147-400C-BBE0-D201B42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Overenie používateľa</a:t>
            </a:r>
          </a:p>
          <a:p>
            <a:pPr lvl="1"/>
            <a:r>
              <a:rPr lang="sk-SK" dirty="0"/>
              <a:t>Autentifikácia prostredníctvom identity </a:t>
            </a:r>
            <a:r>
              <a:rPr lang="sk-SK" dirty="0" err="1"/>
              <a:t>providera</a:t>
            </a:r>
            <a:endParaRPr lang="sk-SK" dirty="0"/>
          </a:p>
          <a:p>
            <a:pPr lvl="1"/>
            <a:r>
              <a:rPr lang="sk-SK" dirty="0"/>
              <a:t>Autentifikácia prostredníctvom </a:t>
            </a:r>
            <a:r>
              <a:rPr lang="sk-SK" dirty="0" err="1"/>
              <a:t>klientského</a:t>
            </a:r>
            <a:r>
              <a:rPr lang="sk-SK" dirty="0"/>
              <a:t> certifikátu</a:t>
            </a:r>
          </a:p>
          <a:p>
            <a:r>
              <a:rPr lang="sk-SK" dirty="0"/>
              <a:t>Filtrovanie dotazov z iných domén (CORS)</a:t>
            </a:r>
          </a:p>
        </p:txBody>
      </p:sp>
    </p:spTree>
    <p:extLst>
      <p:ext uri="{BB962C8B-B14F-4D97-AF65-F5344CB8AC3E}">
        <p14:creationId xmlns:p14="http://schemas.microsoft.com/office/powerpoint/2010/main" val="42132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Sada</a:t>
            </a:r>
            <a:r>
              <a:rPr lang="sk-SK" dirty="0"/>
              <a:t> virtuálnych serverových zdrojov, nad ktorou bežia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 err="1"/>
              <a:t>Services</a:t>
            </a:r>
            <a:endParaRPr lang="sk-SK" dirty="0"/>
          </a:p>
          <a:p>
            <a:pPr algn="just"/>
            <a:r>
              <a:rPr lang="sk-SK" dirty="0"/>
              <a:t>Mesačný poplatok sa počíta podľa úrovne plánu a dátového prenosu</a:t>
            </a:r>
          </a:p>
          <a:p>
            <a:pPr algn="just"/>
            <a:r>
              <a:rPr lang="sk-SK" dirty="0"/>
              <a:t>Je možnosť vybrať si Linux alebo Windows</a:t>
            </a:r>
          </a:p>
          <a:p>
            <a:pPr algn="just"/>
            <a:r>
              <a:rPr lang="en-US" dirty="0"/>
              <a:t>P</a:t>
            </a:r>
            <a:r>
              <a:rPr lang="sk-SK" dirty="0"/>
              <a:t>lány pre rôzne OS v rámci jednej </a:t>
            </a:r>
            <a:r>
              <a:rPr lang="sk-SK" dirty="0" err="1"/>
              <a:t>resource</a:t>
            </a:r>
            <a:r>
              <a:rPr lang="sk-SK" dirty="0"/>
              <a:t> </a:t>
            </a:r>
            <a:r>
              <a:rPr lang="sk-SK" dirty="0" err="1"/>
              <a:t>group</a:t>
            </a:r>
            <a:r>
              <a:rPr lang="sk-SK" dirty="0"/>
              <a:t> pôvodne neboli povolené, ale od januára 2021 to už nie je problém</a:t>
            </a:r>
          </a:p>
        </p:txBody>
      </p:sp>
    </p:spTree>
    <p:extLst>
      <p:ext uri="{BB962C8B-B14F-4D97-AF65-F5344CB8AC3E}">
        <p14:creationId xmlns:p14="http://schemas.microsoft.com/office/powerpoint/2010/main" val="2894299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0E67DD-2564-4A88-95BF-034AEB95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Autentifikácia – identity </a:t>
            </a:r>
            <a:r>
              <a:rPr lang="sk-SK" dirty="0" err="1"/>
              <a:t>provider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FAF212-5CAF-4516-A162-D16E9B3B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Podporovaní IP: Microsoft, Facebook, Google, Twitter</a:t>
            </a:r>
          </a:p>
          <a:p>
            <a:r>
              <a:rPr lang="sk-SK" dirty="0"/>
              <a:t>Potrebné zadať informácie o registrácii aplikácie</a:t>
            </a:r>
          </a:p>
          <a:p>
            <a:r>
              <a:rPr lang="sk-SK" dirty="0"/>
              <a:t>Automatická odpoveď v prípade neautorizovaných používateľov</a:t>
            </a:r>
          </a:p>
          <a:p>
            <a:r>
              <a:rPr lang="sk-SK" dirty="0"/>
              <a:t>Informácie o prihlásenom používateľovi (špeciálne HTTP hlavičky):</a:t>
            </a:r>
          </a:p>
          <a:p>
            <a:pPr lvl="1"/>
            <a:r>
              <a:rPr lang="en-US" b="1" dirty="0"/>
              <a:t>X-MS-CLIENT-PRINCIPAL-NAME</a:t>
            </a:r>
            <a:r>
              <a:rPr lang="sk-SK" dirty="0"/>
              <a:t>: meno používateľa</a:t>
            </a:r>
          </a:p>
          <a:p>
            <a:pPr lvl="1"/>
            <a:r>
              <a:rPr lang="sk-SK" b="1" dirty="0"/>
              <a:t>X-MS-CLIENT-PRINCIPAL-ID</a:t>
            </a:r>
            <a:r>
              <a:rPr lang="sk-SK" dirty="0"/>
              <a:t>: ID používateľa</a:t>
            </a:r>
          </a:p>
          <a:p>
            <a:pPr lvl="1"/>
            <a:r>
              <a:rPr lang="sk-SK" b="1" dirty="0"/>
              <a:t>X-MS-TOKEN-MICROSOFT-ACCOUNT-ACCESS-TOKEN</a:t>
            </a:r>
            <a:r>
              <a:rPr lang="sk-SK" dirty="0"/>
              <a:t>: </a:t>
            </a:r>
            <a:r>
              <a:rPr lang="sk-SK" dirty="0" err="1"/>
              <a:t>access</a:t>
            </a:r>
            <a:r>
              <a:rPr lang="sk-SK" dirty="0"/>
              <a:t> token</a:t>
            </a:r>
          </a:p>
          <a:p>
            <a:pPr lvl="1"/>
            <a:r>
              <a:rPr lang="sk-SK" b="1" dirty="0"/>
              <a:t>X-MS-TOKEN-MICROSOFTACCOUNT-EXPIRES-ON</a:t>
            </a:r>
            <a:r>
              <a:rPr lang="sk-SK" dirty="0"/>
              <a:t>: </a:t>
            </a:r>
            <a:r>
              <a:rPr lang="sk-SK" dirty="0" err="1"/>
              <a:t>expirácia</a:t>
            </a:r>
            <a:r>
              <a:rPr lang="sk-SK" dirty="0"/>
              <a:t> aktuálneho tokenu</a:t>
            </a:r>
          </a:p>
          <a:p>
            <a:r>
              <a:rPr lang="sk-SK" dirty="0"/>
              <a:t>Špeciálny </a:t>
            </a:r>
            <a:r>
              <a:rPr lang="sk-SK" dirty="0" err="1"/>
              <a:t>endpoint</a:t>
            </a:r>
            <a:r>
              <a:rPr lang="sk-SK" dirty="0"/>
              <a:t> na informácie: </a:t>
            </a:r>
            <a:r>
              <a:rPr lang="sk-SK" b="1" dirty="0"/>
              <a:t>/.</a:t>
            </a:r>
            <a:r>
              <a:rPr lang="sk-SK" b="1" dirty="0" err="1"/>
              <a:t>auth</a:t>
            </a:r>
            <a:r>
              <a:rPr lang="sk-SK" b="1" dirty="0"/>
              <a:t>/</a:t>
            </a:r>
            <a:r>
              <a:rPr lang="sk-SK" b="1" dirty="0" err="1"/>
              <a:t>me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975350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DD7A5A-A26F-4B1C-9CA6-BB430263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Autentifikácia - certifikáty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8A0C99-C864-46C7-9B19-DB2909A7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sk-SK" dirty="0"/>
              <a:t>či aplikácii autentifikuje </a:t>
            </a:r>
            <a:r>
              <a:rPr lang="sk-SK" dirty="0" err="1"/>
              <a:t>klientským</a:t>
            </a:r>
            <a:r>
              <a:rPr lang="sk-SK" dirty="0"/>
              <a:t> certifikátom</a:t>
            </a:r>
            <a:endParaRPr lang="en-US" dirty="0"/>
          </a:p>
          <a:p>
            <a:r>
              <a:rPr lang="en-US" dirty="0" err="1"/>
              <a:t>Funguje</a:t>
            </a:r>
            <a:r>
              <a:rPr lang="en-US" dirty="0"/>
              <a:t> </a:t>
            </a:r>
            <a:r>
              <a:rPr lang="en-US" dirty="0" err="1"/>
              <a:t>iba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HTTPS</a:t>
            </a:r>
            <a:r>
              <a:rPr lang="sk-SK" dirty="0"/>
              <a:t> (a teda F1 a D1 nie sú podporované)</a:t>
            </a:r>
          </a:p>
          <a:p>
            <a:r>
              <a:rPr lang="sk-SK" dirty="0"/>
              <a:t>Certifikát sa dá nájsť v hlavičke </a:t>
            </a:r>
            <a:r>
              <a:rPr lang="sk-SK" b="1" dirty="0">
                <a:latin typeface="Consolas" panose="020B0609020204030204" pitchFamily="49" charset="0"/>
              </a:rPr>
              <a:t>X-ARR-</a:t>
            </a:r>
            <a:r>
              <a:rPr lang="sk-SK" b="1" dirty="0" err="1">
                <a:latin typeface="Consolas" panose="020B0609020204030204" pitchFamily="49" charset="0"/>
              </a:rPr>
              <a:t>ClientCert</a:t>
            </a:r>
            <a:endParaRPr lang="sk-SK" b="1" dirty="0">
              <a:latin typeface="Consolas" panose="020B0609020204030204" pitchFamily="49" charset="0"/>
            </a:endParaRPr>
          </a:p>
          <a:p>
            <a:r>
              <a:rPr lang="sk-SK" dirty="0"/>
              <a:t>Za validáciu certifikátu zodpovedá aplikácia</a:t>
            </a:r>
          </a:p>
        </p:txBody>
      </p:sp>
    </p:spTree>
    <p:extLst>
      <p:ext uri="{BB962C8B-B14F-4D97-AF65-F5344CB8AC3E}">
        <p14:creationId xmlns:p14="http://schemas.microsoft.com/office/powerpoint/2010/main" val="3610100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A05C7-06DC-4967-847B-BE65F18E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CORS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3C1062-D37C-4038-A88D-24CF3234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/>
              <a:t>CORS</a:t>
            </a:r>
            <a:r>
              <a:rPr lang="sk-SK" dirty="0"/>
              <a:t> = </a:t>
            </a:r>
            <a:r>
              <a:rPr lang="sk-SK" b="1" dirty="0" err="1"/>
              <a:t>C</a:t>
            </a:r>
            <a:r>
              <a:rPr lang="sk-SK" dirty="0" err="1"/>
              <a:t>ross-</a:t>
            </a:r>
            <a:r>
              <a:rPr lang="sk-SK" b="1" dirty="0" err="1"/>
              <a:t>O</a:t>
            </a:r>
            <a:r>
              <a:rPr lang="sk-SK" dirty="0" err="1"/>
              <a:t>rigin</a:t>
            </a:r>
            <a:r>
              <a:rPr lang="sk-SK" dirty="0"/>
              <a:t> </a:t>
            </a:r>
            <a:r>
              <a:rPr lang="sk-SK" b="1" dirty="0" err="1"/>
              <a:t>R</a:t>
            </a:r>
            <a:r>
              <a:rPr lang="sk-SK" dirty="0" err="1"/>
              <a:t>esource</a:t>
            </a:r>
            <a:r>
              <a:rPr lang="sk-SK" dirty="0"/>
              <a:t> </a:t>
            </a:r>
            <a:r>
              <a:rPr lang="sk-SK" b="1" dirty="0" err="1"/>
              <a:t>S</a:t>
            </a:r>
            <a:r>
              <a:rPr lang="sk-SK" dirty="0" err="1"/>
              <a:t>haring</a:t>
            </a:r>
            <a:endParaRPr lang="sk-SK" dirty="0"/>
          </a:p>
          <a:p>
            <a:pPr algn="just"/>
            <a:r>
              <a:rPr lang="sk-SK" dirty="0"/>
              <a:t>Z bezpečnostných dôvodov prehliadače zakazujú HTTP dotazy volané zo skriptov (napr. JS) naprieč doménami</a:t>
            </a:r>
          </a:p>
          <a:p>
            <a:pPr algn="just"/>
            <a:r>
              <a:rPr lang="sk-SK" dirty="0"/>
              <a:t>CORS je mechanizmus, pomocou ktorého sa dajú do odpovede nadefinovať špeciálne hlavičky, ktoré odpoveď z inej domény povolia</a:t>
            </a:r>
          </a:p>
        </p:txBody>
      </p:sp>
    </p:spTree>
    <p:extLst>
      <p:ext uri="{BB962C8B-B14F-4D97-AF65-F5344CB8AC3E}">
        <p14:creationId xmlns:p14="http://schemas.microsoft.com/office/powerpoint/2010/main" val="213823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BBDA76-B359-44FD-A1EF-8DB96EDC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Vlastná doména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0FE2CCC-BA4E-4967-9A7D-67F866FD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Je potrebné dokázať vlastníctvo domény:</a:t>
            </a:r>
          </a:p>
          <a:p>
            <a:pPr lvl="1"/>
            <a:r>
              <a:rPr lang="sk-SK" dirty="0"/>
              <a:t>Koreňová doména (napr. kros.sk)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A</a:t>
            </a:r>
            <a:r>
              <a:rPr lang="sk-SK" dirty="0"/>
              <a:t>; názov: </a:t>
            </a:r>
            <a:r>
              <a:rPr lang="sk-SK" b="1" dirty="0"/>
              <a:t>@</a:t>
            </a:r>
            <a:r>
              <a:rPr lang="sk-SK" dirty="0"/>
              <a:t>; hodnota: IP adresa aplikácie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TXT</a:t>
            </a:r>
            <a:r>
              <a:rPr lang="sk-SK" dirty="0"/>
              <a:t>; názov: </a:t>
            </a:r>
            <a:r>
              <a:rPr lang="sk-SK" b="1" dirty="0" err="1"/>
              <a:t>asuid</a:t>
            </a:r>
            <a:r>
              <a:rPr lang="sk-SK" dirty="0"/>
              <a:t>; hodnota: </a:t>
            </a:r>
            <a:r>
              <a:rPr lang="sk-SK" b="1" dirty="0" err="1"/>
              <a:t>Domain</a:t>
            </a:r>
            <a:r>
              <a:rPr lang="sk-SK" b="1" dirty="0"/>
              <a:t> </a:t>
            </a:r>
            <a:r>
              <a:rPr lang="sk-SK" b="1" dirty="0" err="1"/>
              <a:t>Verification</a:t>
            </a:r>
            <a:r>
              <a:rPr lang="sk-SK" b="1" dirty="0"/>
              <a:t> ID</a:t>
            </a:r>
          </a:p>
          <a:p>
            <a:pPr lvl="1"/>
            <a:r>
              <a:rPr lang="sk-SK" dirty="0" err="1"/>
              <a:t>Subdoména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www.kros.sk)</a:t>
            </a:r>
            <a:endParaRPr lang="sk-SK" dirty="0"/>
          </a:p>
          <a:p>
            <a:pPr lvl="2"/>
            <a:r>
              <a:rPr lang="sk-SK" dirty="0"/>
              <a:t>Typ záznamu: </a:t>
            </a:r>
            <a:r>
              <a:rPr lang="sk-SK" b="1" dirty="0"/>
              <a:t>CNAME</a:t>
            </a:r>
            <a:r>
              <a:rPr lang="sk-SK" dirty="0"/>
              <a:t>; názov: </a:t>
            </a:r>
            <a:r>
              <a:rPr lang="en-US" b="1" i="1" dirty="0"/>
              <a:t>&lt;</a:t>
            </a:r>
            <a:r>
              <a:rPr lang="sk-SK" b="1" i="1" dirty="0" err="1"/>
              <a:t>subdoména</a:t>
            </a:r>
            <a:r>
              <a:rPr lang="en-US" b="1" i="1" dirty="0"/>
              <a:t>&gt;</a:t>
            </a:r>
            <a:r>
              <a:rPr lang="sk-SK" b="1" i="1" dirty="0"/>
              <a:t> </a:t>
            </a:r>
            <a:r>
              <a:rPr lang="sk-SK" dirty="0"/>
              <a:t>(napr. </a:t>
            </a:r>
            <a:r>
              <a:rPr lang="sk-SK" dirty="0" err="1"/>
              <a:t>www</a:t>
            </a:r>
            <a:r>
              <a:rPr lang="sk-SK" dirty="0"/>
              <a:t>); hodnota: pôvodná adresa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TXT</a:t>
            </a:r>
            <a:r>
              <a:rPr lang="en-US" dirty="0"/>
              <a:t>: n</a:t>
            </a:r>
            <a:r>
              <a:rPr lang="sk-SK" dirty="0" err="1"/>
              <a:t>ázov</a:t>
            </a:r>
            <a:r>
              <a:rPr lang="sk-SK" dirty="0"/>
              <a:t>: </a:t>
            </a:r>
            <a:r>
              <a:rPr lang="en-US" b="1" dirty="0" err="1"/>
              <a:t>asuid</a:t>
            </a:r>
            <a:r>
              <a:rPr lang="en-US" b="1" dirty="0"/>
              <a:t>.</a:t>
            </a:r>
            <a:r>
              <a:rPr lang="en-US" b="1" i="1" dirty="0"/>
              <a:t>&lt;</a:t>
            </a:r>
            <a:r>
              <a:rPr lang="en-US" b="1" i="1" dirty="0" err="1"/>
              <a:t>subdom</a:t>
            </a:r>
            <a:r>
              <a:rPr lang="sk-SK" b="1" i="1" dirty="0" err="1"/>
              <a:t>éna</a:t>
            </a:r>
            <a:r>
              <a:rPr lang="en-US" b="1" i="1" dirty="0"/>
              <a:t>&gt;</a:t>
            </a:r>
            <a:r>
              <a:rPr lang="en-US" dirty="0"/>
              <a:t>; </a:t>
            </a:r>
            <a:r>
              <a:rPr lang="en-US" dirty="0" err="1"/>
              <a:t>hodnota</a:t>
            </a:r>
            <a:r>
              <a:rPr lang="en-US" dirty="0"/>
              <a:t>: </a:t>
            </a:r>
            <a:r>
              <a:rPr lang="en-US" b="1" dirty="0"/>
              <a:t>Domain Verification ID</a:t>
            </a:r>
          </a:p>
          <a:p>
            <a:pPr lvl="1"/>
            <a:r>
              <a:rPr lang="en-US" dirty="0"/>
              <a:t>Wildcard (</a:t>
            </a:r>
            <a:r>
              <a:rPr lang="en-US" dirty="0" err="1"/>
              <a:t>napr</a:t>
            </a:r>
            <a:r>
              <a:rPr lang="en-US" dirty="0"/>
              <a:t>. *.kros.sk)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CNAME</a:t>
            </a:r>
            <a:r>
              <a:rPr lang="sk-SK" dirty="0"/>
              <a:t>; názov: </a:t>
            </a:r>
            <a:r>
              <a:rPr lang="en-US" b="1" i="1" dirty="0"/>
              <a:t>*</a:t>
            </a:r>
            <a:r>
              <a:rPr lang="sk-SK" dirty="0"/>
              <a:t>; hodnota: pôvodná adresa</a:t>
            </a:r>
          </a:p>
          <a:p>
            <a:pPr lvl="2"/>
            <a:r>
              <a:rPr lang="sk-SK" dirty="0"/>
              <a:t>Typ záznamu: </a:t>
            </a:r>
            <a:r>
              <a:rPr lang="sk-SK" b="1" dirty="0"/>
              <a:t>TXT</a:t>
            </a:r>
            <a:r>
              <a:rPr lang="en-US" dirty="0"/>
              <a:t>: n</a:t>
            </a:r>
            <a:r>
              <a:rPr lang="sk-SK" dirty="0" err="1"/>
              <a:t>ázov</a:t>
            </a:r>
            <a:r>
              <a:rPr lang="sk-SK" dirty="0"/>
              <a:t>: </a:t>
            </a:r>
            <a:r>
              <a:rPr lang="en-US" b="1" dirty="0" err="1"/>
              <a:t>asuid</a:t>
            </a:r>
            <a:r>
              <a:rPr lang="en-US" dirty="0"/>
              <a:t>; </a:t>
            </a:r>
            <a:r>
              <a:rPr lang="en-US" dirty="0" err="1"/>
              <a:t>hodnota</a:t>
            </a:r>
            <a:r>
              <a:rPr lang="en-US" dirty="0"/>
              <a:t>: </a:t>
            </a:r>
            <a:r>
              <a:rPr lang="en-US" b="1" dirty="0"/>
              <a:t>Domain Verification ID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3508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B412EB-94C3-4D7B-B970-CBE1ADD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domény certifikátom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A90C3A-FEA4-492B-82D9-627B7546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Najsk</a:t>
            </a:r>
            <a:r>
              <a:rPr lang="sk-SK" dirty="0" err="1"/>
              <a:t>ôr</a:t>
            </a:r>
            <a:r>
              <a:rPr lang="sk-SK" dirty="0"/>
              <a:t> je potrebné nahrať certifikát (import/</a:t>
            </a:r>
            <a:r>
              <a:rPr lang="sk-SK" dirty="0" err="1"/>
              <a:t>upload</a:t>
            </a:r>
            <a:r>
              <a:rPr lang="sk-SK" dirty="0"/>
              <a:t>/</a:t>
            </a:r>
            <a:r>
              <a:rPr lang="sk-SK" dirty="0" err="1"/>
              <a:t>create</a:t>
            </a:r>
            <a:r>
              <a:rPr lang="sk-SK" dirty="0"/>
              <a:t>)</a:t>
            </a:r>
          </a:p>
          <a:p>
            <a:r>
              <a:rPr lang="sk-SK" dirty="0"/>
              <a:t>Certifikát sa následne priradí ku doméne</a:t>
            </a:r>
          </a:p>
          <a:p>
            <a:r>
              <a:rPr lang="sk-SK" dirty="0"/>
              <a:t>Prípadne je ešte možné vynútiť HTTPS a zvýšiť minimálnu verziu TLS</a:t>
            </a:r>
          </a:p>
        </p:txBody>
      </p:sp>
    </p:spTree>
    <p:extLst>
      <p:ext uri="{BB962C8B-B14F-4D97-AF65-F5344CB8AC3E}">
        <p14:creationId xmlns:p14="http://schemas.microsoft.com/office/powerpoint/2010/main" val="4101682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https://docs.microsoft.com/en-us/cli/azure/webapp</a:t>
            </a:r>
            <a:endParaRPr lang="sk-SK" dirty="0"/>
          </a:p>
          <a:p>
            <a:r>
              <a:rPr lang="sk-SK" dirty="0">
                <a:hlinkClick r:id="rId4"/>
              </a:rPr>
              <a:t>https://docs.microsoft.com/en-us/cli/azure/appservice/plan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</a:t>
            </a:r>
            <a:r>
              <a:rPr lang="sk-SK" dirty="0" err="1">
                <a:hlinkClick r:id="rId3"/>
              </a:rPr>
              <a:t>websites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https://docs.microsoft.com/sk-sk/learn/paths/deploy-a-website-with-azure-app-service/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https://docs.microsoft.com/sk-sk/learn/paths/build-serverless-full-stack-apps-azure/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B503F-F228-47B4-A759-B96E35F3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- </a:t>
            </a:r>
            <a:r>
              <a:rPr lang="sk-SK" dirty="0" err="1"/>
              <a:t>Shared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1541DA-9B5B-4088-A0B9-4C6A5C27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 rovnakej VM bežia aj aplikácie iných zákazníkov</a:t>
            </a:r>
          </a:p>
          <a:p>
            <a:r>
              <a:rPr lang="sk-SK" dirty="0"/>
              <a:t>Nepodporuje SSL ani škálovanie</a:t>
            </a:r>
          </a:p>
          <a:p>
            <a:r>
              <a:rPr lang="sk-SK" dirty="0"/>
              <a:t>Obmedzený počet aplikácií</a:t>
            </a:r>
          </a:p>
          <a:p>
            <a:r>
              <a:rPr lang="sk-SK" dirty="0"/>
              <a:t>Úrovne</a:t>
            </a:r>
          </a:p>
          <a:p>
            <a:pPr lvl="1"/>
            <a:r>
              <a:rPr lang="sk-SK" b="1" dirty="0" err="1"/>
              <a:t>Free</a:t>
            </a:r>
            <a:r>
              <a:rPr lang="sk-SK" dirty="0"/>
              <a:t> (F1) – zadarmo 60 minút CPU denne, 1 GB RAM</a:t>
            </a:r>
          </a:p>
          <a:p>
            <a:pPr lvl="1"/>
            <a:r>
              <a:rPr lang="sk-SK" b="1" dirty="0" err="1"/>
              <a:t>Shared</a:t>
            </a:r>
            <a:r>
              <a:rPr lang="sk-SK" dirty="0"/>
              <a:t> (D1) – 240 minút CPU denne, 1 GB RAM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6697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B503F-F228-47B4-A759-B96E35F3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- </a:t>
            </a:r>
            <a:r>
              <a:rPr lang="sk-SK" dirty="0" err="1"/>
              <a:t>Dedicated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1541DA-9B5B-4088-A0B9-4C6A5C27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</a:t>
            </a:r>
            <a:r>
              <a:rPr lang="en-US" dirty="0"/>
              <a:t>a VM be</a:t>
            </a:r>
            <a:r>
              <a:rPr lang="sk-SK" dirty="0" err="1"/>
              <a:t>žia</a:t>
            </a:r>
            <a:r>
              <a:rPr lang="sk-SK" dirty="0"/>
              <a:t> iba moje aplikácie (</a:t>
            </a:r>
            <a:r>
              <a:rPr lang="sk-SK" dirty="0" err="1"/>
              <a:t>compute</a:t>
            </a:r>
            <a:r>
              <a:rPr lang="sk-SK" dirty="0"/>
              <a:t> </a:t>
            </a:r>
            <a:r>
              <a:rPr lang="sk-SK" dirty="0" err="1"/>
              <a:t>isolation</a:t>
            </a:r>
            <a:r>
              <a:rPr lang="sk-SK" dirty="0"/>
              <a:t>)</a:t>
            </a:r>
          </a:p>
          <a:p>
            <a:r>
              <a:rPr lang="sk-SK" dirty="0"/>
              <a:t>Úrovne:</a:t>
            </a:r>
          </a:p>
          <a:p>
            <a:pPr lvl="1"/>
            <a:r>
              <a:rPr lang="sk-SK" b="1" dirty="0" err="1"/>
              <a:t>Basic</a:t>
            </a:r>
            <a:r>
              <a:rPr lang="sk-SK" b="1" dirty="0"/>
              <a:t> </a:t>
            </a:r>
            <a:r>
              <a:rPr lang="sk-SK" dirty="0"/>
              <a:t>(B1, B2, B3) – pre aplikácie s nižšími nárokmi, ručné škálovanie, </a:t>
            </a:r>
            <a:r>
              <a:rPr lang="sk-SK" dirty="0" err="1"/>
              <a:t>load-balancing</a:t>
            </a:r>
            <a:endParaRPr lang="sk-SK" dirty="0"/>
          </a:p>
          <a:p>
            <a:pPr lvl="1"/>
            <a:r>
              <a:rPr lang="sk-SK" b="1" dirty="0"/>
              <a:t>Standard </a:t>
            </a:r>
            <a:r>
              <a:rPr lang="sk-SK" dirty="0"/>
              <a:t>(S1, S2, S3) – pre produkciu, automatické škálovanie</a:t>
            </a:r>
            <a:endParaRPr lang="sk-SK" b="1" dirty="0"/>
          </a:p>
          <a:p>
            <a:pPr lvl="1"/>
            <a:r>
              <a:rPr lang="sk-SK" b="1" dirty="0"/>
              <a:t>PremiumV2</a:t>
            </a:r>
            <a:r>
              <a:rPr lang="sk-SK" dirty="0"/>
              <a:t>, </a:t>
            </a:r>
            <a:r>
              <a:rPr lang="sk-SK" b="1" dirty="0"/>
              <a:t>PremiumV3 </a:t>
            </a:r>
            <a:r>
              <a:rPr lang="sk-SK" dirty="0"/>
              <a:t>(</a:t>
            </a:r>
            <a:r>
              <a:rPr lang="sk-SK" dirty="0" err="1"/>
              <a:t>Pxxx</a:t>
            </a:r>
            <a:r>
              <a:rPr lang="sk-SK" dirty="0"/>
              <a:t>) – lepší HW, podpora VNET, viac inštancií, ...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6712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B503F-F228-47B4-A759-B96E35F3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- </a:t>
            </a:r>
            <a:r>
              <a:rPr lang="sk-SK" dirty="0" err="1"/>
              <a:t>Isolated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1541DA-9B5B-4088-A0B9-4C6A5C27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Určené pre kritické výpočty, ktoré musia bežať vo VLAN (</a:t>
            </a:r>
            <a:r>
              <a:rPr lang="sk-SK" dirty="0" err="1"/>
              <a:t>compute</a:t>
            </a:r>
            <a:r>
              <a:rPr lang="sk-SK" dirty="0"/>
              <a:t> </a:t>
            </a:r>
            <a:r>
              <a:rPr lang="sk-SK" dirty="0" err="1"/>
              <a:t>isolation</a:t>
            </a:r>
            <a:r>
              <a:rPr lang="sk-SK" dirty="0"/>
              <a:t> +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isolation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Beží v izolovanom dedikovanom prostredí s rýchlejším HW</a:t>
            </a:r>
          </a:p>
          <a:p>
            <a:pPr algn="just"/>
            <a:r>
              <a:rPr lang="sk-SK" dirty="0"/>
              <a:t>Umožňuje škálovanie na 100 inštancií (a na požiadanie aj viac)</a:t>
            </a:r>
          </a:p>
          <a:p>
            <a:pPr algn="just"/>
            <a:r>
              <a:rPr lang="sk-SK" dirty="0"/>
              <a:t>Úrovne:</a:t>
            </a:r>
          </a:p>
          <a:p>
            <a:pPr lvl="1" algn="just"/>
            <a:r>
              <a:rPr lang="sk-SK" b="1" dirty="0" err="1"/>
              <a:t>Isolated</a:t>
            </a:r>
            <a:r>
              <a:rPr lang="sk-SK" b="1" dirty="0"/>
              <a:t>, IsolatedV2 </a:t>
            </a:r>
            <a:r>
              <a:rPr lang="sk-SK" dirty="0"/>
              <a:t>(</a:t>
            </a:r>
            <a:r>
              <a:rPr lang="sk-SK" dirty="0" err="1"/>
              <a:t>Ixxx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85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FF42F-E629-423C-9B9D-6728416E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 - porovnanie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0E6362B-19AC-4016-B19D-EAF7DCF3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70853" y="1846006"/>
            <a:ext cx="8645628" cy="4326194"/>
          </a:xfrm>
        </p:spPr>
      </p:pic>
    </p:spTree>
    <p:extLst>
      <p:ext uri="{BB962C8B-B14F-4D97-AF65-F5344CB8AC3E}">
        <p14:creationId xmlns:p14="http://schemas.microsoft.com/office/powerpoint/2010/main" val="31246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A4B262-4F15-4D23-B211-AE4AB24D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FA25F1-8F62-4792-9372-6EA25127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Premenn</a:t>
            </a:r>
            <a:r>
              <a:rPr lang="sk-SK" dirty="0"/>
              <a:t>é, ktoré sa nastavia ako systémové premenné pre beh aplikácie</a:t>
            </a:r>
          </a:p>
          <a:p>
            <a:pPr algn="just"/>
            <a:r>
              <a:rPr lang="sk-SK" dirty="0"/>
              <a:t>Do prostredia aplikácie sa injektujú pri štarte aplikácie</a:t>
            </a:r>
          </a:p>
          <a:p>
            <a:pPr algn="just"/>
            <a:r>
              <a:rPr lang="sk-SK" dirty="0"/>
              <a:t>Pri pridaní, zmene alebo vymazaní sa aplikácia reštartuje</a:t>
            </a:r>
          </a:p>
          <a:p>
            <a:pPr algn="just"/>
            <a:r>
              <a:rPr lang="sk-SK" dirty="0"/>
              <a:t>Pre ASP.NET a ASP.NET </a:t>
            </a:r>
            <a:r>
              <a:rPr lang="sk-SK" dirty="0" err="1"/>
              <a:t>Core</a:t>
            </a:r>
            <a:r>
              <a:rPr lang="sk-SK" dirty="0"/>
              <a:t> je to to isté ako sekcia </a:t>
            </a:r>
            <a:r>
              <a:rPr lang="en-US" i="1" dirty="0"/>
              <a:t>&lt;</a:t>
            </a:r>
            <a:r>
              <a:rPr lang="en-US" i="1" dirty="0" err="1"/>
              <a:t>appSettings</a:t>
            </a:r>
            <a:r>
              <a:rPr lang="en-US" i="1" dirty="0"/>
              <a:t>&gt;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i="1" dirty="0" err="1"/>
              <a:t>Web.config</a:t>
            </a:r>
            <a:r>
              <a:rPr lang="en-US" i="1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i="1" dirty="0" err="1"/>
              <a:t>appsettings.json</a:t>
            </a:r>
            <a:endParaRPr lang="en-US" i="1" dirty="0"/>
          </a:p>
          <a:p>
            <a:pPr algn="just"/>
            <a:r>
              <a:rPr lang="en-US" b="1" dirty="0" err="1"/>
              <a:t>Nastavenia</a:t>
            </a:r>
            <a:r>
              <a:rPr lang="en-US" b="1" dirty="0"/>
              <a:t> v App Service </a:t>
            </a:r>
            <a:r>
              <a:rPr lang="en-US" b="1" dirty="0" err="1"/>
              <a:t>prepisuj</a:t>
            </a:r>
            <a:r>
              <a:rPr lang="sk-SK" b="1" dirty="0"/>
              <a:t>ú nastavenia z </a:t>
            </a:r>
            <a:r>
              <a:rPr lang="sk-SK" b="1" i="1" dirty="0" err="1"/>
              <a:t>Web.config</a:t>
            </a:r>
            <a:r>
              <a:rPr lang="sk-SK" b="1" i="1" dirty="0"/>
              <a:t>/</a:t>
            </a:r>
            <a:r>
              <a:rPr lang="sk-SK" b="1" i="1" dirty="0" err="1"/>
              <a:t>appsettings.json</a:t>
            </a:r>
            <a:endParaRPr lang="sk-SK" b="1" i="1" dirty="0"/>
          </a:p>
          <a:p>
            <a:pPr algn="just"/>
            <a:r>
              <a:rPr lang="sk-SK" dirty="0"/>
              <a:t>Ukladajú sa </a:t>
            </a:r>
            <a:r>
              <a:rPr lang="sk-SK" dirty="0" err="1"/>
              <a:t>vžd</a:t>
            </a:r>
            <a:r>
              <a:rPr lang="en-US" dirty="0"/>
              <a:t>y	</a:t>
            </a:r>
            <a:r>
              <a:rPr lang="sk-SK" dirty="0"/>
              <a:t> zašifrované (</a:t>
            </a:r>
            <a:r>
              <a:rPr lang="sk-SK" dirty="0" err="1"/>
              <a:t>encrypted</a:t>
            </a:r>
            <a:r>
              <a:rPr lang="sk-SK" dirty="0"/>
              <a:t>-at-rest)</a:t>
            </a:r>
          </a:p>
        </p:txBody>
      </p:sp>
    </p:spTree>
    <p:extLst>
      <p:ext uri="{BB962C8B-B14F-4D97-AF65-F5344CB8AC3E}">
        <p14:creationId xmlns:p14="http://schemas.microsoft.com/office/powerpoint/2010/main" val="301310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2912</TotalTime>
  <Words>2524</Words>
  <Application>Microsoft Office PowerPoint</Application>
  <PresentationFormat>Širokouhlá</PresentationFormat>
  <Paragraphs>286</Paragraphs>
  <Slides>47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Corbel</vt:lpstr>
      <vt:lpstr>Paralaxa</vt:lpstr>
      <vt:lpstr>App Service (Web App)</vt:lpstr>
      <vt:lpstr>Hosting webových aplikácií</vt:lpstr>
      <vt:lpstr>Základné vlastnosti</vt:lpstr>
      <vt:lpstr>App Service Plan</vt:lpstr>
      <vt:lpstr>App Service Plan - Shared</vt:lpstr>
      <vt:lpstr>App Service Plan - Dedicated</vt:lpstr>
      <vt:lpstr>App Service Plan - Isolated</vt:lpstr>
      <vt:lpstr>App Service Plan - porovnanie</vt:lpstr>
      <vt:lpstr>Nastavenia</vt:lpstr>
      <vt:lpstr>Nastavenia – connection string</vt:lpstr>
      <vt:lpstr>Always on</vt:lpstr>
      <vt:lpstr>ARR affinity</vt:lpstr>
      <vt:lpstr>CI/CD</vt:lpstr>
      <vt:lpstr>Automatické nasadzovanie</vt:lpstr>
      <vt:lpstr>Nasadzovanie cez synchronizáciu s cloudom</vt:lpstr>
      <vt:lpstr>Nasadzovanie z balíčka</vt:lpstr>
      <vt:lpstr>Ďalšie spôsoby nasadzovania</vt:lpstr>
      <vt:lpstr>az webapp up</vt:lpstr>
      <vt:lpstr>Automatická záloha</vt:lpstr>
      <vt:lpstr>Škálovanie</vt:lpstr>
      <vt:lpstr>Vertikálne škálovanie (up-down)</vt:lpstr>
      <vt:lpstr>Horizontálne škálovanie (in-out)</vt:lpstr>
      <vt:lpstr>Automatické škálovanie</vt:lpstr>
      <vt:lpstr>Automatické škálovanie - pravidlá</vt:lpstr>
      <vt:lpstr>Automatické škálovanie – vyhodnocovanie</vt:lpstr>
      <vt:lpstr>Health check</vt:lpstr>
      <vt:lpstr>Logovanie z aplikácie</vt:lpstr>
      <vt:lpstr>Logovanie - Windows</vt:lpstr>
      <vt:lpstr>Logovanie - Windows</vt:lpstr>
      <vt:lpstr>Logovanie - Linux</vt:lpstr>
      <vt:lpstr>Nástroje na správu App Service</vt:lpstr>
      <vt:lpstr>Cold start</vt:lpstr>
      <vt:lpstr>Deployment from package</vt:lpstr>
      <vt:lpstr>Deployment slots</vt:lpstr>
      <vt:lpstr>Deployment slots - využitie</vt:lpstr>
      <vt:lpstr>Slot swap</vt:lpstr>
      <vt:lpstr>Autoswap</vt:lpstr>
      <vt:lpstr>Custom warm-up</vt:lpstr>
      <vt:lpstr>Zabezpečenie aplikácie</vt:lpstr>
      <vt:lpstr>Autentifikácia – identity provider</vt:lpstr>
      <vt:lpstr>Autentifikácia - certifikáty</vt:lpstr>
      <vt:lpstr>CORS</vt:lpstr>
      <vt:lpstr>Vlastná doména</vt:lpstr>
      <vt:lpstr>Zabezpečenie domény certifikátom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Jakub Berthoty</cp:lastModifiedBy>
  <cp:revision>586</cp:revision>
  <dcterms:created xsi:type="dcterms:W3CDTF">2021-04-23T08:10:48Z</dcterms:created>
  <dcterms:modified xsi:type="dcterms:W3CDTF">2021-07-24T17:01:46Z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