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0"/>
  </p:notesMasterIdLst>
  <p:handoutMasterIdLst>
    <p:handoutMasterId r:id="rId81"/>
  </p:handoutMasterIdLst>
  <p:sldIdLst>
    <p:sldId id="260" r:id="rId5"/>
    <p:sldId id="353" r:id="rId6"/>
    <p:sldId id="398" r:id="rId7"/>
    <p:sldId id="399" r:id="rId8"/>
    <p:sldId id="407" r:id="rId9"/>
    <p:sldId id="408" r:id="rId10"/>
    <p:sldId id="352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16" r:id="rId19"/>
    <p:sldId id="417" r:id="rId20"/>
    <p:sldId id="413" r:id="rId21"/>
    <p:sldId id="414" r:id="rId22"/>
    <p:sldId id="418" r:id="rId23"/>
    <p:sldId id="419" r:id="rId24"/>
    <p:sldId id="420" r:id="rId25"/>
    <p:sldId id="438" r:id="rId26"/>
    <p:sldId id="439" r:id="rId27"/>
    <p:sldId id="422" r:id="rId28"/>
    <p:sldId id="423" r:id="rId29"/>
    <p:sldId id="424" r:id="rId30"/>
    <p:sldId id="426" r:id="rId31"/>
    <p:sldId id="425" r:id="rId32"/>
    <p:sldId id="427" r:id="rId33"/>
    <p:sldId id="428" r:id="rId34"/>
    <p:sldId id="421" r:id="rId35"/>
    <p:sldId id="453" r:id="rId36"/>
    <p:sldId id="409" r:id="rId37"/>
    <p:sldId id="430" r:id="rId38"/>
    <p:sldId id="431" r:id="rId39"/>
    <p:sldId id="432" r:id="rId40"/>
    <p:sldId id="436" r:id="rId41"/>
    <p:sldId id="395" r:id="rId42"/>
    <p:sldId id="441" r:id="rId43"/>
    <p:sldId id="433" r:id="rId44"/>
    <p:sldId id="434" r:id="rId45"/>
    <p:sldId id="454" r:id="rId46"/>
    <p:sldId id="437" r:id="rId47"/>
    <p:sldId id="440" r:id="rId48"/>
    <p:sldId id="442" r:id="rId49"/>
    <p:sldId id="450" r:id="rId50"/>
    <p:sldId id="451" r:id="rId51"/>
    <p:sldId id="449" r:id="rId52"/>
    <p:sldId id="445" r:id="rId53"/>
    <p:sldId id="446" r:id="rId54"/>
    <p:sldId id="455" r:id="rId55"/>
    <p:sldId id="448" r:id="rId56"/>
    <p:sldId id="456" r:id="rId57"/>
    <p:sldId id="452" r:id="rId58"/>
    <p:sldId id="457" r:id="rId59"/>
    <p:sldId id="458" r:id="rId60"/>
    <p:sldId id="468" r:id="rId61"/>
    <p:sldId id="461" r:id="rId62"/>
    <p:sldId id="462" r:id="rId63"/>
    <p:sldId id="469" r:id="rId64"/>
    <p:sldId id="463" r:id="rId65"/>
    <p:sldId id="464" r:id="rId66"/>
    <p:sldId id="465" r:id="rId67"/>
    <p:sldId id="466" r:id="rId68"/>
    <p:sldId id="467" r:id="rId69"/>
    <p:sldId id="470" r:id="rId70"/>
    <p:sldId id="471" r:id="rId71"/>
    <p:sldId id="472" r:id="rId72"/>
    <p:sldId id="473" r:id="rId73"/>
    <p:sldId id="474" r:id="rId74"/>
    <p:sldId id="475" r:id="rId75"/>
    <p:sldId id="476" r:id="rId76"/>
    <p:sldId id="289" r:id="rId77"/>
    <p:sldId id="290" r:id="rId78"/>
    <p:sldId id="303" r:id="rId79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1. 10. 2021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1. 10. 2021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enforcing-ssl?tabs=visual-studio&amp;view=aspnetcore-5.0#hs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function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function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create-serverless-applications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paths/implement-azure-function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Azure</a:t>
            </a:r>
            <a:r>
              <a:rPr lang="sk-SK" sz="6200" dirty="0"/>
              <a:t> </a:t>
            </a:r>
            <a:r>
              <a:rPr lang="sk-SK" sz="6200" dirty="0" err="1"/>
              <a:t>Functions</a:t>
            </a:r>
            <a:endParaRPr lang="sk-SK" sz="6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80-81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Premium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Automatické škálovanie podľa záťaže</a:t>
            </a:r>
          </a:p>
          <a:p>
            <a:pPr algn="just"/>
            <a:r>
              <a:rPr lang="sk-SK" dirty="0"/>
              <a:t>Využíva predhriate inštancie, aby nenastávalo oneskorenie po nečinnosti</a:t>
            </a:r>
          </a:p>
          <a:p>
            <a:pPr algn="just"/>
            <a:r>
              <a:rPr lang="sk-SK" dirty="0"/>
              <a:t>Platí sa za CPU a pamäť, ktorú využívajú predhriate inštancie (vždy je aspoň 1)</a:t>
            </a:r>
          </a:p>
          <a:p>
            <a:pPr algn="just"/>
            <a:r>
              <a:rPr lang="sk-SK" dirty="0"/>
              <a:t>Obsahuje silnejší HW, podporuje pripojenie do VNET</a:t>
            </a:r>
          </a:p>
          <a:p>
            <a:pPr algn="just"/>
            <a:r>
              <a:rPr lang="sk-SK" dirty="0"/>
              <a:t>Kedy používať:</a:t>
            </a:r>
          </a:p>
          <a:p>
            <a:pPr lvl="1" algn="just"/>
            <a:r>
              <a:rPr lang="sk-SK" dirty="0"/>
              <a:t>Funkcie bežia (takmer) bez prerušenia</a:t>
            </a:r>
          </a:p>
          <a:p>
            <a:pPr lvl="1" algn="just"/>
            <a:r>
              <a:rPr lang="sk-SK" dirty="0"/>
              <a:t>Je potrebný silnejší HW ako podporuje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/>
              <a:t>Potrebujeme, aby kód bežal dlhšie ako je obmedzenie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46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Dedicated</a:t>
            </a:r>
            <a:r>
              <a:rPr lang="sk-SK" dirty="0"/>
              <a:t> (</a:t>
            </a:r>
            <a:r>
              <a:rPr lang="sk-SK" dirty="0" err="1"/>
              <a:t>App</a:t>
            </a:r>
            <a:r>
              <a:rPr lang="sk-SK" dirty="0"/>
              <a:t> Service)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Beží v rámci </a:t>
            </a:r>
            <a:r>
              <a:rPr lang="sk-SK" dirty="0" err="1"/>
              <a:t>App</a:t>
            </a:r>
            <a:r>
              <a:rPr lang="sk-SK" dirty="0"/>
              <a:t> Service plánu a v rámci neho sa aj platí</a:t>
            </a:r>
          </a:p>
          <a:p>
            <a:pPr algn="just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môže bežať nepretržite, čím sa eliminuje problém s oneskorením pri štarte po nečinnosti</a:t>
            </a:r>
          </a:p>
          <a:p>
            <a:pPr algn="just"/>
            <a:r>
              <a:rPr lang="sk-SK" dirty="0"/>
              <a:t>Škáluje sa v rámci </a:t>
            </a:r>
            <a:r>
              <a:rPr lang="sk-SK" dirty="0" err="1"/>
              <a:t>App</a:t>
            </a:r>
            <a:r>
              <a:rPr lang="sk-SK" dirty="0"/>
              <a:t> Service plánu (ručne alebo automaticky)</a:t>
            </a:r>
          </a:p>
          <a:p>
            <a:pPr algn="just"/>
            <a:r>
              <a:rPr lang="sk-SK" dirty="0"/>
              <a:t>Kedy používať:</a:t>
            </a:r>
          </a:p>
          <a:p>
            <a:pPr lvl="1" algn="just"/>
            <a:r>
              <a:rPr lang="sk-SK" dirty="0"/>
              <a:t>Už máme existujúci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, ktorý nie je plne využívaný</a:t>
            </a:r>
          </a:p>
          <a:p>
            <a:pPr lvl="1" algn="just"/>
            <a:r>
              <a:rPr lang="sk-SK" dirty="0"/>
              <a:t>Je potrebné, aby funkcie bežali dlho a nie je možné využiť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lvl="1" algn="just"/>
            <a:r>
              <a:rPr lang="sk-SK" dirty="0"/>
              <a:t>Chceme dopredu poznať náklady a škálovanie</a:t>
            </a:r>
          </a:p>
        </p:txBody>
      </p:sp>
    </p:spTree>
    <p:extLst>
      <p:ext uri="{BB962C8B-B14F-4D97-AF65-F5344CB8AC3E}">
        <p14:creationId xmlns:p14="http://schemas.microsoft.com/office/powerpoint/2010/main" val="172803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Environment</a:t>
            </a:r>
            <a:r>
              <a:rPr lang="sk-SK" dirty="0"/>
              <a:t> (ASE)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Plne izolované a dedikované prostredie na spúšťanie aplikácií</a:t>
            </a:r>
          </a:p>
          <a:p>
            <a:r>
              <a:rPr lang="sk-SK" dirty="0"/>
              <a:t>Spoplatnené v rámci ASE</a:t>
            </a:r>
          </a:p>
          <a:p>
            <a:r>
              <a:rPr lang="sk-SK" dirty="0"/>
              <a:t>Škáluje sa v rámci </a:t>
            </a:r>
            <a:r>
              <a:rPr lang="sk-SK" dirty="0" err="1"/>
              <a:t>App</a:t>
            </a:r>
            <a:r>
              <a:rPr lang="sk-SK" dirty="0"/>
              <a:t> Service plánu (ručne alebo automaticky)</a:t>
            </a:r>
          </a:p>
          <a:p>
            <a:r>
              <a:rPr lang="sk-SK" dirty="0"/>
              <a:t>Využíva sa, keď aplikácia potrebuje:</a:t>
            </a:r>
          </a:p>
          <a:p>
            <a:pPr lvl="1"/>
            <a:r>
              <a:rPr lang="sk-SK" dirty="0"/>
              <a:t>Vysoké škálovanie</a:t>
            </a:r>
          </a:p>
          <a:p>
            <a:pPr lvl="1"/>
            <a:r>
              <a:rPr lang="sk-SK" dirty="0"/>
              <a:t>Plnú výpočtovú izoláciu a bezpečný sieťový prístup</a:t>
            </a:r>
          </a:p>
          <a:p>
            <a:pPr lvl="1"/>
            <a:r>
              <a:rPr lang="sk-SK" dirty="0"/>
              <a:t>Vysoké využitie RAM</a:t>
            </a:r>
          </a:p>
        </p:txBody>
      </p:sp>
    </p:spTree>
    <p:extLst>
      <p:ext uri="{BB962C8B-B14F-4D97-AF65-F5344CB8AC3E}">
        <p14:creationId xmlns:p14="http://schemas.microsoft.com/office/powerpoint/2010/main" val="403608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Kubernetes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Plne izolované a dedikované prostredie v rámci </a:t>
            </a:r>
            <a:r>
              <a:rPr lang="sk-SK" dirty="0" err="1"/>
              <a:t>Kubernetes</a:t>
            </a:r>
            <a:endParaRPr lang="sk-SK" dirty="0"/>
          </a:p>
          <a:p>
            <a:r>
              <a:rPr lang="sk-SK" dirty="0"/>
              <a:t>Spoplatnené v rámci </a:t>
            </a:r>
            <a:r>
              <a:rPr lang="sk-SK" dirty="0" err="1"/>
              <a:t>Kubernetes</a:t>
            </a:r>
            <a:r>
              <a:rPr lang="sk-SK" dirty="0"/>
              <a:t> klastra</a:t>
            </a:r>
          </a:p>
          <a:p>
            <a:r>
              <a:rPr lang="sk-SK" dirty="0"/>
              <a:t>Využíva sa, keď aplikácia potrebuje:</a:t>
            </a:r>
          </a:p>
          <a:p>
            <a:pPr lvl="1"/>
            <a:r>
              <a:rPr lang="sk-SK" dirty="0"/>
              <a:t>Špeciálne HW nároky</a:t>
            </a:r>
          </a:p>
          <a:p>
            <a:pPr lvl="1"/>
            <a:r>
              <a:rPr lang="sk-SK" dirty="0"/>
              <a:t>Izoláciu a bezpečný sieťový prístup</a:t>
            </a:r>
          </a:p>
          <a:p>
            <a:pPr lvl="1"/>
            <a:r>
              <a:rPr lang="sk-SK" dirty="0"/>
              <a:t>Možnosť bežať v hybridnom alebo </a:t>
            </a:r>
            <a:r>
              <a:rPr lang="sk-SK" dirty="0" err="1"/>
              <a:t>multi-cloud</a:t>
            </a:r>
            <a:r>
              <a:rPr lang="sk-SK" dirty="0"/>
              <a:t> prostredí</a:t>
            </a:r>
          </a:p>
          <a:p>
            <a:pPr lvl="1"/>
            <a:r>
              <a:rPr lang="sk-SK" dirty="0"/>
              <a:t>Bežať pri iných aplikáciách a službách, ktoré už bežia v </a:t>
            </a:r>
            <a:r>
              <a:rPr lang="sk-SK" dirty="0" err="1"/>
              <a:t>Kubernetes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4E90EE-DC30-4CC9-9C76-D0D78502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Porovnanie plánov - limity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3E20E561-65A4-4713-B720-D89F02B1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322354"/>
              </p:ext>
            </p:extLst>
          </p:nvPr>
        </p:nvGraphicFramePr>
        <p:xfrm>
          <a:off x="1484311" y="2032519"/>
          <a:ext cx="1024676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956">
                  <a:extLst>
                    <a:ext uri="{9D8B030D-6E8A-4147-A177-3AD203B41FA5}">
                      <a16:colId xmlns:a16="http://schemas.microsoft.com/office/drawing/2014/main" val="2211191241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76251461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321206892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9665288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067642955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86393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Consumption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Dedicated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Kubernetes</a:t>
                      </a:r>
                      <a:endParaRPr lang="sk-S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Východzí </a:t>
                      </a:r>
                      <a:r>
                        <a:rPr lang="sk-SK" sz="1600" dirty="0" err="1"/>
                        <a:t>timeout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Maximálny </a:t>
                      </a:r>
                      <a:r>
                        <a:rPr lang="sk-SK" sz="1600" dirty="0" err="1"/>
                        <a:t>timeout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Maximálny počet odchádzajúcich spojení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600 aktívnych</a:t>
                      </a:r>
                      <a:br>
                        <a:rPr lang="sk-SK" sz="1600" dirty="0"/>
                      </a:br>
                      <a:r>
                        <a:rPr lang="sk-SK" sz="1600" dirty="0"/>
                        <a:t>(1200 celkovo)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veľkosť dotazu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klastra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8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ACU na inštanciu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210 - 840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100 - 840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210 - 250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AKS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9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RAM na inštanciu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1,5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3,5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1,75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3,5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5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počet inštancií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 err="1"/>
                        <a:t>Win</a:t>
                      </a:r>
                      <a:r>
                        <a:rPr lang="sk-SK" sz="1600" dirty="0"/>
                        <a:t> 100, Linux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10-20, podľa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klastra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49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Úložisko (naprieč všetkými aplikáciami)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 TB***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50-1000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33874"/>
                  </a:ext>
                </a:extLst>
              </a:tr>
            </a:tbl>
          </a:graphicData>
        </a:graphic>
      </p:graphicFrame>
      <p:sp>
        <p:nvSpPr>
          <p:cNvPr id="5" name="BlokTextu 4">
            <a:extLst>
              <a:ext uri="{FF2B5EF4-FFF2-40B4-BE49-F238E27FC236}">
                <a16:creationId xmlns:a16="http://schemas.microsoft.com/office/drawing/2014/main" id="{8D8AE22C-3744-48E7-B9DB-07804E285FD3}"/>
              </a:ext>
            </a:extLst>
          </p:cNvPr>
          <p:cNvSpPr txBox="1"/>
          <p:nvPr/>
        </p:nvSpPr>
        <p:spPr>
          <a:xfrm>
            <a:off x="2528596" y="5878286"/>
            <a:ext cx="9202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* Garantovaných je 60 minút</a:t>
            </a:r>
          </a:p>
          <a:p>
            <a:r>
              <a:rPr lang="sk-SK" sz="1400" dirty="0"/>
              <a:t>** Musí byť zapnuté nastavenie „</a:t>
            </a:r>
            <a:r>
              <a:rPr lang="sk-SK" sz="1400" dirty="0" err="1"/>
              <a:t>Always</a:t>
            </a:r>
            <a:r>
              <a:rPr lang="sk-SK" sz="1400" dirty="0"/>
              <a:t> On“</a:t>
            </a:r>
          </a:p>
          <a:p>
            <a:r>
              <a:rPr lang="sk-SK" sz="1400" dirty="0"/>
              <a:t>*** Ako dočasné úložisko využíva </a:t>
            </a:r>
            <a:r>
              <a:rPr lang="sk-SK" sz="1400" dirty="0" err="1"/>
              <a:t>Azure</a:t>
            </a:r>
            <a:r>
              <a:rPr lang="sk-SK" sz="1400" dirty="0"/>
              <a:t> </a:t>
            </a:r>
            <a:r>
              <a:rPr lang="sk-SK" sz="1400" dirty="0" err="1"/>
              <a:t>Files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7242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1C443-5BBB-4F22-B517-94260CA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B574CE-8186-4904-BEEF-3ED61D1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Globálna konfigurácia pre všetky funkcie vo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endParaRPr lang="sk-SK" dirty="0"/>
          </a:p>
          <a:p>
            <a:r>
              <a:rPr lang="sk-SK" dirty="0"/>
              <a:t>Bežná konfigurácia:</a:t>
            </a:r>
          </a:p>
          <a:p>
            <a:pPr lvl="1"/>
            <a:r>
              <a:rPr lang="sk-SK" b="1" dirty="0" err="1"/>
              <a:t>version</a:t>
            </a:r>
            <a:r>
              <a:rPr lang="sk-SK" dirty="0"/>
              <a:t> – verzia schémy pre </a:t>
            </a:r>
            <a:r>
              <a:rPr lang="sk-SK" dirty="0" err="1"/>
              <a:t>host.json</a:t>
            </a:r>
            <a:r>
              <a:rPr lang="sk-SK" dirty="0"/>
              <a:t> (pre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v2 a v3 je to „2.0“)</a:t>
            </a:r>
          </a:p>
          <a:p>
            <a:pPr lvl="1"/>
            <a:r>
              <a:rPr lang="sk-SK" b="1" dirty="0" err="1"/>
              <a:t>extensionBundle</a:t>
            </a:r>
            <a:r>
              <a:rPr lang="sk-SK" dirty="0"/>
              <a:t> – špecifikuje balíčky rozšírení</a:t>
            </a:r>
          </a:p>
          <a:p>
            <a:pPr lvl="1"/>
            <a:r>
              <a:rPr lang="sk-SK" b="1" dirty="0" err="1"/>
              <a:t>functionTimeout</a:t>
            </a:r>
            <a:r>
              <a:rPr lang="sk-SK" dirty="0"/>
              <a:t> – </a:t>
            </a:r>
            <a:r>
              <a:rPr lang="sk-SK" dirty="0" err="1"/>
              <a:t>timeout</a:t>
            </a:r>
            <a:r>
              <a:rPr lang="sk-SK" dirty="0"/>
              <a:t> pre všetky funkcie (-1 je neobmedzený)</a:t>
            </a:r>
          </a:p>
          <a:p>
            <a:pPr lvl="1"/>
            <a:r>
              <a:rPr lang="sk-SK" b="1" dirty="0" err="1"/>
              <a:t>logging</a:t>
            </a:r>
            <a:r>
              <a:rPr lang="sk-SK" dirty="0"/>
              <a:t> – nastavenie logovania, vrátane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17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1C443-5BBB-4F22-B517-94260CA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host.json</a:t>
            </a:r>
            <a:r>
              <a:rPr lang="sk-SK" dirty="0"/>
              <a:t> – ďalšie zaujímavé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B574CE-8186-4904-BEEF-3ED61D1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/>
              <a:t>aggregator</a:t>
            </a:r>
            <a:r>
              <a:rPr lang="sk-SK" dirty="0"/>
              <a:t> – špecifikuje, koľko volaní funkcií sa má agregovať pri výpočte metrík pre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r>
              <a:rPr lang="sk-SK" dirty="0"/>
              <a:t>. Je možné špecifikovať počet dotazov a časové obdobie.</a:t>
            </a:r>
          </a:p>
          <a:p>
            <a:pPr algn="just"/>
            <a:r>
              <a:rPr lang="sk-SK" b="1" dirty="0" err="1"/>
              <a:t>extensions</a:t>
            </a:r>
            <a:r>
              <a:rPr lang="sk-SK" dirty="0"/>
              <a:t> – nastavenia pre jednotlivé podporované </a:t>
            </a:r>
            <a:r>
              <a:rPr lang="sk-SK" dirty="0" err="1"/>
              <a:t>bindingy</a:t>
            </a:r>
            <a:endParaRPr lang="sk-SK" dirty="0"/>
          </a:p>
          <a:p>
            <a:pPr algn="just"/>
            <a:r>
              <a:rPr lang="sk-SK" b="1" dirty="0" err="1"/>
              <a:t>functions</a:t>
            </a:r>
            <a:r>
              <a:rPr lang="sk-SK" dirty="0"/>
              <a:t> – pole s názvami funkcií, ktoré sa majú spúšťať. Určené pre lokálny vývoj. Prázdne pole znamená všetky funkcie.</a:t>
            </a:r>
          </a:p>
          <a:p>
            <a:pPr algn="just"/>
            <a:r>
              <a:rPr lang="sk-SK" b="1" dirty="0" err="1"/>
              <a:t>healthMonitor</a:t>
            </a:r>
            <a:r>
              <a:rPr lang="sk-SK" dirty="0"/>
              <a:t> – nastavenia pre </a:t>
            </a:r>
            <a:r>
              <a:rPr lang="sk-SK" dirty="0" err="1"/>
              <a:t>Host</a:t>
            </a:r>
            <a:r>
              <a:rPr lang="sk-SK" dirty="0"/>
              <a:t> </a:t>
            </a:r>
            <a:r>
              <a:rPr lang="sk-SK" dirty="0" err="1"/>
              <a:t>health</a:t>
            </a:r>
            <a:r>
              <a:rPr lang="sk-SK" dirty="0"/>
              <a:t> monitor</a:t>
            </a:r>
          </a:p>
          <a:p>
            <a:pPr algn="just"/>
            <a:r>
              <a:rPr lang="sk-SK" b="1" dirty="0" err="1"/>
              <a:t>retry</a:t>
            </a:r>
            <a:r>
              <a:rPr lang="sk-SK" dirty="0"/>
              <a:t> – nastavenia pre </a:t>
            </a:r>
            <a:r>
              <a:rPr lang="sk-SK" dirty="0" err="1"/>
              <a:t>retrying</a:t>
            </a:r>
            <a:r>
              <a:rPr lang="sk-SK" dirty="0"/>
              <a:t>. Možné nastaviť  stratégiu (</a:t>
            </a:r>
            <a:r>
              <a:rPr lang="sk-SK" dirty="0" err="1"/>
              <a:t>fixedDelay</a:t>
            </a:r>
            <a:r>
              <a:rPr lang="sk-SK" dirty="0"/>
              <a:t>, </a:t>
            </a:r>
            <a:r>
              <a:rPr lang="sk-SK" dirty="0" err="1"/>
              <a:t>exponentialBackoff</a:t>
            </a:r>
            <a:r>
              <a:rPr lang="sk-SK" dirty="0"/>
              <a:t>), maximálny počet pokusov a </a:t>
            </a:r>
            <a:r>
              <a:rPr lang="sk-SK" dirty="0" err="1"/>
              <a:t>delay</a:t>
            </a:r>
            <a:r>
              <a:rPr lang="sk-SK" dirty="0"/>
              <a:t> medzi pokusmi.</a:t>
            </a:r>
          </a:p>
        </p:txBody>
      </p:sp>
    </p:spTree>
    <p:extLst>
      <p:ext uri="{BB962C8B-B14F-4D97-AF65-F5344CB8AC3E}">
        <p14:creationId xmlns:p14="http://schemas.microsoft.com/office/powerpoint/2010/main" val="288064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90210-E914-40C3-A8F4-89A8ED4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Networking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9C5C9A-84EF-491B-95CC-8DE23EB2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Umožňuje špecifikovať pravidlá na prichádzajúce dotazy</a:t>
            </a:r>
          </a:p>
          <a:p>
            <a:r>
              <a:rPr lang="sk-SK" dirty="0"/>
              <a:t>Umožňuje nastaviť vlastnú doménu a certifikát</a:t>
            </a:r>
          </a:p>
          <a:p>
            <a:r>
              <a:rPr lang="sk-SK" dirty="0"/>
              <a:t>Nastavenie integrácie s VNET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9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17DB45-CC93-468F-9E5C-B1F8D5F1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Škálovanie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9A6C49-56D5-4222-947C-987C79BA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Vertikálne – zmena plánu</a:t>
            </a:r>
          </a:p>
          <a:p>
            <a:pPr algn="just"/>
            <a:r>
              <a:rPr lang="sk-SK" dirty="0"/>
              <a:t>Horizontálne – nastavenie minimálneho/maximálneho počtu inštancií pre celý plán a pre konkrétnu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. Nastavenie predhriatých inštancií.</a:t>
            </a:r>
          </a:p>
        </p:txBody>
      </p:sp>
    </p:spTree>
    <p:extLst>
      <p:ext uri="{BB962C8B-B14F-4D97-AF65-F5344CB8AC3E}">
        <p14:creationId xmlns:p14="http://schemas.microsoft.com/office/powerpoint/2010/main" val="288579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D55F2-44EF-46AC-ABB9-AA69E4B3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Ako</a:t>
            </a:r>
            <a:r>
              <a:rPr lang="en-US" dirty="0"/>
              <a:t> to </a:t>
            </a:r>
            <a:r>
              <a:rPr lang="en-US" dirty="0" err="1"/>
              <a:t>funguje</a:t>
            </a:r>
            <a:endParaRPr lang="sk-S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F43A8-9129-4413-A5E7-5DD6ACABC48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02" y="2667000"/>
            <a:ext cx="55541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Prehľad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PaaS</a:t>
            </a:r>
            <a:r>
              <a:rPr lang="sk-SK" dirty="0"/>
              <a:t> riešenie od Microsoftu</a:t>
            </a:r>
          </a:p>
          <a:p>
            <a:pPr algn="just"/>
            <a:r>
              <a:rPr lang="sk-SK" dirty="0"/>
              <a:t>Umožňuje vykonávanie kódu v </a:t>
            </a:r>
            <a:r>
              <a:rPr lang="sk-SK" dirty="0" err="1"/>
              <a:t>serverless</a:t>
            </a:r>
            <a:r>
              <a:rPr lang="sk-SK" dirty="0"/>
              <a:t> prostredí bez potreby vytvárania VM alebo webovej aplikácie</a:t>
            </a:r>
          </a:p>
          <a:p>
            <a:pPr algn="just"/>
            <a:r>
              <a:rPr lang="sk-SK" dirty="0"/>
              <a:t>Podporuje jednoduchú funkčnosť ale aj komplexnú orchestráciu</a:t>
            </a:r>
          </a:p>
          <a:p>
            <a:pPr algn="just"/>
            <a:r>
              <a:rPr lang="sk-SK" dirty="0"/>
              <a:t>Jednotlivé funkcie sa zoskupujú do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965AD-FE39-4A6B-91B2-D81A4665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Spúšťač (t</a:t>
            </a:r>
            <a:r>
              <a:rPr lang="en-US" dirty="0"/>
              <a:t>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99397C-4137-44F8-99C1-81E92B84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Sp</a:t>
            </a:r>
            <a:r>
              <a:rPr lang="sk-SK" dirty="0" err="1"/>
              <a:t>úšťa</a:t>
            </a:r>
            <a:r>
              <a:rPr lang="sk-SK" dirty="0"/>
              <a:t> funkciu a definuje jej volanie</a:t>
            </a:r>
          </a:p>
          <a:p>
            <a:pPr algn="just"/>
            <a:r>
              <a:rPr lang="sk-SK" dirty="0"/>
              <a:t>Funkcia musí mať presne 1 spúšťač</a:t>
            </a:r>
          </a:p>
          <a:p>
            <a:pPr algn="just"/>
            <a:r>
              <a:rPr lang="sk-SK" dirty="0"/>
              <a:t>Spúšťače majú </a:t>
            </a:r>
            <a:r>
              <a:rPr lang="en-US" dirty="0" err="1"/>
              <a:t>pridru</a:t>
            </a:r>
            <a:r>
              <a:rPr lang="sk-SK" dirty="0" err="1"/>
              <a:t>žené</a:t>
            </a:r>
            <a:r>
              <a:rPr lang="sk-SK" dirty="0"/>
              <a:t> dáta, často sa posielajú do funkcie ako </a:t>
            </a:r>
            <a:r>
              <a:rPr lang="sk-SK" dirty="0" err="1"/>
              <a:t>payload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838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C7B42-7101-4C7B-AC34-EAC2AB49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spúšťačov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8EBA33-3BF0-4924-8029-50FDB5E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Timer</a:t>
            </a:r>
            <a:r>
              <a:rPr lang="sk-SK" dirty="0"/>
              <a:t> – spustí funkciu v stanovených časoch</a:t>
            </a:r>
          </a:p>
          <a:p>
            <a:r>
              <a:rPr lang="sk-SK" b="1" dirty="0"/>
              <a:t>Http</a:t>
            </a:r>
            <a:r>
              <a:rPr lang="sk-SK" dirty="0"/>
              <a:t> – spustí funkciu prostredníctvom HTTP dotazu</a:t>
            </a:r>
          </a:p>
          <a:p>
            <a:r>
              <a:rPr lang="sk-SK" b="1" dirty="0" err="1"/>
              <a:t>Blob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 </a:t>
            </a:r>
            <a:r>
              <a:rPr lang="sk-SK" dirty="0"/>
              <a:t>– spustí funkciu po nahraní alebo zmene </a:t>
            </a:r>
            <a:r>
              <a:rPr lang="sk-SK" dirty="0" err="1"/>
              <a:t>blob</a:t>
            </a:r>
            <a:r>
              <a:rPr lang="sk-SK" dirty="0"/>
              <a:t>-u</a:t>
            </a:r>
          </a:p>
          <a:p>
            <a:r>
              <a:rPr lang="sk-SK" b="1" dirty="0" err="1"/>
              <a:t>Queue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 </a:t>
            </a:r>
            <a:r>
              <a:rPr lang="sk-SK" dirty="0"/>
              <a:t>– spustí funkciu po pridaní správy do fronty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r>
              <a:rPr lang="sk-SK" b="1" dirty="0" err="1"/>
              <a:t>Cosmos</a:t>
            </a:r>
            <a:r>
              <a:rPr lang="sk-SK" b="1" dirty="0"/>
              <a:t> DB </a:t>
            </a:r>
            <a:r>
              <a:rPr lang="sk-SK" dirty="0"/>
              <a:t>– spustí funkciu pri vytvorení alebo zmene dokumentu v kolekcii</a:t>
            </a:r>
          </a:p>
          <a:p>
            <a:r>
              <a:rPr lang="sk-SK" b="1" dirty="0"/>
              <a:t>Service </a:t>
            </a:r>
            <a:r>
              <a:rPr lang="sk-SK" b="1" dirty="0" err="1"/>
              <a:t>Bus</a:t>
            </a:r>
            <a:r>
              <a:rPr lang="sk-SK" b="1" dirty="0"/>
              <a:t> </a:t>
            </a:r>
            <a:r>
              <a:rPr lang="sk-SK" dirty="0"/>
              <a:t>– spustí funkciu po pridaní správy do </a:t>
            </a:r>
            <a:r>
              <a:rPr lang="sk-SK" dirty="0" err="1"/>
              <a:t>Azure</a:t>
            </a:r>
            <a:r>
              <a:rPr lang="sk-SK" dirty="0"/>
              <a:t> Service </a:t>
            </a:r>
            <a:r>
              <a:rPr lang="sk-SK" dirty="0" err="1"/>
              <a:t>Bus</a:t>
            </a:r>
            <a:endParaRPr lang="sk-SK" dirty="0"/>
          </a:p>
          <a:p>
            <a:r>
              <a:rPr lang="sk-SK" dirty="0"/>
              <a:t>Event Hub, Event </a:t>
            </a:r>
            <a:r>
              <a:rPr lang="sk-SK" dirty="0" err="1"/>
              <a:t>Grid</a:t>
            </a:r>
            <a:r>
              <a:rPr lang="sk-SK" dirty="0"/>
              <a:t>, Kafka, </a:t>
            </a:r>
            <a:r>
              <a:rPr lang="sk-SK" dirty="0" err="1"/>
              <a:t>RabbitMQ</a:t>
            </a:r>
            <a:r>
              <a:rPr lang="sk-SK" dirty="0"/>
              <a:t>, </a:t>
            </a:r>
            <a:r>
              <a:rPr lang="sk-SK" dirty="0" err="1"/>
              <a:t>Dapr</a:t>
            </a:r>
            <a:r>
              <a:rPr lang="sk-SK" dirty="0"/>
              <a:t>, </a:t>
            </a:r>
            <a:r>
              <a:rPr lang="sk-SK" dirty="0" err="1"/>
              <a:t>IoT</a:t>
            </a:r>
            <a:r>
              <a:rPr lang="sk-SK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42412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FD374-94D3-4A88-986C-C8D414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binding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5D328F-C0DA-4941-BB9E-E214B541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Umožňujú napojenie rôznych služieb na funkciu bez potreby písania kódu pre prístup k nim a prácu s nimi</a:t>
            </a:r>
          </a:p>
          <a:p>
            <a:r>
              <a:rPr lang="sk-SK" dirty="0"/>
              <a:t>Stačí nastaviť potrebné parametre a o ostatné sa postará funkcia na pozadí</a:t>
            </a:r>
            <a:endParaRPr lang="en-US" dirty="0"/>
          </a:p>
          <a:p>
            <a:r>
              <a:rPr lang="en-US" dirty="0"/>
              <a:t>Mo</a:t>
            </a:r>
            <a:r>
              <a:rPr lang="sk-SK" dirty="0" err="1"/>
              <a:t>žnosť</a:t>
            </a:r>
            <a:r>
              <a:rPr lang="sk-SK" dirty="0"/>
              <a:t> naprogramovať si vlastný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92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FD374-94D3-4A88-986C-C8D414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binding</a:t>
            </a:r>
            <a:r>
              <a:rPr lang="sk-SK" dirty="0"/>
              <a:t> – podporované služby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6D9D2051-C797-4D7F-AABD-28CB2C314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625543"/>
              </p:ext>
            </p:extLst>
          </p:nvPr>
        </p:nvGraphicFramePr>
        <p:xfrm>
          <a:off x="4434591" y="1918063"/>
          <a:ext cx="3322817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16668730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899769627"/>
                    </a:ext>
                  </a:extLst>
                </a:gridCol>
                <a:gridCol w="850444">
                  <a:extLst>
                    <a:ext uri="{9D8B030D-6E8A-4147-A177-3AD203B41FA5}">
                      <a16:colId xmlns:a16="http://schemas.microsoft.com/office/drawing/2014/main" val="121520393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Input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86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Blob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635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Azure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CosmosDB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206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Dapr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40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Event </a:t>
                      </a:r>
                      <a:r>
                        <a:rPr lang="sk-SK" sz="1400" dirty="0" err="1"/>
                        <a:t>Grid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05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Event </a:t>
                      </a:r>
                      <a:r>
                        <a:rPr lang="sk-SK" sz="1400" dirty="0" err="1"/>
                        <a:t>Hubs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09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HTTP </a:t>
                      </a:r>
                      <a:r>
                        <a:rPr lang="en-US" sz="1400" dirty="0"/>
                        <a:t>&amp; webhooks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287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IoT Hub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173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Kafka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40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Queue 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612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RabbitMQ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3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SendGrid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478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Service Bus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875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SignalR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52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Table 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106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Twilio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15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v stanovených časoch, ktoré určuje nastavenie </a:t>
            </a:r>
            <a:r>
              <a:rPr lang="sk-SK" b="1" dirty="0"/>
              <a:t>Schedule</a:t>
            </a:r>
            <a:endParaRPr lang="sk-SK" dirty="0"/>
          </a:p>
          <a:p>
            <a:pPr algn="just"/>
            <a:r>
              <a:rPr lang="sk-SK" dirty="0"/>
              <a:t>Pri škálovaní beží jedna inštancia funkcie naprieč všetkými inštanciami aplikácie</a:t>
            </a:r>
          </a:p>
          <a:p>
            <a:pPr algn="just"/>
            <a:r>
              <a:rPr lang="sk-SK" dirty="0" err="1"/>
              <a:t>Retrying</a:t>
            </a:r>
            <a:r>
              <a:rPr lang="sk-SK" dirty="0"/>
              <a:t> nie je podporovaný, pri zlyhaní sa čaká na ďalšie vykonanie podľa plánu</a:t>
            </a:r>
          </a:p>
        </p:txBody>
      </p:sp>
    </p:spTree>
    <p:extLst>
      <p:ext uri="{BB962C8B-B14F-4D97-AF65-F5344CB8AC3E}">
        <p14:creationId xmlns:p14="http://schemas.microsoft.com/office/powerpoint/2010/main" val="55485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NCRONTAB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Formát: </a:t>
            </a:r>
            <a:r>
              <a:rPr lang="en-US" b="1" dirty="0"/>
              <a:t>[{</a:t>
            </a:r>
            <a:r>
              <a:rPr lang="en-US" b="1" dirty="0" err="1"/>
              <a:t>sekunda</a:t>
            </a:r>
            <a:r>
              <a:rPr lang="en-US" b="1" dirty="0"/>
              <a:t>}] {min</a:t>
            </a:r>
            <a:r>
              <a:rPr lang="sk-SK" b="1" dirty="0" err="1"/>
              <a:t>úta</a:t>
            </a:r>
            <a:r>
              <a:rPr lang="en-US" b="1" dirty="0"/>
              <a:t>} {</a:t>
            </a:r>
            <a:r>
              <a:rPr lang="en-US" b="1" dirty="0" err="1"/>
              <a:t>hodina</a:t>
            </a:r>
            <a:r>
              <a:rPr lang="en-US" b="1" dirty="0"/>
              <a:t>} {</a:t>
            </a:r>
            <a:r>
              <a:rPr lang="sk-SK" b="1" dirty="0"/>
              <a:t>deň</a:t>
            </a:r>
            <a:r>
              <a:rPr lang="en-US" b="1" dirty="0"/>
              <a:t>} {</a:t>
            </a:r>
            <a:r>
              <a:rPr lang="en-US" b="1" dirty="0" err="1"/>
              <a:t>mesiac</a:t>
            </a:r>
            <a:r>
              <a:rPr lang="en-US" b="1" dirty="0"/>
              <a:t>} {</a:t>
            </a:r>
            <a:r>
              <a:rPr lang="sk-SK" b="1" dirty="0"/>
              <a:t>deň v mesiaci</a:t>
            </a:r>
            <a:r>
              <a:rPr lang="en-US" b="1" dirty="0"/>
              <a:t>}</a:t>
            </a:r>
            <a:endParaRPr lang="sk-SK" i="1" dirty="0"/>
          </a:p>
          <a:p>
            <a:r>
              <a:rPr lang="sk-SK" dirty="0"/>
              <a:t>Typy hodnôt:</a:t>
            </a:r>
          </a:p>
          <a:p>
            <a:pPr lvl="1"/>
            <a:r>
              <a:rPr lang="sk-SK" dirty="0"/>
              <a:t>Konkrétna hodnota (napr. 5, </a:t>
            </a:r>
            <a:r>
              <a:rPr lang="sk-SK" dirty="0" err="1"/>
              <a:t>Jan</a:t>
            </a:r>
            <a:r>
              <a:rPr lang="sk-SK" dirty="0"/>
              <a:t>, </a:t>
            </a:r>
            <a:r>
              <a:rPr lang="sk-SK" dirty="0" err="1"/>
              <a:t>Mon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Všetky hodnoty (*)</a:t>
            </a:r>
          </a:p>
          <a:p>
            <a:pPr lvl="1"/>
            <a:r>
              <a:rPr lang="sk-SK" dirty="0"/>
              <a:t>Rozsah hodnôt (napr. 5-7, </a:t>
            </a:r>
            <a:r>
              <a:rPr lang="sk-SK" dirty="0" err="1"/>
              <a:t>Jan</a:t>
            </a:r>
            <a:r>
              <a:rPr lang="sk-SK" dirty="0"/>
              <a:t>-Mar, </a:t>
            </a:r>
            <a:r>
              <a:rPr lang="sk-SK" dirty="0" err="1"/>
              <a:t>Mon-Fri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Množina hodnôt (napr. 5,7,9, </a:t>
            </a:r>
            <a:r>
              <a:rPr lang="sk-SK" dirty="0" err="1"/>
              <a:t>Jan,Apr,Jul,Oct</a:t>
            </a:r>
            <a:r>
              <a:rPr lang="sk-SK" dirty="0"/>
              <a:t>, </a:t>
            </a:r>
            <a:r>
              <a:rPr lang="sk-SK" dirty="0" err="1"/>
              <a:t>Mon,Wed,Fri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Interval hodnôt (/)</a:t>
            </a:r>
          </a:p>
          <a:p>
            <a:r>
              <a:rPr lang="sk-SK" dirty="0"/>
              <a:t>Napríklad: 0 */5 9 * </a:t>
            </a:r>
            <a:r>
              <a:rPr lang="sk-SK" dirty="0" err="1"/>
              <a:t>Jan</a:t>
            </a:r>
            <a:r>
              <a:rPr lang="sk-SK" dirty="0"/>
              <a:t> 1-5		= každých 5 minút od 9:00 do 9:59 v pracovné dni v januári</a:t>
            </a:r>
            <a:endParaRPr lang="en-US" dirty="0"/>
          </a:p>
          <a:p>
            <a:r>
              <a:rPr lang="sk-SK" dirty="0"/>
              <a:t>Časové pásmo je UTC, zmeniť sa dá cez nastavenie </a:t>
            </a:r>
            <a:r>
              <a:rPr lang="sk-SK" b="1" dirty="0"/>
              <a:t>WEBSITE_TIME_ZONE</a:t>
            </a:r>
          </a:p>
        </p:txBody>
      </p:sp>
    </p:spTree>
    <p:extLst>
      <p:ext uri="{BB962C8B-B14F-4D97-AF65-F5344CB8AC3E}">
        <p14:creationId xmlns:p14="http://schemas.microsoft.com/office/powerpoint/2010/main" val="96267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TimeSpan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Je možné použiť iba ak sa používa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endParaRPr lang="sk-SK" dirty="0"/>
          </a:p>
          <a:p>
            <a:pPr algn="just"/>
            <a:r>
              <a:rPr lang="sk-SK" dirty="0"/>
              <a:t>Nešpecifikuje časy vykonania, ale interval medzi nimi</a:t>
            </a:r>
          </a:p>
          <a:p>
            <a:pPr algn="just"/>
            <a:r>
              <a:rPr lang="sk-SK" dirty="0"/>
              <a:t>Ak trvá vykonanie funkcie dlhšie, ako je interval stanovený medzi behmi, ďalší beh sa spustí hneď po dokončení predošlého</a:t>
            </a:r>
          </a:p>
          <a:p>
            <a:pPr algn="just"/>
            <a:r>
              <a:rPr lang="sk-SK" dirty="0"/>
              <a:t>Podporované formáty:</a:t>
            </a:r>
          </a:p>
          <a:p>
            <a:pPr lvl="1" algn="just"/>
            <a:r>
              <a:rPr lang="sk-SK" dirty="0" err="1"/>
              <a:t>hh:mm:ss</a:t>
            </a:r>
            <a:r>
              <a:rPr lang="sk-SK" dirty="0"/>
              <a:t> – ak je prvá hodnota menšia ako 24, napríklad 00:01:00 = minútový interval</a:t>
            </a:r>
          </a:p>
          <a:p>
            <a:pPr lvl="1" algn="just"/>
            <a:r>
              <a:rPr lang="sk-SK" dirty="0" err="1"/>
              <a:t>dd:hh:mm</a:t>
            </a:r>
            <a:r>
              <a:rPr lang="sk-SK" dirty="0"/>
              <a:t> – ak je prvá hodnota 24 alebo väčšia, napríklad 25:00:00 = každých 25 dní</a:t>
            </a:r>
          </a:p>
          <a:p>
            <a:pPr lvl="1" algn="just"/>
            <a:r>
              <a:rPr lang="sk-SK" dirty="0" err="1"/>
              <a:t>d.hh:mm:ss</a:t>
            </a:r>
            <a:r>
              <a:rPr lang="sk-SK" dirty="0"/>
              <a:t> – napríklad 1.00:00:00 = každý deň</a:t>
            </a:r>
          </a:p>
        </p:txBody>
      </p:sp>
    </p:spTree>
    <p:extLst>
      <p:ext uri="{BB962C8B-B14F-4D97-AF65-F5344CB8AC3E}">
        <p14:creationId xmlns:p14="http://schemas.microsoft.com/office/powerpoint/2010/main" val="447487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Objekt </a:t>
            </a:r>
            <a:r>
              <a:rPr lang="sk-SK" b="1" dirty="0" err="1"/>
              <a:t>TimerInfo</a:t>
            </a:r>
            <a:r>
              <a:rPr lang="sk-SK" dirty="0"/>
              <a:t>:</a:t>
            </a:r>
          </a:p>
          <a:p>
            <a:pPr lvl="1"/>
            <a:r>
              <a:rPr lang="sk-SK" b="1" dirty="0"/>
              <a:t>Schedule: </a:t>
            </a:r>
            <a:r>
              <a:rPr lang="sk-SK" dirty="0"/>
              <a:t>plán vykonania</a:t>
            </a:r>
          </a:p>
          <a:p>
            <a:pPr lvl="1"/>
            <a:r>
              <a:rPr lang="sk-SK" b="1" dirty="0" err="1"/>
              <a:t>ScheduleStatus</a:t>
            </a:r>
            <a:r>
              <a:rPr lang="sk-SK" b="1" dirty="0"/>
              <a:t>: </a:t>
            </a:r>
            <a:r>
              <a:rPr lang="sk-SK" dirty="0"/>
              <a:t>stav plánu (</a:t>
            </a:r>
            <a:r>
              <a:rPr lang="en-US" dirty="0"/>
              <a:t>a</a:t>
            </a:r>
            <a:r>
              <a:rPr lang="sk-SK" dirty="0"/>
              <a:t>k je zapnuté </a:t>
            </a:r>
            <a:r>
              <a:rPr lang="en-US" dirty="0" err="1"/>
              <a:t>nastavenie</a:t>
            </a:r>
            <a:r>
              <a:rPr lang="en-US" dirty="0"/>
              <a:t> </a:t>
            </a:r>
            <a:r>
              <a:rPr lang="sk-SK" dirty="0" err="1"/>
              <a:t>UseMonitor</a:t>
            </a:r>
            <a:r>
              <a:rPr lang="sk-SK" dirty="0"/>
              <a:t>)</a:t>
            </a:r>
          </a:p>
          <a:p>
            <a:pPr lvl="1"/>
            <a:r>
              <a:rPr lang="sk-SK" b="1" dirty="0" err="1"/>
              <a:t>IsPastDue</a:t>
            </a:r>
            <a:r>
              <a:rPr lang="sk-SK" b="1" dirty="0"/>
              <a:t>: </a:t>
            </a:r>
            <a:r>
              <a:rPr lang="sk-SK" dirty="0"/>
              <a:t>či sa vykonanie oneskorilo oproti plánu (napr. kvôli „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“-u)</a:t>
            </a:r>
            <a:endParaRPr lang="sk-SK" b="1" dirty="0"/>
          </a:p>
          <a:p>
            <a:pPr lvl="1"/>
            <a:r>
              <a:rPr lang="sk-SK" b="1" dirty="0" err="1"/>
              <a:t>FormatNextOccurences</a:t>
            </a:r>
            <a:r>
              <a:rPr lang="sk-SK" b="1" dirty="0"/>
              <a:t>: </a:t>
            </a:r>
            <a:r>
              <a:rPr lang="sk-SK" dirty="0"/>
              <a:t>vypíše časy najbližších</a:t>
            </a:r>
            <a:r>
              <a:rPr lang="en-US" dirty="0"/>
              <a:t> X</a:t>
            </a:r>
            <a:r>
              <a:rPr lang="sk-SK" dirty="0"/>
              <a:t> plánovaných volaní funkcie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34379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Súbor s k</a:t>
            </a:r>
            <a:r>
              <a:rPr lang="en-US" dirty="0" err="1"/>
              <a:t>onfigur</a:t>
            </a:r>
            <a:r>
              <a:rPr lang="sk-SK" dirty="0" err="1"/>
              <a:t>áciou</a:t>
            </a:r>
            <a:r>
              <a:rPr lang="sk-SK" dirty="0"/>
              <a:t> funkcie</a:t>
            </a:r>
          </a:p>
          <a:p>
            <a:pPr algn="just"/>
            <a:r>
              <a:rPr lang="sk-SK" dirty="0"/>
              <a:t>Pri kompilovaných jazykoch sa vytvára automaticky pri kompilácii z anotácií, pri skriptovacích jazykoch je ho potrebné vytvoriť ručne</a:t>
            </a:r>
          </a:p>
          <a:p>
            <a:pPr algn="just"/>
            <a:r>
              <a:rPr lang="sk-SK" dirty="0"/>
              <a:t>Najdôležitejšia je sekcia </a:t>
            </a:r>
            <a:r>
              <a:rPr lang="sk-SK" b="1" dirty="0" err="1"/>
              <a:t>bindings</a:t>
            </a:r>
            <a:r>
              <a:rPr lang="sk-SK" dirty="0"/>
              <a:t>, v ktorej je špecifikovaný spúšťač funkcie a prípadné napojenia („</a:t>
            </a:r>
            <a:r>
              <a:rPr lang="sk-SK" dirty="0" err="1"/>
              <a:t>bindings</a:t>
            </a:r>
            <a:r>
              <a:rPr lang="sk-SK" dirty="0"/>
              <a:t>“) na vstupné a výstupné dátové zdroje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375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r>
              <a:rPr lang="sk-SK" dirty="0"/>
              <a:t> - </a:t>
            </a:r>
            <a:r>
              <a:rPr lang="sk-SK" dirty="0" err="1"/>
              <a:t>bindings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name</a:t>
            </a:r>
            <a:r>
              <a:rPr lang="sk-SK" b="1" dirty="0"/>
              <a:t>: </a:t>
            </a:r>
            <a:r>
              <a:rPr lang="sk-SK" dirty="0"/>
              <a:t>názov </a:t>
            </a:r>
            <a:r>
              <a:rPr lang="sk-SK" dirty="0" err="1"/>
              <a:t>bindingu</a:t>
            </a:r>
            <a:r>
              <a:rPr lang="sk-SK" dirty="0"/>
              <a:t>, v C</a:t>
            </a:r>
            <a:r>
              <a:rPr lang="en-US" dirty="0"/>
              <a:t>#</a:t>
            </a:r>
            <a:r>
              <a:rPr lang="sk-SK" dirty="0"/>
              <a:t> korešponduje s názvom </a:t>
            </a:r>
            <a:r>
              <a:rPr lang="sk-SK" dirty="0" err="1"/>
              <a:t>payload</a:t>
            </a:r>
            <a:r>
              <a:rPr lang="sk-SK" dirty="0"/>
              <a:t> parametra</a:t>
            </a:r>
          </a:p>
          <a:p>
            <a:pPr algn="just"/>
            <a:r>
              <a:rPr lang="sk-SK" b="1" dirty="0"/>
              <a:t>type: </a:t>
            </a:r>
            <a:r>
              <a:rPr lang="sk-SK" dirty="0"/>
              <a:t>názov typu </a:t>
            </a:r>
            <a:r>
              <a:rPr lang="sk-SK" dirty="0" err="1"/>
              <a:t>bindingu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určuje, či je daný </a:t>
            </a:r>
            <a:r>
              <a:rPr lang="sk-SK" dirty="0" err="1"/>
              <a:t>binding</a:t>
            </a:r>
            <a:r>
              <a:rPr lang="sk-SK" dirty="0"/>
              <a:t> na príjem dát vo funkcii alebo na posielanie dát von z funkcie (in/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inout</a:t>
            </a:r>
            <a:r>
              <a:rPr lang="sk-SK" dirty="0"/>
              <a:t>); spúšťač je vždy in</a:t>
            </a:r>
          </a:p>
          <a:p>
            <a:pPr algn="just"/>
            <a:r>
              <a:rPr lang="sk-SK" b="1" dirty="0" err="1"/>
              <a:t>dataType</a:t>
            </a:r>
            <a:r>
              <a:rPr lang="sk-SK" b="1" dirty="0"/>
              <a:t>: </a:t>
            </a:r>
            <a:r>
              <a:rPr lang="sk-SK" dirty="0"/>
              <a:t>pomocný parameter bližšie určujúci dátový typ parametra (</a:t>
            </a:r>
            <a:r>
              <a:rPr lang="sk-SK" dirty="0" err="1"/>
              <a:t>string</a:t>
            </a:r>
            <a:r>
              <a:rPr lang="sk-SK" dirty="0"/>
              <a:t>/</a:t>
            </a:r>
            <a:r>
              <a:rPr lang="sk-SK" dirty="0" err="1"/>
              <a:t>binary</a:t>
            </a:r>
            <a:r>
              <a:rPr lang="sk-SK" dirty="0"/>
              <a:t>/stream)</a:t>
            </a:r>
          </a:p>
        </p:txBody>
      </p:sp>
    </p:spTree>
    <p:extLst>
      <p:ext uri="{BB962C8B-B14F-4D97-AF65-F5344CB8AC3E}">
        <p14:creationId xmlns:p14="http://schemas.microsoft.com/office/powerpoint/2010/main" val="255451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Event-</a:t>
            </a:r>
            <a:r>
              <a:rPr lang="sk-SK" dirty="0" err="1"/>
              <a:t>driven</a:t>
            </a:r>
            <a:r>
              <a:rPr lang="sk-SK" dirty="0"/>
              <a:t> – kód beží ako reakcia na nejakú udalosť (spúšťač)</a:t>
            </a:r>
          </a:p>
          <a:p>
            <a:pPr algn="just"/>
            <a:r>
              <a:rPr lang="sk-SK" dirty="0" err="1"/>
              <a:t>Serverless</a:t>
            </a:r>
            <a:r>
              <a:rPr lang="sk-SK" dirty="0"/>
              <a:t> – o infraštruktúru sa stará </a:t>
            </a:r>
            <a:r>
              <a:rPr lang="sk-SK" dirty="0" err="1"/>
              <a:t>Azure</a:t>
            </a:r>
            <a:r>
              <a:rPr lang="sk-SK" dirty="0"/>
              <a:t>, programátor sa môže sústrediť na kód</a:t>
            </a:r>
          </a:p>
          <a:p>
            <a:pPr algn="just"/>
            <a:r>
              <a:rPr lang="sk-SK" dirty="0"/>
              <a:t>Automatické a flexibilné škálovanie podľa aktuálnej záťaže</a:t>
            </a:r>
          </a:p>
          <a:p>
            <a:pPr algn="just"/>
            <a:r>
              <a:rPr lang="sk-SK" dirty="0"/>
              <a:t>Jednoduché pripájanie na iné </a:t>
            </a:r>
            <a:r>
              <a:rPr lang="sk-SK" dirty="0" err="1"/>
              <a:t>Azure</a:t>
            </a:r>
            <a:r>
              <a:rPr lang="sk-SK" dirty="0"/>
              <a:t> služby bez potreby písania kódu</a:t>
            </a:r>
          </a:p>
          <a:p>
            <a:pPr algn="just"/>
            <a:r>
              <a:rPr lang="sk-SK" dirty="0"/>
              <a:t>Podpora viacerých programovacích jazykov a možností </a:t>
            </a:r>
            <a:r>
              <a:rPr lang="sk-SK" dirty="0" err="1"/>
              <a:t>hostingu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229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r>
              <a:rPr lang="sk-SK" dirty="0"/>
              <a:t> – ostatné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disabled</a:t>
            </a:r>
            <a:r>
              <a:rPr lang="sk-SK" dirty="0"/>
              <a:t>: umožňuje označiť </a:t>
            </a:r>
            <a:r>
              <a:rPr lang="sk-SK" dirty="0" err="1"/>
              <a:t>funciu</a:t>
            </a:r>
            <a:r>
              <a:rPr lang="sk-SK" dirty="0"/>
              <a:t> ako vypnutú (nie je možné ju spustiť)</a:t>
            </a:r>
          </a:p>
          <a:p>
            <a:pPr algn="just"/>
            <a:r>
              <a:rPr lang="sk-SK" b="1" dirty="0" err="1"/>
              <a:t>excluded</a:t>
            </a:r>
            <a:r>
              <a:rPr lang="sk-SK" dirty="0"/>
              <a:t>: ak je nastavené, funkcia sa nenačíta, neskompiluje ani nespustí</a:t>
            </a:r>
          </a:p>
          <a:p>
            <a:pPr algn="just"/>
            <a:r>
              <a:rPr lang="sk-SK" b="1" dirty="0" err="1"/>
              <a:t>scriptFile</a:t>
            </a:r>
            <a:r>
              <a:rPr lang="sk-SK" dirty="0"/>
              <a:t>: umožňuje zadať cestu k súboru so skriptom funkcie</a:t>
            </a:r>
          </a:p>
          <a:p>
            <a:pPr algn="just"/>
            <a:r>
              <a:rPr lang="sk-SK" b="1" dirty="0" err="1"/>
              <a:t>entryPoint</a:t>
            </a:r>
            <a:r>
              <a:rPr lang="sk-SK" dirty="0"/>
              <a:t>: umožňuje zadať názov pre </a:t>
            </a:r>
            <a:r>
              <a:rPr lang="sk-SK" dirty="0" err="1"/>
              <a:t>entry</a:t>
            </a:r>
            <a:r>
              <a:rPr lang="sk-SK" dirty="0"/>
              <a:t> point funkcie</a:t>
            </a:r>
          </a:p>
          <a:p>
            <a:pPr algn="just"/>
            <a:r>
              <a:rPr lang="sk-SK" b="1" dirty="0" err="1"/>
              <a:t>retry</a:t>
            </a:r>
            <a:r>
              <a:rPr lang="sk-SK" dirty="0"/>
              <a:t>: nastavenia pre </a:t>
            </a:r>
            <a:r>
              <a:rPr lang="sk-SK" dirty="0" err="1"/>
              <a:t>retrying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086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timerTrigger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schedule</a:t>
            </a:r>
            <a:r>
              <a:rPr lang="sk-SK" b="1" dirty="0"/>
              <a:t>:</a:t>
            </a:r>
            <a:r>
              <a:rPr lang="sk-SK" dirty="0"/>
              <a:t> časový plán spúšťania (NCRONTAB alebo </a:t>
            </a:r>
            <a:r>
              <a:rPr lang="sk-SK" dirty="0" err="1"/>
              <a:t>TimeSpan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runOnStartup</a:t>
            </a:r>
            <a:r>
              <a:rPr lang="sk-SK" b="1" dirty="0"/>
              <a:t>:</a:t>
            </a:r>
            <a:r>
              <a:rPr lang="sk-SK" dirty="0"/>
              <a:t> ak je nastavené na </a:t>
            </a:r>
            <a:r>
              <a:rPr lang="sk-SK" i="1" dirty="0" err="1"/>
              <a:t>true</a:t>
            </a:r>
            <a:r>
              <a:rPr lang="sk-SK" dirty="0"/>
              <a:t>, funkcia sa vykoná pri každom spustení </a:t>
            </a:r>
            <a:r>
              <a:rPr lang="sk-SK" dirty="0" err="1"/>
              <a:t>runtime</a:t>
            </a:r>
            <a:r>
              <a:rPr lang="sk-SK" dirty="0"/>
              <a:t>-u (čiže aj po zobudení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, škálovaní alebo reštarte). V produkcii sa neodporúča.</a:t>
            </a:r>
          </a:p>
          <a:p>
            <a:pPr algn="just"/>
            <a:r>
              <a:rPr lang="sk-SK" b="1" dirty="0" err="1"/>
              <a:t>useMonitor</a:t>
            </a:r>
            <a:r>
              <a:rPr lang="sk-SK" b="1" dirty="0"/>
              <a:t>:</a:t>
            </a:r>
            <a:r>
              <a:rPr lang="sk-SK" dirty="0"/>
              <a:t> či sa má monitorovať dodržiavanie plánu spúšťania. </a:t>
            </a:r>
            <a:r>
              <a:rPr lang="sk-SK" dirty="0" err="1"/>
              <a:t>Defaultne</a:t>
            </a:r>
            <a:r>
              <a:rPr lang="sk-SK" dirty="0"/>
              <a:t> nastavené na </a:t>
            </a:r>
            <a:r>
              <a:rPr lang="sk-SK" i="1" dirty="0" err="1"/>
              <a:t>true</a:t>
            </a:r>
            <a:r>
              <a:rPr lang="sk-SK" dirty="0"/>
              <a:t>, ak má funkcia interval 1 minútu a väčší, inak </a:t>
            </a:r>
            <a:r>
              <a:rPr lang="sk-SK" i="1" dirty="0" err="1"/>
              <a:t>false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6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TimerTrigger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ScheduleExpression</a:t>
            </a:r>
            <a:endParaRPr lang="sk-SK" dirty="0"/>
          </a:p>
          <a:p>
            <a:pPr algn="just"/>
            <a:r>
              <a:rPr lang="sk-SK" dirty="0" err="1"/>
              <a:t>RunOnStartup</a:t>
            </a:r>
            <a:endParaRPr lang="sk-SK" dirty="0"/>
          </a:p>
          <a:p>
            <a:pPr algn="just"/>
            <a:r>
              <a:rPr lang="sk-SK" dirty="0" err="1"/>
              <a:t>UseMonitor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69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Funguje rovnako ako v prípade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pPr algn="just"/>
            <a:r>
              <a:rPr lang="sk-SK" dirty="0"/>
              <a:t>Nastavenia sa </a:t>
            </a:r>
            <a:r>
              <a:rPr lang="sk-SK" b="1" dirty="0"/>
              <a:t>aplikujú na všetky funkcie</a:t>
            </a:r>
            <a:r>
              <a:rPr lang="sk-SK" dirty="0"/>
              <a:t>, ktoré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obsahuje</a:t>
            </a:r>
          </a:p>
          <a:p>
            <a:pPr algn="just"/>
            <a:r>
              <a:rPr lang="sk-SK" dirty="0"/>
              <a:t>Ak je potrebné pristúpiť v rámci </a:t>
            </a:r>
            <a:r>
              <a:rPr lang="sk-SK" dirty="0" err="1"/>
              <a:t>bindingu</a:t>
            </a:r>
            <a:r>
              <a:rPr lang="sk-SK" dirty="0"/>
              <a:t> k nastaveniu z konfigurácie, používa sa formát </a:t>
            </a:r>
            <a:r>
              <a:rPr lang="sk-SK" b="1" i="1" dirty="0"/>
              <a:t>%nastavenie%</a:t>
            </a:r>
            <a:r>
              <a:rPr lang="sk-SK" dirty="0"/>
              <a:t>, napríklad </a:t>
            </a:r>
            <a:r>
              <a:rPr lang="sk-SK" i="1" dirty="0"/>
              <a:t>%</a:t>
            </a:r>
            <a:r>
              <a:rPr lang="sk-SK" i="1" dirty="0" err="1"/>
              <a:t>Environment</a:t>
            </a:r>
            <a:r>
              <a:rPr lang="sk-SK" i="1" dirty="0"/>
              <a:t>%</a:t>
            </a:r>
          </a:p>
          <a:p>
            <a:pPr algn="just"/>
            <a:r>
              <a:rPr lang="sk-SK" dirty="0"/>
              <a:t>Pri lokálnom vývoji sa dá nasimulovať pomocou lokálnych systémových premenných alebo súboru </a:t>
            </a:r>
            <a:r>
              <a:rPr lang="sk-SK" b="1" dirty="0" err="1"/>
              <a:t>local.settings.json</a:t>
            </a:r>
            <a:endParaRPr lang="en-US" b="1" dirty="0"/>
          </a:p>
          <a:p>
            <a:pPr algn="just"/>
            <a:r>
              <a:rPr lang="sk-SK" b="1" dirty="0" err="1"/>
              <a:t>local.settings.json</a:t>
            </a:r>
            <a:r>
              <a:rPr lang="sk-SK" b="1" dirty="0"/>
              <a:t> by sa nemal nikdy zahŕňať do </a:t>
            </a:r>
            <a:r>
              <a:rPr lang="sk-SK" b="1" dirty="0" err="1"/>
              <a:t>source</a:t>
            </a:r>
            <a:r>
              <a:rPr lang="sk-SK" b="1" dirty="0"/>
              <a:t> </a:t>
            </a:r>
            <a:r>
              <a:rPr lang="sk-SK" b="1" dirty="0" err="1"/>
              <a:t>control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7724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 – </a:t>
            </a:r>
            <a:r>
              <a:rPr lang="sk-SK" dirty="0" err="1"/>
              <a:t>local.settings.json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sk-SK" b="1" dirty="0" err="1"/>
              <a:t>Values</a:t>
            </a:r>
            <a:r>
              <a:rPr lang="sk-SK" dirty="0"/>
              <a:t>: kolekcia hodnôt simulujúca konfiguráciu</a:t>
            </a:r>
          </a:p>
          <a:p>
            <a:pPr lvl="1" algn="just"/>
            <a:r>
              <a:rPr lang="sk-SK" b="1" dirty="0" err="1"/>
              <a:t>ConnectionStrings</a:t>
            </a:r>
            <a:r>
              <a:rPr lang="sk-SK" dirty="0"/>
              <a:t>: kolekcia hodnôt simulujúca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strings</a:t>
            </a:r>
            <a:r>
              <a:rPr lang="sk-SK" dirty="0"/>
              <a:t> (nepoužívať pre </a:t>
            </a:r>
            <a:r>
              <a:rPr lang="sk-SK" dirty="0" err="1"/>
              <a:t>binding</a:t>
            </a:r>
            <a:r>
              <a:rPr lang="sk-SK" dirty="0"/>
              <a:t>)</a:t>
            </a:r>
          </a:p>
          <a:p>
            <a:pPr lvl="1" algn="just"/>
            <a:r>
              <a:rPr lang="sk-SK" b="1" dirty="0" err="1"/>
              <a:t>IsEncrypted</a:t>
            </a:r>
            <a:r>
              <a:rPr lang="sk-SK" dirty="0"/>
              <a:t>: ak je </a:t>
            </a:r>
            <a:r>
              <a:rPr lang="sk-SK" i="1" dirty="0" err="1"/>
              <a:t>true</a:t>
            </a:r>
            <a:r>
              <a:rPr lang="sk-SK" dirty="0"/>
              <a:t>, zašifruje konfiguráciu lokálnym kľúčom</a:t>
            </a:r>
          </a:p>
          <a:p>
            <a:pPr lvl="1" algn="just"/>
            <a:r>
              <a:rPr lang="sk-SK" b="1" dirty="0" err="1"/>
              <a:t>Host</a:t>
            </a:r>
            <a:r>
              <a:rPr lang="sk-SK" b="1" dirty="0"/>
              <a:t>: </a:t>
            </a:r>
            <a:r>
              <a:rPr lang="sk-SK" dirty="0"/>
              <a:t>nastavenie pre lokálne spúšťanie funkcií (nie je to to isté ako </a:t>
            </a:r>
            <a:r>
              <a:rPr lang="sk-SK" dirty="0" err="1"/>
              <a:t>host.json</a:t>
            </a:r>
            <a:r>
              <a:rPr lang="sk-SK" dirty="0"/>
              <a:t>)</a:t>
            </a:r>
          </a:p>
          <a:p>
            <a:pPr lvl="2" algn="just"/>
            <a:r>
              <a:rPr lang="sk-SK" b="1" dirty="0" err="1"/>
              <a:t>LocalHttpPort</a:t>
            </a:r>
            <a:r>
              <a:rPr lang="sk-SK" b="1" dirty="0"/>
              <a:t>: </a:t>
            </a:r>
            <a:r>
              <a:rPr lang="sk-SK" dirty="0"/>
              <a:t>port, na ktorom lokálne bežia funkcie</a:t>
            </a:r>
          </a:p>
          <a:p>
            <a:pPr lvl="2" algn="just"/>
            <a:r>
              <a:rPr lang="sk-SK" b="1" dirty="0"/>
              <a:t>CORS:</a:t>
            </a:r>
            <a:r>
              <a:rPr lang="sk-SK" dirty="0"/>
              <a:t> nastaví povolené adresy pre CORS</a:t>
            </a:r>
          </a:p>
          <a:p>
            <a:pPr lvl="2" algn="just"/>
            <a:r>
              <a:rPr lang="sk-SK" b="1" dirty="0" err="1"/>
              <a:t>CORSCredentials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true</a:t>
            </a:r>
            <a:r>
              <a:rPr lang="sk-SK" dirty="0"/>
              <a:t>, povolí pre CORS dotazy možnosť </a:t>
            </a:r>
            <a:r>
              <a:rPr lang="sk-SK" i="1" dirty="0" err="1"/>
              <a:t>withCredentials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41395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 – používané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 algn="just"/>
            <a:r>
              <a:rPr lang="sk-SK" b="1" dirty="0"/>
              <a:t>APPINSIGHTS_INSTRUMENTATIONKEY: </a:t>
            </a:r>
            <a:r>
              <a:rPr lang="sk-SK" dirty="0" err="1"/>
              <a:t>instrumentation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pre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pPr lvl="1" algn="just"/>
            <a:r>
              <a:rPr lang="sk-SK" b="1" dirty="0"/>
              <a:t>AZURE_FUNCTIONS_ENVIRONMENT: </a:t>
            </a:r>
            <a:r>
              <a:rPr lang="sk-SK" i="1" dirty="0" err="1"/>
              <a:t>Development</a:t>
            </a:r>
            <a:r>
              <a:rPr lang="sk-SK" i="1" dirty="0"/>
              <a:t>/</a:t>
            </a:r>
            <a:r>
              <a:rPr lang="sk-SK" i="1" dirty="0" err="1"/>
              <a:t>Staging</a:t>
            </a:r>
            <a:r>
              <a:rPr lang="sk-SK" i="1" dirty="0"/>
              <a:t>/</a:t>
            </a:r>
            <a:r>
              <a:rPr lang="sk-SK" i="1" dirty="0" err="1"/>
              <a:t>Production</a:t>
            </a:r>
            <a:endParaRPr lang="sk-SK" b="1" i="1" dirty="0"/>
          </a:p>
          <a:p>
            <a:pPr lvl="1" algn="just"/>
            <a:r>
              <a:rPr lang="sk-SK" b="1" dirty="0" err="1"/>
              <a:t>AzureFunctionsJobHost</a:t>
            </a:r>
            <a:r>
              <a:rPr lang="sk-SK" b="1" dirty="0"/>
              <a:t>__*:</a:t>
            </a:r>
            <a:r>
              <a:rPr lang="sk-SK" dirty="0"/>
              <a:t> umožňuje prepísať nastavenia z </a:t>
            </a:r>
            <a:r>
              <a:rPr lang="sk-SK" dirty="0" err="1"/>
              <a:t>host.json</a:t>
            </a:r>
            <a:endParaRPr lang="sk-SK" dirty="0"/>
          </a:p>
          <a:p>
            <a:pPr lvl="1" algn="just"/>
            <a:r>
              <a:rPr lang="sk-SK" b="1" dirty="0" err="1"/>
              <a:t>AzureWebJobsDotNetReleaseCompilation</a:t>
            </a:r>
            <a:r>
              <a:rPr lang="sk-SK" b="1" dirty="0"/>
              <a:t>: </a:t>
            </a:r>
            <a:r>
              <a:rPr lang="sk-SK" i="1" dirty="0" err="1"/>
              <a:t>true</a:t>
            </a:r>
            <a:r>
              <a:rPr lang="sk-SK" dirty="0"/>
              <a:t>, ak sa má .NET kód kompilovať ako </a:t>
            </a:r>
            <a:r>
              <a:rPr lang="sk-SK" dirty="0" err="1"/>
              <a:t>Release</a:t>
            </a:r>
            <a:r>
              <a:rPr lang="sk-SK" dirty="0"/>
              <a:t> (default je </a:t>
            </a:r>
            <a:r>
              <a:rPr lang="sk-SK" i="1" dirty="0" err="1"/>
              <a:t>true</a:t>
            </a:r>
            <a:r>
              <a:rPr lang="sk-SK" dirty="0"/>
              <a:t>)</a:t>
            </a:r>
            <a:endParaRPr lang="sk-SK" b="1" dirty="0"/>
          </a:p>
          <a:p>
            <a:pPr lvl="1" algn="just"/>
            <a:r>
              <a:rPr lang="sk-SK" b="1" dirty="0" err="1"/>
              <a:t>AzureWebJobsStorage</a:t>
            </a:r>
            <a:r>
              <a:rPr lang="sk-SK" b="1" dirty="0"/>
              <a:t>*: </a:t>
            </a:r>
            <a:r>
              <a:rPr lang="sk-SK" dirty="0"/>
              <a:t>úložisko, ktoré funkcie potrebujú na svoje fungovanie</a:t>
            </a:r>
          </a:p>
          <a:p>
            <a:pPr lvl="1" algn="just"/>
            <a:r>
              <a:rPr lang="sk-SK" b="1" dirty="0"/>
              <a:t>FUNCTION_APP_EDIT_MODE: </a:t>
            </a:r>
            <a:r>
              <a:rPr lang="sk-SK" dirty="0"/>
              <a:t>režim editovania funkcií cez portál (</a:t>
            </a:r>
            <a:r>
              <a:rPr lang="sk-SK" i="1" dirty="0" err="1"/>
              <a:t>readwrite</a:t>
            </a:r>
            <a:r>
              <a:rPr lang="sk-SK" dirty="0"/>
              <a:t>/</a:t>
            </a:r>
            <a:r>
              <a:rPr lang="sk-SK" i="1" dirty="0" err="1"/>
              <a:t>readonly</a:t>
            </a:r>
            <a:r>
              <a:rPr lang="sk-SK" dirty="0"/>
              <a:t>)</a:t>
            </a:r>
          </a:p>
          <a:p>
            <a:pPr lvl="1" algn="just"/>
            <a:r>
              <a:rPr lang="sk-SK" b="1" dirty="0"/>
              <a:t>FUNCTIONS_EXTENSION_VERSION: </a:t>
            </a:r>
            <a:r>
              <a:rPr lang="sk-SK" dirty="0"/>
              <a:t>verzia </a:t>
            </a:r>
            <a:r>
              <a:rPr lang="sk-SK" dirty="0" err="1"/>
              <a:t>runtime</a:t>
            </a:r>
            <a:r>
              <a:rPr lang="sk-SK" dirty="0"/>
              <a:t> pre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(</a:t>
            </a:r>
            <a:r>
              <a:rPr lang="en-US" dirty="0"/>
              <a:t>~3</a:t>
            </a:r>
            <a:r>
              <a:rPr lang="sk-SK" dirty="0"/>
              <a:t>)</a:t>
            </a:r>
            <a:endParaRPr lang="sk-SK" b="1" dirty="0"/>
          </a:p>
          <a:p>
            <a:pPr lvl="1" algn="just"/>
            <a:r>
              <a:rPr lang="sk-SK" b="1" dirty="0"/>
              <a:t>FUNCTIONS_WORKER_RUNTIME*: </a:t>
            </a:r>
            <a:r>
              <a:rPr lang="sk-SK" dirty="0" err="1"/>
              <a:t>runtime</a:t>
            </a:r>
            <a:r>
              <a:rPr lang="sk-SK" dirty="0"/>
              <a:t>, ktorý funkcie používajú (</a:t>
            </a:r>
            <a:r>
              <a:rPr lang="sk-SK" i="1" dirty="0" err="1"/>
              <a:t>dotnet</a:t>
            </a:r>
            <a:r>
              <a:rPr lang="sk-SK" dirty="0"/>
              <a:t>, </a:t>
            </a:r>
            <a:r>
              <a:rPr lang="sk-SK" i="1" dirty="0" err="1"/>
              <a:t>node</a:t>
            </a:r>
            <a:r>
              <a:rPr lang="sk-SK" dirty="0"/>
              <a:t>, </a:t>
            </a:r>
            <a:r>
              <a:rPr lang="sk-SK" i="1" dirty="0" err="1"/>
              <a:t>java</a:t>
            </a:r>
            <a:r>
              <a:rPr lang="sk-SK" dirty="0"/>
              <a:t>, ...)</a:t>
            </a:r>
            <a:endParaRPr lang="sk-SK" b="1" dirty="0"/>
          </a:p>
          <a:p>
            <a:pPr lvl="1" algn="just"/>
            <a:r>
              <a:rPr lang="sk-SK" b="1" dirty="0"/>
              <a:t>WEBSITE_CONTENTAZUREFILECONNECTIONSTRING: </a:t>
            </a:r>
            <a:r>
              <a:rPr lang="sk-SK" dirty="0"/>
              <a:t>úložisko pre kód a konfiguráciu (Windows)</a:t>
            </a:r>
          </a:p>
          <a:p>
            <a:pPr lvl="1" algn="just"/>
            <a:r>
              <a:rPr lang="sk-SK" b="1" dirty="0"/>
              <a:t>WEBSITE_CONTENTSHARE:</a:t>
            </a:r>
            <a:r>
              <a:rPr lang="sk-SK" dirty="0"/>
              <a:t> cesta k aplikačným dátam v rámci úložiska špecifikovaného v predošlom nastavení</a:t>
            </a:r>
          </a:p>
          <a:p>
            <a:pPr marL="457200" lvl="1" indent="0" algn="just">
              <a:buNone/>
            </a:pPr>
            <a:r>
              <a:rPr lang="sk-SK" i="1" dirty="0"/>
              <a:t>* Nastavenia použiteľné aj v </a:t>
            </a:r>
            <a:r>
              <a:rPr lang="sk-SK" i="1" dirty="0" err="1"/>
              <a:t>local.settings.json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613163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Funkcia sa spúšťa na základe HTTP dotazu</a:t>
            </a:r>
          </a:p>
          <a:p>
            <a:pPr algn="just"/>
            <a:r>
              <a:rPr lang="sk-SK" dirty="0"/>
              <a:t>Umožňuje vytvárať </a:t>
            </a:r>
            <a:r>
              <a:rPr lang="sk-SK" dirty="0" err="1"/>
              <a:t>serverless</a:t>
            </a:r>
            <a:r>
              <a:rPr lang="sk-SK" dirty="0"/>
              <a:t> API</a:t>
            </a:r>
          </a:p>
          <a:p>
            <a:pPr algn="just"/>
            <a:r>
              <a:rPr lang="sk-SK" dirty="0"/>
              <a:t>By default vracia HTTP 20</a:t>
            </a:r>
            <a:r>
              <a:rPr lang="en-US" dirty="0"/>
              <a:t>0</a:t>
            </a:r>
            <a:r>
              <a:rPr lang="sk-SK" dirty="0"/>
              <a:t> </a:t>
            </a:r>
            <a:r>
              <a:rPr lang="en-US" dirty="0"/>
              <a:t>OK	</a:t>
            </a:r>
            <a:endParaRPr lang="sk-SK" dirty="0"/>
          </a:p>
          <a:p>
            <a:pPr algn="just"/>
            <a:r>
              <a:rPr lang="sk-SK" dirty="0"/>
              <a:t>Pri funkcii je potrebné nastaviť úroveň zabezpečenia:</a:t>
            </a:r>
          </a:p>
          <a:p>
            <a:pPr lvl="1" algn="just"/>
            <a:r>
              <a:rPr lang="sk-SK" b="1" dirty="0" err="1"/>
              <a:t>Anonymous</a:t>
            </a:r>
            <a:r>
              <a:rPr lang="sk-SK" dirty="0"/>
              <a:t> – volanie nevyžaduje autentifikáciu</a:t>
            </a:r>
          </a:p>
          <a:p>
            <a:pPr lvl="1" algn="just"/>
            <a:r>
              <a:rPr lang="sk-SK" b="1" dirty="0" err="1"/>
              <a:t>Function</a:t>
            </a:r>
            <a:r>
              <a:rPr lang="sk-SK" dirty="0"/>
              <a:t> – volanie je potrebné autorizovať kľúčom na úrovni funkcie</a:t>
            </a:r>
          </a:p>
          <a:p>
            <a:pPr lvl="1" algn="just"/>
            <a:r>
              <a:rPr lang="sk-SK" b="1" dirty="0"/>
              <a:t>Admin</a:t>
            </a:r>
            <a:r>
              <a:rPr lang="sk-SK" dirty="0"/>
              <a:t> – volanie je potrebné autorizovať admin kľúčom</a:t>
            </a:r>
            <a:endParaRPr lang="en-US" dirty="0"/>
          </a:p>
          <a:p>
            <a:pPr algn="just"/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lok</a:t>
            </a:r>
            <a:r>
              <a:rPr lang="sk-SK" dirty="0" err="1"/>
              <a:t>álnom</a:t>
            </a:r>
            <a:r>
              <a:rPr lang="sk-SK" dirty="0"/>
              <a:t> vývoji sa nastavená úroveň zabezpečenia ignoruje</a:t>
            </a:r>
          </a:p>
        </p:txBody>
      </p:sp>
    </p:spTree>
    <p:extLst>
      <p:ext uri="{BB962C8B-B14F-4D97-AF65-F5344CB8AC3E}">
        <p14:creationId xmlns:p14="http://schemas.microsoft.com/office/powerpoint/2010/main" val="189320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273AB-B00A-405C-9770-44EBCF89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Kľúče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B76290-87BB-4A14-859B-503C1B6A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Posielajú sa ako</a:t>
            </a:r>
            <a:r>
              <a:rPr lang="en-US" dirty="0"/>
              <a:t> </a:t>
            </a:r>
            <a:r>
              <a:rPr lang="sk-SK" dirty="0" err="1"/>
              <a:t>query</a:t>
            </a:r>
            <a:r>
              <a:rPr lang="sk-SK" dirty="0"/>
              <a:t> parameter</a:t>
            </a:r>
            <a:r>
              <a:rPr lang="en-US" dirty="0"/>
              <a:t> </a:t>
            </a:r>
            <a:r>
              <a:rPr lang="sk-SK" b="1" i="1" dirty="0" err="1"/>
              <a:t>code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HTTP </a:t>
            </a:r>
            <a:r>
              <a:rPr lang="en-US" dirty="0" err="1"/>
              <a:t>hlavi</a:t>
            </a:r>
            <a:r>
              <a:rPr lang="sk-SK" dirty="0" err="1"/>
              <a:t>čka</a:t>
            </a:r>
            <a:r>
              <a:rPr lang="en-US" dirty="0"/>
              <a:t> </a:t>
            </a:r>
            <a:r>
              <a:rPr lang="en-US" b="1" i="1" dirty="0"/>
              <a:t>x-functions-key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-level (kľúče na úrovni funkcie)</a:t>
            </a:r>
          </a:p>
          <a:p>
            <a:pPr lvl="1"/>
            <a:r>
              <a:rPr lang="sk-SK" b="1" dirty="0" err="1"/>
              <a:t>Function</a:t>
            </a:r>
            <a:r>
              <a:rPr lang="sk-SK" dirty="0"/>
              <a:t> – dá sa použiť iba pre konkrétnu funkciu</a:t>
            </a:r>
          </a:p>
          <a:p>
            <a:pPr lvl="1"/>
            <a:r>
              <a:rPr lang="sk-SK" b="1" dirty="0" err="1"/>
              <a:t>Host</a:t>
            </a:r>
            <a:r>
              <a:rPr lang="sk-SK" dirty="0"/>
              <a:t> – dá sa použiť na ľubovoľnú funkciu</a:t>
            </a:r>
          </a:p>
          <a:p>
            <a:r>
              <a:rPr lang="sk-SK" dirty="0"/>
              <a:t>Admin-level </a:t>
            </a:r>
            <a:r>
              <a:rPr lang="en-US" dirty="0"/>
              <a:t>(</a:t>
            </a:r>
            <a:r>
              <a:rPr lang="sk-SK" dirty="0"/>
              <a:t>admin</a:t>
            </a:r>
            <a:r>
              <a:rPr lang="en-US" dirty="0"/>
              <a:t> k</a:t>
            </a:r>
            <a:r>
              <a:rPr lang="sk-SK" dirty="0" err="1"/>
              <a:t>ľúč</a:t>
            </a:r>
            <a:r>
              <a:rPr lang="sk-SK" dirty="0"/>
              <a:t>)</a:t>
            </a:r>
          </a:p>
          <a:p>
            <a:pPr lvl="1"/>
            <a:r>
              <a:rPr lang="sk-SK" b="1" dirty="0"/>
              <a:t>_</a:t>
            </a:r>
            <a:r>
              <a:rPr lang="sk-SK" b="1" dirty="0" err="1"/>
              <a:t>master</a:t>
            </a:r>
            <a:r>
              <a:rPr lang="sk-SK" b="1" dirty="0"/>
              <a:t> </a:t>
            </a:r>
            <a:r>
              <a:rPr lang="sk-SK" dirty="0"/>
              <a:t>– oproti </a:t>
            </a:r>
            <a:r>
              <a:rPr lang="sk-SK" dirty="0" err="1"/>
              <a:t>host</a:t>
            </a:r>
            <a:r>
              <a:rPr lang="sk-SK" dirty="0"/>
              <a:t> kľúčom poskytuje tiež administratívny prístup k REST volaniam pre </a:t>
            </a:r>
            <a:r>
              <a:rPr lang="sk-SK" dirty="0" err="1"/>
              <a:t>runtime</a:t>
            </a:r>
            <a:endParaRPr lang="sk-SK" dirty="0"/>
          </a:p>
          <a:p>
            <a:r>
              <a:rPr lang="sk-SK" dirty="0"/>
              <a:t>Systémové kľúče (využívajú sa pri špecifických spúšťačoch)</a:t>
            </a:r>
          </a:p>
        </p:txBody>
      </p:sp>
    </p:spTree>
    <p:extLst>
      <p:ext uri="{BB962C8B-B14F-4D97-AF65-F5344CB8AC3E}">
        <p14:creationId xmlns:p14="http://schemas.microsoft.com/office/powerpoint/2010/main" val="3150209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E80AB0-113F-4F1C-AD89-45B2796D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Zabezpečenie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F50FD6-B147-400C-BBE0-D201B422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Overenie používateľa – rovnako ako v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pPr lvl="1" algn="just"/>
            <a:r>
              <a:rPr lang="sk-SK" dirty="0"/>
              <a:t>Autentifikácia prostredníctvom identity </a:t>
            </a:r>
            <a:r>
              <a:rPr lang="sk-SK" dirty="0" err="1"/>
              <a:t>providera</a:t>
            </a:r>
            <a:r>
              <a:rPr lang="sk-SK" dirty="0"/>
              <a:t> (MS, Facebook, Google, Twitter)</a:t>
            </a:r>
          </a:p>
          <a:p>
            <a:pPr lvl="1" algn="just"/>
            <a:r>
              <a:rPr lang="sk-SK" dirty="0"/>
              <a:t>Autentifikácia prostredníctvom </a:t>
            </a:r>
            <a:r>
              <a:rPr lang="sk-SK" dirty="0" err="1"/>
              <a:t>klientského</a:t>
            </a:r>
            <a:r>
              <a:rPr lang="sk-SK" dirty="0"/>
              <a:t> certifikátu</a:t>
            </a:r>
          </a:p>
          <a:p>
            <a:pPr algn="just"/>
            <a:r>
              <a:rPr lang="sk-SK" dirty="0"/>
              <a:t>Informácie o prihlásenom používateľovi sa dajú získať cez </a:t>
            </a:r>
            <a:r>
              <a:rPr lang="sk-SK" dirty="0" err="1"/>
              <a:t>ClaimsPrincipal</a:t>
            </a:r>
            <a:r>
              <a:rPr lang="sk-SK" dirty="0"/>
              <a:t>, prípadne cez hodnotu </a:t>
            </a:r>
            <a:r>
              <a:rPr lang="sk-SK" dirty="0" err="1"/>
              <a:t>HttpRequest.HttpContext.User</a:t>
            </a:r>
            <a:endParaRPr lang="sk-SK" dirty="0"/>
          </a:p>
          <a:p>
            <a:pPr algn="just"/>
            <a:r>
              <a:rPr lang="sk-SK" dirty="0"/>
              <a:t>Filtrovanie dotazov z iných domén (CORS)</a:t>
            </a:r>
          </a:p>
        </p:txBody>
      </p:sp>
    </p:spTree>
    <p:extLst>
      <p:ext uri="{BB962C8B-B14F-4D97-AF65-F5344CB8AC3E}">
        <p14:creationId xmlns:p14="http://schemas.microsoft.com/office/powerpoint/2010/main" val="4213218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host.json</a:t>
            </a:r>
            <a:r>
              <a:rPr lang="sk-SK" dirty="0"/>
              <a:t> (</a:t>
            </a:r>
            <a:r>
              <a:rPr lang="sk-SK" dirty="0" err="1"/>
              <a:t>extension</a:t>
            </a:r>
            <a:r>
              <a:rPr lang="sk-SK" dirty="0"/>
              <a:t> „http“)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 err="1"/>
              <a:t>customHeaders</a:t>
            </a:r>
            <a:r>
              <a:rPr lang="sk-SK" b="1" dirty="0"/>
              <a:t>: </a:t>
            </a:r>
            <a:r>
              <a:rPr lang="sk-SK" dirty="0"/>
              <a:t>umožňuje doplniť do odpovede vlastné hlavičky</a:t>
            </a:r>
          </a:p>
          <a:p>
            <a:pPr algn="just"/>
            <a:r>
              <a:rPr lang="sk-SK" b="1" dirty="0" err="1"/>
              <a:t>dynamicThrottlesEnabled</a:t>
            </a:r>
            <a:r>
              <a:rPr lang="sk-SK" b="1" dirty="0"/>
              <a:t>: </a:t>
            </a:r>
            <a:r>
              <a:rPr lang="sk-SK" dirty="0"/>
              <a:t>umožňuje nastaviť, aby funkcia pri vyťažení prostriedkov nad 80% (CPU, pamäť, vlákna, ...) vracala HTTP 429 </a:t>
            </a:r>
            <a:r>
              <a:rPr lang="sk-SK" dirty="0" err="1"/>
              <a:t>Too</a:t>
            </a:r>
            <a:r>
              <a:rPr lang="sk-SK" dirty="0"/>
              <a:t> </a:t>
            </a:r>
            <a:r>
              <a:rPr lang="sk-SK" dirty="0" err="1"/>
              <a:t>Busy</a:t>
            </a:r>
            <a:r>
              <a:rPr lang="sk-SK" dirty="0"/>
              <a:t>; default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je </a:t>
            </a:r>
            <a:r>
              <a:rPr lang="sk-SK" i="1" dirty="0" err="1"/>
              <a:t>true</a:t>
            </a:r>
            <a:r>
              <a:rPr lang="sk-SK" dirty="0"/>
              <a:t> a pre </a:t>
            </a:r>
            <a:r>
              <a:rPr lang="sk-SK" dirty="0" err="1"/>
              <a:t>Dedicated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</a:t>
            </a:r>
            <a:r>
              <a:rPr lang="sk-SK" i="1" dirty="0" err="1"/>
              <a:t>false</a:t>
            </a:r>
            <a:endParaRPr lang="sk-SK" dirty="0"/>
          </a:p>
          <a:p>
            <a:pPr algn="just"/>
            <a:r>
              <a:rPr lang="sk-SK" b="1" dirty="0" err="1"/>
              <a:t>hsts</a:t>
            </a:r>
            <a:r>
              <a:rPr lang="sk-SK" b="1" dirty="0"/>
              <a:t>: </a:t>
            </a:r>
            <a:r>
              <a:rPr lang="sk-SK" dirty="0"/>
              <a:t>povoľuje a nastavuje </a:t>
            </a:r>
            <a:r>
              <a:rPr lang="sk-SK" dirty="0">
                <a:hlinkClick r:id="rId2"/>
              </a:rPr>
              <a:t>HSTS</a:t>
            </a:r>
            <a:endParaRPr lang="sk-SK" dirty="0"/>
          </a:p>
          <a:p>
            <a:pPr algn="just"/>
            <a:r>
              <a:rPr lang="sk-SK" b="1" dirty="0" err="1"/>
              <a:t>maxConcurrentRequests</a:t>
            </a:r>
            <a:r>
              <a:rPr lang="sk-SK" dirty="0"/>
              <a:t>: určuje maximálny počet paralelne vykonávaných dotazov, po prekročení funkcia vráti HTTP 429 </a:t>
            </a:r>
            <a:r>
              <a:rPr lang="sk-SK" dirty="0" err="1"/>
              <a:t>Too</a:t>
            </a:r>
            <a:r>
              <a:rPr lang="sk-SK" dirty="0"/>
              <a:t> </a:t>
            </a:r>
            <a:r>
              <a:rPr lang="sk-SK" dirty="0" err="1"/>
              <a:t>Busy</a:t>
            </a:r>
            <a:r>
              <a:rPr lang="sk-SK" dirty="0"/>
              <a:t> (default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je 100 a pre </a:t>
            </a:r>
            <a:r>
              <a:rPr lang="sk-SK" dirty="0" err="1"/>
              <a:t>Dedicated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-1 = neobmedzene)</a:t>
            </a:r>
          </a:p>
          <a:p>
            <a:pPr algn="just"/>
            <a:r>
              <a:rPr lang="sk-SK" b="1" dirty="0" err="1"/>
              <a:t>maxOutstandingRequests</a:t>
            </a:r>
            <a:r>
              <a:rPr lang="sk-SK" b="1" dirty="0"/>
              <a:t>: </a:t>
            </a:r>
            <a:r>
              <a:rPr lang="sk-SK" dirty="0"/>
              <a:t>podobne ako predošlé nastavenie, ale započítava aj dotazy, ktoré sú vo fronte, ale ešte sa nezačali vykonávať (</a:t>
            </a:r>
            <a:r>
              <a:rPr lang="sk-SK" dirty="0" err="1"/>
              <a:t>defaulty</a:t>
            </a:r>
            <a:r>
              <a:rPr lang="sk-SK" dirty="0"/>
              <a:t> sú 200 a -1)</a:t>
            </a:r>
          </a:p>
          <a:p>
            <a:pPr algn="just"/>
            <a:r>
              <a:rPr lang="sk-SK" b="1" dirty="0" err="1"/>
              <a:t>routePrefix</a:t>
            </a:r>
            <a:r>
              <a:rPr lang="sk-SK" b="1" dirty="0"/>
              <a:t>: </a:t>
            </a:r>
            <a:r>
              <a:rPr lang="sk-SK" dirty="0"/>
              <a:t>prefix platný pre všetky </a:t>
            </a:r>
            <a:r>
              <a:rPr lang="sk-SK" dirty="0" err="1"/>
              <a:t>endpointy</a:t>
            </a:r>
            <a:r>
              <a:rPr lang="sk-SK" dirty="0"/>
              <a:t>, prázdna hodnota ho odstráni, default je </a:t>
            </a:r>
            <a:r>
              <a:rPr lang="sk-SK" b="1" dirty="0" err="1"/>
              <a:t>api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47468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7C705-3978-45BC-ACC0-8317EB85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2FAD390-AB53-4144-BE3F-046D7E53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883" y="2438399"/>
            <a:ext cx="7544233" cy="4245865"/>
          </a:xfrm>
        </p:spPr>
      </p:pic>
    </p:spTree>
    <p:extLst>
      <p:ext uri="{BB962C8B-B14F-4D97-AF65-F5344CB8AC3E}">
        <p14:creationId xmlns:p14="http://schemas.microsoft.com/office/powerpoint/2010/main" val="2843899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Sú 2 možnosti:</a:t>
            </a:r>
          </a:p>
          <a:p>
            <a:pPr lvl="1"/>
            <a:r>
              <a:rPr lang="sk-SK" b="1" dirty="0" err="1"/>
              <a:t>HttpRequest</a:t>
            </a:r>
            <a:r>
              <a:rPr lang="sk-SK" dirty="0"/>
              <a:t> – prístup k celému dotazu</a:t>
            </a:r>
          </a:p>
          <a:p>
            <a:pPr lvl="1"/>
            <a:r>
              <a:rPr lang="sk-SK" b="1" dirty="0"/>
              <a:t>vlastný objekt </a:t>
            </a:r>
            <a:r>
              <a:rPr lang="sk-SK" dirty="0"/>
              <a:t>– </a:t>
            </a:r>
            <a:r>
              <a:rPr lang="sk-SK" dirty="0" err="1"/>
              <a:t>runtime</a:t>
            </a:r>
            <a:r>
              <a:rPr lang="sk-SK" dirty="0"/>
              <a:t> sa pokúsi </a:t>
            </a:r>
            <a:r>
              <a:rPr lang="sk-SK" dirty="0" err="1"/>
              <a:t>deserializovať</a:t>
            </a:r>
            <a:r>
              <a:rPr lang="sk-SK" dirty="0"/>
              <a:t> telo dotazu z JSON do objektu</a:t>
            </a:r>
          </a:p>
        </p:txBody>
      </p:sp>
    </p:spTree>
    <p:extLst>
      <p:ext uri="{BB962C8B-B14F-4D97-AF65-F5344CB8AC3E}">
        <p14:creationId xmlns:p14="http://schemas.microsoft.com/office/powerpoint/2010/main" val="358259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httpTrigger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authLevel</a:t>
            </a:r>
            <a:r>
              <a:rPr lang="sk-SK" b="1" dirty="0"/>
              <a:t>:</a:t>
            </a:r>
            <a:r>
              <a:rPr lang="sk-SK" dirty="0"/>
              <a:t> úroveň zabezpečenia </a:t>
            </a:r>
            <a:r>
              <a:rPr lang="sk-SK" dirty="0" err="1"/>
              <a:t>endpointu</a:t>
            </a:r>
            <a:r>
              <a:rPr lang="sk-SK" dirty="0"/>
              <a:t> (</a:t>
            </a:r>
            <a:r>
              <a:rPr lang="sk-SK" i="1" dirty="0" err="1"/>
              <a:t>anonymous</a:t>
            </a:r>
            <a:r>
              <a:rPr lang="sk-SK" i="1" dirty="0"/>
              <a:t>/</a:t>
            </a:r>
            <a:r>
              <a:rPr lang="sk-SK" i="1" dirty="0" err="1"/>
              <a:t>function</a:t>
            </a:r>
            <a:r>
              <a:rPr lang="sk-SK" i="1" dirty="0"/>
              <a:t>/admin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methods</a:t>
            </a:r>
            <a:r>
              <a:rPr lang="sk-SK" b="1" dirty="0"/>
              <a:t>:</a:t>
            </a:r>
            <a:r>
              <a:rPr lang="sk-SK" dirty="0"/>
              <a:t> pole HTTP metód, ktoré </a:t>
            </a:r>
            <a:r>
              <a:rPr lang="sk-SK" dirty="0" err="1"/>
              <a:t>endpoint</a:t>
            </a:r>
            <a:r>
              <a:rPr lang="sk-SK" dirty="0"/>
              <a:t> podporuje</a:t>
            </a:r>
          </a:p>
          <a:p>
            <a:pPr algn="just"/>
            <a:r>
              <a:rPr lang="sk-SK" b="1" dirty="0" err="1"/>
              <a:t>route</a:t>
            </a:r>
            <a:r>
              <a:rPr lang="sk-SK" b="1" dirty="0"/>
              <a:t>: </a:t>
            </a:r>
            <a:r>
              <a:rPr lang="sk-SK" dirty="0"/>
              <a:t>šablóna pre URL </a:t>
            </a:r>
            <a:r>
              <a:rPr lang="sk-SK" dirty="0" err="1"/>
              <a:t>endpointy</a:t>
            </a:r>
            <a:r>
              <a:rPr lang="sk-SK" dirty="0"/>
              <a:t>, ktoré funkciu spúšťajú</a:t>
            </a:r>
          </a:p>
        </p:txBody>
      </p:sp>
    </p:spTree>
    <p:extLst>
      <p:ext uri="{BB962C8B-B14F-4D97-AF65-F5344CB8AC3E}">
        <p14:creationId xmlns:p14="http://schemas.microsoft.com/office/powerpoint/2010/main" val="3998585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HttpTrigger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AuthLevel</a:t>
            </a:r>
            <a:endParaRPr lang="sk-SK" dirty="0"/>
          </a:p>
          <a:p>
            <a:pPr algn="just"/>
            <a:r>
              <a:rPr lang="sk-SK" dirty="0" err="1"/>
              <a:t>Methods</a:t>
            </a:r>
            <a:endParaRPr lang="sk-SK" dirty="0"/>
          </a:p>
          <a:p>
            <a:pPr algn="just"/>
            <a:r>
              <a:rPr lang="sk-SK" dirty="0" err="1"/>
              <a:t>Route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431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route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URL </a:t>
            </a:r>
            <a:r>
              <a:rPr lang="en-US" dirty="0" err="1"/>
              <a:t>endpointu</a:t>
            </a:r>
            <a:r>
              <a:rPr lang="en-US" dirty="0"/>
              <a:t> je </a:t>
            </a:r>
            <a:r>
              <a:rPr lang="en-US" b="1" dirty="0"/>
              <a:t>http://</a:t>
            </a:r>
            <a:r>
              <a:rPr lang="en-US" b="1" i="1" dirty="0"/>
              <a:t>&lt;APP_NAME&gt;</a:t>
            </a:r>
            <a:r>
              <a:rPr lang="en-US" b="1" dirty="0"/>
              <a:t>.azurewebsites.net/api/</a:t>
            </a:r>
            <a:r>
              <a:rPr lang="en-US" b="1" i="1" dirty="0"/>
              <a:t>&lt;route&gt;</a:t>
            </a:r>
            <a:endParaRPr lang="sk-SK" b="1" i="1" dirty="0"/>
          </a:p>
          <a:p>
            <a:pPr algn="just"/>
            <a:r>
              <a:rPr lang="sk-SK" dirty="0"/>
              <a:t>Východzia hodnota je </a:t>
            </a:r>
            <a:r>
              <a:rPr lang="en-US" b="1" i="1" dirty="0"/>
              <a:t>&lt;</a:t>
            </a:r>
            <a:r>
              <a:rPr lang="en-US" b="1" i="1" dirty="0" err="1"/>
              <a:t>functionname</a:t>
            </a:r>
            <a:r>
              <a:rPr lang="en-US" b="1" i="1" dirty="0"/>
              <a:t>&gt;</a:t>
            </a:r>
          </a:p>
          <a:p>
            <a:pPr algn="just"/>
            <a:r>
              <a:rPr lang="en-US" dirty="0" err="1"/>
              <a:t>Okrem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sk-SK" dirty="0" err="1"/>
              <a:t>štantných</a:t>
            </a:r>
            <a:r>
              <a:rPr lang="sk-SK" dirty="0"/>
              <a:t> hodnôt je možné použiť parametre vo formáte </a:t>
            </a:r>
            <a:r>
              <a:rPr lang="en-US" b="1" dirty="0"/>
              <a:t>{</a:t>
            </a:r>
            <a:r>
              <a:rPr lang="en-US" b="1" dirty="0" err="1"/>
              <a:t>parameter:typ</a:t>
            </a:r>
            <a:r>
              <a:rPr lang="en-US" b="1" dirty="0"/>
              <a:t>}</a:t>
            </a:r>
            <a:r>
              <a:rPr lang="sk-SK" dirty="0"/>
              <a:t>, napríklad </a:t>
            </a:r>
            <a:r>
              <a:rPr lang="sk-SK" dirty="0" err="1"/>
              <a:t>products</a:t>
            </a:r>
            <a:r>
              <a:rPr lang="sk-SK" dirty="0"/>
              <a:t>/</a:t>
            </a:r>
            <a:r>
              <a:rPr lang="en-US" i="1" dirty="0"/>
              <a:t>{</a:t>
            </a:r>
            <a:r>
              <a:rPr lang="en-US" i="1" dirty="0" err="1"/>
              <a:t>category:alpha</a:t>
            </a:r>
            <a:r>
              <a:rPr lang="en-US" i="1" dirty="0"/>
              <a:t>}</a:t>
            </a:r>
            <a:r>
              <a:rPr lang="en-US" dirty="0"/>
              <a:t>/</a:t>
            </a:r>
            <a:r>
              <a:rPr lang="en-US" i="1" dirty="0"/>
              <a:t>{</a:t>
            </a:r>
            <a:r>
              <a:rPr lang="en-US" i="1" dirty="0" err="1"/>
              <a:t>id:int</a:t>
            </a:r>
            <a:r>
              <a:rPr lang="en-US" i="1" dirty="0"/>
              <a:t>?}</a:t>
            </a:r>
            <a:endParaRPr lang="sk-SK" i="1" dirty="0"/>
          </a:p>
          <a:p>
            <a:pPr algn="just"/>
            <a:r>
              <a:rPr lang="sk-SK" dirty="0"/>
              <a:t>Tieto parametre môžu následne využívať aj ostatné </a:t>
            </a:r>
            <a:r>
              <a:rPr lang="sk-SK" dirty="0" err="1"/>
              <a:t>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13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output </a:t>
            </a:r>
            <a:r>
              <a:rPr lang="sk-SK" dirty="0" err="1"/>
              <a:t>binding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http</a:t>
            </a:r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sa má použiť ako odpoveď; alebo </a:t>
            </a:r>
            <a:r>
              <a:rPr lang="en-US" b="1" i="1" dirty="0"/>
              <a:t>$return</a:t>
            </a:r>
            <a:r>
              <a:rPr lang="sk-SK" dirty="0"/>
              <a:t>, aby sa použila návratová hodnota z funkcie</a:t>
            </a:r>
          </a:p>
        </p:txBody>
      </p:sp>
    </p:spTree>
    <p:extLst>
      <p:ext uri="{BB962C8B-B14F-4D97-AF65-F5344CB8AC3E}">
        <p14:creationId xmlns:p14="http://schemas.microsoft.com/office/powerpoint/2010/main" val="2767939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pri zmene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(pridanie alebo zmena)</a:t>
            </a:r>
          </a:p>
          <a:p>
            <a:pPr algn="just"/>
            <a:r>
              <a:rPr lang="sk-SK" dirty="0"/>
              <a:t>Zmeny sa kontrolujú kombináciou prehliadania logov a pravidelného skenovania kontajnera (v skupinách po 10 000)</a:t>
            </a:r>
          </a:p>
          <a:p>
            <a:pPr algn="just"/>
            <a:r>
              <a:rPr lang="sk-SK" dirty="0"/>
              <a:t>Logovanie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nie je 100% spoľahlivé a niektoré zmeny nemusí zachytiť. V prípade potreby rýchlejšieho a spoľahlivejšieho spracovania sa odporúča o zmene </a:t>
            </a:r>
            <a:r>
              <a:rPr lang="sk-SK" dirty="0" err="1"/>
              <a:t>blobu</a:t>
            </a:r>
            <a:r>
              <a:rPr lang="sk-SK" dirty="0"/>
              <a:t> poslať správu do fronty a použiť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trigger</a:t>
            </a:r>
            <a:r>
              <a:rPr lang="sk-SK" dirty="0"/>
              <a:t>, prípadne využiť </a:t>
            </a:r>
            <a:r>
              <a:rPr lang="sk-SK" dirty="0" err="1"/>
              <a:t>EventGrid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407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ACF874-421B-461B-A00E-A529047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- </a:t>
            </a:r>
            <a:r>
              <a:rPr lang="sk-SK" dirty="0" err="1"/>
              <a:t>receipts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69D288-E500-4B87-90C1-819B8B4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Blob</a:t>
            </a:r>
            <a:r>
              <a:rPr lang="sk-SK" b="1" dirty="0"/>
              <a:t> </a:t>
            </a:r>
            <a:r>
              <a:rPr lang="sk-SK" b="1" dirty="0" err="1"/>
              <a:t>receipts</a:t>
            </a:r>
            <a:r>
              <a:rPr lang="sk-SK" b="1" dirty="0"/>
              <a:t> </a:t>
            </a:r>
            <a:r>
              <a:rPr lang="sk-SK" dirty="0"/>
              <a:t>= systém, akým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zabezpečujú, aby sa pre každý nový/upravený </a:t>
            </a:r>
            <a:r>
              <a:rPr lang="sk-SK" dirty="0" err="1"/>
              <a:t>blob</a:t>
            </a:r>
            <a:r>
              <a:rPr lang="sk-SK" dirty="0"/>
              <a:t> vyvolala funkcia iba raz</a:t>
            </a:r>
          </a:p>
          <a:p>
            <a:pPr algn="just"/>
            <a:r>
              <a:rPr lang="sk-SK" dirty="0"/>
              <a:t>Ukladajú sa do </a:t>
            </a:r>
            <a:r>
              <a:rPr lang="sk-SK" dirty="0" err="1"/>
              <a:t>storage</a:t>
            </a:r>
            <a:r>
              <a:rPr lang="sk-SK" dirty="0"/>
              <a:t> určeného v </a:t>
            </a:r>
            <a:r>
              <a:rPr lang="sk-SK" i="1" dirty="0" err="1"/>
              <a:t>AzureWebJobsStorage</a:t>
            </a:r>
            <a:r>
              <a:rPr lang="sk-SK" dirty="0"/>
              <a:t>, do kontajnera </a:t>
            </a:r>
            <a:r>
              <a:rPr lang="sk-SK" i="1" dirty="0" err="1"/>
              <a:t>azure-webjobs-hosts</a:t>
            </a:r>
            <a:endParaRPr lang="sk-SK" i="1" dirty="0"/>
          </a:p>
          <a:p>
            <a:pPr algn="just"/>
            <a:r>
              <a:rPr lang="sk-SK" dirty="0"/>
              <a:t>Ak je potrebné </a:t>
            </a:r>
            <a:r>
              <a:rPr lang="sk-SK" dirty="0" err="1"/>
              <a:t>blob</a:t>
            </a:r>
            <a:r>
              <a:rPr lang="sk-SK" dirty="0"/>
              <a:t> spracovať znova, je potrebné vymazať jeho </a:t>
            </a:r>
            <a:r>
              <a:rPr lang="sk-SK" dirty="0" err="1"/>
              <a:t>receipt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1922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1E775-EE1D-46F8-B1E2-A4826F12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poison</a:t>
            </a:r>
            <a:r>
              <a:rPr lang="sk-SK" dirty="0"/>
              <a:t> </a:t>
            </a:r>
            <a:r>
              <a:rPr lang="sk-SK" dirty="0" err="1"/>
              <a:t>blobs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FD6590-5285-4CF1-8883-CAD03A9E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Ak funkcia zlyhá pri spracovaní </a:t>
            </a:r>
            <a:r>
              <a:rPr lang="sk-SK" dirty="0" err="1"/>
              <a:t>blobu</a:t>
            </a:r>
            <a:r>
              <a:rPr lang="sk-SK" dirty="0"/>
              <a:t>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urobia ešte 5 pokusov o opätovné spracovanie (by default)</a:t>
            </a:r>
          </a:p>
          <a:p>
            <a:pPr algn="just"/>
            <a:r>
              <a:rPr lang="sk-SK" dirty="0"/>
              <a:t>Ak nepomôže ani opakovanie,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pošlú o tom správu do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s názvom </a:t>
            </a:r>
            <a:r>
              <a:rPr lang="sk-SK" i="1" dirty="0" err="1"/>
              <a:t>webjobs-blobtrigger-poison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53480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host.json</a:t>
            </a:r>
            <a:r>
              <a:rPr lang="sk-SK" dirty="0"/>
              <a:t> (</a:t>
            </a:r>
            <a:r>
              <a:rPr lang="sk-SK" dirty="0" err="1"/>
              <a:t>extension</a:t>
            </a:r>
            <a:r>
              <a:rPr lang="sk-SK" dirty="0"/>
              <a:t> „</a:t>
            </a:r>
            <a:r>
              <a:rPr lang="sk-SK" dirty="0" err="1"/>
              <a:t>blobs</a:t>
            </a:r>
            <a:r>
              <a:rPr lang="sk-SK" dirty="0"/>
              <a:t>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maxDegreeOfParallelism</a:t>
            </a:r>
            <a:r>
              <a:rPr lang="sk-SK" b="1" dirty="0"/>
              <a:t>: </a:t>
            </a:r>
            <a:r>
              <a:rPr lang="sk-SK" dirty="0"/>
              <a:t>číslo určujúce, koľko krát sa funkcia môže súbežne vyvolať. Minimum je 1, default je 8 * počet dostupných jadier.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695927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Je viacero možností:</a:t>
            </a:r>
          </a:p>
          <a:p>
            <a:pPr lvl="1"/>
            <a:r>
              <a:rPr lang="sk-SK" dirty="0"/>
              <a:t>Stream</a:t>
            </a:r>
          </a:p>
          <a:p>
            <a:pPr lvl="1"/>
            <a:r>
              <a:rPr lang="sk-SK" dirty="0" err="1"/>
              <a:t>TextReader</a:t>
            </a:r>
            <a:endParaRPr lang="sk-SK" dirty="0"/>
          </a:p>
          <a:p>
            <a:pPr lvl="1"/>
            <a:r>
              <a:rPr lang="sk-SK" dirty="0" err="1"/>
              <a:t>string</a:t>
            </a:r>
            <a:endParaRPr lang="sk-SK" dirty="0"/>
          </a:p>
          <a:p>
            <a:pPr lvl="1"/>
            <a:r>
              <a:rPr lang="sk-SK" dirty="0"/>
              <a:t>Byte</a:t>
            </a:r>
            <a:r>
              <a:rPr lang="en-US" dirty="0"/>
              <a:t>[]</a:t>
            </a:r>
            <a:endParaRPr lang="sk-SK" dirty="0"/>
          </a:p>
          <a:p>
            <a:pPr lvl="1"/>
            <a:r>
              <a:rPr lang="en-US" dirty="0" err="1"/>
              <a:t>ICloudBlob</a:t>
            </a:r>
            <a:r>
              <a:rPr lang="en-US" dirty="0"/>
              <a:t> / </a:t>
            </a:r>
            <a:r>
              <a:rPr lang="sk-SK" dirty="0" err="1"/>
              <a:t>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CloudBlockBlob</a:t>
            </a:r>
            <a:r>
              <a:rPr lang="en-US" dirty="0"/>
              <a:t> / </a:t>
            </a:r>
            <a:r>
              <a:rPr lang="sk-SK" dirty="0" err="1"/>
              <a:t>BlockBlobClient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CloudPageBlob</a:t>
            </a:r>
            <a:r>
              <a:rPr lang="en-US" dirty="0"/>
              <a:t> / </a:t>
            </a:r>
            <a:r>
              <a:rPr lang="sk-SK" dirty="0" err="1"/>
              <a:t>PageBlobClient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CloudAppendBlob</a:t>
            </a:r>
            <a:r>
              <a:rPr lang="en-US" dirty="0"/>
              <a:t> / </a:t>
            </a:r>
            <a:r>
              <a:rPr lang="sk-SK" dirty="0" err="1"/>
              <a:t>AppendBlobClient</a:t>
            </a:r>
            <a:r>
              <a:rPr lang="sk-SK" dirty="0"/>
              <a:t>*</a:t>
            </a:r>
          </a:p>
          <a:p>
            <a:pPr lvl="1"/>
            <a:r>
              <a:rPr lang="en-US" dirty="0"/>
              <a:t> / </a:t>
            </a:r>
            <a:r>
              <a:rPr lang="sk-SK" dirty="0" err="1"/>
              <a:t>BlobBaseClient</a:t>
            </a:r>
            <a:r>
              <a:rPr lang="sk-SK" dirty="0"/>
              <a:t>*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i="1" dirty="0"/>
              <a:t>* pre ich fungovanie je potrebné, aby bol smer nastavený ako „</a:t>
            </a:r>
            <a:r>
              <a:rPr lang="sk-SK" i="1" dirty="0" err="1"/>
              <a:t>inout</a:t>
            </a:r>
            <a:r>
              <a:rPr lang="sk-SK" i="1" dirty="0"/>
              <a:t>“, prípadne </a:t>
            </a:r>
            <a:r>
              <a:rPr lang="en-US" i="1" dirty="0" err="1"/>
              <a:t>ako</a:t>
            </a:r>
            <a:r>
              <a:rPr lang="en-US" i="1" dirty="0"/>
              <a:t> </a:t>
            </a:r>
            <a:r>
              <a:rPr lang="en-US" i="1" dirty="0" err="1"/>
              <a:t>FileAccess.ReadWrite</a:t>
            </a:r>
            <a:r>
              <a:rPr lang="en-US" i="1" dirty="0"/>
              <a:t> v C# k</a:t>
            </a:r>
            <a:r>
              <a:rPr lang="sk-SK" i="1" dirty="0"/>
              <a:t>óde</a:t>
            </a:r>
          </a:p>
        </p:txBody>
      </p:sp>
    </p:spTree>
    <p:extLst>
      <p:ext uri="{BB962C8B-B14F-4D97-AF65-F5344CB8AC3E}">
        <p14:creationId xmlns:p14="http://schemas.microsoft.com/office/powerpoint/2010/main" val="349938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DCA3F0-0B85-4ED2-BA12-77A1369F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 - obmedzenia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B2CFB8-EF36-4CFB-9342-3703FB98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PowerShell</a:t>
            </a:r>
            <a:r>
              <a:rPr lang="sk-SK" dirty="0"/>
              <a:t> podporuje iba Windows</a:t>
            </a:r>
          </a:p>
          <a:p>
            <a:r>
              <a:rPr lang="sk-SK" dirty="0" err="1"/>
              <a:t>Python</a:t>
            </a:r>
            <a:r>
              <a:rPr lang="sk-SK" dirty="0"/>
              <a:t> podporuje iba Linux</a:t>
            </a:r>
          </a:p>
          <a:p>
            <a:r>
              <a:rPr lang="sk-SK" dirty="0" err="1"/>
              <a:t>Docker</a:t>
            </a:r>
            <a:r>
              <a:rPr lang="sk-SK" dirty="0"/>
              <a:t> kontajnery podporuje iba Linux</a:t>
            </a:r>
          </a:p>
        </p:txBody>
      </p:sp>
    </p:spTree>
    <p:extLst>
      <p:ext uri="{BB962C8B-B14F-4D97-AF65-F5344CB8AC3E}">
        <p14:creationId xmlns:p14="http://schemas.microsoft.com/office/powerpoint/2010/main" val="2423636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blobTrigger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kontajneru, ktorý sa má sledovať (prípadne šablóna, napríklad "</a:t>
            </a:r>
            <a:r>
              <a:rPr lang="sk-SK" dirty="0" err="1"/>
              <a:t>input</a:t>
            </a:r>
            <a:r>
              <a:rPr lang="sk-SK" i="1" dirty="0"/>
              <a:t>/{</a:t>
            </a:r>
            <a:r>
              <a:rPr lang="sk-SK" i="1" dirty="0" err="1"/>
              <a:t>blobname</a:t>
            </a:r>
            <a:r>
              <a:rPr lang="sk-SK" i="1" dirty="0"/>
              <a:t>}</a:t>
            </a:r>
            <a:r>
              <a:rPr lang="sk-SK" dirty="0"/>
              <a:t>.</a:t>
            </a:r>
            <a:r>
              <a:rPr lang="sk-SK" i="1" dirty="0"/>
              <a:t>{</a:t>
            </a:r>
            <a:r>
              <a:rPr lang="sk-SK" i="1" dirty="0" err="1"/>
              <a:t>blobextension</a:t>
            </a:r>
            <a:r>
              <a:rPr lang="sk-SK" i="1" dirty="0"/>
              <a:t>}</a:t>
            </a:r>
            <a:r>
              <a:rPr lang="sk-SK" dirty="0"/>
              <a:t>")</a:t>
            </a:r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585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BlobTrigger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0814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function.json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/>
              <a:t>blob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en-US" dirty="0"/>
              <a:t>in, </a:t>
            </a:r>
            <a:r>
              <a:rPr lang="en-US" dirty="0" err="1"/>
              <a:t>inout</a:t>
            </a:r>
            <a:endParaRPr lang="sk-SK" dirty="0"/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</a:t>
            </a:r>
            <a:r>
              <a:rPr lang="sk-SK" dirty="0" err="1"/>
              <a:t>blobu</a:t>
            </a:r>
            <a:endParaRPr lang="sk-SK" dirty="0"/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</a:p>
          <a:p>
            <a:pPr algn="just"/>
            <a:r>
              <a:rPr lang="sk-SK" b="1" dirty="0" err="1"/>
              <a:t>dataType</a:t>
            </a:r>
            <a:r>
              <a:rPr lang="sk-SK" b="1" dirty="0"/>
              <a:t>:</a:t>
            </a:r>
            <a:r>
              <a:rPr lang="sk-SK" dirty="0"/>
              <a:t> typ </a:t>
            </a:r>
            <a:r>
              <a:rPr lang="sk-SK" dirty="0" err="1"/>
              <a:t>blobu</a:t>
            </a:r>
            <a:r>
              <a:rPr lang="sk-SK" dirty="0"/>
              <a:t> pre dynamicky typované jazyky, </a:t>
            </a:r>
            <a:r>
              <a:rPr lang="sk-SK" i="1" dirty="0" err="1"/>
              <a:t>string</a:t>
            </a:r>
            <a:r>
              <a:rPr lang="sk-SK" i="1" dirty="0"/>
              <a:t>/</a:t>
            </a:r>
            <a:r>
              <a:rPr lang="sk-SK" i="1" dirty="0" err="1"/>
              <a:t>binary</a:t>
            </a:r>
            <a:r>
              <a:rPr lang="sk-SK" i="1" dirty="0"/>
              <a:t>/stream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037358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Blob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b="1" dirty="0"/>
              <a:t>Access:</a:t>
            </a:r>
            <a:r>
              <a:rPr lang="sk-SK" dirty="0"/>
              <a:t> indikuje, či sa jedná iba o čítanie alebo o zápis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7994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/>
              <a:t>blob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</a:t>
            </a:r>
            <a:r>
              <a:rPr lang="en-US" dirty="0"/>
              <a:t>blob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óde; prípadne </a:t>
            </a:r>
            <a:r>
              <a:rPr lang="en-US" dirty="0"/>
              <a:t>$return</a:t>
            </a:r>
            <a:endParaRPr lang="sk-SK" dirty="0"/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kontajneru</a:t>
            </a:r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26976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Blob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b="1" dirty="0"/>
              <a:t>Access:</a:t>
            </a:r>
            <a:r>
              <a:rPr lang="sk-SK" dirty="0"/>
              <a:t> indikuje, či sa jedná iba o čítanie alebo o zápis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91786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pri vytvorení alebo modifikácii dokumentu v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  <a:p>
            <a:pPr algn="just"/>
            <a:r>
              <a:rPr lang="sk-SK" dirty="0" err="1"/>
              <a:t>Trigger</a:t>
            </a:r>
            <a:r>
              <a:rPr lang="sk-SK" dirty="0"/>
              <a:t> potrebuje na správne fungovanie okrem monitorovanej kolekcie aj druhú kolekciu na ukladanie </a:t>
            </a:r>
            <a:r>
              <a:rPr lang="sk-SK" dirty="0" err="1"/>
              <a:t>leases</a:t>
            </a:r>
            <a:r>
              <a:rPr lang="sk-SK" dirty="0"/>
              <a:t> („prenájmov“) naprieč partíciami</a:t>
            </a:r>
          </a:p>
          <a:p>
            <a:pPr algn="just"/>
            <a:r>
              <a:rPr lang="sk-SK" dirty="0"/>
              <a:t>Ak je na rovnakú kolekciu napojených viac funkcií, musia používať rôzne kolekcie na prenájmy, inak sa vyvolá iba jedna z funkcií</a:t>
            </a:r>
          </a:p>
          <a:p>
            <a:pPr algn="just"/>
            <a:r>
              <a:rPr lang="sk-SK" dirty="0" err="1"/>
              <a:t>Trigger</a:t>
            </a:r>
            <a:r>
              <a:rPr lang="sk-SK" dirty="0"/>
              <a:t> nemá informáciu o tom, či sa jedná o vytvorenie alebo úpravu, má k dispozícii iba samotný dokument</a:t>
            </a:r>
          </a:p>
        </p:txBody>
      </p:sp>
    </p:spTree>
    <p:extLst>
      <p:ext uri="{BB962C8B-B14F-4D97-AF65-F5344CB8AC3E}">
        <p14:creationId xmlns:p14="http://schemas.microsoft.com/office/powerpoint/2010/main" val="2283614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400" dirty="0" err="1"/>
              <a:t>Azure</a:t>
            </a:r>
            <a:r>
              <a:rPr lang="sk-SK" sz="3400" dirty="0"/>
              <a:t> </a:t>
            </a:r>
            <a:r>
              <a:rPr lang="sk-SK" sz="3400" dirty="0" err="1"/>
              <a:t>Cosmos</a:t>
            </a:r>
            <a:r>
              <a:rPr lang="sk-SK" sz="3400" dirty="0"/>
              <a:t> DB – </a:t>
            </a:r>
            <a:r>
              <a:rPr lang="sk-SK" sz="3400" dirty="0" err="1"/>
              <a:t>host.json</a:t>
            </a:r>
            <a:r>
              <a:rPr lang="sk-SK" sz="3400" dirty="0"/>
              <a:t> (</a:t>
            </a:r>
            <a:r>
              <a:rPr lang="sk-SK" sz="3400" dirty="0" err="1"/>
              <a:t>extension</a:t>
            </a:r>
            <a:r>
              <a:rPr lang="sk-SK" sz="3400" dirty="0"/>
              <a:t> „</a:t>
            </a:r>
            <a:r>
              <a:rPr lang="sk-SK" sz="3400" dirty="0" err="1"/>
              <a:t>cosmosDB</a:t>
            </a:r>
            <a:r>
              <a:rPr lang="sk-SK" sz="3400" dirty="0"/>
              <a:t>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connectionMode</a:t>
            </a:r>
            <a:r>
              <a:rPr lang="sk-SK" b="1" dirty="0"/>
              <a:t>: </a:t>
            </a:r>
            <a:r>
              <a:rPr lang="sk-SK" dirty="0"/>
              <a:t>spôsob pripojenia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DB, </a:t>
            </a:r>
            <a:r>
              <a:rPr lang="sk-SK" i="1" dirty="0" err="1"/>
              <a:t>Direct</a:t>
            </a:r>
            <a:r>
              <a:rPr lang="sk-SK" i="1" dirty="0"/>
              <a:t>/</a:t>
            </a:r>
            <a:r>
              <a:rPr lang="sk-SK" i="1" dirty="0" err="1"/>
              <a:t>Gateway</a:t>
            </a:r>
            <a:endParaRPr lang="sk-SK" i="1" dirty="0"/>
          </a:p>
          <a:p>
            <a:pPr algn="just"/>
            <a:r>
              <a:rPr lang="sk-SK" b="1" dirty="0" err="1"/>
              <a:t>protocol</a:t>
            </a:r>
            <a:r>
              <a:rPr lang="sk-SK" b="1" dirty="0"/>
              <a:t>:</a:t>
            </a:r>
            <a:r>
              <a:rPr lang="sk-SK" dirty="0"/>
              <a:t> možnosti sú </a:t>
            </a:r>
            <a:r>
              <a:rPr lang="sk-SK" i="1" dirty="0" err="1"/>
              <a:t>https</a:t>
            </a:r>
            <a:r>
              <a:rPr lang="sk-SK" dirty="0"/>
              <a:t> a </a:t>
            </a:r>
            <a:r>
              <a:rPr lang="sk-SK" i="1" dirty="0" err="1"/>
              <a:t>tcp</a:t>
            </a:r>
            <a:r>
              <a:rPr lang="sk-SK" dirty="0"/>
              <a:t> (iba v režime </a:t>
            </a:r>
            <a:r>
              <a:rPr lang="sk-SK" i="1" dirty="0" err="1"/>
              <a:t>Direct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leaseOptions:leasePrefix</a:t>
            </a:r>
            <a:r>
              <a:rPr lang="sk-SK" b="1" dirty="0"/>
              <a:t>:</a:t>
            </a:r>
            <a:r>
              <a:rPr lang="sk-SK" dirty="0"/>
              <a:t> prefix pre prenájmy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42929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IReadOnlyList</a:t>
            </a:r>
            <a:r>
              <a:rPr lang="en-US" dirty="0"/>
              <a:t>&lt;T&gt;, </a:t>
            </a:r>
            <a:r>
              <a:rPr lang="en-US" dirty="0" err="1"/>
              <a:t>kde</a:t>
            </a:r>
            <a:r>
              <a:rPr lang="en-US" dirty="0"/>
              <a:t> T je </a:t>
            </a:r>
            <a:r>
              <a:rPr lang="sk-SK" dirty="0"/>
              <a:t>očakávaný typ objektu pre dokumenty v kolekcii</a:t>
            </a:r>
          </a:p>
        </p:txBody>
      </p:sp>
    </p:spTree>
    <p:extLst>
      <p:ext uri="{BB962C8B-B14F-4D97-AF65-F5344CB8AC3E}">
        <p14:creationId xmlns:p14="http://schemas.microsoft.com/office/powerpoint/2010/main" val="4270589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cosmosDBTrigger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  <a:p>
            <a:pPr algn="just"/>
            <a:r>
              <a:rPr lang="sk-SK" b="1" dirty="0" err="1"/>
              <a:t>databaseName</a:t>
            </a:r>
            <a:r>
              <a:rPr lang="sk-SK" b="1" dirty="0"/>
              <a:t>: </a:t>
            </a:r>
            <a:r>
              <a:rPr lang="sk-SK" dirty="0"/>
              <a:t>názov databázy, ktorá sa sleduje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ktorá sa sleduje</a:t>
            </a:r>
          </a:p>
        </p:txBody>
      </p:sp>
    </p:spTree>
    <p:extLst>
      <p:ext uri="{BB962C8B-B14F-4D97-AF65-F5344CB8AC3E}">
        <p14:creationId xmlns:p14="http://schemas.microsoft.com/office/powerpoint/2010/main" val="272287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8D7071-2436-419D-845E-231AA758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Úložisko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2BD869-4938-4BA8-A7E3-86334C63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Využíva sa </a:t>
            </a:r>
            <a:r>
              <a:rPr lang="sk-SK" dirty="0" err="1"/>
              <a:t>general-purpose</a:t>
            </a:r>
            <a:r>
              <a:rPr lang="sk-SK" dirty="0"/>
              <a:t>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dirty="0"/>
              <a:t>Potrebné na fungovanie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 Využíva sa napríklad na správu kľúčov a správu pomocných údajov ku spúšťačom.</a:t>
            </a:r>
          </a:p>
          <a:p>
            <a:pPr algn="just"/>
            <a:r>
              <a:rPr lang="sk-SK" dirty="0"/>
              <a:t>Pre niektoré </a:t>
            </a:r>
            <a:r>
              <a:rPr lang="sk-SK" dirty="0" err="1"/>
              <a:t>hostingové</a:t>
            </a:r>
            <a:r>
              <a:rPr lang="sk-SK" dirty="0"/>
              <a:t> plány na </a:t>
            </a:r>
            <a:r>
              <a:rPr lang="sk-SK" dirty="0" err="1"/>
              <a:t>Windowse</a:t>
            </a:r>
            <a:r>
              <a:rPr lang="sk-SK" dirty="0"/>
              <a:t> je potrebné aj na uloženie aplikačného kódu a konfigurácie aplikácie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0471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feedPollDelay</a:t>
            </a:r>
            <a:r>
              <a:rPr lang="sk-SK" b="1" dirty="0"/>
              <a:t>: </a:t>
            </a:r>
            <a:r>
              <a:rPr lang="sk-SK" dirty="0"/>
              <a:t>interval (ms) medzi spracovaním zmien na partícii a nasledujúcou kontrolou nových zmien na nej (default je 5000)</a:t>
            </a:r>
          </a:p>
          <a:p>
            <a:pPr algn="just"/>
            <a:r>
              <a:rPr lang="sk-SK" b="1" dirty="0" err="1"/>
              <a:t>maxItemsPerInvocation</a:t>
            </a:r>
            <a:r>
              <a:rPr lang="sk-SK" b="1" dirty="0"/>
              <a:t>: </a:t>
            </a:r>
            <a:r>
              <a:rPr lang="sk-SK" dirty="0"/>
              <a:t>maximálny počet dokumentov, ktoré sa môžu spracovávať naraz</a:t>
            </a:r>
          </a:p>
          <a:p>
            <a:pPr algn="just"/>
            <a:r>
              <a:rPr lang="sk-SK" b="1" dirty="0" err="1"/>
              <a:t>startFromBeginning</a:t>
            </a:r>
            <a:r>
              <a:rPr lang="sk-SK" b="1" dirty="0"/>
              <a:t>: </a:t>
            </a:r>
            <a:r>
              <a:rPr lang="sk-SK" dirty="0"/>
              <a:t>načíta všetky zmeny od začiatku</a:t>
            </a:r>
          </a:p>
          <a:p>
            <a:pPr algn="just"/>
            <a:r>
              <a:rPr lang="sk-SK" b="1" dirty="0" err="1"/>
              <a:t>preferredLocations</a:t>
            </a:r>
            <a:r>
              <a:rPr lang="sk-SK" b="1" dirty="0"/>
              <a:t>: </a:t>
            </a:r>
            <a:r>
              <a:rPr lang="sk-SK" dirty="0"/>
              <a:t>názvy preferovaných regiónov (oddelené čiarkou)</a:t>
            </a:r>
          </a:p>
        </p:txBody>
      </p:sp>
    </p:spTree>
    <p:extLst>
      <p:ext uri="{BB962C8B-B14F-4D97-AF65-F5344CB8AC3E}">
        <p14:creationId xmlns:p14="http://schemas.microsoft.com/office/powerpoint/2010/main" val="42706238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CosmosDBTrigger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dirty="0" err="1"/>
              <a:t>DatabaseName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 err="1"/>
              <a:t>FeedPollDelay</a:t>
            </a:r>
            <a:endParaRPr lang="sk-SK" dirty="0"/>
          </a:p>
          <a:p>
            <a:pPr algn="just"/>
            <a:r>
              <a:rPr lang="sk-SK" dirty="0" err="1"/>
              <a:t>MaxItemsPerInvocation</a:t>
            </a:r>
            <a:endParaRPr lang="sk-SK" dirty="0"/>
          </a:p>
          <a:p>
            <a:pPr algn="just"/>
            <a:r>
              <a:rPr lang="sk-SK" dirty="0" err="1"/>
              <a:t>StartFromBeginning</a:t>
            </a:r>
            <a:endParaRPr lang="sk-SK" dirty="0"/>
          </a:p>
          <a:p>
            <a:pPr algn="just"/>
            <a:r>
              <a:rPr lang="sk-SK" dirty="0" err="1"/>
              <a:t>PreferredLocations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3112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Cosmos DB </a:t>
            </a:r>
            <a:r>
              <a:rPr lang="sk-SK" dirty="0"/>
              <a:t>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function.json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 err="1"/>
              <a:t>cosmosDB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en-US" dirty="0"/>
              <a:t>in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</a:t>
            </a:r>
          </a:p>
          <a:p>
            <a:pPr algn="just"/>
            <a:r>
              <a:rPr lang="en-US" b="1" dirty="0" err="1"/>
              <a:t>databaseName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sk-SK" dirty="0"/>
              <a:t>, do ktorej dokument patrí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do ktorej dokument patrí</a:t>
            </a:r>
          </a:p>
          <a:p>
            <a:pPr algn="just"/>
            <a:r>
              <a:rPr lang="sk-SK" b="1" dirty="0"/>
              <a:t>id: </a:t>
            </a:r>
            <a:r>
              <a:rPr lang="sk-SK" dirty="0"/>
              <a:t>ID dokumentu, nemôže byť nastavené, ak sa používa </a:t>
            </a:r>
            <a:r>
              <a:rPr lang="sk-SK" dirty="0" err="1"/>
              <a:t>sqlQuery</a:t>
            </a:r>
            <a:endParaRPr lang="sk-SK" dirty="0"/>
          </a:p>
          <a:p>
            <a:pPr algn="just"/>
            <a:r>
              <a:rPr lang="sk-SK" b="1" dirty="0" err="1"/>
              <a:t>sqlQuery</a:t>
            </a:r>
            <a:r>
              <a:rPr lang="sk-SK" b="1" dirty="0"/>
              <a:t>:</a:t>
            </a:r>
            <a:r>
              <a:rPr lang="sk-SK" dirty="0"/>
              <a:t> </a:t>
            </a:r>
            <a:r>
              <a:rPr lang="sk-SK" dirty="0" err="1"/>
              <a:t>query</a:t>
            </a:r>
            <a:r>
              <a:rPr lang="sk-SK" dirty="0"/>
              <a:t> na vytiahnutie viacerých dokumentov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string-om</a:t>
            </a:r>
            <a:endParaRPr lang="sk-SK" dirty="0"/>
          </a:p>
          <a:p>
            <a:pPr algn="just"/>
            <a:r>
              <a:rPr lang="sk-SK" b="1" dirty="0" err="1"/>
              <a:t>partitionKey</a:t>
            </a:r>
            <a:r>
              <a:rPr lang="sk-SK" b="1" dirty="0"/>
              <a:t>: </a:t>
            </a:r>
            <a:r>
              <a:rPr lang="sk-SK" dirty="0"/>
              <a:t>špecifikuje partíciu pre dokument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125929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CosmosDB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</a:t>
            </a:r>
            <a:r>
              <a:rPr lang="en-US" dirty="0" err="1"/>
              <a:t>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/>
              <a:t>Id</a:t>
            </a:r>
          </a:p>
          <a:p>
            <a:pPr algn="just"/>
            <a:r>
              <a:rPr lang="sk-SK" dirty="0" err="1"/>
              <a:t>SqlQuery</a:t>
            </a:r>
            <a:endParaRPr lang="sk-SK" dirty="0"/>
          </a:p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dirty="0" err="1"/>
              <a:t>PartitionKey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7043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cosmosDB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dokument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</a:t>
            </a:r>
          </a:p>
          <a:p>
            <a:pPr algn="just"/>
            <a:r>
              <a:rPr lang="en-US" b="1" dirty="0" err="1"/>
              <a:t>databaseName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sk-SK" dirty="0"/>
              <a:t>, do ktorej sa má vytvoriť dokument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do ktorej sa má vytvoriť dokument</a:t>
            </a:r>
          </a:p>
          <a:p>
            <a:pPr algn="just"/>
            <a:r>
              <a:rPr lang="sk-SK" b="1" dirty="0" err="1"/>
              <a:t>createIfNotExists</a:t>
            </a:r>
            <a:r>
              <a:rPr lang="sk-SK" b="1" dirty="0"/>
              <a:t>: </a:t>
            </a:r>
            <a:r>
              <a:rPr lang="sk-SK" dirty="0"/>
              <a:t>či sa má kolekcia vytvoriť, ak neexistuje (default je </a:t>
            </a:r>
            <a:r>
              <a:rPr lang="sk-SK" i="1" dirty="0" err="1"/>
              <a:t>false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partitionKey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createIfNotExists</a:t>
            </a:r>
            <a:r>
              <a:rPr lang="sk-SK" dirty="0"/>
              <a:t> na </a:t>
            </a:r>
            <a:r>
              <a:rPr lang="sk-SK" i="1" dirty="0" err="1"/>
              <a:t>true</a:t>
            </a:r>
            <a:r>
              <a:rPr lang="sk-SK" dirty="0"/>
              <a:t>, špecifikuje partíciu pre kolekciu</a:t>
            </a:r>
          </a:p>
          <a:p>
            <a:pPr algn="just"/>
            <a:r>
              <a:rPr lang="sk-SK" b="1" dirty="0" err="1"/>
              <a:t>collectionTrhroughput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createIfNotExists</a:t>
            </a:r>
            <a:r>
              <a:rPr lang="sk-SK" dirty="0"/>
              <a:t> na </a:t>
            </a:r>
            <a:r>
              <a:rPr lang="sk-SK" i="1" dirty="0" err="1"/>
              <a:t>true</a:t>
            </a:r>
            <a:r>
              <a:rPr lang="sk-SK" dirty="0"/>
              <a:t>, špecifikuje </a:t>
            </a:r>
            <a:r>
              <a:rPr lang="sk-SK" dirty="0" err="1"/>
              <a:t>throughput</a:t>
            </a:r>
            <a:r>
              <a:rPr lang="sk-SK" dirty="0"/>
              <a:t> pre kolekciu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string-om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59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CosmosDB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</a:t>
            </a:r>
            <a:r>
              <a:rPr lang="en-US" dirty="0" err="1"/>
              <a:t>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 err="1"/>
              <a:t>CreateIfNotExists</a:t>
            </a:r>
            <a:endParaRPr lang="sk-SK" dirty="0"/>
          </a:p>
          <a:p>
            <a:pPr algn="just"/>
            <a:r>
              <a:rPr lang="sk-SK" dirty="0" err="1"/>
              <a:t>PartitionKey</a:t>
            </a:r>
            <a:endParaRPr lang="sk-SK" dirty="0"/>
          </a:p>
          <a:p>
            <a:pPr algn="just"/>
            <a:r>
              <a:rPr lang="sk-SK" dirty="0" err="1"/>
              <a:t>CollectionTrhroughput</a:t>
            </a:r>
            <a:endParaRPr lang="sk-SK" dirty="0"/>
          </a:p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1332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233D0-D6A3-459E-B3A6-A8E4583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BF480C-D475-499E-A409-E8F063B9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Umožňuje vytvoriť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pre jazyk/</a:t>
            </a:r>
            <a:r>
              <a:rPr lang="sk-SK" dirty="0" err="1"/>
              <a:t>runtime</a:t>
            </a:r>
            <a:r>
              <a:rPr lang="sk-SK" dirty="0"/>
              <a:t>, ktorý zatiaľ nie je priamo podporovaný</a:t>
            </a:r>
          </a:p>
          <a:p>
            <a:pPr algn="just"/>
            <a:r>
              <a:rPr lang="sk-SK" dirty="0"/>
              <a:t>Funguje ako jednoduchý webový server, s ktorým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host</a:t>
            </a:r>
            <a:r>
              <a:rPr lang="sk-SK" dirty="0"/>
              <a:t> komunikuje</a:t>
            </a:r>
          </a:p>
          <a:p>
            <a:pPr algn="just"/>
            <a:r>
              <a:rPr lang="sk-SK" dirty="0"/>
              <a:t>Jediné obmedzenie je, že webový server sa musí spustiť do </a:t>
            </a:r>
            <a:r>
              <a:rPr lang="sk-SK"/>
              <a:t>60 sekúnd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8560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7BEE2-4941-4DB3-B57A-D8DCB021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ako to funguje</a:t>
            </a:r>
          </a:p>
        </p:txBody>
      </p:sp>
      <p:pic>
        <p:nvPicPr>
          <p:cNvPr id="1026" name="Picture 2" descr="Azure Functions custom handler overview">
            <a:extLst>
              <a:ext uri="{FF2B5EF4-FFF2-40B4-BE49-F238E27FC236}">
                <a16:creationId xmlns:a16="http://schemas.microsoft.com/office/drawing/2014/main" id="{35DA14EB-B2E3-4CF5-B0A0-5B7B75AAC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78" y="1987951"/>
            <a:ext cx="6941043" cy="46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196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397A42-D431-4709-9E52-93695A37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- štruktúra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E7AF9A-73B1-4DE0-8768-899549A2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host.json</a:t>
            </a:r>
            <a:r>
              <a:rPr lang="sk-SK" dirty="0"/>
              <a:t> (koreňový adresár)</a:t>
            </a:r>
          </a:p>
          <a:p>
            <a:pPr algn="just"/>
            <a:r>
              <a:rPr lang="sk-SK" dirty="0" err="1"/>
              <a:t>local.settings.json</a:t>
            </a:r>
            <a:r>
              <a:rPr lang="sk-SK" dirty="0"/>
              <a:t> (koreňový adresár, len pre lokálny vývoj)</a:t>
            </a:r>
          </a:p>
          <a:p>
            <a:pPr algn="just"/>
            <a:r>
              <a:rPr lang="sk-SK" dirty="0" err="1"/>
              <a:t>function.json</a:t>
            </a:r>
            <a:r>
              <a:rPr lang="sk-SK" dirty="0"/>
              <a:t> (jeden pre každú funkciu, v </a:t>
            </a:r>
            <a:r>
              <a:rPr lang="sk-SK" dirty="0" err="1"/>
              <a:t>podpriečinku</a:t>
            </a:r>
            <a:r>
              <a:rPr lang="sk-SK" dirty="0"/>
              <a:t> s názvom funkcie)</a:t>
            </a:r>
          </a:p>
          <a:p>
            <a:pPr algn="just"/>
            <a:r>
              <a:rPr lang="sk-SK" dirty="0"/>
              <a:t>príkaz, skript alebo spustiteľný súbor, ktorý spustí web server</a:t>
            </a:r>
          </a:p>
        </p:txBody>
      </p:sp>
    </p:spTree>
    <p:extLst>
      <p:ext uri="{BB962C8B-B14F-4D97-AF65-F5344CB8AC3E}">
        <p14:creationId xmlns:p14="http://schemas.microsoft.com/office/powerpoint/2010/main" val="2695865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2F02-6D4D-4BB4-9FAE-86B1B5C1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host.json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34FD2F-B36A-4158-890D-98285898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Nastavenia sú v sekcii </a:t>
            </a:r>
            <a:r>
              <a:rPr lang="sk-SK" b="1" dirty="0" err="1"/>
              <a:t>customHandler:description</a:t>
            </a:r>
            <a:endParaRPr lang="sk-SK" b="1" dirty="0"/>
          </a:p>
          <a:p>
            <a:pPr algn="just"/>
            <a:r>
              <a:rPr lang="sk-SK" dirty="0"/>
              <a:t>Nastavenia:</a:t>
            </a:r>
          </a:p>
          <a:p>
            <a:pPr lvl="1" algn="just"/>
            <a:r>
              <a:rPr lang="sk-SK" b="1" dirty="0" err="1"/>
              <a:t>defaultExecutablePath</a:t>
            </a:r>
            <a:r>
              <a:rPr lang="sk-SK" b="1" dirty="0"/>
              <a:t>:</a:t>
            </a:r>
            <a:r>
              <a:rPr lang="sk-SK" dirty="0"/>
              <a:t> cesta k príkazu/skriptu/súboru, ktorý spustí web server</a:t>
            </a:r>
          </a:p>
          <a:p>
            <a:pPr lvl="1" algn="just"/>
            <a:r>
              <a:rPr lang="sk-SK" b="1" dirty="0" err="1"/>
              <a:t>arguments</a:t>
            </a:r>
            <a:r>
              <a:rPr lang="sk-SK" b="1" dirty="0"/>
              <a:t>:</a:t>
            </a:r>
            <a:r>
              <a:rPr lang="sk-SK" dirty="0"/>
              <a:t> pole parametrov na spustenie web servera; pomocou %% je možné využiť aj systémové premenné/nastavenia aplikácie</a:t>
            </a:r>
          </a:p>
          <a:p>
            <a:pPr lvl="1" algn="just"/>
            <a:r>
              <a:rPr lang="sk-SK" b="1" dirty="0" err="1"/>
              <a:t>workingDirectory</a:t>
            </a:r>
            <a:r>
              <a:rPr lang="sk-SK" b="1" dirty="0"/>
              <a:t>:</a:t>
            </a:r>
            <a:r>
              <a:rPr lang="sk-SK" dirty="0"/>
              <a:t> nastavenie pracovného adresára pre web server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28060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Typ </a:t>
            </a:r>
            <a:r>
              <a:rPr lang="sk-SK" dirty="0" err="1"/>
              <a:t>hostingu</a:t>
            </a:r>
            <a:r>
              <a:rPr lang="sk-SK" dirty="0"/>
              <a:t> ovplyvňuje:</a:t>
            </a:r>
          </a:p>
          <a:p>
            <a:pPr lvl="1" algn="just"/>
            <a:r>
              <a:rPr lang="sk-SK" dirty="0"/>
              <a:t>ako sa aplikácia škáluje</a:t>
            </a:r>
          </a:p>
          <a:p>
            <a:pPr lvl="1" algn="just"/>
            <a:r>
              <a:rPr lang="sk-SK" dirty="0"/>
              <a:t>aké prostriedky má k dispozícii každá inštancia aplikácie</a:t>
            </a:r>
          </a:p>
          <a:p>
            <a:pPr lvl="1" algn="just"/>
            <a:r>
              <a:rPr lang="sk-SK" dirty="0"/>
              <a:t>podporu pokročilých vlastností, napr. VNET</a:t>
            </a:r>
          </a:p>
        </p:txBody>
      </p:sp>
    </p:spTree>
    <p:extLst>
      <p:ext uri="{BB962C8B-B14F-4D97-AF65-F5344CB8AC3E}">
        <p14:creationId xmlns:p14="http://schemas.microsoft.com/office/powerpoint/2010/main" val="2894299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A0232E-6778-42C7-A712-968B54F4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local.settings.json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37C844-AE38-40C4-89C8-5258FE19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“FUNCTIONS_WORKER_RUNTIME“: “</a:t>
            </a:r>
            <a:r>
              <a:rPr lang="sk-SK" dirty="0" err="1"/>
              <a:t>Custom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052286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786FF-870C-4322-84A9-89743960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request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767C41-7212-4451-B5CB-F80EB501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Metóda: POST</a:t>
            </a:r>
          </a:p>
          <a:p>
            <a:pPr algn="just"/>
            <a:r>
              <a:rPr lang="sk-SK" dirty="0" err="1"/>
              <a:t>Payload</a:t>
            </a:r>
            <a:r>
              <a:rPr lang="sk-SK" dirty="0"/>
              <a:t>: ľubovoľný</a:t>
            </a:r>
          </a:p>
          <a:p>
            <a:pPr algn="just"/>
            <a:r>
              <a:rPr lang="sk-SK" dirty="0"/>
              <a:t>Ak chceme, aby webový server pracoval priamo s dotazom, ktorý príde na HTTP </a:t>
            </a:r>
            <a:r>
              <a:rPr lang="sk-SK" dirty="0" err="1"/>
              <a:t>trigger</a:t>
            </a:r>
            <a:r>
              <a:rPr lang="sk-SK" dirty="0"/>
              <a:t>, môžeme použiť nastavenie </a:t>
            </a:r>
            <a:r>
              <a:rPr lang="sk-SK" dirty="0" err="1"/>
              <a:t>enableForwardingHttpRequest</a:t>
            </a:r>
            <a:r>
              <a:rPr lang="sk-SK" dirty="0"/>
              <a:t> v </a:t>
            </a:r>
            <a:r>
              <a:rPr lang="sk-SK" dirty="0" err="1"/>
              <a:t>host.json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93893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14572E-598E-4A59-B747-A9E41805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- </a:t>
            </a:r>
            <a:r>
              <a:rPr lang="sk-SK" dirty="0" err="1"/>
              <a:t>response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CBBE66-75CA-4912-8847-DA6822F7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Odpovede by mali byť vo forme dvojíc kľúčov a hodnôt</a:t>
            </a:r>
          </a:p>
          <a:p>
            <a:r>
              <a:rPr lang="sk-SK" dirty="0"/>
              <a:t>Podporované kľúče:</a:t>
            </a:r>
          </a:p>
          <a:p>
            <a:pPr lvl="1"/>
            <a:r>
              <a:rPr lang="sk-SK" b="1" dirty="0" err="1"/>
              <a:t>Outputs</a:t>
            </a:r>
            <a:r>
              <a:rPr lang="sk-SK" b="1" dirty="0"/>
              <a:t>: </a:t>
            </a:r>
            <a:r>
              <a:rPr lang="sk-SK" dirty="0"/>
              <a:t>objekt s návratovými hodnotami. Názvy majú podľa výstupných </a:t>
            </a:r>
            <a:r>
              <a:rPr lang="sk-SK" dirty="0" err="1"/>
              <a:t>bindingov</a:t>
            </a:r>
            <a:r>
              <a:rPr lang="sk-SK" dirty="0"/>
              <a:t>.</a:t>
            </a:r>
          </a:p>
          <a:p>
            <a:pPr lvl="1"/>
            <a:r>
              <a:rPr lang="sk-SK" b="1" dirty="0" err="1"/>
              <a:t>Logs</a:t>
            </a:r>
            <a:r>
              <a:rPr lang="sk-SK" b="1" dirty="0"/>
              <a:t>: </a:t>
            </a:r>
            <a:r>
              <a:rPr lang="sk-SK" dirty="0"/>
              <a:t>pole logov, ktoré sa pošlú do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pPr lvl="1"/>
            <a:r>
              <a:rPr lang="sk-SK" b="1" dirty="0" err="1"/>
              <a:t>ReturnValue</a:t>
            </a:r>
            <a:r>
              <a:rPr lang="sk-SK" b="1" dirty="0"/>
              <a:t>: </a:t>
            </a:r>
            <a:r>
              <a:rPr lang="sk-SK" dirty="0"/>
              <a:t>textová odpoveď, ak sa vo výstupných </a:t>
            </a:r>
            <a:r>
              <a:rPr lang="sk-SK" dirty="0" err="1"/>
              <a:t>bindingoch</a:t>
            </a:r>
            <a:r>
              <a:rPr lang="sk-SK" dirty="0"/>
              <a:t> používa </a:t>
            </a:r>
            <a:r>
              <a:rPr lang="en-US" dirty="0"/>
              <a:t>$return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18060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https://docs.microsoft.com/en-us/cli/azure/functionapp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https://docs.microsoft.com/en-us/powershell/module/az.functions/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https://docs.microsoft.com/en-us/learn/paths/create-serverless-applications/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https://docs.microsoft.com/en-us/learn/paths/implement-azure-functions/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Hosting</a:t>
            </a:r>
            <a:r>
              <a:rPr lang="sk-SK" dirty="0"/>
              <a:t> - plány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3 základné plány, dostupné pre Windows aj Linux:</a:t>
            </a:r>
          </a:p>
          <a:p>
            <a:pPr lvl="1" algn="just"/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/>
              <a:t>Premium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 err="1"/>
              <a:t>Dedicated</a:t>
            </a:r>
            <a:r>
              <a:rPr lang="sk-SK" dirty="0"/>
              <a:t> (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Špeciálne možnosti </a:t>
            </a:r>
            <a:r>
              <a:rPr lang="sk-SK" dirty="0" err="1"/>
              <a:t>hostingu</a:t>
            </a:r>
            <a:r>
              <a:rPr lang="sk-SK" dirty="0"/>
              <a:t>, ponúkajú vyššiu kontrolu a izoláciu:</a:t>
            </a:r>
          </a:p>
          <a:p>
            <a:pPr lvl="1" algn="just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Environment</a:t>
            </a:r>
            <a:r>
              <a:rPr lang="sk-SK" dirty="0"/>
              <a:t> (ASE)</a:t>
            </a:r>
          </a:p>
          <a:p>
            <a:pPr lvl="1" algn="just"/>
            <a:r>
              <a:rPr lang="sk-SK" dirty="0" err="1"/>
              <a:t>Kubernetes</a:t>
            </a:r>
            <a:r>
              <a:rPr lang="sk-SK" dirty="0"/>
              <a:t> (aj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Arc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62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Platí sa iba za čas, počas ktorého bežia funkcie</a:t>
            </a:r>
          </a:p>
          <a:p>
            <a:pPr algn="just"/>
            <a:r>
              <a:rPr lang="sk-SK" dirty="0"/>
              <a:t>Automaticky sa škáluje podľa potreby – inštancie aplikácie sa pridávajú a odoberajú dynamicky podľa záťaže (počtu spúšťačov/udalostí)</a:t>
            </a:r>
          </a:p>
          <a:p>
            <a:pPr algn="just"/>
            <a:r>
              <a:rPr lang="sk-SK" dirty="0"/>
              <a:t>Môže mať problémy s oneskoreným spustením po nečinnosti („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“)</a:t>
            </a:r>
          </a:p>
          <a:p>
            <a:pPr algn="just"/>
            <a:r>
              <a:rPr lang="sk-SK" dirty="0"/>
              <a:t>Nepodporuje pripojenie do VNET, VNET spúšťače, hybridné pripojenie ani obmedzovanie IP adries pri komunikácii smerom von</a:t>
            </a:r>
          </a:p>
        </p:txBody>
      </p:sp>
    </p:spTree>
    <p:extLst>
      <p:ext uri="{BB962C8B-B14F-4D97-AF65-F5344CB8AC3E}">
        <p14:creationId xmlns:p14="http://schemas.microsoft.com/office/powerpoint/2010/main" val="2145478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4141</TotalTime>
  <Words>3837</Words>
  <Application>Microsoft Office PowerPoint</Application>
  <PresentationFormat>Širokouhlá</PresentationFormat>
  <Paragraphs>496</Paragraphs>
  <Slides>75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75</vt:i4>
      </vt:variant>
    </vt:vector>
  </HeadingPairs>
  <TitlesOfParts>
    <vt:vector size="79" baseType="lpstr">
      <vt:lpstr>Arial</vt:lpstr>
      <vt:lpstr>Calibri</vt:lpstr>
      <vt:lpstr>Corbel</vt:lpstr>
      <vt:lpstr>Paralaxa</vt:lpstr>
      <vt:lpstr>Azure Functions</vt:lpstr>
      <vt:lpstr>Prehľad</vt:lpstr>
      <vt:lpstr>Základné vlastnosti</vt:lpstr>
      <vt:lpstr>Podporované jazyky</vt:lpstr>
      <vt:lpstr>Podporované jazyky - obmedzenia</vt:lpstr>
      <vt:lpstr>Úložisko</vt:lpstr>
      <vt:lpstr>Hosting</vt:lpstr>
      <vt:lpstr>Hosting - plány</vt:lpstr>
      <vt:lpstr>Consumption plan</vt:lpstr>
      <vt:lpstr>Premium plan</vt:lpstr>
      <vt:lpstr>Dedicated (App Service) plan</vt:lpstr>
      <vt:lpstr>App Service Environment (ASE)</vt:lpstr>
      <vt:lpstr>Kubernetes</vt:lpstr>
      <vt:lpstr>Porovnanie plánov - limity</vt:lpstr>
      <vt:lpstr>host.json</vt:lpstr>
      <vt:lpstr>host.json – ďalšie zaujímavé nastavenia</vt:lpstr>
      <vt:lpstr>Networking</vt:lpstr>
      <vt:lpstr>Škálovanie</vt:lpstr>
      <vt:lpstr>Ako to funguje</vt:lpstr>
      <vt:lpstr>Spúšťač (trigger)</vt:lpstr>
      <vt:lpstr>Typy spúšťačov</vt:lpstr>
      <vt:lpstr>Input/output binding</vt:lpstr>
      <vt:lpstr>Input/output binding – podporované služby</vt:lpstr>
      <vt:lpstr>Timer</vt:lpstr>
      <vt:lpstr>Timer – NCRONTAB</vt:lpstr>
      <vt:lpstr>Timer – TimeSpan</vt:lpstr>
      <vt:lpstr>Timer – payload</vt:lpstr>
      <vt:lpstr>function.json</vt:lpstr>
      <vt:lpstr>function.json - bindings</vt:lpstr>
      <vt:lpstr>function.json – ostatné nastavenia</vt:lpstr>
      <vt:lpstr>Timer – trigger binding (function.json)</vt:lpstr>
      <vt:lpstr>Timer – trigger binding (TimerTrigger)</vt:lpstr>
      <vt:lpstr>Konfigurácia funkcií</vt:lpstr>
      <vt:lpstr>Konfigurácia funkcií – local.settings.json</vt:lpstr>
      <vt:lpstr>Konfigurácia funkcií – používané nastavenia</vt:lpstr>
      <vt:lpstr>HTTP</vt:lpstr>
      <vt:lpstr>Kľúče aplikácie</vt:lpstr>
      <vt:lpstr>Zabezpečenie aplikácie</vt:lpstr>
      <vt:lpstr>HTTP – host.json (extension „http“)</vt:lpstr>
      <vt:lpstr>HTTP – payload</vt:lpstr>
      <vt:lpstr>HTTP – trigger binding (function.json)</vt:lpstr>
      <vt:lpstr>HTTP – trigger binding (HttpTrigger)</vt:lpstr>
      <vt:lpstr>HTTP – route</vt:lpstr>
      <vt:lpstr>HTTP – output binding</vt:lpstr>
      <vt:lpstr>Blob storage</vt:lpstr>
      <vt:lpstr>Blob storage - receipts</vt:lpstr>
      <vt:lpstr>Blob storage – poison blobs</vt:lpstr>
      <vt:lpstr>Blob storage – host.json (extension „blobs“)</vt:lpstr>
      <vt:lpstr>Blob storage – payload</vt:lpstr>
      <vt:lpstr>Blob storage – trigger binding (function.json)</vt:lpstr>
      <vt:lpstr>Blob storage – trigger binding (BlobTrigger)</vt:lpstr>
      <vt:lpstr>Blob storage – input binding (function.json)</vt:lpstr>
      <vt:lpstr>Blob storage – input binding (Blob)</vt:lpstr>
      <vt:lpstr>Blob storage – output binding (function.json)</vt:lpstr>
      <vt:lpstr>Blob storage – output binding (Blob)</vt:lpstr>
      <vt:lpstr>Azure Cosmos DB</vt:lpstr>
      <vt:lpstr>Azure Cosmos DB – host.json (extension „cosmosDB“)</vt:lpstr>
      <vt:lpstr>Azure Cosmos DB – payload</vt:lpstr>
      <vt:lpstr>Azure Cosmos DB – trigger binding (function.json)</vt:lpstr>
      <vt:lpstr>Azure Cosmos DB – trigger binding (function.json)</vt:lpstr>
      <vt:lpstr>Azure Cosmos DB – trigger binding (CosmosDBTrigger)</vt:lpstr>
      <vt:lpstr>Azure Cosmos DB – input binding (function.json)</vt:lpstr>
      <vt:lpstr>Azure Cosmos DB – input binding (CosmosDB)</vt:lpstr>
      <vt:lpstr>Azure Cosmos DB – output binding (function.json)</vt:lpstr>
      <vt:lpstr>Azure Cosmos DB – output binding (CosmosDB)</vt:lpstr>
      <vt:lpstr>Custom handler</vt:lpstr>
      <vt:lpstr>Custom handler – ako to funguje</vt:lpstr>
      <vt:lpstr>Custom handler - štruktúra</vt:lpstr>
      <vt:lpstr>Custom handler – host.json</vt:lpstr>
      <vt:lpstr>Custom handler – local.settings.json</vt:lpstr>
      <vt:lpstr>Custom handler – request</vt:lpstr>
      <vt:lpstr>Custom handler - response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Berthoty Jakub</cp:lastModifiedBy>
  <cp:revision>1090</cp:revision>
  <dcterms:created xsi:type="dcterms:W3CDTF">2021-04-23T08:10:48Z</dcterms:created>
  <dcterms:modified xsi:type="dcterms:W3CDTF">2021-10-01T10:13:38Z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