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0" r:id="rId5"/>
    <p:sldId id="320" r:id="rId6"/>
    <p:sldId id="319" r:id="rId7"/>
    <p:sldId id="33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1" r:id="rId23"/>
    <p:sldId id="329" r:id="rId24"/>
    <p:sldId id="332" r:id="rId25"/>
    <p:sldId id="335" r:id="rId26"/>
    <p:sldId id="336" r:id="rId27"/>
    <p:sldId id="334" r:id="rId28"/>
    <p:sldId id="333" r:id="rId29"/>
    <p:sldId id="337" r:id="rId30"/>
    <p:sldId id="338" r:id="rId31"/>
    <p:sldId id="339" r:id="rId32"/>
    <p:sldId id="350" r:id="rId33"/>
    <p:sldId id="348" r:id="rId34"/>
    <p:sldId id="349" r:id="rId35"/>
    <p:sldId id="307" r:id="rId36"/>
    <p:sldId id="341" r:id="rId37"/>
    <p:sldId id="343" r:id="rId38"/>
    <p:sldId id="344" r:id="rId39"/>
    <p:sldId id="345" r:id="rId40"/>
    <p:sldId id="346" r:id="rId41"/>
    <p:sldId id="347" r:id="rId42"/>
    <p:sldId id="342" r:id="rId43"/>
    <p:sldId id="289" r:id="rId44"/>
    <p:sldId id="290" r:id="rId45"/>
    <p:sldId id="303" r:id="rId4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9. 6. 2021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cosmosdb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cosmosdb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work-with-nosql-data-in-azure-cosmos-db/" TargetMode="External"/><Relationship Id="rId2" Type="http://schemas.openxmlformats.org/officeDocument/2006/relationships/hyperlink" Target="https://github.com/kubinko/Azure_Resources_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Cosmos</a:t>
            </a:r>
            <a:r>
              <a:rPr lang="sk-SK" sz="6200" dirty="0"/>
              <a:t> 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E1AF5-FD67-4F33-81BD-4C11EA6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Gremlin (Graph)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17B2E1-200F-4222-9814-9A3001AF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uložené ako grafy (hrany a vrcholy)</a:t>
            </a:r>
          </a:p>
          <a:p>
            <a:r>
              <a:rPr lang="sk-SK" dirty="0" err="1"/>
              <a:t>Gremlin</a:t>
            </a:r>
            <a:r>
              <a:rPr lang="sk-SK" dirty="0"/>
              <a:t> syntax</a:t>
            </a:r>
          </a:p>
          <a:p>
            <a:r>
              <a:rPr lang="sk-SK" dirty="0"/>
              <a:t>Ideálne API pre prípad, že chceme sledovať vzťahy medzi dátami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Graph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/</a:t>
            </a:r>
            <a:r>
              <a:rPr lang="sk-SK" dirty="0" err="1"/>
              <a:t>Edge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0CE9034B-564B-45DF-9160-F3B1868E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1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47FE48-043E-42E4-9A69-EC46361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Aké </a:t>
            </a:r>
            <a:r>
              <a:rPr lang="sk-SK"/>
              <a:t>API vybrať?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494A75B-329E-4CB7-ACE9-168CB0AF30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8" y="3024338"/>
            <a:ext cx="8152381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5CF7C-DEAF-466C-94F8-BCD39CC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(RU)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E545FB-88A5-443C-9EA0-A0AFD4A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využívaní </a:t>
            </a:r>
            <a:r>
              <a:rPr lang="sk-SK" dirty="0" err="1"/>
              <a:t>Cosmos</a:t>
            </a:r>
            <a:r>
              <a:rPr lang="sk-SK" dirty="0"/>
              <a:t> DB sa platí za „</a:t>
            </a:r>
            <a:r>
              <a:rPr lang="sk-SK" dirty="0" err="1"/>
              <a:t>throughput</a:t>
            </a:r>
            <a:r>
              <a:rPr lang="sk-SK" dirty="0"/>
              <a:t>“ a využité úložisko</a:t>
            </a:r>
          </a:p>
          <a:p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dirty="0"/>
              <a:t> = normalizovaná cena za databázový dotaz</a:t>
            </a:r>
          </a:p>
          <a:p>
            <a:r>
              <a:rPr lang="sk-SK" dirty="0"/>
              <a:t>Jednotka výkonu, ktorá abstrahuje systémové prostriedky</a:t>
            </a:r>
          </a:p>
          <a:p>
            <a:r>
              <a:rPr lang="sk-SK" b="1" dirty="0"/>
              <a:t>1 RU = cena na prečítanie 1 KB položky (CPU, disk I/O, pamäť)</a:t>
            </a:r>
          </a:p>
        </p:txBody>
      </p:sp>
    </p:spTree>
    <p:extLst>
      <p:ext uri="{BB962C8B-B14F-4D97-AF65-F5344CB8AC3E}">
        <p14:creationId xmlns:p14="http://schemas.microsoft.com/office/powerpoint/2010/main" val="15884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B8A84-4A42-4045-885F-87B6D3D3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 čoho závisí RU?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189FE-3DE8-48A2-9563-8F05EE6A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Rozloženie dát na fyzických zdrojoch </a:t>
            </a:r>
            <a:r>
              <a:rPr lang="sk-SK" dirty="0" err="1"/>
              <a:t>Azure</a:t>
            </a:r>
            <a:endParaRPr lang="sk-SK" dirty="0"/>
          </a:p>
          <a:p>
            <a:r>
              <a:rPr lang="sk-SK" dirty="0"/>
              <a:t>Objem dát na čítanie/zápis</a:t>
            </a:r>
          </a:p>
          <a:p>
            <a:r>
              <a:rPr lang="sk-SK" dirty="0"/>
              <a:t>Či sa jedná o čítanie alebo o zápis</a:t>
            </a:r>
          </a:p>
          <a:p>
            <a:r>
              <a:rPr lang="sk-SK" dirty="0"/>
              <a:t>Počet indexovaných polí v databáze a nastavený spôsob indexovania</a:t>
            </a:r>
          </a:p>
          <a:p>
            <a:r>
              <a:rPr lang="sk-SK" dirty="0"/>
              <a:t>Komplexnosť dotazu</a:t>
            </a:r>
          </a:p>
          <a:p>
            <a:r>
              <a:rPr lang="sk-SK" dirty="0"/>
              <a:t>Nastavená úroveň konzistencie</a:t>
            </a:r>
          </a:p>
        </p:txBody>
      </p:sp>
    </p:spTree>
    <p:extLst>
      <p:ext uri="{BB962C8B-B14F-4D97-AF65-F5344CB8AC3E}">
        <p14:creationId xmlns:p14="http://schemas.microsoft.com/office/powerpoint/2010/main" val="309395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B7FCC-CCDD-4C54-8073-DF3A0A3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z hľadiska 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B3C18C-244C-4FB2-871C-AE087FCC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Serverless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388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61073-7DD4-41B8-AA50-143A61F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1BB780-1F23-46CD-BC9E-67B899B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Dopredu určený „objednaný“ </a:t>
            </a:r>
            <a:r>
              <a:rPr lang="sk-SK" dirty="0" err="1"/>
              <a:t>throughput</a:t>
            </a:r>
            <a:r>
              <a:rPr lang="sk-SK" dirty="0"/>
              <a:t> v RU/s (v násobkoch 100)</a:t>
            </a:r>
          </a:p>
          <a:p>
            <a:pPr algn="just"/>
            <a:r>
              <a:rPr lang="sk-SK" dirty="0"/>
              <a:t>Spoplatňované po hodinách</a:t>
            </a:r>
          </a:p>
          <a:p>
            <a:pPr algn="just"/>
            <a:r>
              <a:rPr lang="sk-SK" dirty="0"/>
              <a:t>Je možné nastaviť </a:t>
            </a:r>
            <a:r>
              <a:rPr lang="sk-SK" b="1" dirty="0"/>
              <a:t>pevný </a:t>
            </a:r>
            <a:r>
              <a:rPr lang="sk-SK" b="1" dirty="0" err="1"/>
              <a:t>throughput</a:t>
            </a:r>
            <a:r>
              <a:rPr lang="sk-SK" b="1" dirty="0"/>
              <a:t> </a:t>
            </a:r>
            <a:r>
              <a:rPr lang="sk-SK" dirty="0"/>
              <a:t>(od 400 RU/s) alebo </a:t>
            </a:r>
            <a:r>
              <a:rPr lang="sk-SK" b="1" dirty="0" err="1"/>
              <a:t>autoscale</a:t>
            </a:r>
            <a:endParaRPr lang="sk-SK" b="1" dirty="0"/>
          </a:p>
          <a:p>
            <a:pPr algn="just"/>
            <a:r>
              <a:rPr lang="sk-SK" b="1" dirty="0" err="1"/>
              <a:t>Autoscale</a:t>
            </a:r>
            <a:r>
              <a:rPr lang="sk-SK" b="1" dirty="0"/>
              <a:t> – </a:t>
            </a:r>
            <a:r>
              <a:rPr lang="sk-SK" dirty="0"/>
              <a:t>škáluje v rozsahu 10% zvoleného maxima – maximum. Platí sa za najvyšší dosiahnutý </a:t>
            </a:r>
            <a:r>
              <a:rPr lang="sk-SK" dirty="0" err="1"/>
              <a:t>throughput</a:t>
            </a:r>
            <a:r>
              <a:rPr lang="sk-SK" dirty="0"/>
              <a:t> v rámci hodiny</a:t>
            </a:r>
          </a:p>
          <a:p>
            <a:pPr algn="just"/>
            <a:r>
              <a:rPr lang="sk-SK" dirty="0"/>
              <a:t>Dá sa nastaviť na 2 úrovniach (je možné ich kombinovať):</a:t>
            </a:r>
          </a:p>
          <a:p>
            <a:pPr lvl="1" algn="just"/>
            <a:r>
              <a:rPr lang="sk-SK" dirty="0" err="1"/>
              <a:t>Container</a:t>
            </a:r>
            <a:endParaRPr lang="sk-SK" dirty="0"/>
          </a:p>
          <a:p>
            <a:pPr lvl="1" algn="just"/>
            <a:r>
              <a:rPr lang="sk-SK" dirty="0" err="1"/>
              <a:t>Database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047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5964-DF92-49F3-BC4A-2AF092E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Container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1709D7-2EAB-4508-9004-8067C24F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Rovnomerne rozdelený medzi fyzické partície</a:t>
            </a:r>
          </a:p>
          <a:p>
            <a:r>
              <a:rPr lang="sk-SK" dirty="0"/>
              <a:t>Rovnomerné rozdelenie medzi logické partície závisí od zvoleného kľúča</a:t>
            </a:r>
          </a:p>
          <a:p>
            <a:r>
              <a:rPr lang="sk-SK" b="1" dirty="0"/>
              <a:t>Hot </a:t>
            </a:r>
            <a:r>
              <a:rPr lang="sk-SK" b="1" dirty="0" err="1"/>
              <a:t>partition</a:t>
            </a:r>
            <a:r>
              <a:rPr lang="sk-SK" b="1" dirty="0"/>
              <a:t> </a:t>
            </a:r>
            <a:r>
              <a:rPr lang="sk-SK" dirty="0"/>
              <a:t>– ak na jednu partíciu ide výrazne viac dotazov (rate-</a:t>
            </a:r>
            <a:r>
              <a:rPr lang="sk-SK" dirty="0" err="1"/>
              <a:t>limited</a:t>
            </a:r>
            <a:r>
              <a:rPr lang="sk-SK" dirty="0"/>
              <a:t>)</a:t>
            </a:r>
          </a:p>
          <a:p>
            <a:r>
              <a:rPr lang="sk-SK" dirty="0"/>
              <a:t>Odporúčané nastavenie, ak chceme predvídateľný výkon pre kontajner</a:t>
            </a:r>
          </a:p>
        </p:txBody>
      </p:sp>
    </p:spTree>
    <p:extLst>
      <p:ext uri="{BB962C8B-B14F-4D97-AF65-F5344CB8AC3E}">
        <p14:creationId xmlns:p14="http://schemas.microsoft.com/office/powerpoint/2010/main" val="6810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6B594-8F30-496E-B7AD-94194AD2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Database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B16E86-289B-4D8A-A71B-CBB172C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Rovnomerne rozdelený pre kontajnery v databáze (okrem kontajnerov, ktoré majú nastavený vlastný </a:t>
            </a:r>
            <a:r>
              <a:rPr lang="sk-SK" dirty="0" err="1"/>
              <a:t>throughput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Vzhľadom na zdieľanie prostriedkov nie je možné predvídať výkon jednotlivých kontajnerov</a:t>
            </a:r>
          </a:p>
          <a:p>
            <a:pPr algn="just"/>
            <a:r>
              <a:rPr lang="sk-SK" dirty="0"/>
              <a:t>Využíva sa napríklad v situáciách, kedy sa databázy migrujú z klastra VM alebo fyzických serverov do </a:t>
            </a:r>
            <a:r>
              <a:rPr lang="sk-SK" dirty="0" err="1"/>
              <a:t>Azure</a:t>
            </a:r>
            <a:endParaRPr lang="sk-SK" dirty="0"/>
          </a:p>
          <a:p>
            <a:pPr algn="just"/>
            <a:r>
              <a:rPr lang="sk-SK" dirty="0"/>
              <a:t>Podporovaných je max. 25 kontajnerov v databáze s min. 400 RU/s na DB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70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A3313-0CBB-44FC-945E-1570818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Serverless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CECF5-6082-4DD3-AA07-19CA9205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Nie je potrebné dopredu špecifikovať </a:t>
            </a:r>
            <a:r>
              <a:rPr lang="sk-SK" dirty="0" err="1"/>
              <a:t>throughput</a:t>
            </a:r>
            <a:r>
              <a:rPr lang="sk-SK" dirty="0"/>
              <a:t>, platí sa iba za reálne využité RU a úložisko</a:t>
            </a:r>
          </a:p>
          <a:p>
            <a:pPr algn="just"/>
            <a:r>
              <a:rPr lang="sk-SK" dirty="0"/>
              <a:t>Vhodné na testovacie účely, integráciu s AF, v prípadoch nepredvídateľného zaťaženia DB alebo ak sa neočakáva nárazové vyťaženie DB</a:t>
            </a:r>
          </a:p>
          <a:p>
            <a:pPr algn="just"/>
            <a:r>
              <a:rPr lang="sk-SK" dirty="0"/>
              <a:t>Takáto DB môže bežať iba v jednom </a:t>
            </a:r>
            <a:r>
              <a:rPr lang="sk-SK" dirty="0" err="1"/>
              <a:t>Azure</a:t>
            </a:r>
            <a:r>
              <a:rPr lang="sk-SK" dirty="0"/>
              <a:t> regióne</a:t>
            </a:r>
          </a:p>
          <a:p>
            <a:pPr algn="just"/>
            <a:r>
              <a:rPr lang="sk-SK" dirty="0"/>
              <a:t>Kontajnery v </a:t>
            </a:r>
            <a:r>
              <a:rPr lang="sk-SK" dirty="0" err="1"/>
              <a:t>serverless</a:t>
            </a:r>
            <a:r>
              <a:rPr lang="sk-SK" dirty="0"/>
              <a:t> účte majú limit 50 GB (dáta + indexy)</a:t>
            </a:r>
          </a:p>
          <a:p>
            <a:pPr algn="just"/>
            <a:r>
              <a:rPr lang="sk-SK" dirty="0"/>
              <a:t>Garantovaná latencia je trochu vyššia ako pri </a:t>
            </a: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19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7C652-3487-4653-B2A8-77CCAFD7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pic>
        <p:nvPicPr>
          <p:cNvPr id="2050" name="Picture 2" descr="Physical partitioning">
            <a:extLst>
              <a:ext uri="{FF2B5EF4-FFF2-40B4-BE49-F238E27FC236}">
                <a16:creationId xmlns:a16="http://schemas.microsoft.com/office/drawing/2014/main" id="{26983D39-C518-4B6F-96E4-02B68533D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6" y="1977273"/>
            <a:ext cx="6316307" cy="42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423A-50E7-4276-BB43-CA32E26B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7E6BDB-EA51-490A-9B7F-8315BE92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NoSQL</a:t>
            </a:r>
            <a:r>
              <a:rPr lang="sk-SK" dirty="0"/>
              <a:t> databáza</a:t>
            </a:r>
          </a:p>
          <a:p>
            <a:r>
              <a:rPr lang="sk-SK"/>
              <a:t>Podpora viacerých API</a:t>
            </a:r>
          </a:p>
          <a:p>
            <a:r>
              <a:rPr lang="sk-SK"/>
              <a:t>Garantovaná </a:t>
            </a:r>
            <a:r>
              <a:rPr lang="sk-SK" dirty="0"/>
              <a:t>rýchlosť a nízka latencia nezávisle na veľkosti (odozva </a:t>
            </a:r>
            <a:r>
              <a:rPr lang="en-US" dirty="0"/>
              <a:t>&lt; 10ms</a:t>
            </a:r>
            <a:r>
              <a:rPr lang="sk-SK" dirty="0"/>
              <a:t>)</a:t>
            </a:r>
            <a:r>
              <a:rPr lang="en-US" dirty="0"/>
              <a:t> </a:t>
            </a:r>
            <a:endParaRPr lang="sk-SK" dirty="0"/>
          </a:p>
          <a:p>
            <a:r>
              <a:rPr lang="en-US" dirty="0" err="1"/>
              <a:t>Automatick</a:t>
            </a:r>
            <a:r>
              <a:rPr lang="sk-SK" dirty="0"/>
              <a:t>é škálovanie (úložisko aj systémové prostriedky)</a:t>
            </a:r>
          </a:p>
          <a:p>
            <a:r>
              <a:rPr lang="sk-SK" dirty="0"/>
              <a:t>Stvorená na globálnu distribúciu (replikácia dát, </a:t>
            </a:r>
            <a:r>
              <a:rPr lang="sk-SK" dirty="0" err="1"/>
              <a:t>multi-region</a:t>
            </a:r>
            <a:r>
              <a:rPr lang="sk-SK" dirty="0"/>
              <a:t> zápis dát, ...)</a:t>
            </a:r>
          </a:p>
          <a:p>
            <a:r>
              <a:rPr lang="sk-SK" dirty="0"/>
              <a:t>Plne zameraná na kritické systémy (99,999% SLA, vysoká úroveň bezpečnosti)</a:t>
            </a:r>
          </a:p>
        </p:txBody>
      </p:sp>
    </p:spTree>
    <p:extLst>
      <p:ext uri="{BB962C8B-B14F-4D97-AF65-F5344CB8AC3E}">
        <p14:creationId xmlns:p14="http://schemas.microsoft.com/office/powerpoint/2010/main" val="27968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18E98-4D3A-465A-AE0E-E3F74CBA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199F85-D6D7-4F06-ADBA-B064F4A5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V rámci regiónu je každá fyzická partícia replikovaná 4x</a:t>
            </a:r>
          </a:p>
          <a:p>
            <a:pPr algn="just"/>
            <a:r>
              <a:rPr lang="sk-SK" b="1" dirty="0" err="1"/>
              <a:t>Geo-Redundancy</a:t>
            </a:r>
            <a:r>
              <a:rPr lang="sk-SK" dirty="0"/>
              <a:t> – replikovanie dát naprieč regiónmi</a:t>
            </a:r>
          </a:p>
          <a:p>
            <a:pPr algn="just"/>
            <a:r>
              <a:rPr lang="sk-SK" b="1" dirty="0" err="1"/>
              <a:t>Multi-region</a:t>
            </a:r>
            <a:r>
              <a:rPr lang="sk-SK" b="1" dirty="0"/>
              <a:t> </a:t>
            </a:r>
            <a:r>
              <a:rPr lang="sk-SK" b="1" dirty="0" err="1"/>
              <a:t>Writes</a:t>
            </a:r>
            <a:r>
              <a:rPr lang="sk-SK" b="1" dirty="0"/>
              <a:t> </a:t>
            </a:r>
            <a:r>
              <a:rPr lang="sk-SK" dirty="0"/>
              <a:t>– podpora zápisu dát z viacerých regiónov</a:t>
            </a:r>
          </a:p>
          <a:p>
            <a:pPr algn="just"/>
            <a:r>
              <a:rPr lang="sk-SK" b="1" dirty="0" err="1"/>
              <a:t>Availability</a:t>
            </a:r>
            <a:r>
              <a:rPr lang="sk-SK" b="1" dirty="0"/>
              <a:t> </a:t>
            </a:r>
            <a:r>
              <a:rPr lang="sk-SK" b="1" dirty="0" err="1"/>
              <a:t>Zones</a:t>
            </a:r>
            <a:r>
              <a:rPr lang="sk-SK" b="1" dirty="0"/>
              <a:t> </a:t>
            </a:r>
            <a:r>
              <a:rPr lang="sk-SK" dirty="0"/>
              <a:t>– repliky v rámci regiónu sú umiestnené naprieč rôznymi zónami</a:t>
            </a:r>
          </a:p>
          <a:p>
            <a:pPr algn="just"/>
            <a:r>
              <a:rPr lang="sk-SK" b="1" dirty="0" err="1"/>
              <a:t>Enable</a:t>
            </a:r>
            <a:r>
              <a:rPr lang="sk-SK" b="1" dirty="0"/>
              <a:t> </a:t>
            </a:r>
            <a:r>
              <a:rPr lang="sk-SK" b="1" dirty="0" err="1"/>
              <a:t>automatic</a:t>
            </a:r>
            <a:r>
              <a:rPr lang="sk-SK" b="1" dirty="0"/>
              <a:t> </a:t>
            </a:r>
            <a:r>
              <a:rPr lang="sk-SK" b="1" dirty="0" err="1"/>
              <a:t>failover</a:t>
            </a:r>
            <a:r>
              <a:rPr lang="sk-SK" b="1" dirty="0"/>
              <a:t> </a:t>
            </a:r>
            <a:r>
              <a:rPr lang="sk-SK" dirty="0"/>
              <a:t>– v prípade výpadku primárneho regiónu nastaví sekundárny región na nový primárny</a:t>
            </a:r>
          </a:p>
        </p:txBody>
      </p:sp>
    </p:spTree>
    <p:extLst>
      <p:ext uri="{BB962C8B-B14F-4D97-AF65-F5344CB8AC3E}">
        <p14:creationId xmlns:p14="http://schemas.microsoft.com/office/powerpoint/2010/main" val="87916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B37AC-D043-441B-8A75-E955F89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E49691-D1D1-4B28-AED3-2BE737FA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Dáta v kontajneri sa delia na </a:t>
            </a:r>
            <a:r>
              <a:rPr lang="sk-SK" b="1" dirty="0"/>
              <a:t>partície </a:t>
            </a:r>
            <a:r>
              <a:rPr lang="sk-SK" dirty="0"/>
              <a:t>na základe zvoleného </a:t>
            </a:r>
            <a:r>
              <a:rPr lang="sk-SK" b="1" dirty="0"/>
              <a:t>kľúča</a:t>
            </a:r>
            <a:r>
              <a:rPr lang="sk-SK" dirty="0"/>
              <a:t>, ktoré sú z dôvodu škálovania rozmiestnené medzi viacero serverov (fyzických partícií)</a:t>
            </a:r>
          </a:p>
          <a:p>
            <a:pPr algn="just"/>
            <a:r>
              <a:rPr lang="sk-SK" dirty="0"/>
              <a:t>Jedna fyzická partícia môže obsahovať viacero logických partícií</a:t>
            </a:r>
          </a:p>
          <a:p>
            <a:pPr algn="just"/>
            <a:r>
              <a:rPr lang="sk-SK" dirty="0" err="1"/>
              <a:t>Dotazovanie</a:t>
            </a:r>
            <a:r>
              <a:rPr lang="sk-SK" dirty="0"/>
              <a:t> sa na dáta v rámci jednej partície je „lacnejšie“ ako </a:t>
            </a:r>
            <a:r>
              <a:rPr lang="sk-SK" dirty="0" err="1"/>
              <a:t>dotazovanie</a:t>
            </a:r>
            <a:r>
              <a:rPr lang="sk-SK" dirty="0"/>
              <a:t> sa naprieč partíciami</a:t>
            </a:r>
          </a:p>
          <a:p>
            <a:pPr algn="just"/>
            <a:r>
              <a:rPr lang="sk-SK" dirty="0" err="1"/>
              <a:t>Cosmos</a:t>
            </a:r>
            <a:r>
              <a:rPr lang="sk-SK" dirty="0"/>
              <a:t> DB podporuje </a:t>
            </a:r>
            <a:r>
              <a:rPr lang="sk-SK" b="1" dirty="0"/>
              <a:t>neobmedzený počet partícií</a:t>
            </a:r>
            <a:r>
              <a:rPr lang="sk-SK" dirty="0"/>
              <a:t>, pričom jedna môže mať </a:t>
            </a:r>
            <a:r>
              <a:rPr lang="sk-SK" b="1" dirty="0"/>
              <a:t>max. 20 GB</a:t>
            </a:r>
          </a:p>
        </p:txBody>
      </p:sp>
    </p:spTree>
    <p:extLst>
      <p:ext uri="{BB962C8B-B14F-4D97-AF65-F5344CB8AC3E}">
        <p14:creationId xmlns:p14="http://schemas.microsoft.com/office/powerpoint/2010/main" val="397694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5B4FCB-D6FC-46BF-8A22-1F71976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(PK)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192048-B3CC-43FE-B2F2-998BB7BB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Po nastavení PK v kontajneri ho už nie je možné zmeniť</a:t>
            </a:r>
          </a:p>
          <a:p>
            <a:pPr algn="just"/>
            <a:r>
              <a:rPr lang="sk-SK" dirty="0"/>
              <a:t>Ideálne by sa malo jednať o pole s rovnomerným rozdelením hodnôt, t. j. pole, ktoré môže nadobúdať viacero hodnôt, ktoré sú v dátach rovnomerne zastúpené (</a:t>
            </a:r>
            <a:r>
              <a:rPr lang="sk-SK" b="1" dirty="0"/>
              <a:t>Pozor: </a:t>
            </a:r>
            <a:r>
              <a:rPr lang="sk-SK" b="1" dirty="0" err="1"/>
              <a:t>Cosmos</a:t>
            </a:r>
            <a:r>
              <a:rPr lang="sk-SK" b="1" dirty="0"/>
              <a:t> DB akceptuje aj </a:t>
            </a:r>
            <a:r>
              <a:rPr lang="sk-SK" b="1" dirty="0" err="1"/>
              <a:t>null</a:t>
            </a:r>
            <a:r>
              <a:rPr lang="sk-SK" b="1" dirty="0"/>
              <a:t> hodnotu PK!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Syntetic</a:t>
            </a:r>
            <a:r>
              <a:rPr lang="sk-SK" b="1" dirty="0"/>
              <a:t> PK = </a:t>
            </a:r>
            <a:r>
              <a:rPr lang="sk-SK" dirty="0"/>
              <a:t>ak neexistuje vhodný kandidát na PK, ako PK sa nastaví doplnkové pole, ktoré vznikne ako zlúčenie viacerých existujúcich polí</a:t>
            </a:r>
          </a:p>
        </p:txBody>
      </p:sp>
    </p:spTree>
    <p:extLst>
      <p:ext uri="{BB962C8B-B14F-4D97-AF65-F5344CB8AC3E}">
        <p14:creationId xmlns:p14="http://schemas.microsoft.com/office/powerpoint/2010/main" val="138272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C573A-859B-43CB-B6F6-7880D85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Item</a:t>
            </a:r>
            <a:r>
              <a:rPr lang="sk-SK" dirty="0"/>
              <a:t> id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45A5B7-FACE-4CEF-87B1-D63502F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Každá položka v kontajneri automaticky obsahuje aj pole </a:t>
            </a:r>
            <a:r>
              <a:rPr lang="sk-SK" b="1" dirty="0"/>
              <a:t>id</a:t>
            </a:r>
            <a:r>
              <a:rPr lang="sk-SK" dirty="0"/>
              <a:t> (</a:t>
            </a:r>
            <a:r>
              <a:rPr lang="sk-SK" dirty="0" err="1"/>
              <a:t>string</a:t>
            </a:r>
            <a:r>
              <a:rPr lang="sk-SK" dirty="0"/>
              <a:t>), ktoré slúži ako </a:t>
            </a:r>
            <a:r>
              <a:rPr lang="sk-SK" b="1" dirty="0"/>
              <a:t>jedinečný identifikátor v rámci partície</a:t>
            </a:r>
            <a:r>
              <a:rPr lang="sk-SK" dirty="0"/>
              <a:t>. Ak nie je zadané ručné, </a:t>
            </a:r>
            <a:r>
              <a:rPr lang="sk-SK" dirty="0" err="1"/>
              <a:t>Cosmos</a:t>
            </a:r>
            <a:r>
              <a:rPr lang="sk-SK" dirty="0"/>
              <a:t> DB ho vygeneruje automaticky</a:t>
            </a:r>
          </a:p>
          <a:p>
            <a:pPr algn="just"/>
            <a:r>
              <a:rPr lang="sk-SK" dirty="0"/>
              <a:t>id +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= jedinečný identifikátor položky v kontajneri</a:t>
            </a:r>
          </a:p>
        </p:txBody>
      </p:sp>
    </p:spTree>
    <p:extLst>
      <p:ext uri="{BB962C8B-B14F-4D97-AF65-F5344CB8AC3E}">
        <p14:creationId xmlns:p14="http://schemas.microsoft.com/office/powerpoint/2010/main" val="124288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7346A5-4D99-4A4B-A969-52B26EB3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</a:t>
            </a:r>
            <a:r>
              <a:rPr lang="sk-SK" dirty="0"/>
              <a:t> to Live (TTL)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54078F-ADEE-4C20-B753-935057B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Vlastnosť, ktorá umožňuje špecifikovať, po akej dobe sa má položka automaticky vymazať</a:t>
            </a:r>
          </a:p>
          <a:p>
            <a:pPr algn="just"/>
            <a:r>
              <a:rPr lang="sk-SK" dirty="0"/>
              <a:t>Je možné špecifikovať priamo na položke (</a:t>
            </a:r>
            <a:r>
              <a:rPr lang="sk-SK" b="1" dirty="0" err="1"/>
              <a:t>ttl</a:t>
            </a:r>
            <a:r>
              <a:rPr lang="sk-SK" dirty="0"/>
              <a:t>) alebo na kontajneri (</a:t>
            </a:r>
            <a:r>
              <a:rPr lang="sk-SK" b="1" dirty="0" err="1"/>
              <a:t>DefaultTimeToLive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Po dosiahnutí TTL sa položka vymaže s použitím dostupných RU</a:t>
            </a:r>
          </a:p>
        </p:txBody>
      </p:sp>
    </p:spTree>
    <p:extLst>
      <p:ext uri="{BB962C8B-B14F-4D97-AF65-F5344CB8AC3E}">
        <p14:creationId xmlns:p14="http://schemas.microsoft.com/office/powerpoint/2010/main" val="3894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D79A8-A93A-4D79-9153-86399B2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EB18A5-34EB-4809-8941-31E38C2B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indexingMode</a:t>
            </a:r>
            <a:r>
              <a:rPr lang="sk-SK" dirty="0"/>
              <a:t> - podporované sú 3 módy indexovania:</a:t>
            </a:r>
          </a:p>
          <a:p>
            <a:pPr lvl="1" algn="just"/>
            <a:r>
              <a:rPr lang="sk-SK" b="1" dirty="0" err="1"/>
              <a:t>Consistent</a:t>
            </a:r>
            <a:r>
              <a:rPr lang="sk-SK" b="1" dirty="0"/>
              <a:t>: </a:t>
            </a:r>
            <a:r>
              <a:rPr lang="sk-SK" dirty="0"/>
              <a:t>Index je aktualizovaný synchrónne pri každej zmene. Dotazy využívajú aktualizovaný index a výsledky sú rovnaké ako v kontajneri.</a:t>
            </a:r>
          </a:p>
          <a:p>
            <a:pPr lvl="1" algn="just"/>
            <a:r>
              <a:rPr lang="sk-SK" b="1" dirty="0"/>
              <a:t>Lazy: </a:t>
            </a:r>
            <a:r>
              <a:rPr lang="sk-SK" dirty="0"/>
              <a:t>Index sa aktualizuje z nižšou prioritou (čítanie a zápis má prednosť). </a:t>
            </a:r>
            <a:r>
              <a:rPr lang="sk-SK" dirty="0" err="1"/>
              <a:t>Serverless</a:t>
            </a:r>
            <a:r>
              <a:rPr lang="sk-SK" dirty="0"/>
              <a:t> tento mód indexovania nepodporuje.</a:t>
            </a:r>
          </a:p>
          <a:p>
            <a:pPr lvl="1" algn="just"/>
            <a:r>
              <a:rPr lang="sk-SK" b="1" dirty="0" err="1"/>
              <a:t>None</a:t>
            </a:r>
            <a:r>
              <a:rPr lang="sk-SK" b="1" dirty="0"/>
              <a:t>: </a:t>
            </a:r>
            <a:r>
              <a:rPr lang="sk-SK" dirty="0"/>
              <a:t>Index sa nevytvára. Zápis je lacný, dotazy drahé. Má zmysel ak sa k dátam pristupuje priamo (na základe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a id).</a:t>
            </a:r>
          </a:p>
        </p:txBody>
      </p:sp>
    </p:spTree>
    <p:extLst>
      <p:ext uri="{BB962C8B-B14F-4D97-AF65-F5344CB8AC3E}">
        <p14:creationId xmlns:p14="http://schemas.microsoft.com/office/powerpoint/2010/main" val="99211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30070-3425-4E26-8046-E118261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A98D2-489F-4FA0-97D4-55F9573D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automatic</a:t>
            </a:r>
            <a:r>
              <a:rPr lang="sk-SK" b="1" dirty="0"/>
              <a:t>: </a:t>
            </a:r>
            <a:r>
              <a:rPr lang="sk-SK" dirty="0" err="1"/>
              <a:t>true</a:t>
            </a:r>
            <a:r>
              <a:rPr lang="sk-SK" dirty="0"/>
              <a:t> umožňuje </a:t>
            </a:r>
            <a:r>
              <a:rPr lang="sk-SK" dirty="0" err="1"/>
              <a:t>Cosmos</a:t>
            </a:r>
            <a:r>
              <a:rPr lang="sk-SK" dirty="0"/>
              <a:t> DB automaticky indexovať dokumenty</a:t>
            </a:r>
          </a:p>
          <a:p>
            <a:r>
              <a:rPr lang="sk-SK" b="1" dirty="0" err="1"/>
              <a:t>includedPaths</a:t>
            </a:r>
            <a:r>
              <a:rPr lang="sk-SK" b="1" dirty="0"/>
              <a:t>: </a:t>
            </a:r>
            <a:r>
              <a:rPr lang="sk-SK" dirty="0"/>
              <a:t>kolekcia polí, ktoré sa majú indexovať</a:t>
            </a:r>
          </a:p>
          <a:p>
            <a:r>
              <a:rPr lang="sk-SK" b="1" dirty="0" err="1"/>
              <a:t>excludedPaths</a:t>
            </a:r>
            <a:r>
              <a:rPr lang="sk-SK" b="1" dirty="0"/>
              <a:t>: </a:t>
            </a:r>
            <a:r>
              <a:rPr lang="sk-SK" dirty="0"/>
              <a:t>kolekcia polí, ktoré sa indexovať nemajú</a:t>
            </a:r>
          </a:p>
          <a:p>
            <a:r>
              <a:rPr lang="sk-SK" dirty="0"/>
              <a:t>Pri </a:t>
            </a:r>
            <a:r>
              <a:rPr lang="sk-SK" dirty="0" err="1"/>
              <a:t>included</a:t>
            </a:r>
            <a:r>
              <a:rPr lang="sk-SK" dirty="0"/>
              <a:t>/</a:t>
            </a:r>
            <a:r>
              <a:rPr lang="sk-SK" dirty="0" err="1"/>
              <a:t>excluded</a:t>
            </a:r>
            <a:r>
              <a:rPr lang="sk-SK" dirty="0"/>
              <a:t> vyhráva tá cesta, ktorá je špecifickejšia</a:t>
            </a:r>
          </a:p>
        </p:txBody>
      </p:sp>
    </p:spTree>
    <p:extLst>
      <p:ext uri="{BB962C8B-B14F-4D97-AF65-F5344CB8AC3E}">
        <p14:creationId xmlns:p14="http://schemas.microsoft.com/office/powerpoint/2010/main" val="391993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8421-CABE-4D81-952C-211ECF2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Composite</a:t>
            </a:r>
            <a:r>
              <a:rPr lang="sk-SK" dirty="0"/>
              <a:t> </a:t>
            </a:r>
            <a:r>
              <a:rPr lang="sk-SK" dirty="0" err="1"/>
              <a:t>indexes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EC643-579B-49F0-BFF4-A5F9557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Nevyhnutné sú, ak </a:t>
            </a:r>
            <a:r>
              <a:rPr lang="sk-SK" dirty="0"/>
              <a:t>chceme zoradiť dáta podľa viacerých polí</a:t>
            </a:r>
          </a:p>
          <a:p>
            <a:r>
              <a:rPr lang="sk-SK" b="1" dirty="0"/>
              <a:t>Voliteľné sú, ak</a:t>
            </a:r>
            <a:r>
              <a:rPr lang="sk-SK" dirty="0"/>
              <a:t> ak chceme  zvýšiť výkon dotazov</a:t>
            </a:r>
          </a:p>
          <a:p>
            <a:r>
              <a:rPr lang="sk-SK" dirty="0"/>
              <a:t>Nesmú obsahovať </a:t>
            </a:r>
            <a:r>
              <a:rPr lang="sk-SK" dirty="0" err="1"/>
              <a:t>wildcard</a:t>
            </a:r>
            <a:r>
              <a:rPr lang="sk-SK" dirty="0"/>
              <a:t> znaky</a:t>
            </a:r>
          </a:p>
          <a:p>
            <a:r>
              <a:rPr lang="sk-SK" dirty="0"/>
              <a:t>Na poradí vymenovaných polí záleží</a:t>
            </a:r>
          </a:p>
        </p:txBody>
      </p:sp>
    </p:spTree>
    <p:extLst>
      <p:ext uri="{BB962C8B-B14F-4D97-AF65-F5344CB8AC3E}">
        <p14:creationId xmlns:p14="http://schemas.microsoft.com/office/powerpoint/2010/main" val="7917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E15654-2BCF-459C-85EF-FA607E6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Composite indexes - </a:t>
            </a:r>
            <a:r>
              <a:rPr lang="en-US" dirty="0" err="1"/>
              <a:t>poradie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2C6C15-DEAF-4BBC-92EF-19154CA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Poradie polí v ORDER  BY musí byť rovnaké ako v zloženom indexe</a:t>
            </a:r>
          </a:p>
          <a:p>
            <a:r>
              <a:rPr lang="sk-SK" dirty="0"/>
              <a:t>Ak pre danú kombináciu polí neexistuje zložený index, nie je možné ju použiť pre ORDER BY</a:t>
            </a:r>
          </a:p>
          <a:p>
            <a:r>
              <a:rPr lang="sk-SK" dirty="0"/>
              <a:t>Zotriedenie v ORDER BY musí sedieť so zotriedením v zloženom indexe</a:t>
            </a:r>
          </a:p>
          <a:p>
            <a:r>
              <a:rPr lang="sk-SK" dirty="0"/>
              <a:t>ORDER BY funguje aj s opačným poradím </a:t>
            </a:r>
            <a:r>
              <a:rPr lang="sk-SK" b="1" dirty="0"/>
              <a:t>na všetkých poliach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76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21D9D-05E2-4DB2-9052-1501ADEA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sk-SK" dirty="0"/>
              <a:t>p</a:t>
            </a:r>
            <a:r>
              <a:rPr lang="en-US" dirty="0" err="1"/>
              <a:t>rocedures</a:t>
            </a:r>
            <a:r>
              <a:rPr lang="en-US" dirty="0"/>
              <a:t>, </a:t>
            </a:r>
            <a:r>
              <a:rPr lang="sk-SK" dirty="0"/>
              <a:t>t</a:t>
            </a:r>
            <a:r>
              <a:rPr lang="en-US" dirty="0"/>
              <a:t>riggers, </a:t>
            </a:r>
            <a:r>
              <a:rPr lang="sk-SK" dirty="0"/>
              <a:t>user-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D9B9F6-150A-4CB5-883A-B5F63CFA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sk-SK" dirty="0" err="1"/>
              <a:t>ísané</a:t>
            </a:r>
            <a:r>
              <a:rPr lang="sk-SK" dirty="0"/>
              <a:t> v </a:t>
            </a:r>
            <a:r>
              <a:rPr lang="sk-SK" dirty="0" err="1"/>
              <a:t>JavaScripte</a:t>
            </a:r>
            <a:endParaRPr lang="sk-SK" dirty="0"/>
          </a:p>
          <a:p>
            <a:pPr algn="just"/>
            <a:r>
              <a:rPr lang="sk-SK" dirty="0"/>
              <a:t>Pred použitím je potrebné zaregistrovať</a:t>
            </a:r>
          </a:p>
          <a:p>
            <a:pPr algn="just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a </a:t>
            </a:r>
            <a:r>
              <a:rPr lang="sk-SK" dirty="0" err="1"/>
              <a:t>triggers</a:t>
            </a:r>
            <a:r>
              <a:rPr lang="sk-SK" dirty="0"/>
              <a:t> pracujú len nad partíciou definovanou v </a:t>
            </a:r>
            <a:r>
              <a:rPr lang="sk-SK" dirty="0" err="1"/>
              <a:t>requeste</a:t>
            </a:r>
            <a:r>
              <a:rPr lang="sk-SK" dirty="0"/>
              <a:t>, ktorý ich vyvoláva. Položky z iných partícií pre </a:t>
            </a:r>
            <a:r>
              <a:rPr lang="sk-SK" dirty="0" err="1"/>
              <a:t>ne</a:t>
            </a:r>
            <a:r>
              <a:rPr lang="sk-SK" dirty="0"/>
              <a:t> nie sú dostupné.</a:t>
            </a:r>
          </a:p>
        </p:txBody>
      </p:sp>
    </p:spTree>
    <p:extLst>
      <p:ext uri="{BB962C8B-B14F-4D97-AF65-F5344CB8AC3E}">
        <p14:creationId xmlns:p14="http://schemas.microsoft.com/office/powerpoint/2010/main" val="15276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Hierarchia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22" y="1846006"/>
            <a:ext cx="9715290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A7BE4-B704-4CD0-B66F-5D30E78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2C869A-803E-4681-BA3D-D9464F4B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Dokážu vytvárať, upravovať, čítať a mazať položky z kontajnera</a:t>
            </a:r>
          </a:p>
          <a:p>
            <a:pPr algn="just"/>
            <a:r>
              <a:rPr lang="sk-SK" dirty="0"/>
              <a:t>Registrujú sa na konkrétny kontajner</a:t>
            </a:r>
          </a:p>
          <a:p>
            <a:pPr algn="just"/>
            <a:r>
              <a:rPr lang="sk-SK" dirty="0"/>
              <a:t>Jedinečne identifikované id-</a:t>
            </a:r>
            <a:r>
              <a:rPr lang="sk-SK" dirty="0" err="1"/>
              <a:t>čkom</a:t>
            </a:r>
            <a:endParaRPr lang="sk-SK" dirty="0"/>
          </a:p>
          <a:p>
            <a:pPr algn="just"/>
            <a:r>
              <a:rPr lang="sk-SK" dirty="0"/>
              <a:t>Dôležité metódy:</a:t>
            </a:r>
          </a:p>
          <a:p>
            <a:pPr lvl="1" algn="just"/>
            <a:r>
              <a:rPr lang="sk-SK" b="1" dirty="0" err="1"/>
              <a:t>getContext</a:t>
            </a:r>
            <a:r>
              <a:rPr lang="sk-SK" b="1" dirty="0"/>
              <a:t>() </a:t>
            </a:r>
            <a:r>
              <a:rPr lang="sk-SK" dirty="0"/>
              <a:t>– vracia kontext, cez ktorý je možné vykonávať nad kontajnerom operácie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getCollection</a:t>
            </a:r>
            <a:r>
              <a:rPr lang="sk-SK" b="1" dirty="0"/>
              <a:t>() </a:t>
            </a:r>
            <a:r>
              <a:rPr lang="sk-SK" dirty="0"/>
              <a:t>– vracia </a:t>
            </a:r>
            <a:r>
              <a:rPr lang="sk-SK" dirty="0" err="1"/>
              <a:t>link</a:t>
            </a:r>
            <a:r>
              <a:rPr lang="sk-SK" dirty="0"/>
              <a:t> na kontajner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getResponse</a:t>
            </a:r>
            <a:r>
              <a:rPr lang="sk-SK" b="1" dirty="0"/>
              <a:t>() </a:t>
            </a:r>
            <a:r>
              <a:rPr lang="sk-SK" dirty="0"/>
              <a:t>– prístup k odpovedi, ktorá sa vráti zo </a:t>
            </a:r>
            <a:r>
              <a:rPr lang="sk-SK" dirty="0" err="1"/>
              <a:t>stored</a:t>
            </a:r>
            <a:r>
              <a:rPr lang="sk-SK" dirty="0"/>
              <a:t> procedúry</a:t>
            </a:r>
          </a:p>
          <a:p>
            <a:pPr lvl="1" algn="just"/>
            <a:r>
              <a:rPr lang="sk-SK" dirty="0" err="1"/>
              <a:t>response.</a:t>
            </a:r>
            <a:r>
              <a:rPr lang="sk-SK" b="1" dirty="0" err="1"/>
              <a:t>setBody</a:t>
            </a:r>
            <a:r>
              <a:rPr lang="sk-SK" b="1" dirty="0"/>
              <a:t>() </a:t>
            </a:r>
            <a:r>
              <a:rPr lang="sk-SK" dirty="0"/>
              <a:t>– nastaví telo odpovede</a:t>
            </a:r>
          </a:p>
        </p:txBody>
      </p:sp>
    </p:spTree>
    <p:extLst>
      <p:ext uri="{BB962C8B-B14F-4D97-AF65-F5344CB8AC3E}">
        <p14:creationId xmlns:p14="http://schemas.microsoft.com/office/powerpoint/2010/main" val="15380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E573-7E91-4438-88A0-2B0CE59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Triggers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92DB30-FAD4-4AE3-B4A2-DE2F01CC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Nevykonávajú sa automaticky, je potrebné ich špecifikovať pri každej operácii, pri ktorej ich chceme použiť</a:t>
            </a:r>
          </a:p>
          <a:p>
            <a:pPr algn="just"/>
            <a:r>
              <a:rPr lang="sk-SK" dirty="0"/>
              <a:t>Je možné špecifikovať operácie, pre ktoré sa majú používať</a:t>
            </a:r>
          </a:p>
          <a:p>
            <a:pPr algn="just"/>
            <a:r>
              <a:rPr lang="sk-SK" b="1" dirty="0"/>
              <a:t>Pre-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pred DB operáciou</a:t>
            </a:r>
          </a:p>
          <a:p>
            <a:pPr lvl="1" algn="just"/>
            <a:r>
              <a:rPr lang="sk-SK" dirty="0"/>
              <a:t>Nemôžu mať žiadne vstupné parametre</a:t>
            </a:r>
          </a:p>
          <a:p>
            <a:pPr algn="just"/>
            <a:r>
              <a:rPr lang="sk-SK" b="1" dirty="0"/>
              <a:t>Post-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po DB operácii</a:t>
            </a:r>
          </a:p>
        </p:txBody>
      </p:sp>
    </p:spTree>
    <p:extLst>
      <p:ext uri="{BB962C8B-B14F-4D97-AF65-F5344CB8AC3E}">
        <p14:creationId xmlns:p14="http://schemas.microsoft.com/office/powerpoint/2010/main" val="318177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D963B-9B3C-4E43-8BF2-42D8B78C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7C64D-F5CC-4C9A-94FA-4AD30876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Riešia konzistenciu dát medzi zápisom a čítaním</a:t>
            </a:r>
          </a:p>
          <a:p>
            <a:r>
              <a:rPr lang="sk-SK" dirty="0"/>
              <a:t>Umožňujú nastaviť „kompromis“ medzi cenou a trvaním zápisu dát a časom, kedy sú dáta dostupné na všetkých replikáciách</a:t>
            </a:r>
          </a:p>
          <a:p>
            <a:r>
              <a:rPr lang="sk-SK" dirty="0"/>
              <a:t>5 úrovní:</a:t>
            </a:r>
          </a:p>
          <a:p>
            <a:pPr lvl="1"/>
            <a:r>
              <a:rPr lang="sk-SK" dirty="0" err="1"/>
              <a:t>Strong</a:t>
            </a:r>
            <a:endParaRPr lang="sk-SK" dirty="0"/>
          </a:p>
          <a:p>
            <a:pPr lvl="1"/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  <a:p>
            <a:pPr lvl="1"/>
            <a:r>
              <a:rPr lang="sk-SK" dirty="0" err="1"/>
              <a:t>Session</a:t>
            </a:r>
            <a:endParaRPr lang="sk-SK" dirty="0"/>
          </a:p>
          <a:p>
            <a:pPr lvl="1"/>
            <a:r>
              <a:rPr lang="sk-SK" dirty="0" err="1"/>
              <a:t>Consistent</a:t>
            </a:r>
            <a:r>
              <a:rPr lang="sk-SK" dirty="0"/>
              <a:t> prefix</a:t>
            </a:r>
          </a:p>
          <a:p>
            <a:pPr lvl="1"/>
            <a:r>
              <a:rPr lang="sk-SK" dirty="0" err="1"/>
              <a:t>Eventual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435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76CE0A-8226-4AF5-B5FD-257C3D5C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Strong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5581D-E4A2-4B15-8994-667ADFDF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Garantuje, že sa načíta najaktuálnejšia uložená verzia položky</a:t>
            </a:r>
          </a:p>
          <a:p>
            <a:r>
              <a:rPr lang="sk-SK" dirty="0"/>
              <a:t>Klient nikdy neuvidí dáta mimo poradie</a:t>
            </a:r>
          </a:p>
          <a:p>
            <a:r>
              <a:rPr lang="sk-SK" dirty="0"/>
              <a:t>Pri čítaní dát sa čaká na dokončenie replikácie zmien</a:t>
            </a:r>
          </a:p>
          <a:p>
            <a:r>
              <a:rPr lang="sk-SK" dirty="0"/>
              <a:t>Poskytuje konzistentné dáta, ale má nižší výkon a vysokú latenciu</a:t>
            </a:r>
          </a:p>
        </p:txBody>
      </p:sp>
    </p:spTree>
    <p:extLst>
      <p:ext uri="{BB962C8B-B14F-4D97-AF65-F5344CB8AC3E}">
        <p14:creationId xmlns:p14="http://schemas.microsoft.com/office/powerpoint/2010/main" val="150984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57BEB-9F62-4489-8298-4B3293C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24DA6B-CBB6-430C-B515-2D6B29A8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Načítané dáta môžu za aktuálnou verziou zaostávať o maximálne „K“ verzií alebo časový interval „T“ (čo nastane skôr)</a:t>
            </a:r>
          </a:p>
          <a:p>
            <a:pPr algn="just"/>
            <a:r>
              <a:rPr lang="sk-SK" dirty="0"/>
              <a:t>Pre single </a:t>
            </a:r>
            <a:r>
              <a:rPr lang="sk-SK" dirty="0" err="1"/>
              <a:t>region</a:t>
            </a:r>
            <a:r>
              <a:rPr lang="sk-SK" dirty="0"/>
              <a:t> sú minimá 10 zápisov/5 s, pre </a:t>
            </a:r>
            <a:r>
              <a:rPr lang="sk-SK" dirty="0" err="1"/>
              <a:t>multi-region</a:t>
            </a:r>
            <a:r>
              <a:rPr lang="sk-SK" dirty="0"/>
              <a:t> 100 000/300 s</a:t>
            </a:r>
          </a:p>
          <a:p>
            <a:pPr algn="just"/>
            <a:r>
              <a:rPr lang="sk-SK" dirty="0"/>
              <a:t>Garantuje globálne poradie dát mimo „</a:t>
            </a:r>
            <a:r>
              <a:rPr lang="sk-SK" dirty="0" err="1"/>
              <a:t>staleness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“</a:t>
            </a:r>
          </a:p>
          <a:p>
            <a:pPr algn="just"/>
            <a:r>
              <a:rPr lang="sk-SK" dirty="0"/>
              <a:t>Často sa využíva pri globálne distribuovaných aplikáciách, pri ktorých sa očakáva nízka latencia zápisu a globálna garancia poradia dát</a:t>
            </a:r>
          </a:p>
          <a:p>
            <a:pPr algn="just"/>
            <a:r>
              <a:rPr lang="sk-SK" dirty="0"/>
              <a:t>Ideálne pre aplikácie so skupinovou kolaboráciou</a:t>
            </a:r>
          </a:p>
        </p:txBody>
      </p:sp>
    </p:spTree>
    <p:extLst>
      <p:ext uri="{BB962C8B-B14F-4D97-AF65-F5344CB8AC3E}">
        <p14:creationId xmlns:p14="http://schemas.microsoft.com/office/powerpoint/2010/main" val="157526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3DB14-91F4-4C3D-B13D-EC708094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01F5F0-5591-4733-9350-0B02D42A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Konzistencia čítaných dát je garantovaná v rámci </a:t>
            </a:r>
            <a:r>
              <a:rPr lang="sk-SK" dirty="0" err="1"/>
              <a:t>session</a:t>
            </a:r>
            <a:r>
              <a:rPr lang="sk-SK" dirty="0"/>
              <a:t> (t. j. jedna „</a:t>
            </a:r>
            <a:r>
              <a:rPr lang="sk-SK" dirty="0" err="1"/>
              <a:t>writer</a:t>
            </a:r>
            <a:r>
              <a:rPr lang="sk-SK" dirty="0"/>
              <a:t>“ </a:t>
            </a:r>
            <a:r>
              <a:rPr lang="sk-SK" dirty="0" err="1"/>
              <a:t>session</a:t>
            </a:r>
            <a:r>
              <a:rPr lang="sk-SK" dirty="0"/>
              <a:t> alebo viacero </a:t>
            </a:r>
            <a:r>
              <a:rPr lang="sk-SK" dirty="0" err="1"/>
              <a:t>writerov</a:t>
            </a:r>
            <a:r>
              <a:rPr lang="sk-SK" dirty="0"/>
              <a:t> so zdieľaným tokenom)</a:t>
            </a:r>
          </a:p>
          <a:p>
            <a:pPr algn="just"/>
            <a:r>
              <a:rPr lang="sk-SK" dirty="0"/>
              <a:t>Najrozšírenejšia úroveň konzistencie</a:t>
            </a:r>
          </a:p>
          <a:p>
            <a:pPr algn="just"/>
            <a:r>
              <a:rPr lang="sk-SK" dirty="0"/>
              <a:t>Poskytuje latenciu a dostupnosť úrovne </a:t>
            </a:r>
            <a:r>
              <a:rPr lang="sk-SK" dirty="0" err="1"/>
              <a:t>Eventual</a:t>
            </a:r>
            <a:r>
              <a:rPr lang="sk-SK" dirty="0"/>
              <a:t>, pričom </a:t>
            </a:r>
            <a:r>
              <a:rPr lang="sk-SK" dirty="0" err="1"/>
              <a:t>grantuje</a:t>
            </a:r>
            <a:r>
              <a:rPr lang="sk-SK" dirty="0"/>
              <a:t> dostatočnú konzistenciu pre aplikácie, ktoré pracujú s kontextom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24519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32BD0-F064-473C-93C9-D6DEC29D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Consistent</a:t>
            </a:r>
            <a:r>
              <a:rPr lang="sk-SK" dirty="0"/>
              <a:t> prefix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A7628-390E-42E7-8368-C9EBE93F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Načítanie najaktuálnejšej verzie položky môže chvíľu trvať, ale používateľ nikdy neuvidí verzie dát mimo poradia prípadne diery vo verziách dát</a:t>
            </a:r>
          </a:p>
          <a:p>
            <a:pPr algn="just"/>
            <a:r>
              <a:rPr lang="sk-SK" dirty="0"/>
              <a:t>Napr. ak boli zápisy položky v poradí A, B, C, klient uvidí buď A, alebo A,B, alebo A,B,C (a nie napr. A,C alebo B,A,C)</a:t>
            </a:r>
          </a:p>
        </p:txBody>
      </p:sp>
    </p:spTree>
    <p:extLst>
      <p:ext uri="{BB962C8B-B14F-4D97-AF65-F5344CB8AC3E}">
        <p14:creationId xmlns:p14="http://schemas.microsoft.com/office/powerpoint/2010/main" val="360569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73967-0C64-4935-98D0-A79E10E1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Eventual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68793C-9B2A-4357-A234-3408456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Najvyšší výkon a najnižšia latencia, ale nie je garantovaná konzistencia a poradie dát</a:t>
            </a:r>
          </a:p>
          <a:p>
            <a:pPr algn="just"/>
            <a:r>
              <a:rPr lang="sk-SK" dirty="0"/>
              <a:t>Verzie dát môžu byť načítané mimo poradia</a:t>
            </a:r>
          </a:p>
          <a:p>
            <a:pPr algn="just"/>
            <a:r>
              <a:rPr lang="sk-SK" dirty="0"/>
              <a:t>Využíva sa v situáciách, kde na </a:t>
            </a:r>
            <a:r>
              <a:rPr lang="sk-SK"/>
              <a:t>poradí verzií dát </a:t>
            </a:r>
            <a:r>
              <a:rPr lang="sk-SK" dirty="0"/>
              <a:t>nezáleží</a:t>
            </a:r>
          </a:p>
        </p:txBody>
      </p:sp>
    </p:spTree>
    <p:extLst>
      <p:ext uri="{BB962C8B-B14F-4D97-AF65-F5344CB8AC3E}">
        <p14:creationId xmlns:p14="http://schemas.microsoft.com/office/powerpoint/2010/main" val="125636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0111C-1FAD-40E2-87F3-5352671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F79E0B-6ABD-4862-9E87-FC09DCE3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Záznam zmien v kontajneri zoradený podľa toho, kedy nastali (</a:t>
            </a:r>
            <a:r>
              <a:rPr lang="sk-SK" dirty="0" err="1"/>
              <a:t>insert</a:t>
            </a:r>
            <a:r>
              <a:rPr lang="sk-SK" dirty="0"/>
              <a:t>/update) – poradie je garantované v rámci partície</a:t>
            </a:r>
          </a:p>
          <a:p>
            <a:pPr algn="just"/>
            <a:r>
              <a:rPr lang="sk-SK" dirty="0"/>
              <a:t>Neloguje mazanie a zmazané položky sú z neho odstránené</a:t>
            </a:r>
          </a:p>
          <a:p>
            <a:pPr algn="just"/>
            <a:r>
              <a:rPr lang="sk-SK" dirty="0"/>
              <a:t>Umožňuje spracovanie napr. cez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algn="just"/>
            <a:r>
              <a:rPr lang="sk-SK" dirty="0"/>
              <a:t>Nepodporuje Table API</a:t>
            </a:r>
          </a:p>
        </p:txBody>
      </p:sp>
    </p:spTree>
    <p:extLst>
      <p:ext uri="{BB962C8B-B14F-4D97-AF65-F5344CB8AC3E}">
        <p14:creationId xmlns:p14="http://schemas.microsoft.com/office/powerpoint/2010/main" val="37522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4157-E659-462B-9804-7283773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Štruktúra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C8578-1727-4736-B6F4-B2194D72E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07" y="2667000"/>
            <a:ext cx="68983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23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https://docs.microsoft.com/en-us/cli/azure/cosmosdb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https://docs.microsoft.com/en-us/powershell/module/az.cosmosdb/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2"/>
              </a:rPr>
              <a:t>https://github.com/kubinko/Azure_Resources_Overview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https://docs.microsoft.com/sk-sk/learn/paths/work-with-nosql-data-in-azure-cosmos-db/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E29C89-5666-4433-82D2-5AC3D332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API</a:t>
            </a:r>
            <a:endParaRPr lang="sk-SK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A8181718-5A22-4EE2-B32D-64B1F8D0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374" y="4228367"/>
            <a:ext cx="1630800" cy="1630800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AA6EFF-B8C1-438E-A3EE-AB0FE63E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72" y="2058211"/>
            <a:ext cx="1629002" cy="1629002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A01BCCA3-2175-4F24-A73F-F7394EE1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26" y="4419602"/>
            <a:ext cx="2880000" cy="111337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75265B7-61D0-4609-BF95-B3B41DCC0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626" y="2056413"/>
            <a:ext cx="2434030" cy="163080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E5080837-D193-4C45-B1AC-F1D1347DE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00" y="248155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2A536-3BAA-4C32-AE7E-C264B1C5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Core (SQL)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5DF6CF-7FB1-4465-A437-6EB50273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Odporúčané a </a:t>
            </a:r>
            <a:r>
              <a:rPr lang="sk-SK" dirty="0" err="1"/>
              <a:t>defaultné</a:t>
            </a:r>
            <a:r>
              <a:rPr lang="sk-SK" dirty="0"/>
              <a:t> API</a:t>
            </a:r>
          </a:p>
          <a:p>
            <a:r>
              <a:rPr lang="sk-SK" dirty="0"/>
              <a:t>SQL syntax</a:t>
            </a:r>
          </a:p>
          <a:p>
            <a:r>
              <a:rPr lang="sk-SK" dirty="0"/>
              <a:t>Možnosť písať dotazy naprieč hierarchiou uložených dokumentov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Container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(JSON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DCCAC2-8C4B-4263-840B-D393EBAF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21" y="685800"/>
            <a:ext cx="162900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6F234-0229-4A84-9921-8056C18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MongoDB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38625D-A6D5-4FFD-9324-28194BCF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Rovnaký </a:t>
            </a:r>
            <a:r>
              <a:rPr lang="sk-SK" dirty="0" err="1"/>
              <a:t>dotazovací</a:t>
            </a:r>
            <a:r>
              <a:rPr lang="sk-SK" dirty="0"/>
              <a:t> jazyk ako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Collection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Document</a:t>
            </a:r>
            <a:r>
              <a:rPr lang="sk-SK" dirty="0"/>
              <a:t> (BSON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060ABBD-6D12-4862-A086-C4FE6ED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8929D-BB0E-4B0E-A316-B817AA3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Cassandra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EDE7C-D3A7-48BC-A3C8-C6329E9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CSQL syntax</a:t>
            </a:r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Cassandra</a:t>
            </a:r>
            <a:r>
              <a:rPr lang="sk-SK" dirty="0"/>
              <a:t> DB</a:t>
            </a:r>
          </a:p>
          <a:p>
            <a:r>
              <a:rPr lang="sk-SK" b="1" dirty="0"/>
              <a:t>Databáza: </a:t>
            </a:r>
            <a:r>
              <a:rPr lang="sk-SK" dirty="0" err="1"/>
              <a:t>Keyspace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Row</a:t>
            </a:r>
            <a:r>
              <a:rPr lang="sk-SK" dirty="0"/>
              <a:t> (</a:t>
            </a:r>
            <a:r>
              <a:rPr lang="sk-SK" dirty="0" err="1"/>
              <a:t>Columnar</a:t>
            </a:r>
            <a:r>
              <a:rPr lang="sk-SK" dirty="0"/>
              <a:t>; </a:t>
            </a:r>
            <a:r>
              <a:rPr lang="sk-SK" dirty="0" err="1"/>
              <a:t>Column</a:t>
            </a:r>
            <a:r>
              <a:rPr lang="sk-SK" dirty="0"/>
              <a:t> </a:t>
            </a:r>
            <a:r>
              <a:rPr lang="sk-SK" dirty="0" err="1"/>
              <a:t>family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E866F5-C655-4B85-A396-D385FA66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993" y="685800"/>
            <a:ext cx="243403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ABD0E-E5CB-43FC-97E3-F118015A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Table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DA795-CBD5-4DDB-8872-4C96752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Využitie v situáciách keď riešenie pre </a:t>
            </a:r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potrebuje prémiové vlastnosti (globálne distribuovaná DB, vysoká dostupnosť, ...)</a:t>
            </a:r>
          </a:p>
          <a:p>
            <a:pPr algn="just"/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podporuje iba indexovanie pre </a:t>
            </a:r>
            <a:r>
              <a:rPr lang="sk-SK" dirty="0" err="1"/>
              <a:t>PartitionKey</a:t>
            </a:r>
            <a:r>
              <a:rPr lang="sk-SK" dirty="0"/>
              <a:t> a </a:t>
            </a:r>
            <a:r>
              <a:rPr lang="sk-SK" dirty="0" err="1"/>
              <a:t>RowKey</a:t>
            </a:r>
            <a:r>
              <a:rPr lang="sk-SK" dirty="0"/>
              <a:t>, </a:t>
            </a:r>
            <a:r>
              <a:rPr lang="sk-SK" dirty="0" err="1"/>
              <a:t>Cosmos</a:t>
            </a:r>
            <a:r>
              <a:rPr lang="sk-SK" dirty="0"/>
              <a:t> DB podporuje indexovanie na ľubovoľných vlastnostiach</a:t>
            </a:r>
          </a:p>
          <a:p>
            <a:pPr algn="just"/>
            <a:r>
              <a:rPr lang="sk-SK" dirty="0"/>
              <a:t>Dotazy cez </a:t>
            </a:r>
            <a:r>
              <a:rPr lang="sk-SK" dirty="0" err="1"/>
              <a:t>OData</a:t>
            </a:r>
            <a:r>
              <a:rPr lang="sk-SK" dirty="0"/>
              <a:t> a LINQ + pôvodné REST API pre GET</a:t>
            </a:r>
          </a:p>
          <a:p>
            <a:pPr algn="just"/>
            <a:r>
              <a:rPr lang="sk-SK" b="1" dirty="0"/>
              <a:t>Databáza: </a:t>
            </a:r>
            <a:r>
              <a:rPr lang="sk-SK" dirty="0"/>
              <a:t>N/A</a:t>
            </a:r>
          </a:p>
          <a:p>
            <a:pPr algn="just"/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pPr algn="just"/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</a:t>
            </a:r>
            <a:r>
              <a:rPr lang="sk-SK" dirty="0" err="1"/>
              <a:t>Key-Value</a:t>
            </a:r>
            <a:r>
              <a:rPr lang="sk-SK" dirty="0"/>
              <a:t>)</a:t>
            </a:r>
          </a:p>
        </p:txBody>
      </p:sp>
      <p:pic>
        <p:nvPicPr>
          <p:cNvPr id="4" name="Zástupný objekt pre obsah 8">
            <a:extLst>
              <a:ext uri="{FF2B5EF4-FFF2-40B4-BE49-F238E27FC236}">
                <a16:creationId xmlns:a16="http://schemas.microsoft.com/office/drawing/2014/main" id="{7F418531-8E56-43FB-AC87-43B4809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223" y="685800"/>
            <a:ext cx="163080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1608</TotalTime>
  <Words>1748</Words>
  <Application>Microsoft Office PowerPoint</Application>
  <PresentationFormat>Širokouhlá</PresentationFormat>
  <Paragraphs>198</Paragraphs>
  <Slides>42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Corbel</vt:lpstr>
      <vt:lpstr>Paralaxa</vt:lpstr>
      <vt:lpstr>Cosmos DB</vt:lpstr>
      <vt:lpstr>Základné vlastnosti</vt:lpstr>
      <vt:lpstr>Hierarchia</vt:lpstr>
      <vt:lpstr>Štruktúra</vt:lpstr>
      <vt:lpstr>API</vt:lpstr>
      <vt:lpstr>Core (SQL)</vt:lpstr>
      <vt:lpstr>MongoDB</vt:lpstr>
      <vt:lpstr>Cassandra</vt:lpstr>
      <vt:lpstr>Azure Table</vt:lpstr>
      <vt:lpstr>Gremlin (Graph)</vt:lpstr>
      <vt:lpstr>Aké API vybrať?</vt:lpstr>
      <vt:lpstr>Request unit (RU)</vt:lpstr>
      <vt:lpstr>Od čoho závisí RU?</vt:lpstr>
      <vt:lpstr>Nastavenie Azure Cosmos z hľadiska RU</vt:lpstr>
      <vt:lpstr>Provisioned throughput</vt:lpstr>
      <vt:lpstr>Provisioned throughput - Container</vt:lpstr>
      <vt:lpstr>Provisioned throughput - Database</vt:lpstr>
      <vt:lpstr>Serverless</vt:lpstr>
      <vt:lpstr>Global distribution</vt:lpstr>
      <vt:lpstr>Global distribution</vt:lpstr>
      <vt:lpstr>Partitioning</vt:lpstr>
      <vt:lpstr>Partition Key (PK)</vt:lpstr>
      <vt:lpstr>Item id</vt:lpstr>
      <vt:lpstr>Time to Live (TTL)</vt:lpstr>
      <vt:lpstr>Indexing policy</vt:lpstr>
      <vt:lpstr>Indexing policy</vt:lpstr>
      <vt:lpstr>Composite indexes</vt:lpstr>
      <vt:lpstr>Composite indexes - poradie</vt:lpstr>
      <vt:lpstr>Stored procedures, triggers, user-defined functions</vt:lpstr>
      <vt:lpstr>Stored procedures</vt:lpstr>
      <vt:lpstr>Triggers</vt:lpstr>
      <vt:lpstr>.NET SDK + DEMO</vt:lpstr>
      <vt:lpstr>Consistency levels</vt:lpstr>
      <vt:lpstr>Consistency levels - Strong</vt:lpstr>
      <vt:lpstr>Consistency levels – Bounded staleness</vt:lpstr>
      <vt:lpstr>Consistency levels - Session</vt:lpstr>
      <vt:lpstr>Consistency levels – Consistent prefix</vt:lpstr>
      <vt:lpstr>Consistency levels - Eventual</vt:lpstr>
      <vt:lpstr>Change feed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223</cp:revision>
  <dcterms:created xsi:type="dcterms:W3CDTF">2021-04-23T08:10:48Z</dcterms:created>
  <dcterms:modified xsi:type="dcterms:W3CDTF">2021-06-09T07:51:42Z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