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60" r:id="rId5"/>
    <p:sldId id="398" r:id="rId6"/>
    <p:sldId id="353" r:id="rId7"/>
    <p:sldId id="494" r:id="rId8"/>
    <p:sldId id="485" r:id="rId9"/>
    <p:sldId id="478" r:id="rId10"/>
    <p:sldId id="501" r:id="rId11"/>
    <p:sldId id="482" r:id="rId12"/>
    <p:sldId id="479" r:id="rId13"/>
    <p:sldId id="502" r:id="rId14"/>
    <p:sldId id="480" r:id="rId15"/>
    <p:sldId id="481" r:id="rId16"/>
    <p:sldId id="484" r:id="rId17"/>
    <p:sldId id="486" r:id="rId18"/>
    <p:sldId id="519" r:id="rId19"/>
    <p:sldId id="483" r:id="rId20"/>
    <p:sldId id="505" r:id="rId21"/>
    <p:sldId id="499" r:id="rId22"/>
    <p:sldId id="487" r:id="rId23"/>
    <p:sldId id="488" r:id="rId24"/>
    <p:sldId id="520" r:id="rId25"/>
    <p:sldId id="489" r:id="rId26"/>
    <p:sldId id="490" r:id="rId27"/>
    <p:sldId id="521" r:id="rId28"/>
    <p:sldId id="491" r:id="rId29"/>
    <p:sldId id="507" r:id="rId30"/>
    <p:sldId id="506" r:id="rId31"/>
    <p:sldId id="510" r:id="rId32"/>
    <p:sldId id="511" r:id="rId33"/>
    <p:sldId id="512" r:id="rId34"/>
    <p:sldId id="513" r:id="rId35"/>
    <p:sldId id="514" r:id="rId36"/>
    <p:sldId id="492" r:id="rId37"/>
    <p:sldId id="493" r:id="rId38"/>
    <p:sldId id="523" r:id="rId39"/>
    <p:sldId id="524" r:id="rId40"/>
    <p:sldId id="522" r:id="rId41"/>
    <p:sldId id="495" r:id="rId42"/>
    <p:sldId id="496" r:id="rId43"/>
    <p:sldId id="525" r:id="rId44"/>
    <p:sldId id="527" r:id="rId45"/>
    <p:sldId id="526" r:id="rId46"/>
    <p:sldId id="497" r:id="rId47"/>
    <p:sldId id="498" r:id="rId48"/>
    <p:sldId id="528" r:id="rId49"/>
    <p:sldId id="516" r:id="rId50"/>
    <p:sldId id="515" r:id="rId51"/>
    <p:sldId id="517" r:id="rId52"/>
    <p:sldId id="503" r:id="rId53"/>
    <p:sldId id="289" r:id="rId54"/>
    <p:sldId id="290" r:id="rId55"/>
    <p:sldId id="303" r:id="rId5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6408" autoAdjust="0"/>
  </p:normalViewPr>
  <p:slideViewPr>
    <p:cSldViewPr snapToGrid="0">
      <p:cViewPr varScale="1">
        <p:scale>
          <a:sx n="110" d="100"/>
          <a:sy n="11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25. 4. 2022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Event Sourcing pattern defines an approach to handling operations on data that's driven by a sequence of events, each of which is recorded in an append-only store. Application code sends a series of events that imperatively describe each action that has occurred on the data to the event store, where they're persisted. Each event represents a set of changes to the data (such as </a:t>
            </a:r>
            <a:r>
              <a:rPr lang="en-US" dirty="0" err="1"/>
              <a:t>AddedItemToOrder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sk-SK" noProof="0" smtClean="0"/>
              <a:t>9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2536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 client makes a request to the server just like a simple HTTP request.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 server responds to the client but has not finished processing the request.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 client polls the server after some interval to see if the request has been processed.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If the request has been processed, the client receives the response.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If not, the client polls again after some interval.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sk-SK" noProof="0" smtClean="0"/>
              <a:t>10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55189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25. 4. 2022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implement-durable-func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modules/create-long-running-serverless-workflow-with-durable-function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Durable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/>
              <a:t>87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A67DE-8F19-4768-8C0A-129FD6C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(OF) - akcie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902142-C93E-4B06-8863-BB0802D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/>
              <a:t>Activity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endParaRPr lang="sk-SK" b="1" dirty="0"/>
          </a:p>
          <a:p>
            <a:pPr algn="just"/>
            <a:r>
              <a:rPr lang="sk-SK" b="1" dirty="0" err="1"/>
              <a:t>Sub-orchestration</a:t>
            </a:r>
            <a:r>
              <a:rPr lang="sk-SK" b="1" dirty="0"/>
              <a:t> </a:t>
            </a:r>
            <a:r>
              <a:rPr lang="sk-SK" dirty="0"/>
              <a:t>– umožňuje zavolať OF z inej OF, prípadne spustiť paralelne viac inštancií jednej OF. Z pohľadu volajúceho sa správa ako </a:t>
            </a:r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pPr algn="just"/>
            <a:r>
              <a:rPr lang="sk-SK" b="1" dirty="0" err="1"/>
              <a:t>Durable</a:t>
            </a:r>
            <a:r>
              <a:rPr lang="sk-SK" b="1" dirty="0"/>
              <a:t> </a:t>
            </a:r>
            <a:r>
              <a:rPr lang="sk-SK" b="1" dirty="0" err="1"/>
              <a:t>timer</a:t>
            </a:r>
            <a:r>
              <a:rPr lang="sk-SK" b="1" dirty="0"/>
              <a:t> </a:t>
            </a:r>
            <a:r>
              <a:rPr lang="sk-SK" dirty="0"/>
              <a:t>– slúži na zapracovanie oneskorenia alebo vytvorenie </a:t>
            </a:r>
            <a:r>
              <a:rPr lang="sk-SK" dirty="0" err="1"/>
              <a:t>timeoutov</a:t>
            </a:r>
            <a:r>
              <a:rPr lang="sk-SK" dirty="0"/>
              <a:t>. Nahrádza </a:t>
            </a:r>
            <a:r>
              <a:rPr lang="sk-SK" i="1" dirty="0" err="1"/>
              <a:t>Thread.Sleep</a:t>
            </a:r>
            <a:r>
              <a:rPr lang="sk-SK" dirty="0"/>
              <a:t> a </a:t>
            </a:r>
            <a:r>
              <a:rPr lang="sk-SK" i="1" dirty="0" err="1"/>
              <a:t>Task.Delay</a:t>
            </a:r>
            <a:r>
              <a:rPr lang="sk-SK" dirty="0"/>
              <a:t>.</a:t>
            </a:r>
          </a:p>
          <a:p>
            <a:pPr algn="just"/>
            <a:r>
              <a:rPr lang="sk-SK" b="1" dirty="0"/>
              <a:t>Externé udalosti </a:t>
            </a:r>
            <a:r>
              <a:rPr lang="sk-SK" dirty="0"/>
              <a:t>– DF môžu čakať a zachytávať externé udalosti</a:t>
            </a:r>
          </a:p>
          <a:p>
            <a:pPr algn="just"/>
            <a:r>
              <a:rPr lang="sk-SK" b="1" dirty="0"/>
              <a:t>HTTP</a:t>
            </a:r>
            <a:r>
              <a:rPr lang="sk-SK" dirty="0"/>
              <a:t> – DF môžu volať externé HTTP </a:t>
            </a:r>
            <a:r>
              <a:rPr lang="sk-SK" dirty="0" err="1"/>
              <a:t>endpointy</a:t>
            </a:r>
            <a:r>
              <a:rPr lang="sk-SK" dirty="0"/>
              <a:t>. Podpora pre HTTP 202 </a:t>
            </a:r>
            <a:r>
              <a:rPr lang="sk-SK" dirty="0" err="1"/>
              <a:t>polling</a:t>
            </a:r>
            <a:r>
              <a:rPr lang="sk-SK" dirty="0"/>
              <a:t> </a:t>
            </a:r>
            <a:r>
              <a:rPr lang="sk-SK" dirty="0" err="1"/>
              <a:t>pattern</a:t>
            </a:r>
            <a:r>
              <a:rPr lang="sk-SK" dirty="0"/>
              <a:t> aj autentifikáciu s externými službami.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42709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E15FAE-D201-4FC6-AFFD-7126FDFE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(AF)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1CDBDF-C7F2-4E41-82FB-49839D8D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Základná jednotka práce v DF („jeden krok v pracovnom postupe“)</a:t>
            </a:r>
          </a:p>
          <a:p>
            <a:r>
              <a:rPr lang="sk-SK" dirty="0"/>
              <a:t>Všetky náročné operácie by mali byť v nich a nie v OF</a:t>
            </a:r>
          </a:p>
          <a:p>
            <a:r>
              <a:rPr lang="sk-SK" dirty="0"/>
              <a:t>Iba jeden vstupný parameter</a:t>
            </a:r>
          </a:p>
          <a:p>
            <a:r>
              <a:rPr lang="sk-SK" dirty="0"/>
              <a:t>Môžu bežať na inej inštancii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/inej VM</a:t>
            </a:r>
          </a:p>
        </p:txBody>
      </p:sp>
    </p:spTree>
    <p:extLst>
      <p:ext uri="{BB962C8B-B14F-4D97-AF65-F5344CB8AC3E}">
        <p14:creationId xmlns:p14="http://schemas.microsoft.com/office/powerpoint/2010/main" val="156402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A4BE7-C868-44A8-BC54-A3101B57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Entity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durable</a:t>
            </a:r>
            <a:r>
              <a:rPr lang="sk-SK" dirty="0"/>
              <a:t> entity)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140D17-465A-4E3A-BF0B-B8D5D808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Obsahujú operácie na čítanie a aktualizáciu časti stavu</a:t>
            </a:r>
          </a:p>
          <a:p>
            <a:r>
              <a:rPr lang="sk-SK" dirty="0"/>
              <a:t>Spúšťajú sa cez </a:t>
            </a:r>
            <a:r>
              <a:rPr lang="sk-SK" i="1" dirty="0"/>
              <a:t>entity </a:t>
            </a:r>
            <a:r>
              <a:rPr lang="sk-SK" i="1" dirty="0" err="1"/>
              <a:t>trigger</a:t>
            </a:r>
            <a:r>
              <a:rPr lang="sk-SK" i="1" dirty="0"/>
              <a:t> </a:t>
            </a:r>
            <a:r>
              <a:rPr lang="sk-SK" dirty="0"/>
              <a:t>z OF,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alebo inej entity</a:t>
            </a:r>
          </a:p>
          <a:p>
            <a:r>
              <a:rPr lang="sk-SK" dirty="0"/>
              <a:t>Fungujú ako malé služby, ktoré komunikujú prostredníctvom správ</a:t>
            </a:r>
          </a:p>
          <a:p>
            <a:r>
              <a:rPr lang="sk-SK" dirty="0"/>
              <a:t>Majú unikátne ID (názov funkcie + </a:t>
            </a:r>
            <a:r>
              <a:rPr lang="en-US" dirty="0"/>
              <a:t>ID entity</a:t>
            </a:r>
            <a:r>
              <a:rPr lang="sk-SK" dirty="0"/>
              <a:t>), interný stav a vykonávajú operácie</a:t>
            </a:r>
          </a:p>
          <a:p>
            <a:r>
              <a:rPr lang="sk-SK" dirty="0"/>
              <a:t>Môžu byť definované ako funkcia alebo ako trieda (len v .NET)</a:t>
            </a:r>
          </a:p>
          <a:p>
            <a:r>
              <a:rPr lang="sk-SK" dirty="0"/>
              <a:t>Všetky operácie jednej entity sa vykonávajú sériovo</a:t>
            </a:r>
          </a:p>
        </p:txBody>
      </p:sp>
    </p:spTree>
    <p:extLst>
      <p:ext uri="{BB962C8B-B14F-4D97-AF65-F5344CB8AC3E}">
        <p14:creationId xmlns:p14="http://schemas.microsoft.com/office/powerpoint/2010/main" val="55324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A813B-CD72-451C-B9EC-34D7FEBB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0A9F7F-D38F-49DB-A3B5-6D7D5F53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Vykoná sled funkcií v určitom poradí</a:t>
            </a:r>
          </a:p>
          <a:p>
            <a:r>
              <a:rPr lang="sk-SK" dirty="0"/>
              <a:t>Výstup z jednej funkcie je vstupom pre ďalšiu funkciu v poradí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377082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519752-D5D1-4CDD-B25A-741344E6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pic>
        <p:nvPicPr>
          <p:cNvPr id="1026" name="Picture 2" descr="A diagram of the function chaining pattern">
            <a:extLst>
              <a:ext uri="{FF2B5EF4-FFF2-40B4-BE49-F238E27FC236}">
                <a16:creationId xmlns:a16="http://schemas.microsoft.com/office/drawing/2014/main" id="{F8FDA70A-BD94-44F4-B58D-9D9328454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58" y="3528915"/>
            <a:ext cx="7859222" cy="14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0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062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4A731-2471-4293-881F-8747290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Obmedzenia pre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C4BB2B-CF84-4566-AFF6-2A795773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Pri rehydratácii sa volá celý kód v OF nanovo, aby sa obnovili všetky lokálne premenné</a:t>
            </a:r>
          </a:p>
          <a:p>
            <a:pPr algn="just"/>
            <a:r>
              <a:rPr lang="sk-SK" dirty="0"/>
              <a:t>Už vykonané funkcie sa znova nevolajú, používa sa ich zapamätaný výstup</a:t>
            </a:r>
          </a:p>
          <a:p>
            <a:pPr algn="just"/>
            <a:r>
              <a:rPr lang="sk-SK" dirty="0"/>
              <a:t>Vzhľadom na tento tzv. „</a:t>
            </a:r>
            <a:r>
              <a:rPr lang="sk-SK" dirty="0" err="1"/>
              <a:t>replaying</a:t>
            </a:r>
            <a:r>
              <a:rPr lang="sk-SK" dirty="0"/>
              <a:t>“ platí, že kód v OF musí byť </a:t>
            </a:r>
            <a:r>
              <a:rPr lang="sk-SK" b="1" dirty="0"/>
              <a:t>deterministický </a:t>
            </a:r>
            <a:r>
              <a:rPr lang="sk-SK" dirty="0"/>
              <a:t>(t. j. že pri rovnakých vstupoch dá vždy rovnaký výstup)</a:t>
            </a:r>
          </a:p>
          <a:p>
            <a:pPr algn="just"/>
            <a:r>
              <a:rPr lang="sk-SK" dirty="0"/>
              <a:t>Preto by mali byť všetky rozhrania volané z OF deterministické</a:t>
            </a:r>
          </a:p>
        </p:txBody>
      </p:sp>
    </p:spTree>
    <p:extLst>
      <p:ext uri="{BB962C8B-B14F-4D97-AF65-F5344CB8AC3E}">
        <p14:creationId xmlns:p14="http://schemas.microsoft.com/office/powerpoint/2010/main" val="95796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4A731-2471-4293-881F-8747290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Čo nepoužívať v OF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D7C02CE6-8593-49A3-8A3A-BE431FB24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647735"/>
              </p:ext>
            </p:extLst>
          </p:nvPr>
        </p:nvGraphicFramePr>
        <p:xfrm>
          <a:off x="1484311" y="2092960"/>
          <a:ext cx="100187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963">
                  <a:extLst>
                    <a:ext uri="{9D8B030D-6E8A-4147-A177-3AD203B41FA5}">
                      <a16:colId xmlns:a16="http://schemas.microsoft.com/office/drawing/2014/main" val="515266982"/>
                    </a:ext>
                  </a:extLst>
                </a:gridCol>
                <a:gridCol w="7372749">
                  <a:extLst>
                    <a:ext uri="{9D8B030D-6E8A-4147-A177-3AD203B41FA5}">
                      <a16:colId xmlns:a16="http://schemas.microsoft.com/office/drawing/2014/main" val="39705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Rozhranie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Ako to urobiť správne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Dátumy a časy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CurrentUtcDateTime</a:t>
                      </a:r>
                      <a:r>
                        <a:rPr lang="sk-SK" dirty="0"/>
                        <a:t> z kontextu 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1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GUID, 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NewGuid</a:t>
                      </a:r>
                      <a:r>
                        <a:rPr lang="sk-SK" dirty="0"/>
                        <a:t> z kontextu 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Náhodné čísla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Generovať náhodné čísla v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7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Binding</a:t>
                      </a:r>
                      <a:r>
                        <a:rPr lang="sk-SK" dirty="0"/>
                        <a:t> (I/O)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Využívať </a:t>
                      </a:r>
                      <a:r>
                        <a:rPr lang="sk-SK" dirty="0" err="1"/>
                        <a:t>binding</a:t>
                      </a:r>
                      <a:r>
                        <a:rPr lang="sk-SK" dirty="0"/>
                        <a:t> v CF alebo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6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Blokovanie (</a:t>
                      </a:r>
                      <a:r>
                        <a:rPr lang="sk-SK" dirty="0" err="1"/>
                        <a:t>Sleep</a:t>
                      </a:r>
                      <a:r>
                        <a:rPr lang="sk-SK" dirty="0"/>
                        <a:t>, </a:t>
                      </a:r>
                      <a:r>
                        <a:rPr lang="sk-SK" dirty="0" err="1"/>
                        <a:t>Delay</a:t>
                      </a:r>
                      <a:r>
                        <a:rPr lang="sk-SK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Durable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timer</a:t>
                      </a:r>
                      <a:r>
                        <a:rPr lang="sk-SK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5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Asynchrónne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Volať z OF iba </a:t>
                      </a:r>
                      <a:r>
                        <a:rPr lang="sk-SK" dirty="0" err="1"/>
                        <a:t>durable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async</a:t>
                      </a:r>
                      <a:r>
                        <a:rPr lang="sk-SK" dirty="0"/>
                        <a:t> volania. Ostatné API by mala volať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Vlákna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Nepoužívať </a:t>
                      </a:r>
                      <a:r>
                        <a:rPr lang="sk-SK" dirty="0">
                          <a:sym typeface="Wingdings" panose="05000000000000000000" pitchFamily="2" charset="2"/>
                        </a:rPr>
                        <a:t>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Statické premenné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Konštanty alebo statické premenné v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Premenné prostredia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Zisťovať ich hodnotu len z CF alebo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Nekonečné cykly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ContinueAsNew</a:t>
                      </a:r>
                      <a:r>
                        <a:rPr lang="sk-SK" dirty="0"/>
                        <a:t> z kontextu DF (reštartuje OF a zmaže stav).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0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BF9D3-A174-4B71-B612-0EE6EAF1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Spoplatnenie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BCB796-F4F7-4307-AB55-0BB9278F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Rovnaké ako pri A</a:t>
            </a:r>
            <a:r>
              <a:rPr lang="en-US" dirty="0" err="1"/>
              <a:t>zure</a:t>
            </a:r>
            <a:r>
              <a:rPr lang="en-US" dirty="0"/>
              <a:t> </a:t>
            </a:r>
            <a:r>
              <a:rPr lang="sk-SK" dirty="0"/>
              <a:t>F</a:t>
            </a:r>
            <a:r>
              <a:rPr lang="en-US" dirty="0" err="1"/>
              <a:t>unctions</a:t>
            </a:r>
            <a:endParaRPr lang="sk-SK" dirty="0"/>
          </a:p>
          <a:p>
            <a:pPr algn="just"/>
            <a:r>
              <a:rPr lang="sk-SK" dirty="0"/>
              <a:t>Pri </a:t>
            </a:r>
            <a:r>
              <a:rPr lang="sk-SK" i="1" dirty="0" err="1"/>
              <a:t>Consumption</a:t>
            </a:r>
            <a:r>
              <a:rPr lang="sk-SK" dirty="0"/>
              <a:t> pláne sa platí </a:t>
            </a:r>
            <a:r>
              <a:rPr lang="sk-SK" b="1" dirty="0"/>
              <a:t>za každé prehratie OF</a:t>
            </a:r>
          </a:p>
          <a:p>
            <a:pPr algn="just"/>
            <a:r>
              <a:rPr lang="sk-SK" dirty="0"/>
              <a:t>OF končí pri prvom </a:t>
            </a:r>
            <a:r>
              <a:rPr lang="sk-SK" i="1" dirty="0" err="1"/>
              <a:t>await</a:t>
            </a:r>
            <a:r>
              <a:rPr lang="sk-SK" dirty="0"/>
              <a:t> (v JS </a:t>
            </a:r>
            <a:r>
              <a:rPr lang="sk-SK" i="1" dirty="0" err="1"/>
              <a:t>yield</a:t>
            </a:r>
            <a:r>
              <a:rPr lang="sk-SK" dirty="0"/>
              <a:t>), počas čakania sa za OF neplatí. To zabraňuje dvojitému spoplatneniu (tzv. „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billing</a:t>
            </a:r>
            <a:r>
              <a:rPr lang="sk-SK" dirty="0"/>
              <a:t>“), ktoré môže nastať, keď funkcia volá inú funkciu.</a:t>
            </a:r>
          </a:p>
          <a:p>
            <a:pPr algn="just"/>
            <a:r>
              <a:rPr lang="sk-SK" dirty="0"/>
              <a:t>Za interné </a:t>
            </a:r>
            <a:r>
              <a:rPr lang="sk-SK" dirty="0" err="1"/>
              <a:t>dotazovanie</a:t>
            </a:r>
            <a:r>
              <a:rPr lang="sk-SK" dirty="0"/>
              <a:t> sa neplatí (kontrola stavu asynchrónnej funkcie)</a:t>
            </a:r>
          </a:p>
          <a:p>
            <a:pPr algn="just"/>
            <a:r>
              <a:rPr lang="sk-SK" dirty="0"/>
              <a:t>Platí sa za operácie s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súvisiace s ukladaním stavu</a:t>
            </a:r>
          </a:p>
        </p:txBody>
      </p:sp>
    </p:spTree>
    <p:extLst>
      <p:ext uri="{BB962C8B-B14F-4D97-AF65-F5344CB8AC3E}">
        <p14:creationId xmlns:p14="http://schemas.microsoft.com/office/powerpoint/2010/main" val="306136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87CE2-204D-40CB-98A2-3F44DBF6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761969-A3E5-44C5-9990-2A4B5F4C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Paralelne sa vykonáva viacero funkcií a čaká sa, kým všetky dobehnú</a:t>
            </a:r>
          </a:p>
          <a:p>
            <a:r>
              <a:rPr lang="sk-SK" dirty="0"/>
              <a:t>Výstupy z funkcií sa často agregujú</a:t>
            </a:r>
          </a:p>
        </p:txBody>
      </p:sp>
    </p:spTree>
    <p:extLst>
      <p:ext uri="{BB962C8B-B14F-4D97-AF65-F5344CB8AC3E}">
        <p14:creationId xmlns:p14="http://schemas.microsoft.com/office/powerpoint/2010/main" val="246832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</a:t>
            </a:r>
            <a:r>
              <a:rPr lang="en-US" dirty="0"/>
              <a:t>pl</a:t>
            </a:r>
            <a:r>
              <a:rPr lang="sk-SK" dirty="0" err="1"/>
              <a:t>ánov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09CFA4-907A-42D7-BCCC-EE654E4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pic>
        <p:nvPicPr>
          <p:cNvPr id="2050" name="Picture 2" descr="A diagram of the fan out/fan pattern">
            <a:extLst>
              <a:ext uri="{FF2B5EF4-FFF2-40B4-BE49-F238E27FC236}">
                <a16:creationId xmlns:a16="http://schemas.microsoft.com/office/drawing/2014/main" id="{8A08A530-A72C-4918-85E9-C2529042F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23" y="2866835"/>
            <a:ext cx="5496692" cy="27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0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/>
              <a:t> in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809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2B029D-E4ED-4401-893C-58C7C17E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3 – </a:t>
            </a:r>
            <a:r>
              <a:rPr lang="sk-SK" dirty="0" err="1"/>
              <a:t>Async</a:t>
            </a:r>
            <a:r>
              <a:rPr lang="sk-SK" dirty="0"/>
              <a:t> HTTP </a:t>
            </a:r>
            <a:r>
              <a:rPr lang="sk-SK" dirty="0" err="1"/>
              <a:t>APIs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43541F-8AEF-4BE7-BBE6-A3E25639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Riešia synchronizáciu medzi stavom dlhotrvajúcej operácie a externým klientom</a:t>
            </a:r>
          </a:p>
          <a:p>
            <a:pPr algn="just"/>
            <a:r>
              <a:rPr lang="sk-SK" dirty="0"/>
              <a:t>Spravidla sa rieši tak, že HTTP </a:t>
            </a:r>
            <a:r>
              <a:rPr lang="sk-SK" dirty="0" err="1"/>
              <a:t>trigger</a:t>
            </a:r>
            <a:r>
              <a:rPr lang="sk-SK" dirty="0"/>
              <a:t> spustí dlhotrvajúcu operáciu a následne sa klient presmeruje na </a:t>
            </a:r>
            <a:r>
              <a:rPr lang="sk-SK" dirty="0" err="1"/>
              <a:t>endpoint</a:t>
            </a:r>
            <a:r>
              <a:rPr lang="sk-SK" dirty="0"/>
              <a:t>, kde môže sledovať stav operácie</a:t>
            </a:r>
          </a:p>
          <a:p>
            <a:pPr algn="just"/>
            <a:r>
              <a:rPr lang="sk-SK" dirty="0"/>
              <a:t>DF majú podporu pre sledovanie stavu zapracovanú priamo v sebe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82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C496E-C298-4154-BC79-411484CC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/>
              <a:t>Vzor 3 – Async HTTP APIs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80CFEE-342E-4047-92CA-C175A8BA1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61" y="2771571"/>
            <a:ext cx="3877216" cy="29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Async</a:t>
            </a:r>
            <a:r>
              <a:rPr lang="sk-SK" dirty="0"/>
              <a:t> HTTP </a:t>
            </a:r>
            <a:r>
              <a:rPr lang="sk-SK" dirty="0" err="1"/>
              <a:t>APIs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803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API pre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baseUrl</a:t>
            </a:r>
            <a:r>
              <a:rPr lang="en-US" dirty="0"/>
              <a:t> = URL pre Function App</a:t>
            </a:r>
          </a:p>
          <a:p>
            <a:r>
              <a:rPr lang="sk-SK" dirty="0" err="1"/>
              <a:t>Query</a:t>
            </a:r>
            <a:r>
              <a:rPr lang="sk-SK" dirty="0"/>
              <a:t> p</a:t>
            </a:r>
            <a:r>
              <a:rPr lang="en-US" dirty="0" err="1"/>
              <a:t>arametre</a:t>
            </a:r>
            <a:r>
              <a:rPr lang="en-US" dirty="0"/>
              <a:t> v ka</a:t>
            </a:r>
            <a:r>
              <a:rPr lang="sk-SK" dirty="0" err="1"/>
              <a:t>ždom</a:t>
            </a:r>
            <a:r>
              <a:rPr lang="sk-SK" dirty="0"/>
              <a:t> dotaze:</a:t>
            </a:r>
            <a:endParaRPr lang="en-US" dirty="0"/>
          </a:p>
          <a:p>
            <a:pPr lvl="1"/>
            <a:r>
              <a:rPr lang="en-US" b="1" dirty="0"/>
              <a:t>task</a:t>
            </a:r>
            <a:r>
              <a:rPr lang="sk-SK" b="1" dirty="0"/>
              <a:t>H</a:t>
            </a:r>
            <a:r>
              <a:rPr lang="en-US" b="1" dirty="0" err="1"/>
              <a:t>ub</a:t>
            </a:r>
            <a:r>
              <a:rPr lang="sk-SK" dirty="0"/>
              <a:t> – názov pre </a:t>
            </a:r>
            <a:r>
              <a:rPr lang="sk-SK" dirty="0" err="1"/>
              <a:t>task</a:t>
            </a:r>
            <a:r>
              <a:rPr lang="sk-SK" dirty="0"/>
              <a:t> hub (= logický kontajner pre zdroje DF)</a:t>
            </a:r>
          </a:p>
          <a:p>
            <a:pPr lvl="1"/>
            <a:r>
              <a:rPr lang="sk-SK" b="1" dirty="0" err="1"/>
              <a:t>connection</a:t>
            </a:r>
            <a:r>
              <a:rPr lang="sk-SK" dirty="0"/>
              <a:t> – 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stringom</a:t>
            </a:r>
            <a:r>
              <a:rPr lang="sk-SK" dirty="0"/>
              <a:t> pre </a:t>
            </a:r>
            <a:r>
              <a:rPr lang="sk-SK" dirty="0" err="1"/>
              <a:t>storage</a:t>
            </a:r>
            <a:endParaRPr lang="sk-SK" dirty="0"/>
          </a:p>
          <a:p>
            <a:pPr lvl="1"/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dirty="0"/>
              <a:t>– autorizačný kľúč potrebný na použitie API</a:t>
            </a:r>
          </a:p>
        </p:txBody>
      </p:sp>
    </p:spTree>
    <p:extLst>
      <p:ext uri="{BB962C8B-B14F-4D97-AF65-F5344CB8AC3E}">
        <p14:creationId xmlns:p14="http://schemas.microsoft.com/office/powerpoint/2010/main" val="161227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inštancie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/{</a:t>
            </a:r>
            <a:r>
              <a:rPr lang="sk-SK" b="1" i="1" dirty="0" err="1"/>
              <a:t>instanceId</a:t>
            </a:r>
            <a:r>
              <a:rPr lang="sk-SK" b="1" i="1" dirty="0"/>
              <a:t>}</a:t>
            </a:r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showInput</a:t>
            </a:r>
            <a:r>
              <a:rPr lang="sk-SK" dirty="0"/>
              <a:t> – či má odpoveď obsahovať vstup do OF (</a:t>
            </a:r>
            <a:r>
              <a:rPr lang="sk-SK" b="1" dirty="0" err="1"/>
              <a:t>true</a:t>
            </a:r>
            <a:r>
              <a:rPr lang="sk-SK" dirty="0"/>
              <a:t>/</a:t>
            </a:r>
            <a:r>
              <a:rPr lang="sk-SK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showHistory</a:t>
            </a:r>
            <a:r>
              <a:rPr lang="sk-SK" dirty="0"/>
              <a:t> – či má odpoveď obsahovať históriu spustení OF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showHistoryOutput</a:t>
            </a:r>
            <a:r>
              <a:rPr lang="sk-SK" dirty="0"/>
              <a:t> – či má história obsahovať aj výstupy z OF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returnInternalServerErrorOnFailure</a:t>
            </a:r>
            <a:r>
              <a:rPr lang="sk-SK" dirty="0"/>
              <a:t> – umožňuje vrátiť HTTP 500, ak OF zlyhala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), bežne vracia HTTP 200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– </a:t>
            </a:r>
            <a:r>
              <a:rPr lang="sk-SK" dirty="0"/>
              <a:t>inštancia OF dobehla</a:t>
            </a:r>
            <a:endParaRPr lang="sk-SK" b="1" dirty="0"/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inštancia OF beží</a:t>
            </a:r>
          </a:p>
          <a:p>
            <a:pPr lvl="1"/>
            <a:r>
              <a:rPr lang="sk-SK" b="1" i="1" dirty="0"/>
              <a:t>HTTP 400 </a:t>
            </a:r>
            <a:r>
              <a:rPr lang="sk-SK" dirty="0"/>
              <a:t>– inštancia OF zlyhala alebo bola zrušená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 alebo ešte nezačala</a:t>
            </a:r>
            <a:endParaRPr lang="sk-SK" b="1" i="1" dirty="0"/>
          </a:p>
          <a:p>
            <a:pPr lvl="1"/>
            <a:r>
              <a:rPr lang="sk-SK" b="1" i="1" dirty="0"/>
              <a:t>HTTP 500</a:t>
            </a:r>
            <a:r>
              <a:rPr lang="sk-SK" dirty="0"/>
              <a:t> – inštancia OF zlyhala a je zapnutá možnosť </a:t>
            </a:r>
            <a:r>
              <a:rPr lang="sk-SK" dirty="0" err="1"/>
              <a:t>returnServerErrorOnFailure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420190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Spustenie orchestrácie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orchestrators</a:t>
            </a:r>
            <a:r>
              <a:rPr lang="sk-SK" b="1" i="1" dirty="0"/>
              <a:t>/{</a:t>
            </a:r>
            <a:r>
              <a:rPr lang="sk-SK" b="1" i="1" dirty="0" err="1"/>
              <a:t>functionName</a:t>
            </a:r>
            <a:r>
              <a:rPr lang="sk-SK" b="1" i="1" dirty="0"/>
              <a:t>}/{</a:t>
            </a:r>
            <a:r>
              <a:rPr lang="sk-SK" b="1" i="1" dirty="0" err="1"/>
              <a:t>instanceId</a:t>
            </a:r>
            <a:r>
              <a:rPr lang="sk-SK" b="1" i="1" dirty="0"/>
              <a:t>?}</a:t>
            </a:r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functionName</a:t>
            </a:r>
            <a:r>
              <a:rPr lang="sk-SK" dirty="0"/>
              <a:t> – názov OF</a:t>
            </a:r>
          </a:p>
          <a:p>
            <a:pPr lvl="1"/>
            <a:r>
              <a:rPr lang="sk-SK" b="1" i="1" dirty="0" err="1"/>
              <a:t>instanceId</a:t>
            </a:r>
            <a:r>
              <a:rPr lang="sk-SK" dirty="0"/>
              <a:t> – ID pre novú inštanciu (ak nie je zadané, vygeneruje sa náhodne)</a:t>
            </a:r>
          </a:p>
          <a:p>
            <a:r>
              <a:rPr lang="sk-SK" dirty="0"/>
              <a:t>Telo (JSON): vstup pre OF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bolo naplánované spustenie OF</a:t>
            </a:r>
          </a:p>
          <a:p>
            <a:pPr lvl="1"/>
            <a:r>
              <a:rPr lang="sk-SK" b="1" i="1" dirty="0"/>
              <a:t>HTTP 400 </a:t>
            </a:r>
            <a:r>
              <a:rPr lang="sk-SK" dirty="0"/>
              <a:t>– OF neexistuje / </a:t>
            </a:r>
            <a:r>
              <a:rPr lang="sk-SK" i="1" dirty="0" err="1"/>
              <a:t>instanceId</a:t>
            </a:r>
            <a:r>
              <a:rPr lang="sk-SK" dirty="0"/>
              <a:t> nie je </a:t>
            </a:r>
            <a:r>
              <a:rPr lang="sk-SK" dirty="0" err="1"/>
              <a:t>validné</a:t>
            </a:r>
            <a:r>
              <a:rPr lang="sk-SK" dirty="0"/>
              <a:t> / telo správy nie je </a:t>
            </a:r>
            <a:r>
              <a:rPr lang="sk-SK" dirty="0" err="1"/>
              <a:t>validné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523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všetkých inštancií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showInput</a:t>
            </a:r>
            <a:r>
              <a:rPr lang="sk-SK" dirty="0"/>
              <a:t>, </a:t>
            </a:r>
            <a:r>
              <a:rPr lang="sk-SK" b="1" i="1" dirty="0" err="1"/>
              <a:t>showHistory</a:t>
            </a:r>
            <a:r>
              <a:rPr lang="sk-SK" dirty="0"/>
              <a:t>, </a:t>
            </a:r>
            <a:r>
              <a:rPr lang="sk-SK" b="1" i="1" dirty="0" err="1"/>
              <a:t>showHistoryOutput</a:t>
            </a:r>
            <a:endParaRPr lang="sk-SK" dirty="0"/>
          </a:p>
          <a:p>
            <a:pPr lvl="1"/>
            <a:r>
              <a:rPr lang="sk-SK" b="1" i="1" dirty="0" err="1"/>
              <a:t>createdTimeFrom</a:t>
            </a:r>
            <a:r>
              <a:rPr lang="sk-SK" dirty="0"/>
              <a:t>, </a:t>
            </a:r>
            <a:r>
              <a:rPr lang="sk-SK" b="1" i="1" dirty="0" err="1"/>
              <a:t>createdTimeTo</a:t>
            </a:r>
            <a:r>
              <a:rPr lang="sk-SK" dirty="0"/>
              <a:t> – možnosť filtrovať podľa dátumu vytvorenia</a:t>
            </a:r>
          </a:p>
          <a:p>
            <a:pPr lvl="1"/>
            <a:r>
              <a:rPr lang="sk-SK" b="1" i="1" dirty="0" err="1"/>
              <a:t>runtimeStatus</a:t>
            </a:r>
            <a:r>
              <a:rPr lang="sk-SK" dirty="0"/>
              <a:t> – možnosť filtrovať podľa stavu inštancie (</a:t>
            </a:r>
            <a:r>
              <a:rPr lang="sk-SK" dirty="0" err="1"/>
              <a:t>Pending</a:t>
            </a:r>
            <a:r>
              <a:rPr lang="sk-SK" dirty="0"/>
              <a:t>, </a:t>
            </a:r>
            <a:r>
              <a:rPr lang="sk-SK" dirty="0" err="1"/>
              <a:t>Running</a:t>
            </a:r>
            <a:r>
              <a:rPr lang="sk-SK" dirty="0"/>
              <a:t>, ...)</a:t>
            </a:r>
          </a:p>
          <a:p>
            <a:pPr lvl="1"/>
            <a:r>
              <a:rPr lang="sk-SK" b="1" i="1" dirty="0"/>
              <a:t>top</a:t>
            </a:r>
            <a:r>
              <a:rPr lang="sk-SK" dirty="0"/>
              <a:t> – obmedzenie na počet vrátených inštancií</a:t>
            </a:r>
          </a:p>
          <a:p>
            <a:r>
              <a:rPr lang="sk-SK" dirty="0"/>
              <a:t>Stránkovanie je zabezpečené prostredníctvom hlavičky </a:t>
            </a:r>
            <a:r>
              <a:rPr lang="sk-SK" b="1" dirty="0"/>
              <a:t>x-ms-</a:t>
            </a:r>
            <a:r>
              <a:rPr lang="sk-SK" b="1" dirty="0" err="1"/>
              <a:t>continuation</a:t>
            </a:r>
            <a:r>
              <a:rPr lang="sk-SK" b="1" dirty="0"/>
              <a:t>-token</a:t>
            </a:r>
          </a:p>
        </p:txBody>
      </p:sp>
    </p:spTree>
    <p:extLst>
      <p:ext uri="{BB962C8B-B14F-4D97-AF65-F5344CB8AC3E}">
        <p14:creationId xmlns:p14="http://schemas.microsoft.com/office/powerpoint/2010/main" val="27987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Vymazanie histórie pre jednu inštanciu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DELETE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história úspešne vymazaná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r>
              <a:rPr lang="sk-SK" dirty="0"/>
              <a:t>Návratová hodnota (JSON):</a:t>
            </a:r>
          </a:p>
          <a:p>
            <a:pPr lvl="1"/>
            <a:r>
              <a:rPr lang="sk-SK" b="1" i="1" dirty="0" err="1"/>
              <a:t>instancesDeleted</a:t>
            </a:r>
            <a:r>
              <a:rPr lang="sk-SK" dirty="0"/>
              <a:t> – počet zmazaných inštancií, tu vždy 1</a:t>
            </a:r>
          </a:p>
        </p:txBody>
      </p:sp>
    </p:spTree>
    <p:extLst>
      <p:ext uri="{BB962C8B-B14F-4D97-AF65-F5344CB8AC3E}">
        <p14:creationId xmlns:p14="http://schemas.microsoft.com/office/powerpoint/2010/main" val="34967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Roz</a:t>
            </a:r>
            <a:r>
              <a:rPr lang="sk-SK" dirty="0"/>
              <a:t>šírenie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algn="just"/>
            <a:r>
              <a:rPr lang="sk-SK" dirty="0"/>
              <a:t>Umožňujú písať pracovné postupy („</a:t>
            </a:r>
            <a:r>
              <a:rPr lang="sk-SK" dirty="0" err="1"/>
              <a:t>workflow</a:t>
            </a:r>
            <a:r>
              <a:rPr lang="sk-SK" dirty="0"/>
              <a:t>“), ktoré si držia stav („</a:t>
            </a:r>
            <a:r>
              <a:rPr lang="sk-SK" dirty="0" err="1"/>
              <a:t>stateful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Na pozadí sa starajú o stav, </a:t>
            </a:r>
            <a:r>
              <a:rPr lang="sk-SK" dirty="0" err="1"/>
              <a:t>checkpointy</a:t>
            </a:r>
            <a:r>
              <a:rPr lang="sk-SK" dirty="0"/>
              <a:t> a reštartovanie</a:t>
            </a:r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Vymazanie histórie pre viacero inštancií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DELETE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createdTimeFrom</a:t>
            </a:r>
            <a:r>
              <a:rPr lang="sk-SK" dirty="0"/>
              <a:t>, </a:t>
            </a:r>
            <a:r>
              <a:rPr lang="sk-SK" b="1" i="1" dirty="0" err="1"/>
              <a:t>createdTimeTo</a:t>
            </a:r>
            <a:r>
              <a:rPr lang="sk-SK" dirty="0"/>
              <a:t> – možnosť filtrovať podľa dátumu vytvorenia</a:t>
            </a:r>
          </a:p>
          <a:p>
            <a:pPr lvl="1"/>
            <a:r>
              <a:rPr lang="sk-SK" b="1" i="1" dirty="0" err="1"/>
              <a:t>runtimeStatus</a:t>
            </a:r>
            <a:r>
              <a:rPr lang="sk-SK" dirty="0"/>
              <a:t> – možnosť filtrovať podľa stavu inštancie (</a:t>
            </a:r>
            <a:r>
              <a:rPr lang="sk-SK" dirty="0" err="1"/>
              <a:t>Pending</a:t>
            </a:r>
            <a:r>
              <a:rPr lang="sk-SK" dirty="0"/>
              <a:t>, </a:t>
            </a:r>
            <a:r>
              <a:rPr lang="sk-SK" dirty="0" err="1"/>
              <a:t>Running</a:t>
            </a:r>
            <a:r>
              <a:rPr lang="sk-SK" dirty="0"/>
              <a:t>, ...)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história úspešne vymazaná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neboli žiadne inštancie, ktoré spĺňajú zadané podmienky</a:t>
            </a:r>
          </a:p>
          <a:p>
            <a:r>
              <a:rPr lang="sk-SK" dirty="0"/>
              <a:t>Návratová hodnota (JSON):</a:t>
            </a:r>
          </a:p>
          <a:p>
            <a:pPr lvl="1"/>
            <a:r>
              <a:rPr lang="sk-SK" b="1" i="1" dirty="0" err="1"/>
              <a:t>instancesDeleted</a:t>
            </a:r>
            <a:r>
              <a:rPr lang="sk-SK" dirty="0"/>
              <a:t> – počet zmazaných inštancií</a:t>
            </a:r>
          </a:p>
        </p:txBody>
      </p:sp>
    </p:spTree>
    <p:extLst>
      <p:ext uri="{BB962C8B-B14F-4D97-AF65-F5344CB8AC3E}">
        <p14:creationId xmlns:p14="http://schemas.microsoft.com/office/powerpoint/2010/main" val="247139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Vyvolanie udalosti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sk-SK" b="1" i="1" dirty="0" err="1"/>
              <a:t>raiseEvent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eventName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eventName</a:t>
            </a:r>
            <a:r>
              <a:rPr lang="sk-SK" dirty="0"/>
              <a:t> – názov udalosti</a:t>
            </a:r>
          </a:p>
          <a:p>
            <a:r>
              <a:rPr lang="sk-SK" dirty="0"/>
              <a:t>Telo (JSON): </a:t>
            </a:r>
            <a:r>
              <a:rPr lang="sk-SK" dirty="0" err="1"/>
              <a:t>payload</a:t>
            </a:r>
            <a:r>
              <a:rPr lang="sk-SK" dirty="0"/>
              <a:t> pre udalosť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udalosť úspešne vyvolaná</a:t>
            </a:r>
          </a:p>
          <a:p>
            <a:pPr lvl="1"/>
            <a:r>
              <a:rPr lang="sk-SK" b="1" i="1" dirty="0"/>
              <a:t>HTTP 400</a:t>
            </a:r>
            <a:r>
              <a:rPr lang="sk-SK" dirty="0"/>
              <a:t> – </a:t>
            </a:r>
            <a:r>
              <a:rPr lang="sk-SK" dirty="0" err="1"/>
              <a:t>payload</a:t>
            </a:r>
            <a:r>
              <a:rPr lang="sk-SK" dirty="0"/>
              <a:t> nie je </a:t>
            </a:r>
            <a:r>
              <a:rPr lang="sk-SK" dirty="0" err="1"/>
              <a:t>validný</a:t>
            </a:r>
            <a:endParaRPr lang="sk-SK" b="1" i="1" dirty="0"/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pPr lvl="1"/>
            <a:r>
              <a:rPr lang="sk-SK" b="1" i="1" dirty="0"/>
              <a:t>HTTP 410</a:t>
            </a:r>
            <a:r>
              <a:rPr lang="sk-SK" dirty="0"/>
              <a:t> – inštancia OF už dobehla a nemôže prijímať udalosti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15800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Ukončenie inštancie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sk-SK" b="1" i="1" dirty="0" err="1"/>
              <a:t>terminate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parametre:</a:t>
            </a:r>
          </a:p>
          <a:p>
            <a:pPr lvl="1"/>
            <a:r>
              <a:rPr lang="sk-SK" b="1" i="1" dirty="0" err="1"/>
              <a:t>reason</a:t>
            </a:r>
            <a:r>
              <a:rPr lang="sk-SK" dirty="0"/>
              <a:t> – dôvod na ukončenie, voliteľný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žiadosť o ukončenie úspešne prijatá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pPr lvl="1"/>
            <a:r>
              <a:rPr lang="sk-SK" b="1" i="1" dirty="0"/>
              <a:t>HTTP 410</a:t>
            </a:r>
            <a:r>
              <a:rPr lang="sk-SK" dirty="0"/>
              <a:t> – inštancia OF už dobehla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42582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FB3F4-3C5F-49BF-9C53-E08AE645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75B4A3-DBCB-4390-8C65-B13E3028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na flexibilný, opakujúci sa proces, napr. periodická kontrola splnenia nejakých podmienok a pod.</a:t>
            </a:r>
          </a:p>
          <a:p>
            <a:pPr algn="just"/>
            <a:r>
              <a:rPr lang="sk-SK" dirty="0"/>
              <a:t>Umožňuje vytvorenie flexibilných intervalov, správu životného cyklu </a:t>
            </a:r>
            <a:r>
              <a:rPr lang="sk-SK" dirty="0" err="1"/>
              <a:t>taskov</a:t>
            </a:r>
            <a:r>
              <a:rPr lang="sk-SK" dirty="0"/>
              <a:t> a vytvorenie viacerých monitorovacích procesov v jednej orchestrácii</a:t>
            </a:r>
          </a:p>
        </p:txBody>
      </p:sp>
    </p:spTree>
    <p:extLst>
      <p:ext uri="{BB962C8B-B14F-4D97-AF65-F5344CB8AC3E}">
        <p14:creationId xmlns:p14="http://schemas.microsoft.com/office/powerpoint/2010/main" val="3574513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F6ACD-758A-40FA-9D1A-30BCCA17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pic>
        <p:nvPicPr>
          <p:cNvPr id="4098" name="Picture 2" descr="A diagram of the monitor pattern">
            <a:extLst>
              <a:ext uri="{FF2B5EF4-FFF2-40B4-BE49-F238E27FC236}">
                <a16:creationId xmlns:a16="http://schemas.microsoft.com/office/drawing/2014/main" id="{B26381C6-7FB7-4C7C-9F1A-535FD2BD7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50" y="3308524"/>
            <a:ext cx="2743438" cy="18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2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5F782-0285-4232-BAC6-51FA3BDB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timer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FACE8-D473-4083-BA08-3FA47D7B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Umožňuje v DF špecifikovať oneskorenie alebo </a:t>
            </a:r>
            <a:r>
              <a:rPr lang="sk-SK" dirty="0" err="1"/>
              <a:t>timeout</a:t>
            </a:r>
            <a:endParaRPr lang="sk-SK" dirty="0"/>
          </a:p>
          <a:p>
            <a:r>
              <a:rPr lang="sk-SK" dirty="0"/>
              <a:t>Vytvorenie: </a:t>
            </a:r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CreateTimer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čas spustenia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sk-SK" sz="18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cancellation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token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Zistenie času: </a:t>
            </a:r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CurrentUtcDateTime</a:t>
            </a:r>
            <a:endParaRPr lang="sk-SK" sz="18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V jazykoch okrem .NET je obmedzený na 6 dní</a:t>
            </a:r>
          </a:p>
        </p:txBody>
      </p:sp>
    </p:spTree>
    <p:extLst>
      <p:ext uri="{BB962C8B-B14F-4D97-AF65-F5344CB8AC3E}">
        <p14:creationId xmlns:p14="http://schemas.microsoft.com/office/powerpoint/2010/main" val="2552902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5F782-0285-4232-BAC6-51FA3BDB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Eternal orchestrations (“</a:t>
            </a:r>
            <a:r>
              <a:rPr lang="en-US" sz="3600" dirty="0" err="1"/>
              <a:t>nekone</a:t>
            </a:r>
            <a:r>
              <a:rPr lang="sk-SK" sz="3600" dirty="0" err="1"/>
              <a:t>čné</a:t>
            </a:r>
            <a:r>
              <a:rPr lang="sk-SK" sz="3600" dirty="0"/>
              <a:t> orchestrácie“)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FACE8-D473-4083-BA08-3FA47D7B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 DF by sa nemali používať nekonečné cykly (kvôli histórii)</a:t>
            </a:r>
          </a:p>
          <a:p>
            <a:pPr algn="just"/>
            <a:r>
              <a:rPr lang="sk-SK" b="1" dirty="0" err="1">
                <a:ea typeface="Fira Code" panose="020B0809050000020004" pitchFamily="49" charset="0"/>
                <a:cs typeface="Fira Code" panose="020B0809050000020004" pitchFamily="49" charset="0"/>
              </a:rPr>
              <a:t>ContinueAsNew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– funkcia zavolá samu seba s novým vstupom, história sa  oreže (rovnaké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ID, rôzne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execution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ID)</a:t>
            </a:r>
          </a:p>
          <a:p>
            <a:pPr algn="just"/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Ukončenie pre prípad nekonečného cyklu – </a:t>
            </a:r>
            <a:r>
              <a:rPr lang="sk-SK" b="1" dirty="0" err="1">
                <a:ea typeface="Fira Code" panose="020B0809050000020004" pitchFamily="49" charset="0"/>
                <a:cs typeface="Fira Code" panose="020B0809050000020004" pitchFamily="49" charset="0"/>
              </a:rPr>
              <a:t>TerminateAsync</a:t>
            </a:r>
            <a:endParaRPr lang="sk-SK" b="1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Ukončenie pre prípad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eternal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orchestration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– nezavolať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ContinueAsNew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</a:t>
            </a:r>
            <a:endParaRPr lang="sk-SK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8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Monitor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456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43134-9882-453B-9CD2-8A6F4102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5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897D69-A407-4219-8692-F9FD0A9B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Mnoho automatizovaných procesov stále vyžaduje ľudskú interakciu</a:t>
            </a:r>
          </a:p>
          <a:p>
            <a:pPr algn="just"/>
            <a:r>
              <a:rPr lang="sk-SK" dirty="0"/>
              <a:t>To môže byť problém, nakoľko ľudia nemajú takú vysokú dostupnosť ako služby</a:t>
            </a:r>
          </a:p>
          <a:p>
            <a:pPr algn="just"/>
            <a:r>
              <a:rPr lang="sk-SK" dirty="0"/>
              <a:t>Časovače umožňujú čakať na interakciu</a:t>
            </a:r>
          </a:p>
          <a:p>
            <a:pPr algn="just"/>
            <a:r>
              <a:rPr lang="sk-SK" dirty="0"/>
              <a:t>Udalosti umožňujú poskytovať externé vstupy do orchestrácie</a:t>
            </a:r>
          </a:p>
        </p:txBody>
      </p:sp>
    </p:spTree>
    <p:extLst>
      <p:ext uri="{BB962C8B-B14F-4D97-AF65-F5344CB8AC3E}">
        <p14:creationId xmlns:p14="http://schemas.microsoft.com/office/powerpoint/2010/main" val="48449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1FB5B5-9BA5-4787-BE7D-BE065A93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5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pic>
        <p:nvPicPr>
          <p:cNvPr id="5122" name="Picture 2" descr="A diagram of the human interaction pattern">
            <a:extLst>
              <a:ext uri="{FF2B5EF4-FFF2-40B4-BE49-F238E27FC236}">
                <a16:creationId xmlns:a16="http://schemas.microsoft.com/office/drawing/2014/main" id="{E417019E-72A5-4DAF-B412-B98CF69A6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44" y="3176440"/>
            <a:ext cx="5010849" cy="21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8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F903E2-A2AA-4BD9-9A51-72C1BF59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Workflow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A5833B-D3B8-4E7D-8550-AB78BFC7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Definovaný priamo v kóde, nie je potrebná žiadna schéma alebo dizajnér</a:t>
            </a:r>
          </a:p>
          <a:p>
            <a:pPr algn="just"/>
            <a:r>
              <a:rPr lang="sk-SK" dirty="0"/>
              <a:t>DF môžu volať iné funkcie synchrónne aj asynchrónne</a:t>
            </a:r>
          </a:p>
          <a:p>
            <a:pPr algn="just"/>
            <a:r>
              <a:rPr lang="sk-SK" dirty="0"/>
              <a:t>Výstup z volaných funkcií sa môže ukladať do lokálnych premenných</a:t>
            </a:r>
          </a:p>
          <a:p>
            <a:pPr algn="just"/>
            <a:r>
              <a:rPr lang="sk-SK" dirty="0"/>
              <a:t>Postup sa automaticky </a:t>
            </a:r>
            <a:r>
              <a:rPr lang="sk-SK" dirty="0" err="1"/>
              <a:t>checkpoint</a:t>
            </a:r>
            <a:r>
              <a:rPr lang="sk-SK" dirty="0"/>
              <a:t>-uje, vďaka čomu sa lokálny stav zachová aj pri recyklácii procesu</a:t>
            </a:r>
          </a:p>
          <a:p>
            <a:pPr algn="just"/>
            <a:r>
              <a:rPr lang="sk-SK" dirty="0"/>
              <a:t>Lokálny stav sa ukladá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5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A4EB89-DA6B-4870-93D8-B6489B08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Extern</a:t>
            </a:r>
            <a:r>
              <a:rPr lang="sk-SK" dirty="0"/>
              <a:t>é udalosti v DF – čakanie na udalosť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A72204-C003-4EAB-ACCF-26097085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Udalosť v DF = </a:t>
            </a:r>
            <a:r>
              <a:rPr lang="sk-SK" b="1" dirty="0"/>
              <a:t>jednosmerná</a:t>
            </a:r>
            <a:r>
              <a:rPr lang="sk-SK" dirty="0"/>
              <a:t> asynchrónna operácia</a:t>
            </a:r>
          </a:p>
          <a:p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WaitForExternalEvent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 vstupných dát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sk-SK" sz="18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ázov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udalosti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sk-SK" sz="1800" dirty="0"/>
          </a:p>
          <a:p>
            <a:r>
              <a:rPr lang="en-US" dirty="0"/>
              <a:t>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čakať na viacero udalostí naraz (</a:t>
            </a:r>
            <a:r>
              <a:rPr lang="sk-SK" dirty="0" err="1"/>
              <a:t>Task.WhenAny</a:t>
            </a:r>
            <a:r>
              <a:rPr lang="sk-SK" dirty="0"/>
              <a:t>, </a:t>
            </a:r>
            <a:r>
              <a:rPr lang="sk-SK" dirty="0" err="1"/>
              <a:t>Task.WhenAll</a:t>
            </a:r>
            <a:r>
              <a:rPr lang="sk-SK" dirty="0"/>
              <a:t>)</a:t>
            </a:r>
          </a:p>
          <a:p>
            <a:r>
              <a:rPr lang="sk-SK" dirty="0"/>
              <a:t>Počas čakania na udalosť môže DF „spať“</a:t>
            </a:r>
          </a:p>
        </p:txBody>
      </p:sp>
    </p:spTree>
    <p:extLst>
      <p:ext uri="{BB962C8B-B14F-4D97-AF65-F5344CB8AC3E}">
        <p14:creationId xmlns:p14="http://schemas.microsoft.com/office/powerpoint/2010/main" val="96490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A4EB89-DA6B-4870-93D8-B6489B08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Extern</a:t>
            </a:r>
            <a:r>
              <a:rPr lang="sk-SK" dirty="0"/>
              <a:t>é udalosti v DF – vyvolanie udalosti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A72204-C003-4EAB-ACCF-26097085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DF: </a:t>
            </a:r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RaiseEventAsync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 inštancie, </a:t>
            </a:r>
            <a:r>
              <a:rPr lang="en-US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sk-SK" sz="18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ázov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udalosti, dáta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sk-SK" sz="1800" dirty="0"/>
          </a:p>
          <a:p>
            <a:pPr algn="just"/>
            <a:r>
              <a:rPr lang="sk-SK" dirty="0"/>
              <a:t>HTTP API: </a:t>
            </a:r>
            <a:r>
              <a:rPr lang="sk-SK" sz="1800" dirty="0"/>
              <a:t>POST </a:t>
            </a:r>
            <a:r>
              <a:rPr lang="sk-SK" sz="1800" i="1" dirty="0"/>
              <a:t>/</a:t>
            </a:r>
            <a:r>
              <a:rPr lang="sk-SK" sz="1800" i="1" dirty="0" err="1"/>
              <a:t>runtime</a:t>
            </a:r>
            <a:r>
              <a:rPr lang="sk-SK" sz="1800" i="1" dirty="0"/>
              <a:t>/</a:t>
            </a:r>
            <a:r>
              <a:rPr lang="sk-SK" sz="1800" i="1" dirty="0" err="1"/>
              <a:t>webhooks</a:t>
            </a:r>
            <a:r>
              <a:rPr lang="sk-SK" sz="1800" i="1" dirty="0"/>
              <a:t>/</a:t>
            </a:r>
            <a:r>
              <a:rPr lang="sk-SK" sz="1800" i="1" dirty="0" err="1"/>
              <a:t>durabletask</a:t>
            </a:r>
            <a:r>
              <a:rPr lang="sk-SK" sz="1800" i="1" dirty="0"/>
              <a:t>/</a:t>
            </a:r>
            <a:r>
              <a:rPr lang="sk-SK" sz="1800" i="1" dirty="0" err="1"/>
              <a:t>instances</a:t>
            </a:r>
            <a:r>
              <a:rPr lang="sk-SK" sz="1800" i="1" dirty="0"/>
              <a:t>/</a:t>
            </a:r>
            <a:r>
              <a:rPr lang="en-US" sz="1800" i="1" dirty="0"/>
              <a:t>{</a:t>
            </a:r>
            <a:r>
              <a:rPr lang="en-US" sz="1800" i="1" dirty="0" err="1"/>
              <a:t>instanceId</a:t>
            </a:r>
            <a:r>
              <a:rPr lang="en-US" sz="1800" i="1" dirty="0"/>
              <a:t>}</a:t>
            </a:r>
            <a:r>
              <a:rPr lang="sk-SK" sz="1800" i="1" dirty="0"/>
              <a:t>/</a:t>
            </a:r>
            <a:r>
              <a:rPr lang="sk-SK" sz="1800" b="1" i="1" dirty="0" err="1"/>
              <a:t>raiseEvent</a:t>
            </a:r>
            <a:r>
              <a:rPr lang="sk-SK" sz="1800" b="1" i="1" dirty="0"/>
              <a:t>/</a:t>
            </a:r>
            <a:r>
              <a:rPr lang="en-US" sz="1800" b="1" i="1" dirty="0"/>
              <a:t>{</a:t>
            </a:r>
            <a:r>
              <a:rPr lang="en-US" sz="1800" b="1" i="1" dirty="0" err="1"/>
              <a:t>eventName</a:t>
            </a:r>
            <a:r>
              <a:rPr lang="en-US" sz="1800" b="1" i="1" dirty="0"/>
              <a:t>}</a:t>
            </a:r>
            <a:endParaRPr lang="sk-SK" sz="1800" b="1" dirty="0"/>
          </a:p>
          <a:p>
            <a:pPr algn="just"/>
            <a:r>
              <a:rPr lang="sk-SK" dirty="0"/>
              <a:t>Dáta udalosti musia byť </a:t>
            </a:r>
            <a:r>
              <a:rPr lang="sk-SK" dirty="0" err="1"/>
              <a:t>serializovateľné</a:t>
            </a:r>
            <a:r>
              <a:rPr lang="sk-SK" dirty="0"/>
              <a:t> cez JSON</a:t>
            </a:r>
          </a:p>
          <a:p>
            <a:pPr algn="just"/>
            <a:r>
              <a:rPr lang="sk-SK" dirty="0"/>
              <a:t>Pri vyvolaní sa udalosť zaradí do fronty pre konkrétnu inštanciu orchestrácie</a:t>
            </a:r>
          </a:p>
          <a:p>
            <a:pPr algn="just"/>
            <a:r>
              <a:rPr lang="sk-SK" dirty="0"/>
              <a:t>Ak inštancia nečaká na zadanú udalosť, udalosť ostane čakať vo fronte a môže sa </a:t>
            </a:r>
            <a:r>
              <a:rPr lang="sk-SK" dirty="0" err="1"/>
              <a:t>vyzvihnúť</a:t>
            </a:r>
            <a:r>
              <a:rPr lang="sk-SK" dirty="0"/>
              <a:t> až vtedy, keď bude na ňu inštancia čakať</a:t>
            </a:r>
          </a:p>
          <a:p>
            <a:pPr algn="just"/>
            <a:r>
              <a:rPr lang="sk-SK" dirty="0"/>
              <a:t>Ak zadaná inštancia neexistuje, udalosť sa zahodí</a:t>
            </a:r>
          </a:p>
        </p:txBody>
      </p:sp>
    </p:spTree>
    <p:extLst>
      <p:ext uri="{BB962C8B-B14F-4D97-AF65-F5344CB8AC3E}">
        <p14:creationId xmlns:p14="http://schemas.microsoft.com/office/powerpoint/2010/main" val="4144063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2028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CDC67-5313-4A2C-BAFE-2AE4F05F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6 – </a:t>
            </a:r>
            <a:r>
              <a:rPr lang="sk-SK" dirty="0" err="1"/>
              <a:t>Aggregator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6E0846-9011-4900-A786-28211707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Slúži na agregáciu dát počas nejakého časového intervalu do jednej entity</a:t>
            </a:r>
          </a:p>
          <a:p>
            <a:r>
              <a:rPr lang="sk-SK" dirty="0"/>
              <a:t>Pri využití klasických A</a:t>
            </a:r>
            <a:r>
              <a:rPr lang="en-US" dirty="0" err="1"/>
              <a:t>zure</a:t>
            </a:r>
            <a:r>
              <a:rPr lang="en-US" dirty="0"/>
              <a:t> </a:t>
            </a:r>
            <a:r>
              <a:rPr lang="sk-SK" dirty="0"/>
              <a:t>F</a:t>
            </a:r>
            <a:r>
              <a:rPr lang="en-US" dirty="0" err="1"/>
              <a:t>unctions</a:t>
            </a:r>
            <a:r>
              <a:rPr lang="sk-SK" dirty="0"/>
              <a:t> by sme museli riešiť konkurenciu</a:t>
            </a:r>
          </a:p>
        </p:txBody>
      </p:sp>
    </p:spTree>
    <p:extLst>
      <p:ext uri="{BB962C8B-B14F-4D97-AF65-F5344CB8AC3E}">
        <p14:creationId xmlns:p14="http://schemas.microsoft.com/office/powerpoint/2010/main" val="1265384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47FA24-4311-46B4-A502-38E04DFE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6 – </a:t>
            </a:r>
            <a:r>
              <a:rPr lang="sk-SK" dirty="0" err="1"/>
              <a:t>Aggregator</a:t>
            </a:r>
            <a:endParaRPr lang="sk-SK" dirty="0"/>
          </a:p>
        </p:txBody>
      </p:sp>
      <p:pic>
        <p:nvPicPr>
          <p:cNvPr id="6146" name="Picture 2" descr="Aggregator diagram">
            <a:extLst>
              <a:ext uri="{FF2B5EF4-FFF2-40B4-BE49-F238E27FC236}">
                <a16:creationId xmlns:a16="http://schemas.microsoft.com/office/drawing/2014/main" id="{EB8402B7-2FB5-4160-9EBA-09A907EE0D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81" y="3181204"/>
            <a:ext cx="4658375" cy="20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71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en-US" dirty="0"/>
              <a:t>Aggregator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3753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entity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entityKey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entita existuje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entita neexistuje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600460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Poslanie správy pre entitu (</a:t>
            </a:r>
            <a:r>
              <a:rPr lang="sk-SK" dirty="0" err="1"/>
              <a:t>durable</a:t>
            </a:r>
            <a:r>
              <a:rPr lang="sk-SK" dirty="0"/>
              <a:t> entity)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entityKey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entityName</a:t>
            </a:r>
            <a:r>
              <a:rPr lang="en-US" dirty="0"/>
              <a:t> – n</a:t>
            </a:r>
            <a:r>
              <a:rPr lang="sk-SK" dirty="0" err="1"/>
              <a:t>ázov</a:t>
            </a:r>
            <a:r>
              <a:rPr lang="sk-SK" dirty="0"/>
              <a:t> (typ) entity</a:t>
            </a:r>
          </a:p>
          <a:p>
            <a:pPr lvl="1"/>
            <a:r>
              <a:rPr lang="sk-SK" b="1" i="1" dirty="0" err="1"/>
              <a:t>entityKey</a:t>
            </a:r>
            <a:r>
              <a:rPr lang="sk-SK" dirty="0"/>
              <a:t> – kľúč (ID) entity</a:t>
            </a:r>
          </a:p>
          <a:p>
            <a:r>
              <a:rPr lang="sk-SK" dirty="0" err="1"/>
              <a:t>Query</a:t>
            </a:r>
            <a:r>
              <a:rPr lang="sk-SK" dirty="0"/>
              <a:t> parametre:</a:t>
            </a:r>
          </a:p>
          <a:p>
            <a:pPr lvl="1"/>
            <a:r>
              <a:rPr lang="sk-SK" b="1" i="1" dirty="0" err="1"/>
              <a:t>op</a:t>
            </a:r>
            <a:r>
              <a:rPr lang="sk-SK" dirty="0"/>
              <a:t> – názov operácie, ktorá sa má vyvolať, voliteľný</a:t>
            </a:r>
          </a:p>
          <a:p>
            <a:r>
              <a:rPr lang="sk-SK" dirty="0"/>
              <a:t>Telo (JSON): </a:t>
            </a:r>
            <a:r>
              <a:rPr lang="sk-SK" dirty="0" err="1"/>
              <a:t>payload</a:t>
            </a:r>
            <a:r>
              <a:rPr lang="sk-SK" dirty="0"/>
              <a:t> pre udalosť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správa úspešne poslaná</a:t>
            </a:r>
          </a:p>
          <a:p>
            <a:pPr lvl="1"/>
            <a:r>
              <a:rPr lang="sk-SK" b="1" i="1" dirty="0"/>
              <a:t>HTTP 400</a:t>
            </a:r>
            <a:r>
              <a:rPr lang="sk-SK" dirty="0"/>
              <a:t> – </a:t>
            </a:r>
            <a:r>
              <a:rPr lang="sk-SK" dirty="0" err="1"/>
              <a:t>payload</a:t>
            </a:r>
            <a:r>
              <a:rPr lang="sk-SK" dirty="0"/>
              <a:t> nie je </a:t>
            </a:r>
            <a:r>
              <a:rPr lang="sk-SK" dirty="0" err="1"/>
              <a:t>validný</a:t>
            </a:r>
            <a:r>
              <a:rPr lang="sk-SK" dirty="0"/>
              <a:t> alebo je kľúč neplatný</a:t>
            </a:r>
            <a:endParaRPr lang="sk-SK" b="1" i="1" dirty="0"/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entita neexistuje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4145532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Zobrazenie zoznamu entít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voliteľné):</a:t>
            </a:r>
          </a:p>
          <a:p>
            <a:pPr lvl="1"/>
            <a:r>
              <a:rPr lang="sk-SK" b="1" i="1" dirty="0" err="1"/>
              <a:t>fetchState</a:t>
            </a:r>
            <a:r>
              <a:rPr lang="sk-SK" dirty="0"/>
              <a:t> – či sa odpoveď obsahovať aj stav entít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lastOperationTimeFrom</a:t>
            </a:r>
            <a:r>
              <a:rPr lang="sk-SK" dirty="0"/>
              <a:t>, </a:t>
            </a:r>
            <a:r>
              <a:rPr lang="sk-SK" b="1" i="1" dirty="0" err="1"/>
              <a:t>lastOperationTimeTo</a:t>
            </a:r>
            <a:r>
              <a:rPr lang="sk-SK" dirty="0"/>
              <a:t> - možnosť filtrovať podľa času vykonania poslednej operácie</a:t>
            </a:r>
          </a:p>
          <a:p>
            <a:pPr lvl="1"/>
            <a:r>
              <a:rPr lang="sk-SK" b="1" i="1" dirty="0"/>
              <a:t>top</a:t>
            </a:r>
            <a:r>
              <a:rPr lang="sk-SK" dirty="0"/>
              <a:t> – obmedzenie na počet vrátených entít</a:t>
            </a:r>
            <a:endParaRPr lang="sk-SK" b="1" i="1" dirty="0"/>
          </a:p>
          <a:p>
            <a:r>
              <a:rPr lang="sk-SK" dirty="0"/>
              <a:t>Stránkovanie je zabezpečené prostredníctvom hlavičky </a:t>
            </a:r>
            <a:r>
              <a:rPr lang="sk-SK" b="1" dirty="0"/>
              <a:t>x-ms-</a:t>
            </a:r>
            <a:r>
              <a:rPr lang="sk-SK" b="1" dirty="0" err="1"/>
              <a:t>continuation</a:t>
            </a:r>
            <a:r>
              <a:rPr lang="sk-SK" b="1" dirty="0"/>
              <a:t>-token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02157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0EB43D-0BDF-4F38-8352-88FBDF7E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Kritická sekcia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0D2310-76A2-4DCE-A454-6F8FFE85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OF sú jednovláknové, problém môže nastať iba pri interakcii s externými systémami</a:t>
            </a:r>
          </a:p>
          <a:p>
            <a:pPr algn="just"/>
            <a:r>
              <a:rPr lang="sk-SK" dirty="0"/>
              <a:t>Kritickú sekciu určuje metóda </a:t>
            </a:r>
            <a:r>
              <a:rPr lang="sk-SK" b="1" i="1" dirty="0" err="1"/>
              <a:t>LockAsync</a:t>
            </a:r>
            <a:r>
              <a:rPr lang="sk-SK" dirty="0"/>
              <a:t>, ktorá vráti </a:t>
            </a:r>
            <a:r>
              <a:rPr lang="sk-SK" dirty="0" err="1"/>
              <a:t>IDisposable</a:t>
            </a:r>
            <a:endParaRPr lang="sk-SK" b="1" i="1" dirty="0"/>
          </a:p>
          <a:p>
            <a:pPr algn="just"/>
            <a:r>
              <a:rPr lang="sk-SK" dirty="0"/>
              <a:t>Stav zámku spravuje jedna alebo viac entít</a:t>
            </a:r>
          </a:p>
          <a:p>
            <a:pPr algn="just"/>
            <a:r>
              <a:rPr lang="sk-SK" dirty="0"/>
              <a:t>V kritickej sekcii môže byť v jednej chvíli len jedna inštancia OF</a:t>
            </a:r>
          </a:p>
          <a:p>
            <a:pPr algn="just"/>
            <a:r>
              <a:rPr lang="sk-SK" dirty="0"/>
              <a:t>Kritická sekcia je tiež vhodná na koordináciu zmien v entitách</a:t>
            </a:r>
          </a:p>
        </p:txBody>
      </p:sp>
    </p:spTree>
    <p:extLst>
      <p:ext uri="{BB962C8B-B14F-4D97-AF65-F5344CB8AC3E}">
        <p14:creationId xmlns:p14="http://schemas.microsoft.com/office/powerpoint/2010/main" val="248798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745E6-645F-4039-8E5B-0FD8963A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D9966A-ECEC-4957-8C6D-9A927937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</a:t>
            </a:r>
            <a:r>
              <a:rPr lang="en-US" dirty="0"/>
              <a:t>#</a:t>
            </a:r>
            <a:endParaRPr lang="sk-SK" dirty="0"/>
          </a:p>
          <a:p>
            <a:r>
              <a:rPr lang="sk-SK" dirty="0"/>
              <a:t>JavaScript </a:t>
            </a:r>
            <a:r>
              <a:rPr lang="sk-SK" i="1" dirty="0"/>
              <a:t>(od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2.x, 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1.7.0)</a:t>
            </a:r>
          </a:p>
          <a:p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i="1" dirty="0"/>
              <a:t>(od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2.3.1)</a:t>
            </a:r>
          </a:p>
          <a:p>
            <a:r>
              <a:rPr lang="sk-SK" dirty="0"/>
              <a:t>F</a:t>
            </a:r>
            <a:r>
              <a:rPr lang="en-US" dirty="0"/>
              <a:t>#</a:t>
            </a:r>
            <a:r>
              <a:rPr lang="sk-SK" dirty="0"/>
              <a:t> </a:t>
            </a:r>
            <a:r>
              <a:rPr lang="sk-SK" i="1" dirty="0"/>
              <a:t>(iba v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1.x)</a:t>
            </a:r>
          </a:p>
          <a:p>
            <a:r>
              <a:rPr lang="sk-SK" dirty="0" err="1"/>
              <a:t>PowerShell</a:t>
            </a:r>
            <a:r>
              <a:rPr lang="sk-SK" dirty="0"/>
              <a:t> </a:t>
            </a:r>
            <a:r>
              <a:rPr lang="sk-SK" i="1" dirty="0"/>
              <a:t>(od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3.x, 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2.x, </a:t>
            </a:r>
            <a:r>
              <a:rPr lang="sk-SK" i="1" dirty="0" err="1"/>
              <a:t>PowerShell</a:t>
            </a:r>
            <a:r>
              <a:rPr lang="sk-SK" i="1" dirty="0"/>
              <a:t> 7)</a:t>
            </a:r>
          </a:p>
        </p:txBody>
      </p:sp>
    </p:spTree>
    <p:extLst>
      <p:ext uri="{BB962C8B-B14F-4D97-AF65-F5344CB8AC3E}">
        <p14:creationId xmlns:p14="http://schemas.microsoft.com/office/powerpoint/2010/main" val="2305191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https://docs.microsoft.com/en-us/learn/modules/implement-durable-functions/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https://docs.microsoft.com/en-us/learn/modules/create-long-running-serverless-workflow-with-durable-functions/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02B7A6-A28E-4E95-AD86-50728C7B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funkcií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51FF1F-847D-4F71-82A3-8A6D95FAC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61" y="2667000"/>
            <a:ext cx="936501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B90435-9E29-49CF-A9D0-147E83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funkcií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49B61AE-F17E-4CEC-B961-5907D1D046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43" y="2667000"/>
            <a:ext cx="769985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0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F331C0-333F-45D8-B8A4-93CFD5DD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(CF)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3A5E93-0B4E-4743-92FD-1655FB85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Vstupný bod do DF</a:t>
            </a:r>
          </a:p>
          <a:p>
            <a:pPr algn="just"/>
            <a:r>
              <a:rPr lang="sk-SK" dirty="0"/>
              <a:t>Dokáže spustiť </a:t>
            </a:r>
            <a:r>
              <a:rPr lang="en-US" dirty="0"/>
              <a:t>orchestrator function</a:t>
            </a:r>
            <a:r>
              <a:rPr lang="sk-SK" dirty="0"/>
              <a:t> (cez </a:t>
            </a:r>
            <a:r>
              <a:rPr lang="sk-SK" i="1" dirty="0" err="1"/>
              <a:t>orchestration</a:t>
            </a:r>
            <a:r>
              <a:rPr lang="sk-SK" i="1" dirty="0"/>
              <a:t> </a:t>
            </a:r>
            <a:r>
              <a:rPr lang="sk-SK" i="1" dirty="0" err="1"/>
              <a:t>trigger</a:t>
            </a:r>
            <a:r>
              <a:rPr lang="sk-SK" dirty="0"/>
              <a:t>) aj entity </a:t>
            </a:r>
            <a:r>
              <a:rPr lang="sk-SK" dirty="0" err="1"/>
              <a:t>function</a:t>
            </a:r>
            <a:r>
              <a:rPr lang="sk-SK" dirty="0"/>
              <a:t> (cez </a:t>
            </a:r>
            <a:r>
              <a:rPr lang="sk-SK" i="1" dirty="0"/>
              <a:t>entity </a:t>
            </a:r>
            <a:r>
              <a:rPr lang="sk-SK" i="1" dirty="0" err="1"/>
              <a:t>trigger</a:t>
            </a:r>
            <a:r>
              <a:rPr lang="sk-SK" dirty="0"/>
              <a:t>). Tie nie je možné spustiť priamo cez portál.</a:t>
            </a:r>
          </a:p>
          <a:p>
            <a:pPr algn="just"/>
            <a:r>
              <a:rPr lang="sk-SK" dirty="0"/>
              <a:t>Ako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je možné využiť ľubovoľnú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ktorá nie je </a:t>
            </a:r>
            <a:r>
              <a:rPr lang="en-US" dirty="0"/>
              <a:t>orchestrator function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21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A67DE-8F19-4768-8C0A-129FD6C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(OF)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902142-C93E-4B06-8863-BB0802D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Popisujú </a:t>
            </a:r>
            <a:r>
              <a:rPr lang="sk-SK" dirty="0" err="1"/>
              <a:t>workflow</a:t>
            </a:r>
            <a:r>
              <a:rPr lang="sk-SK" dirty="0"/>
              <a:t> (ako sa vykonávajú akcie a v akom poradí)</a:t>
            </a:r>
          </a:p>
          <a:p>
            <a:r>
              <a:rPr lang="sk-SK" dirty="0"/>
              <a:t>Môžu bežať ľubovoľný čas (od pár sekúnd až po nekonečné funkcie)</a:t>
            </a:r>
          </a:p>
          <a:p>
            <a:r>
              <a:rPr lang="sk-SK" dirty="0"/>
              <a:t>Pri dlhotrvajúcich OF treba dávať pozor na zmeny v kóde</a:t>
            </a:r>
          </a:p>
          <a:p>
            <a:r>
              <a:rPr lang="sk-SK" dirty="0"/>
              <a:t>Každá inštancia OF má svoje ID (by default automaticky generovaný GUID)</a:t>
            </a:r>
          </a:p>
          <a:p>
            <a:r>
              <a:rPr lang="sk-SK" dirty="0"/>
              <a:t>Výsledky jednotlivých akcií ukladá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(„event </a:t>
            </a:r>
            <a:r>
              <a:rPr lang="sk-SK" dirty="0" err="1"/>
              <a:t>sourcing</a:t>
            </a:r>
            <a:r>
              <a:rPr lang="sk-SK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12041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6258</TotalTime>
  <Words>2325</Words>
  <Application>Microsoft Office PowerPoint</Application>
  <PresentationFormat>Širokouhlá</PresentationFormat>
  <Paragraphs>265</Paragraphs>
  <Slides>52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52</vt:i4>
      </vt:variant>
    </vt:vector>
  </HeadingPairs>
  <TitlesOfParts>
    <vt:vector size="60" baseType="lpstr">
      <vt:lpstr>-apple-system</vt:lpstr>
      <vt:lpstr>Arial</vt:lpstr>
      <vt:lpstr>Calibri</vt:lpstr>
      <vt:lpstr>Corbel</vt:lpstr>
      <vt:lpstr>Fira Code</vt:lpstr>
      <vt:lpstr>Segoe UI</vt:lpstr>
      <vt:lpstr>Wingdings</vt:lpstr>
      <vt:lpstr>Paralaxa</vt:lpstr>
      <vt:lpstr>Durable Functions</vt:lpstr>
      <vt:lpstr>Azure Functions</vt:lpstr>
      <vt:lpstr>Durable Functions</vt:lpstr>
      <vt:lpstr>Workflow</vt:lpstr>
      <vt:lpstr>Podporované jazyky</vt:lpstr>
      <vt:lpstr>Typy funkcií</vt:lpstr>
      <vt:lpstr>Typy funkcií</vt:lpstr>
      <vt:lpstr>Client function (CF)</vt:lpstr>
      <vt:lpstr>Orchestrator function (OF)</vt:lpstr>
      <vt:lpstr>Orchestrator function (OF) - akcie</vt:lpstr>
      <vt:lpstr>Activity function (AF)</vt:lpstr>
      <vt:lpstr>Entity function (durable entity)</vt:lpstr>
      <vt:lpstr>Vzor 1 – Function chaining</vt:lpstr>
      <vt:lpstr>Vzor 1 – Function chaining</vt:lpstr>
      <vt:lpstr>DEMO – Function chaining</vt:lpstr>
      <vt:lpstr>Obmedzenia pre OF</vt:lpstr>
      <vt:lpstr>Čo nepoužívať v OF</vt:lpstr>
      <vt:lpstr>Spoplatnenie</vt:lpstr>
      <vt:lpstr>Vzor 2 – Fan out/fan in</vt:lpstr>
      <vt:lpstr>Vzor 2 – Fan out/fan in</vt:lpstr>
      <vt:lpstr>DEMO – Fan out/fan in</vt:lpstr>
      <vt:lpstr>Vzor 3 – Async HTTP APIs</vt:lpstr>
      <vt:lpstr>Vzor 3 – Async HTTP APIs</vt:lpstr>
      <vt:lpstr>DEMO – Async HTTP APIs</vt:lpstr>
      <vt:lpstr>HTTP API pre Durable functions</vt:lpstr>
      <vt:lpstr>Zistenie stavu inštancie OF</vt:lpstr>
      <vt:lpstr>Spustenie orchestrácie</vt:lpstr>
      <vt:lpstr>Zistenie stavu všetkých inštancií OF</vt:lpstr>
      <vt:lpstr>Vymazanie histórie pre jednu inštanciu OF</vt:lpstr>
      <vt:lpstr>Vymazanie histórie pre viacero inštancií OF</vt:lpstr>
      <vt:lpstr>Vyvolanie udalosti</vt:lpstr>
      <vt:lpstr>Ukončenie inštancie</vt:lpstr>
      <vt:lpstr>Vzor 4 - Monitor</vt:lpstr>
      <vt:lpstr>Vzor 4 - Monitor</vt:lpstr>
      <vt:lpstr>Durable timer</vt:lpstr>
      <vt:lpstr>Eternal orchestrations (“nekonečné orchestrácie“)</vt:lpstr>
      <vt:lpstr>DEMO – Monitor</vt:lpstr>
      <vt:lpstr>Vzor 5 – Human interaction</vt:lpstr>
      <vt:lpstr>Vzor 5 – Human interaction</vt:lpstr>
      <vt:lpstr>Externé udalosti v DF – čakanie na udalosť</vt:lpstr>
      <vt:lpstr>Externé udalosti v DF – vyvolanie udalosti</vt:lpstr>
      <vt:lpstr>DEMO – Human interaction</vt:lpstr>
      <vt:lpstr>Vzor 6 – Aggregator</vt:lpstr>
      <vt:lpstr>Vzor 6 – Aggregator</vt:lpstr>
      <vt:lpstr>DEMO – Aggregator</vt:lpstr>
      <vt:lpstr>Zistenie stavu entity</vt:lpstr>
      <vt:lpstr>Poslanie správy pre entitu (durable entity)</vt:lpstr>
      <vt:lpstr>Zobrazenie zoznamu entít</vt:lpstr>
      <vt:lpstr>Kritická sekcia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Ing. Jakub Berthoty</cp:lastModifiedBy>
  <cp:revision>1427</cp:revision>
  <dcterms:created xsi:type="dcterms:W3CDTF">2021-04-23T08:10:48Z</dcterms:created>
  <dcterms:modified xsi:type="dcterms:W3CDTF">2022-04-25T08:31:31Z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