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52"/>
  </p:notesMasterIdLst>
  <p:handoutMasterIdLst>
    <p:handoutMasterId r:id="rId53"/>
  </p:handoutMasterIdLst>
  <p:sldIdLst>
    <p:sldId id="260" r:id="rId5"/>
    <p:sldId id="351" r:id="rId6"/>
    <p:sldId id="353" r:id="rId7"/>
    <p:sldId id="352" r:id="rId8"/>
    <p:sldId id="354" r:id="rId9"/>
    <p:sldId id="381" r:id="rId10"/>
    <p:sldId id="382" r:id="rId11"/>
    <p:sldId id="319" r:id="rId12"/>
    <p:sldId id="355" r:id="rId13"/>
    <p:sldId id="357" r:id="rId14"/>
    <p:sldId id="384" r:id="rId15"/>
    <p:sldId id="383" r:id="rId16"/>
    <p:sldId id="358" r:id="rId17"/>
    <p:sldId id="359" r:id="rId18"/>
    <p:sldId id="385" r:id="rId19"/>
    <p:sldId id="388" r:id="rId20"/>
    <p:sldId id="387" r:id="rId21"/>
    <p:sldId id="360" r:id="rId22"/>
    <p:sldId id="377" r:id="rId23"/>
    <p:sldId id="361" r:id="rId24"/>
    <p:sldId id="365" r:id="rId25"/>
    <p:sldId id="364" r:id="rId26"/>
    <p:sldId id="363" r:id="rId27"/>
    <p:sldId id="389" r:id="rId28"/>
    <p:sldId id="390" r:id="rId29"/>
    <p:sldId id="366" r:id="rId30"/>
    <p:sldId id="367" r:id="rId31"/>
    <p:sldId id="368" r:id="rId32"/>
    <p:sldId id="391" r:id="rId33"/>
    <p:sldId id="369" r:id="rId34"/>
    <p:sldId id="371" r:id="rId35"/>
    <p:sldId id="370" r:id="rId36"/>
    <p:sldId id="380" r:id="rId37"/>
    <p:sldId id="392" r:id="rId38"/>
    <p:sldId id="372" r:id="rId39"/>
    <p:sldId id="394" r:id="rId40"/>
    <p:sldId id="373" r:id="rId41"/>
    <p:sldId id="378" r:id="rId42"/>
    <p:sldId id="395" r:id="rId43"/>
    <p:sldId id="376" r:id="rId44"/>
    <p:sldId id="374" r:id="rId45"/>
    <p:sldId id="379" r:id="rId46"/>
    <p:sldId id="396" r:id="rId47"/>
    <p:sldId id="397" r:id="rId48"/>
    <p:sldId id="289" r:id="rId49"/>
    <p:sldId id="290" r:id="rId50"/>
    <p:sldId id="303" r:id="rId51"/>
  </p:sldIdLst>
  <p:sldSz cx="12192000" cy="6858000"/>
  <p:notesSz cx="6858000" cy="9144000"/>
  <p:defaultTextStyle>
    <a:defPPr rtl="0">
      <a:defRPr lang="sk-sk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07" autoAdjust="0"/>
    <p:restoredTop sz="96408" autoAdjust="0"/>
  </p:normalViewPr>
  <p:slideViewPr>
    <p:cSldViewPr snapToGrid="0">
      <p:cViewPr varScale="1">
        <p:scale>
          <a:sx n="82" d="100"/>
          <a:sy n="82" d="100"/>
        </p:scale>
        <p:origin x="60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ableStyles" Target="tableStyle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á hlavič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sk-SK" dirty="0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68207A6-7ADA-45B8-951F-34576C3577BD}" type="datetime1">
              <a:rPr lang="sk-SK" smtClean="0"/>
              <a:t>14. 7. 2021</a:t>
            </a:fld>
            <a:endParaRPr lang="sk-SK" dirty="0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sk-SK" dirty="0"/>
          </a:p>
        </p:txBody>
      </p:sp>
      <p:sp>
        <p:nvSpPr>
          <p:cNvPr id="5" name="Zástupné číslo snímky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A45484C-7992-44E9-9002-213D76072A08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5159216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á hlavič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sk-SK" noProof="0" dirty="0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91A0293-3DCA-4153-B68A-A2DB651509C0}" type="datetime1">
              <a:rPr lang="sk-SK" noProof="0" smtClean="0"/>
              <a:t>14. 7. 2021</a:t>
            </a:fld>
            <a:endParaRPr lang="sk-SK" noProof="0" dirty="0"/>
          </a:p>
        </p:txBody>
      </p:sp>
      <p:sp>
        <p:nvSpPr>
          <p:cNvPr id="4" name="Zástupný symbol obrázka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sk-SK" noProof="0" dirty="0"/>
          </a:p>
        </p:txBody>
      </p:sp>
      <p:sp>
        <p:nvSpPr>
          <p:cNvPr id="5" name="Zástupné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sk-SK" noProof="0" dirty="0"/>
              <a:t>Kliknutím upravíte štýly predlohy textu</a:t>
            </a:r>
          </a:p>
          <a:p>
            <a:pPr lvl="1" rtl="0"/>
            <a:r>
              <a:rPr lang="sk-SK" noProof="0" dirty="0"/>
              <a:t>Druhá úroveň</a:t>
            </a:r>
          </a:p>
          <a:p>
            <a:pPr lvl="2" rtl="0"/>
            <a:r>
              <a:rPr lang="sk-SK" noProof="0" dirty="0"/>
              <a:t>Tretia úroveň</a:t>
            </a:r>
          </a:p>
          <a:p>
            <a:pPr lvl="3" rtl="0"/>
            <a:r>
              <a:rPr lang="sk-SK" noProof="0" dirty="0"/>
              <a:t>Štvrtá úroveň</a:t>
            </a:r>
          </a:p>
          <a:p>
            <a:pPr lvl="4" rtl="0"/>
            <a:r>
              <a:rPr lang="sk-SK" noProof="0" dirty="0"/>
              <a:t>Piata úroveň</a:t>
            </a:r>
          </a:p>
        </p:txBody>
      </p:sp>
      <p:sp>
        <p:nvSpPr>
          <p:cNvPr id="6" name="Zástupnáb pät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sk-SK" noProof="0" dirty="0"/>
          </a:p>
        </p:txBody>
      </p:sp>
      <p:sp>
        <p:nvSpPr>
          <p:cNvPr id="7" name="Zástupné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524A772-5D94-4F12-8B86-44D4FB26368F}" type="slidenum">
              <a:rPr lang="sk-SK" noProof="0" smtClean="0"/>
              <a:t>‹#›</a:t>
            </a:fld>
            <a:endParaRPr lang="sk-SK" noProof="0" dirty="0"/>
          </a:p>
        </p:txBody>
      </p:sp>
    </p:spTree>
    <p:extLst>
      <p:ext uri="{BB962C8B-B14F-4D97-AF65-F5344CB8AC3E}">
        <p14:creationId xmlns:p14="http://schemas.microsoft.com/office/powerpoint/2010/main" val="2688420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ázka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é poznámk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sk-SK" dirty="0"/>
          </a:p>
        </p:txBody>
      </p:sp>
      <p:sp>
        <p:nvSpPr>
          <p:cNvPr id="4" name="Zástupné číslo snímky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sk-SK" smtClean="0"/>
              <a:t>1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517410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Skupina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Voľný tvar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Voľný tvar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Voľný tvar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Voľný tvar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Voľný tvar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Voľný tvar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rtlCol="0"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sk-SK" noProof="0"/>
              <a:t>Kliknutím upravte štýl predlohy podnadpisu</a:t>
            </a:r>
            <a:endParaRPr lang="sk-SK" noProof="0" dirty="0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00FA921-B42C-4118-B7D5-0895D3550D77}" type="datetime1">
              <a:rPr lang="sk-SK" noProof="0" smtClean="0"/>
              <a:t>14. 7. 2021</a:t>
            </a:fld>
            <a:endParaRPr lang="sk-SK" noProof="0" dirty="0"/>
          </a:p>
        </p:txBody>
      </p:sp>
      <p:sp>
        <p:nvSpPr>
          <p:cNvPr id="5" name="Zástupná päta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 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rtlCol="0" anchor="b">
            <a:normAutofit/>
          </a:bodyPr>
          <a:lstStyle>
            <a:lvl1pPr algn="ctr">
              <a:defRPr sz="2400" b="0"/>
            </a:lvl1pPr>
          </a:lstStyle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Zástupný obrázok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sk-SK" noProof="0"/>
              <a:t>Kliknutím na ikonu pridáte obrázok</a:t>
            </a:r>
            <a:endParaRPr lang="sk-SK" noProof="0" dirty="0"/>
          </a:p>
        </p:txBody>
      </p:sp>
      <p:sp>
        <p:nvSpPr>
          <p:cNvPr id="4" name="Zástupný text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 rtlCol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EE775C-7769-4983-973F-31EBB41A2D12}" type="datetime1">
              <a:rPr lang="sk-SK" noProof="0" smtClean="0"/>
              <a:t>14. 7. 2021</a:t>
            </a:fld>
            <a:endParaRPr lang="sk-SK" noProof="0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7" name="Zástupné číslo snímk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dpis a 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rtlCol="0" anchor="ctr">
            <a:normAutofit/>
          </a:bodyPr>
          <a:lstStyle>
            <a:lvl1pPr algn="ctr">
              <a:defRPr sz="3200" b="0" cap="none"/>
            </a:lvl1pPr>
          </a:lstStyle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Zástupný text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32E5DF-018E-49DA-B38A-5E65209E32B5}" type="datetime1">
              <a:rPr lang="sk-SK" noProof="0" smtClean="0"/>
              <a:t>14. 7. 2021</a:t>
            </a:fld>
            <a:endParaRPr lang="sk-SK" noProof="0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6" name="Zástupné číslo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ácia s 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ové pole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sk-SK" sz="8000" noProof="0" dirty="0">
                <a:solidFill>
                  <a:schemeClr val="tx1"/>
                </a:solidFill>
                <a:effectLst/>
              </a:rPr>
              <a:t>„</a:t>
            </a:r>
          </a:p>
        </p:txBody>
      </p:sp>
      <p:sp>
        <p:nvSpPr>
          <p:cNvPr id="15" name="Textové pole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sk-SK" sz="80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rtlCol="0"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10" name="Zástupný symbol textu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rtlCol="0"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sk-SK" noProof="0"/>
              <a:t>Kliknite sem a upravte štýly predlohy textu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109D02C-C2F0-42B1-AF2A-7F22B5DC25B0}" type="datetime1">
              <a:rPr lang="sk-SK" noProof="0" smtClean="0"/>
              <a:t>14. 7. 2021</a:t>
            </a:fld>
            <a:endParaRPr lang="sk-SK" noProof="0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6" name="Zástupné číslo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 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rtlCol="0" anchor="b">
            <a:normAutofit/>
          </a:bodyPr>
          <a:lstStyle>
            <a:lvl1pPr algn="r">
              <a:defRPr sz="3200" b="0" cap="none"/>
            </a:lvl1pPr>
          </a:lstStyle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Zástupný text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7313ED6-7DF5-4EA8-A15A-56106F4AB1A8}" type="datetime1">
              <a:rPr lang="sk-SK" noProof="0" smtClean="0"/>
              <a:t>14. 7. 2021</a:t>
            </a:fld>
            <a:endParaRPr lang="sk-SK" noProof="0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6" name="Zástupné číslo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enovka s citáci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ové pole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sk-SK" sz="8000" noProof="0" dirty="0">
                <a:solidFill>
                  <a:schemeClr val="tx1"/>
                </a:solidFill>
                <a:effectLst/>
              </a:rPr>
              <a:t>„</a:t>
            </a:r>
          </a:p>
        </p:txBody>
      </p:sp>
      <p:sp>
        <p:nvSpPr>
          <p:cNvPr id="15" name="Textové pole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sk-SK" sz="80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rtlCol="0"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10" name="Zástupný symbol textu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sk-SK" noProof="0"/>
              <a:t>Kliknite sem a upravte štýly predlohy textu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60B05BE-B82C-4836-BEE3-86B662C73967}" type="datetime1">
              <a:rPr lang="sk-SK" noProof="0" smtClean="0"/>
              <a:t>14. 7. 2021</a:t>
            </a:fld>
            <a:endParaRPr lang="sk-SK" noProof="0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6" name="Zástupné číslo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10" name="Zástupný symbol textu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sk-SK" noProof="0"/>
              <a:t>Kliknite sem a upravte štýly predlohy textu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D80D0C-15C1-4232-BBBA-C081C283B074}" type="datetime1">
              <a:rPr lang="sk-SK" noProof="0" smtClean="0"/>
              <a:t>14. 7. 2021</a:t>
            </a:fld>
            <a:endParaRPr lang="sk-SK" noProof="0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6" name="Zástupné číslo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Zástupný z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sk-SK" noProof="0"/>
              <a:t>Kliknite sem a upravte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  <a:endParaRPr lang="sk-SK" noProof="0" dirty="0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C092629-6D55-437C-89A0-31B0B55C4A73}" type="datetime1">
              <a:rPr lang="sk-SK" noProof="0" smtClean="0"/>
              <a:t>14. 7. 2021</a:t>
            </a:fld>
            <a:endParaRPr lang="sk-SK" noProof="0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6" name="Zástupné číslo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 rtlCol="0"/>
          <a:lstStyle/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Zástupný objekt zvislého textu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rtlCol="0" anchor="t"/>
          <a:lstStyle/>
          <a:p>
            <a:pPr lvl="0" rtl="0"/>
            <a:r>
              <a:rPr lang="sk-SK" noProof="0"/>
              <a:t>Kliknite sem a upravte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  <a:endParaRPr lang="sk-SK" noProof="0" dirty="0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F7A265-AC1F-4DE6-B2E7-EDDEC1CB13AE}" type="datetime1">
              <a:rPr lang="sk-SK" noProof="0" smtClean="0"/>
              <a:t>14. 7. 2021</a:t>
            </a:fld>
            <a:endParaRPr lang="sk-SK" noProof="0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6" name="Zástupné číslo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 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Zástupný obsah 2"/>
          <p:cNvSpPr>
            <a:spLocks noGrp="1"/>
          </p:cNvSpPr>
          <p:nvPr>
            <p:ph idx="1"/>
          </p:nvPr>
        </p:nvSpPr>
        <p:spPr/>
        <p:txBody>
          <a:bodyPr rtlCol="0" anchor="ctr"/>
          <a:lstStyle/>
          <a:p>
            <a:pPr lvl="0" rtl="0"/>
            <a:r>
              <a:rPr lang="sk-SK" noProof="0"/>
              <a:t>Kliknite sem a upravte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  <a:endParaRPr lang="sk-SK" noProof="0" dirty="0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56A154B-A35F-4191-B844-7C2621556C5A}" type="datetime1">
              <a:rPr lang="sk-SK" noProof="0" smtClean="0"/>
              <a:t>14. 7. 2021</a:t>
            </a:fld>
            <a:endParaRPr lang="sk-SK" noProof="0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6" name="Zástupné číslo snímky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rtlCol="0" anchor="b"/>
          <a:lstStyle>
            <a:lvl1pPr algn="r">
              <a:defRPr sz="4000" b="0" cap="none"/>
            </a:lvl1pPr>
          </a:lstStyle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Zástupný text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CC8ABC4-B50E-4AED-80D0-A4EA425A67F1}" type="datetime1">
              <a:rPr lang="sk-SK" noProof="0" smtClean="0"/>
              <a:t>14. 7. 2021</a:t>
            </a:fld>
            <a:endParaRPr lang="sk-SK" noProof="0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6" name="Zástupné číslo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typy obsah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 rtlCol="0"/>
          <a:lstStyle/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Zástupný obsah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  <a:endParaRPr lang="sk-SK" noProof="0" dirty="0"/>
          </a:p>
        </p:txBody>
      </p:sp>
      <p:sp>
        <p:nvSpPr>
          <p:cNvPr id="4" name="Zástupný obsah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  <a:endParaRPr lang="sk-SK" noProof="0" dirty="0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9846675-4AE1-4AA6-90BD-F0C34E95FD01}" type="datetime1">
              <a:rPr lang="sk-SK" noProof="0" smtClean="0"/>
              <a:t>14. 7. 2021</a:t>
            </a:fld>
            <a:endParaRPr lang="sk-SK" noProof="0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7" name="Zástupné číslo snímk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Zástupný objekt textu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</p:txBody>
      </p:sp>
      <p:sp>
        <p:nvSpPr>
          <p:cNvPr id="4" name="Zástupný obsah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  <a:endParaRPr lang="sk-SK" noProof="0" dirty="0"/>
          </a:p>
        </p:txBody>
      </p:sp>
      <p:sp>
        <p:nvSpPr>
          <p:cNvPr id="5" name="Zástupný text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</p:txBody>
      </p:sp>
      <p:sp>
        <p:nvSpPr>
          <p:cNvPr id="6" name="Zástupný obsah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  <a:endParaRPr lang="sk-SK" noProof="0" dirty="0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78032B-3EDA-4C05-BE29-4965CEDCD681}" type="datetime1">
              <a:rPr lang="sk-SK" noProof="0" smtClean="0"/>
              <a:t>14. 7. 2021</a:t>
            </a:fld>
            <a:endParaRPr lang="sk-SK" noProof="0" dirty="0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9" name="Zástupné číslo snímky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Iba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E1C420E-D5B6-4085-8589-6BD6C0D15322}" type="datetime1">
              <a:rPr lang="sk-SK" noProof="0" smtClean="0"/>
              <a:t>14. 7. 2021</a:t>
            </a:fld>
            <a:endParaRPr lang="sk-SK" noProof="0" dirty="0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5" name="Zástupné číslo snímky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E61EFEC-06A5-463A-84CB-3AC23AB02C2D}" type="datetime1">
              <a:rPr lang="sk-SK" noProof="0" smtClean="0"/>
              <a:t>14. 7. 2021</a:t>
            </a:fld>
            <a:endParaRPr lang="sk-SK" noProof="0" dirty="0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4" name="Zástupné číslo snímky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 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rtlCol="0" anchor="b">
            <a:normAutofit/>
          </a:bodyPr>
          <a:lstStyle>
            <a:lvl1pPr algn="ctr">
              <a:defRPr sz="2400" b="0"/>
            </a:lvl1pPr>
          </a:lstStyle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Zástupný obsah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  <a:endParaRPr lang="sk-SK" noProof="0" dirty="0"/>
          </a:p>
        </p:txBody>
      </p:sp>
      <p:sp>
        <p:nvSpPr>
          <p:cNvPr id="4" name="Zástupný text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EB672FB-3028-4C4A-9E46-B78FDE73405B}" type="datetime1">
              <a:rPr lang="sk-SK" noProof="0" smtClean="0"/>
              <a:t>14. 7. 2021</a:t>
            </a:fld>
            <a:endParaRPr lang="sk-SK" noProof="0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7" name="Zástupné číslo snímk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14" name="Zástupný obrázok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sk-SK" noProof="0"/>
              <a:t>Kliknutím na ikonu pridáte obrázok</a:t>
            </a:r>
            <a:endParaRPr lang="sk-SK" noProof="0" dirty="0"/>
          </a:p>
        </p:txBody>
      </p:sp>
      <p:sp>
        <p:nvSpPr>
          <p:cNvPr id="4" name="Zástupný text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0367B1A-8B56-4DB3-9D45-FDEF93DAB338}" type="datetime1">
              <a:rPr lang="sk-SK" noProof="0" smtClean="0"/>
              <a:t>14. 7. 2021</a:t>
            </a:fld>
            <a:endParaRPr lang="sk-SK" noProof="0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7" name="Zástupné číslo snímk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kupina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Voľný tvar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Voľný tvar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Voľný tvar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Voľný tvar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Voľný tvar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Voľný tvar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Zástupný nadpis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sk-SK" noProof="0" dirty="0"/>
              <a:t>Kliknite sem a upravte štýl predlohy nadpisov</a:t>
            </a:r>
          </a:p>
        </p:txBody>
      </p:sp>
      <p:sp>
        <p:nvSpPr>
          <p:cNvPr id="3" name="Zástupný text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sk-SK" noProof="0" dirty="0"/>
              <a:t>Kliknutím upravíte štýly predlohy textu</a:t>
            </a:r>
          </a:p>
          <a:p>
            <a:pPr lvl="1" rtl="0"/>
            <a:r>
              <a:rPr lang="sk-SK" noProof="0" dirty="0"/>
              <a:t>Druhá úroveň</a:t>
            </a:r>
          </a:p>
          <a:p>
            <a:pPr lvl="2" rtl="0"/>
            <a:r>
              <a:rPr lang="sk-SK" noProof="0" dirty="0"/>
              <a:t>Tretia úroveň</a:t>
            </a:r>
          </a:p>
          <a:p>
            <a:pPr lvl="3" rtl="0"/>
            <a:r>
              <a:rPr lang="sk-SK" noProof="0" dirty="0"/>
              <a:t>Štvrtá úroveň</a:t>
            </a:r>
          </a:p>
          <a:p>
            <a:pPr lvl="4" rtl="0"/>
            <a:r>
              <a:rPr lang="sk-SK" noProof="0" dirty="0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34C29ED1-23D1-4646-81FC-DC0A2419921B}" type="datetime1">
              <a:rPr lang="sk-SK" noProof="0" smtClean="0"/>
              <a:t>14. 7. 2021</a:t>
            </a:fld>
            <a:endParaRPr lang="sk-SK" noProof="0" dirty="0"/>
          </a:p>
        </p:txBody>
      </p:sp>
      <p:sp>
        <p:nvSpPr>
          <p:cNvPr id="5" name="Zástupná päta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sk-SK" noProof="0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cli/azure/webapp" TargetMode="External"/><Relationship Id="rId2" Type="http://schemas.openxmlformats.org/officeDocument/2006/relationships/hyperlink" Target="https://docs.microsoft.com/en-us/cli/azure/install-azure-cli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en-us/cli/azure/appservice/plan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powershell/module/az.websites/" TargetMode="External"/><Relationship Id="rId2" Type="http://schemas.openxmlformats.org/officeDocument/2006/relationships/hyperlink" Target="https://docs.microsoft.com/en-us/powershell/azure/install-az-ps/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sk-sk/learn/paths/deploy-a-website-with-azure-app-service/" TargetMode="External"/><Relationship Id="rId2" Type="http://schemas.openxmlformats.org/officeDocument/2006/relationships/hyperlink" Target="https://github.com/kubinko/Azure-Resources-Overview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sk-sk/learn/paths/build-serverless-full-stack-apps-azure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Obdĺžnik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k-SK" dirty="0"/>
          </a:p>
        </p:txBody>
      </p:sp>
      <p:grpSp>
        <p:nvGrpSpPr>
          <p:cNvPr id="23" name="Skupina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Voľný tvar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Voľný tvar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Voľný tvar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Voľný tvar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Voľný tvar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Voľný tvar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8190" y="924232"/>
            <a:ext cx="8174971" cy="3285866"/>
          </a:xfrm>
        </p:spPr>
        <p:txBody>
          <a:bodyPr rtlCol="0">
            <a:normAutofit/>
          </a:bodyPr>
          <a:lstStyle/>
          <a:p>
            <a:pPr algn="l"/>
            <a:r>
              <a:rPr lang="sk-SK" sz="6200" dirty="0" err="1"/>
              <a:t>App</a:t>
            </a:r>
            <a:r>
              <a:rPr lang="sk-SK" sz="6200" dirty="0"/>
              <a:t> Service (Web </a:t>
            </a:r>
            <a:r>
              <a:rPr lang="sk-SK" sz="6200" dirty="0" err="1"/>
              <a:t>App</a:t>
            </a:r>
            <a:r>
              <a:rPr lang="sk-SK" sz="6200" dirty="0"/>
              <a:t>)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1FBBDE4E-FFA3-44D5-BA0B-7575E2214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8190" y="4210098"/>
            <a:ext cx="7178070" cy="863348"/>
          </a:xfrm>
        </p:spPr>
        <p:txBody>
          <a:bodyPr rtlCol="0">
            <a:normAutofit/>
          </a:bodyPr>
          <a:lstStyle/>
          <a:p>
            <a:pPr algn="l" rtl="0"/>
            <a:r>
              <a:rPr lang="en-US" dirty="0"/>
              <a:t>Developers meetup #</a:t>
            </a:r>
            <a:r>
              <a:rPr lang="sk-SK" dirty="0"/>
              <a:t>77</a:t>
            </a:r>
          </a:p>
        </p:txBody>
      </p:sp>
    </p:spTree>
    <p:extLst>
      <p:ext uri="{BB962C8B-B14F-4D97-AF65-F5344CB8AC3E}">
        <p14:creationId xmlns:p14="http://schemas.microsoft.com/office/powerpoint/2010/main" val="38844669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E69635D-AECC-41E2-B435-552CD2251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Nastavenia – </a:t>
            </a:r>
            <a:r>
              <a:rPr lang="sk-SK" dirty="0" err="1"/>
              <a:t>connection</a:t>
            </a:r>
            <a:r>
              <a:rPr lang="sk-SK" dirty="0"/>
              <a:t> </a:t>
            </a:r>
            <a:r>
              <a:rPr lang="sk-SK" dirty="0" err="1"/>
              <a:t>string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DB29584C-44B7-4C68-AD7B-F148C9513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sk-SK" dirty="0"/>
              <a:t>Spôsob, ako nastavovať </a:t>
            </a:r>
            <a:r>
              <a:rPr lang="sk-SK" dirty="0" err="1"/>
              <a:t>connection</a:t>
            </a:r>
            <a:r>
              <a:rPr lang="sk-SK" dirty="0"/>
              <a:t> </a:t>
            </a:r>
            <a:r>
              <a:rPr lang="sk-SK" dirty="0" err="1"/>
              <a:t>strings</a:t>
            </a:r>
            <a:r>
              <a:rPr lang="sk-SK" dirty="0"/>
              <a:t> pre prístup do DB</a:t>
            </a:r>
          </a:p>
          <a:p>
            <a:pPr algn="just"/>
            <a:r>
              <a:rPr lang="sk-SK" sz="2300" dirty="0"/>
              <a:t>Počas behu aplikácie sú dostupné ako premenné prostredia s prefixami podľa typu DB:</a:t>
            </a:r>
          </a:p>
          <a:p>
            <a:pPr lvl="1" algn="just"/>
            <a:r>
              <a:rPr lang="sk-SK" dirty="0"/>
              <a:t>SQL server: SQLCONNSTR_</a:t>
            </a:r>
          </a:p>
          <a:p>
            <a:pPr lvl="1" algn="just"/>
            <a:r>
              <a:rPr lang="sk-SK" dirty="0"/>
              <a:t>SQL </a:t>
            </a:r>
            <a:r>
              <a:rPr lang="sk-SK" dirty="0" err="1"/>
              <a:t>Azure</a:t>
            </a:r>
            <a:r>
              <a:rPr lang="sk-SK" dirty="0"/>
              <a:t>: SQLAZURECONNSTR_</a:t>
            </a:r>
          </a:p>
          <a:p>
            <a:pPr lvl="1" algn="just"/>
            <a:r>
              <a:rPr lang="sk-SK" dirty="0"/>
              <a:t>MySQL: MYSQLCONNSTR_</a:t>
            </a:r>
          </a:p>
          <a:p>
            <a:pPr lvl="1" algn="just"/>
            <a:r>
              <a:rPr lang="sk-SK" dirty="0" err="1"/>
              <a:t>PostgreSQL</a:t>
            </a:r>
            <a:r>
              <a:rPr lang="sk-SK" dirty="0"/>
              <a:t>: POSTGRESQLCONNSTR_</a:t>
            </a:r>
          </a:p>
          <a:p>
            <a:pPr lvl="1" algn="just"/>
            <a:r>
              <a:rPr lang="sk-SK" dirty="0" err="1"/>
              <a:t>Custom</a:t>
            </a:r>
            <a:r>
              <a:rPr lang="sk-SK" dirty="0"/>
              <a:t>: CUSTOMCONNSTR_</a:t>
            </a:r>
          </a:p>
        </p:txBody>
      </p:sp>
    </p:spTree>
    <p:extLst>
      <p:ext uri="{BB962C8B-B14F-4D97-AF65-F5344CB8AC3E}">
        <p14:creationId xmlns:p14="http://schemas.microsoft.com/office/powerpoint/2010/main" val="2503960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DBB682F-5053-46CC-856A-41F270A85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Always</a:t>
            </a:r>
            <a:r>
              <a:rPr lang="sk-SK" dirty="0"/>
              <a:t> on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4B1FDCF-501F-4568-8654-63F4B2A24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Udržuje aplikáciu načítanú aj ak na ňu nejdú žiadne dotazy</a:t>
            </a:r>
          </a:p>
          <a:p>
            <a:r>
              <a:rPr lang="sk-SK" dirty="0"/>
              <a:t>Za normálnych okolností sa aplikácia uvoľní po 20 minútach bez dotazov</a:t>
            </a:r>
          </a:p>
          <a:p>
            <a:r>
              <a:rPr lang="sk-SK" dirty="0"/>
              <a:t>Pri </a:t>
            </a:r>
            <a:r>
              <a:rPr lang="sk-SK" dirty="0" err="1"/>
              <a:t>Always</a:t>
            </a:r>
            <a:r>
              <a:rPr lang="sk-SK" dirty="0"/>
              <a:t> on pošle </a:t>
            </a:r>
            <a:r>
              <a:rPr lang="sk-SK" dirty="0" err="1"/>
              <a:t>load</a:t>
            </a:r>
            <a:r>
              <a:rPr lang="sk-SK" dirty="0"/>
              <a:t> </a:t>
            </a:r>
            <a:r>
              <a:rPr lang="sk-SK" dirty="0" err="1"/>
              <a:t>balancer</a:t>
            </a:r>
            <a:r>
              <a:rPr lang="sk-SK" dirty="0"/>
              <a:t> na aplikáciu každých 5 minút GET</a:t>
            </a:r>
          </a:p>
        </p:txBody>
      </p:sp>
    </p:spTree>
    <p:extLst>
      <p:ext uri="{BB962C8B-B14F-4D97-AF65-F5344CB8AC3E}">
        <p14:creationId xmlns:p14="http://schemas.microsoft.com/office/powerpoint/2010/main" val="494976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A60E1F3-0779-4E34-996B-3611F127F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ARR </a:t>
            </a:r>
            <a:r>
              <a:rPr lang="sk-SK" dirty="0" err="1"/>
              <a:t>affinity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E282107-7FE3-4ADC-BE52-3079C7393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k-SK" b="1" dirty="0"/>
              <a:t>ARR</a:t>
            </a:r>
            <a:r>
              <a:rPr lang="sk-SK" dirty="0"/>
              <a:t> = </a:t>
            </a:r>
            <a:r>
              <a:rPr lang="sk-SK" b="1" dirty="0" err="1"/>
              <a:t>A</a:t>
            </a:r>
            <a:r>
              <a:rPr lang="sk-SK" dirty="0" err="1"/>
              <a:t>pplication</a:t>
            </a:r>
            <a:r>
              <a:rPr lang="sk-SK" dirty="0"/>
              <a:t> </a:t>
            </a:r>
            <a:r>
              <a:rPr lang="sk-SK" b="1" dirty="0" err="1"/>
              <a:t>R</a:t>
            </a:r>
            <a:r>
              <a:rPr lang="sk-SK" dirty="0" err="1"/>
              <a:t>equest</a:t>
            </a:r>
            <a:r>
              <a:rPr lang="sk-SK" dirty="0"/>
              <a:t> </a:t>
            </a:r>
            <a:r>
              <a:rPr lang="sk-SK" b="1" dirty="0" err="1"/>
              <a:t>R</a:t>
            </a:r>
            <a:r>
              <a:rPr lang="sk-SK" dirty="0" err="1"/>
              <a:t>outing</a:t>
            </a:r>
            <a:endParaRPr lang="sk-SK" dirty="0"/>
          </a:p>
          <a:p>
            <a:pPr algn="just"/>
            <a:r>
              <a:rPr lang="sk-SK" dirty="0"/>
              <a:t>Pomocou špeciálneho </a:t>
            </a:r>
            <a:r>
              <a:rPr lang="sk-SK" dirty="0" err="1"/>
              <a:t>cookie</a:t>
            </a:r>
            <a:r>
              <a:rPr lang="sk-SK" dirty="0"/>
              <a:t> (</a:t>
            </a:r>
            <a:r>
              <a:rPr lang="sk-SK" dirty="0" err="1"/>
              <a:t>affinity</a:t>
            </a:r>
            <a:r>
              <a:rPr lang="sk-SK" dirty="0"/>
              <a:t> </a:t>
            </a:r>
            <a:r>
              <a:rPr lang="sk-SK" dirty="0" err="1"/>
              <a:t>cookie</a:t>
            </a:r>
            <a:r>
              <a:rPr lang="sk-SK" dirty="0"/>
              <a:t>) zabezpečuje, aby boli dotazy od jedného používateľa smerované na tú istú inštanciu aplikácie</a:t>
            </a:r>
          </a:p>
          <a:p>
            <a:pPr algn="just"/>
            <a:r>
              <a:rPr lang="sk-SK" dirty="0"/>
              <a:t>V prípade, že chceme zabezpečiť lepší </a:t>
            </a:r>
            <a:r>
              <a:rPr lang="sk-SK" dirty="0" err="1"/>
              <a:t>load</a:t>
            </a:r>
            <a:r>
              <a:rPr lang="sk-SK" dirty="0"/>
              <a:t> </a:t>
            </a:r>
            <a:r>
              <a:rPr lang="sk-SK" dirty="0" err="1"/>
              <a:t>balancing</a:t>
            </a:r>
            <a:r>
              <a:rPr lang="sk-SK" dirty="0"/>
              <a:t>, môžeme ho vypnúť</a:t>
            </a:r>
          </a:p>
          <a:p>
            <a:pPr algn="just"/>
            <a:r>
              <a:rPr lang="sk-SK" dirty="0" err="1"/>
              <a:t>Stateful</a:t>
            </a:r>
            <a:r>
              <a:rPr lang="sk-SK" dirty="0"/>
              <a:t> aplikácie by ho mali mať zapnutý</a:t>
            </a:r>
          </a:p>
        </p:txBody>
      </p:sp>
    </p:spTree>
    <p:extLst>
      <p:ext uri="{BB962C8B-B14F-4D97-AF65-F5344CB8AC3E}">
        <p14:creationId xmlns:p14="http://schemas.microsoft.com/office/powerpoint/2010/main" val="2762538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AF14E3D-D329-4873-9887-62F78D67A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CI/CD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5CAD8E1-EDBE-4672-BC6C-B02F9E5124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k-SK" dirty="0" err="1"/>
              <a:t>Azure</a:t>
            </a:r>
            <a:r>
              <a:rPr lang="sk-SK" dirty="0"/>
              <a:t> ponúka </a:t>
            </a:r>
            <a:r>
              <a:rPr lang="sk-SK" dirty="0" err="1"/>
              <a:t>out</a:t>
            </a:r>
            <a:r>
              <a:rPr lang="sk-SK" dirty="0"/>
              <a:t>-of-</a:t>
            </a:r>
            <a:r>
              <a:rPr lang="sk-SK" dirty="0" err="1"/>
              <a:t>the</a:t>
            </a:r>
            <a:r>
              <a:rPr lang="sk-SK" dirty="0"/>
              <a:t>-box CI/CD</a:t>
            </a:r>
          </a:p>
          <a:p>
            <a:pPr algn="just"/>
            <a:r>
              <a:rPr lang="sk-SK" dirty="0"/>
              <a:t>Stačí nastaviť niektorý z podporovaných zdrojov a </a:t>
            </a:r>
            <a:r>
              <a:rPr lang="sk-SK" dirty="0" err="1"/>
              <a:t>App</a:t>
            </a:r>
            <a:r>
              <a:rPr lang="sk-SK" dirty="0"/>
              <a:t> Service sa postará o automatické nasadenie aplikácie a jej synchronizáciu (pri zmenách)</a:t>
            </a:r>
          </a:p>
          <a:p>
            <a:pPr algn="just"/>
            <a:r>
              <a:rPr lang="sk-SK" dirty="0"/>
              <a:t>Okrem toho je možné nasadiť aplikáciu aj manuálne</a:t>
            </a:r>
          </a:p>
        </p:txBody>
      </p:sp>
    </p:spTree>
    <p:extLst>
      <p:ext uri="{BB962C8B-B14F-4D97-AF65-F5344CB8AC3E}">
        <p14:creationId xmlns:p14="http://schemas.microsoft.com/office/powerpoint/2010/main" val="1236813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0085C5B-DBB6-448D-9F0C-AC153811F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Automatické nasadzovanie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F6A540A-EF44-4657-910A-9EF801151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 err="1"/>
              <a:t>GitHub</a:t>
            </a:r>
            <a:endParaRPr lang="sk-SK" dirty="0"/>
          </a:p>
          <a:p>
            <a:r>
              <a:rPr lang="sk-SK" dirty="0" err="1"/>
              <a:t>Bitbucket</a:t>
            </a:r>
            <a:endParaRPr lang="sk-SK" dirty="0"/>
          </a:p>
          <a:p>
            <a:r>
              <a:rPr lang="sk-SK" dirty="0" err="1"/>
              <a:t>Local</a:t>
            </a:r>
            <a:r>
              <a:rPr lang="sk-SK" dirty="0"/>
              <a:t> Git (</a:t>
            </a:r>
            <a:r>
              <a:rPr lang="sk-SK" dirty="0" err="1"/>
              <a:t>Azure</a:t>
            </a:r>
            <a:r>
              <a:rPr lang="sk-SK" dirty="0"/>
              <a:t> vytvorí jednoduchý Git server priamo v </a:t>
            </a:r>
            <a:r>
              <a:rPr lang="sk-SK" dirty="0" err="1"/>
              <a:t>App</a:t>
            </a:r>
            <a:r>
              <a:rPr lang="sk-SK" dirty="0"/>
              <a:t> Service </a:t>
            </a:r>
            <a:r>
              <a:rPr lang="sk-SK" dirty="0" err="1"/>
              <a:t>Plan</a:t>
            </a:r>
            <a:r>
              <a:rPr lang="sk-SK" dirty="0"/>
              <a:t>)</a:t>
            </a:r>
          </a:p>
          <a:p>
            <a:r>
              <a:rPr lang="sk-SK" dirty="0" err="1"/>
              <a:t>Azure</a:t>
            </a:r>
            <a:r>
              <a:rPr lang="sk-SK" dirty="0"/>
              <a:t> </a:t>
            </a:r>
            <a:r>
              <a:rPr lang="sk-SK" dirty="0" err="1"/>
              <a:t>Repos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7700372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CE8D8C0-D7B7-4575-A6AA-36D6E5993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Nasadzovanie cez synchronizáciu s </a:t>
            </a:r>
            <a:r>
              <a:rPr lang="sk-SK" dirty="0" err="1"/>
              <a:t>cloudom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DD47ACC-D223-4E97-934F-2C421C56F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/>
              <a:t>Dropbox</a:t>
            </a:r>
            <a:r>
              <a:rPr lang="sk-SK" dirty="0"/>
              <a:t> a OneDrive</a:t>
            </a:r>
          </a:p>
          <a:p>
            <a:r>
              <a:rPr lang="sk-SK" dirty="0"/>
              <a:t>Súbory sú uložené v špeciálnom cloudovom priečinku</a:t>
            </a:r>
          </a:p>
          <a:p>
            <a:pPr lvl="1"/>
            <a:r>
              <a:rPr lang="sk-SK" dirty="0" err="1"/>
              <a:t>Dropbox</a:t>
            </a:r>
            <a:r>
              <a:rPr lang="sk-SK" dirty="0"/>
              <a:t>: </a:t>
            </a:r>
            <a:r>
              <a:rPr lang="sk-SK" dirty="0" err="1"/>
              <a:t>Apps</a:t>
            </a:r>
            <a:r>
              <a:rPr lang="en-US" dirty="0"/>
              <a:t>\</a:t>
            </a:r>
            <a:r>
              <a:rPr lang="sk-SK" dirty="0" err="1"/>
              <a:t>Azure</a:t>
            </a:r>
            <a:endParaRPr lang="sk-SK" dirty="0"/>
          </a:p>
          <a:p>
            <a:pPr lvl="1"/>
            <a:r>
              <a:rPr lang="sk-SK" dirty="0"/>
              <a:t>OneDrive: </a:t>
            </a:r>
            <a:r>
              <a:rPr lang="sk-SK" dirty="0" err="1"/>
              <a:t>Apps</a:t>
            </a:r>
            <a:r>
              <a:rPr lang="en-US" dirty="0"/>
              <a:t>\</a:t>
            </a:r>
            <a:r>
              <a:rPr lang="sk-SK" dirty="0" err="1"/>
              <a:t>Azure</a:t>
            </a:r>
            <a:r>
              <a:rPr lang="sk-SK" dirty="0"/>
              <a:t> Web </a:t>
            </a:r>
            <a:r>
              <a:rPr lang="sk-SK" dirty="0" err="1"/>
              <a:t>Apps</a:t>
            </a:r>
            <a:endParaRPr lang="sk-SK" dirty="0"/>
          </a:p>
          <a:p>
            <a:r>
              <a:rPr lang="sk-SK" dirty="0"/>
              <a:t>Nasadenie cez tlačidlo </a:t>
            </a:r>
            <a:r>
              <a:rPr lang="sk-SK" dirty="0" err="1"/>
              <a:t>Redeploy</a:t>
            </a:r>
            <a:r>
              <a:rPr lang="sk-SK" dirty="0"/>
              <a:t>/</a:t>
            </a:r>
            <a:r>
              <a:rPr lang="sk-SK" dirty="0" err="1"/>
              <a:t>Sync</a:t>
            </a:r>
            <a:r>
              <a:rPr lang="sk-SK" dirty="0"/>
              <a:t> v portáli</a:t>
            </a:r>
          </a:p>
        </p:txBody>
      </p:sp>
    </p:spTree>
    <p:extLst>
      <p:ext uri="{BB962C8B-B14F-4D97-AF65-F5344CB8AC3E}">
        <p14:creationId xmlns:p14="http://schemas.microsoft.com/office/powerpoint/2010/main" val="33954513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E547714-A4C3-4050-9BA1-CBD7015C2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Nasadzovanie z balíčka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4D07AAF-C12A-4E5E-8650-0758A49D4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dirty="0"/>
              <a:t>ZIP</a:t>
            </a:r>
          </a:p>
          <a:p>
            <a:pPr lvl="1"/>
            <a:r>
              <a:rPr lang="sk-SK" dirty="0"/>
              <a:t>GUI: https://</a:t>
            </a:r>
            <a:r>
              <a:rPr lang="sk-SK" i="1" dirty="0"/>
              <a:t>&lt;app_name&gt;</a:t>
            </a:r>
            <a:r>
              <a:rPr lang="sk-SK" dirty="0"/>
              <a:t>.scm.azurewebsites.net/ZipDeployUI</a:t>
            </a:r>
          </a:p>
          <a:p>
            <a:pPr lvl="1"/>
            <a:r>
              <a:rPr lang="sk-SK" dirty="0"/>
              <a:t>REST API: https://</a:t>
            </a:r>
            <a:r>
              <a:rPr lang="sk-SK" i="1" dirty="0"/>
              <a:t>&lt;app_name&gt;</a:t>
            </a:r>
            <a:r>
              <a:rPr lang="sk-SK" dirty="0"/>
              <a:t>.scm.azurewebsites.net/api/zipdeploy (POST)</a:t>
            </a:r>
          </a:p>
          <a:p>
            <a:pPr lvl="1"/>
            <a:r>
              <a:rPr lang="sk-SK" dirty="0" err="1"/>
              <a:t>Azure</a:t>
            </a:r>
            <a:r>
              <a:rPr lang="sk-SK" dirty="0"/>
              <a:t> CLI, </a:t>
            </a:r>
            <a:r>
              <a:rPr lang="sk-SK" dirty="0" err="1"/>
              <a:t>Powershell</a:t>
            </a:r>
            <a:endParaRPr lang="sk-SK" dirty="0"/>
          </a:p>
          <a:p>
            <a:r>
              <a:rPr lang="sk-SK" dirty="0"/>
              <a:t>WAR</a:t>
            </a:r>
          </a:p>
          <a:p>
            <a:pPr lvl="1"/>
            <a:r>
              <a:rPr lang="sk-SK" dirty="0"/>
              <a:t>REST API: https://</a:t>
            </a:r>
            <a:r>
              <a:rPr lang="sk-SK" i="1" dirty="0"/>
              <a:t>&lt;app-name&gt;.</a:t>
            </a:r>
            <a:r>
              <a:rPr lang="sk-SK" dirty="0"/>
              <a:t>scm.azurewebsites.net/api/wardeploy (POST)</a:t>
            </a:r>
          </a:p>
          <a:p>
            <a:pPr lvl="1"/>
            <a:r>
              <a:rPr lang="sk-SK" dirty="0" err="1"/>
              <a:t>Powershell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1491384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31EC328-0D06-4C25-A02D-8A53B822C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Ďalšie spôsoby nasadzovania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83188CA-95AC-408C-BAFF-3712AFA13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 err="1"/>
              <a:t>External</a:t>
            </a:r>
            <a:r>
              <a:rPr lang="sk-SK" dirty="0"/>
              <a:t> Git</a:t>
            </a:r>
          </a:p>
          <a:p>
            <a:r>
              <a:rPr lang="sk-SK" dirty="0"/>
              <a:t>FTP, FTPS (</a:t>
            </a:r>
            <a:r>
              <a:rPr lang="sk-SK" dirty="0" err="1"/>
              <a:t>prihlasovačky</a:t>
            </a:r>
            <a:r>
              <a:rPr lang="sk-SK" dirty="0"/>
              <a:t> priamo v portáli)</a:t>
            </a:r>
          </a:p>
          <a:p>
            <a:r>
              <a:rPr lang="sk-SK" dirty="0" err="1"/>
              <a:t>Deploy</a:t>
            </a:r>
            <a:r>
              <a:rPr lang="sk-SK" dirty="0"/>
              <a:t> z </a:t>
            </a:r>
            <a:r>
              <a:rPr lang="sk-SK" dirty="0" err="1"/>
              <a:t>Visual</a:t>
            </a:r>
            <a:r>
              <a:rPr lang="sk-SK" dirty="0"/>
              <a:t> </a:t>
            </a:r>
            <a:r>
              <a:rPr lang="sk-SK" dirty="0" err="1"/>
              <a:t>Studia</a:t>
            </a:r>
            <a:endParaRPr lang="sk-SK" dirty="0"/>
          </a:p>
          <a:p>
            <a:r>
              <a:rPr lang="sk-SK" dirty="0" err="1"/>
              <a:t>Azure</a:t>
            </a:r>
            <a:r>
              <a:rPr lang="sk-SK" dirty="0"/>
              <a:t> CLI</a:t>
            </a:r>
          </a:p>
        </p:txBody>
      </p:sp>
    </p:spTree>
    <p:extLst>
      <p:ext uri="{BB962C8B-B14F-4D97-AF65-F5344CB8AC3E}">
        <p14:creationId xmlns:p14="http://schemas.microsoft.com/office/powerpoint/2010/main" val="16793425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BDD1DFA-F76A-4278-85C5-A7A455F52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az</a:t>
            </a:r>
            <a:r>
              <a:rPr lang="sk-SK" dirty="0"/>
              <a:t> </a:t>
            </a:r>
            <a:r>
              <a:rPr lang="sk-SK" dirty="0" err="1"/>
              <a:t>webapp</a:t>
            </a:r>
            <a:r>
              <a:rPr lang="sk-SK" dirty="0"/>
              <a:t> </a:t>
            </a:r>
            <a:r>
              <a:rPr lang="sk-SK" dirty="0" err="1"/>
              <a:t>up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F5E3966-13FC-4A07-963B-6D0C860B2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k-SK" dirty="0" err="1"/>
              <a:t>Azure</a:t>
            </a:r>
            <a:r>
              <a:rPr lang="sk-SK" dirty="0"/>
              <a:t> CLI príkaz, ktorý vytvorí </a:t>
            </a:r>
            <a:r>
              <a:rPr lang="sk-SK" dirty="0" err="1"/>
              <a:t>App</a:t>
            </a:r>
            <a:r>
              <a:rPr lang="sk-SK" dirty="0"/>
              <a:t> Service a nasadí do nej kód z lokálneho priečinka. Spúšťa sa z priečinka s kódom, ktorý sa má nasadiť.</a:t>
            </a:r>
          </a:p>
          <a:p>
            <a:r>
              <a:rPr lang="sk-SK" dirty="0"/>
              <a:t>Prepínače:</a:t>
            </a:r>
          </a:p>
          <a:p>
            <a:pPr lvl="1"/>
            <a:r>
              <a:rPr lang="sk-SK" dirty="0" err="1"/>
              <a:t>name</a:t>
            </a:r>
            <a:r>
              <a:rPr lang="sk-SK" dirty="0"/>
              <a:t>: názov aplikácie</a:t>
            </a:r>
          </a:p>
          <a:p>
            <a:pPr lvl="1"/>
            <a:r>
              <a:rPr lang="sk-SK" dirty="0" err="1"/>
              <a:t>dryrun</a:t>
            </a:r>
            <a:r>
              <a:rPr lang="sk-SK" dirty="0"/>
              <a:t>: zobrazí detaily vytváranej aplikácie bez toho, aby sa vytvorila</a:t>
            </a:r>
          </a:p>
          <a:p>
            <a:pPr lvl="1"/>
            <a:r>
              <a:rPr lang="sk-SK" dirty="0" err="1"/>
              <a:t>runtime</a:t>
            </a:r>
            <a:r>
              <a:rPr lang="sk-SK" dirty="0"/>
              <a:t>: požadovaný </a:t>
            </a:r>
            <a:r>
              <a:rPr lang="sk-SK" dirty="0" err="1"/>
              <a:t>runtime</a:t>
            </a:r>
            <a:r>
              <a:rPr lang="sk-SK" dirty="0"/>
              <a:t> pre aplikáciu</a:t>
            </a:r>
          </a:p>
          <a:p>
            <a:pPr lvl="1"/>
            <a:r>
              <a:rPr lang="sk-SK" dirty="0"/>
              <a:t>html: pre statické HTML aplikácie</a:t>
            </a:r>
          </a:p>
          <a:p>
            <a:pPr lvl="1"/>
            <a:r>
              <a:rPr lang="sk-SK" dirty="0"/>
              <a:t>os-type, </a:t>
            </a:r>
            <a:r>
              <a:rPr lang="sk-SK" dirty="0" err="1"/>
              <a:t>plan</a:t>
            </a:r>
            <a:r>
              <a:rPr lang="sk-SK" dirty="0"/>
              <a:t>, </a:t>
            </a:r>
            <a:r>
              <a:rPr lang="sk-SK" dirty="0" err="1"/>
              <a:t>sku</a:t>
            </a:r>
            <a:r>
              <a:rPr lang="sk-SK" dirty="0"/>
              <a:t>: nastavenie plánu</a:t>
            </a:r>
          </a:p>
          <a:p>
            <a:pPr lvl="1"/>
            <a:r>
              <a:rPr lang="sk-SK" dirty="0" err="1"/>
              <a:t>launch-browser</a:t>
            </a:r>
            <a:r>
              <a:rPr lang="sk-SK" dirty="0"/>
              <a:t>: po vytvorení a nasadení otvorí predvolený prehliadač</a:t>
            </a:r>
          </a:p>
        </p:txBody>
      </p:sp>
    </p:spTree>
    <p:extLst>
      <p:ext uri="{BB962C8B-B14F-4D97-AF65-F5344CB8AC3E}">
        <p14:creationId xmlns:p14="http://schemas.microsoft.com/office/powerpoint/2010/main" val="18832801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A347434-48A3-4A5D-87D8-DA403466C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Automatická záloha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5B9AF64-809D-4D0C-B363-804E95246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k-SK" b="1" dirty="0"/>
              <a:t>Backup</a:t>
            </a:r>
            <a:r>
              <a:rPr lang="sk-SK" dirty="0"/>
              <a:t> (Standard a vyššie):</a:t>
            </a:r>
          </a:p>
          <a:p>
            <a:pPr lvl="1"/>
            <a:r>
              <a:rPr lang="sk-SK" dirty="0"/>
              <a:t>Kompletná záloha konfigurácie, súborov a databáz (na základe </a:t>
            </a:r>
            <a:r>
              <a:rPr lang="sk-SK" dirty="0" err="1"/>
              <a:t>connection</a:t>
            </a:r>
            <a:r>
              <a:rPr lang="sk-SK" dirty="0"/>
              <a:t> </a:t>
            </a:r>
            <a:r>
              <a:rPr lang="sk-SK" dirty="0" err="1"/>
              <a:t>strings</a:t>
            </a:r>
            <a:r>
              <a:rPr lang="sk-SK" dirty="0"/>
              <a:t>)</a:t>
            </a:r>
          </a:p>
          <a:p>
            <a:pPr lvl="1"/>
            <a:r>
              <a:rPr lang="sk-SK" dirty="0"/>
              <a:t>Zálohuje sa do kontajnera v </a:t>
            </a:r>
            <a:r>
              <a:rPr lang="sk-SK" dirty="0" err="1"/>
              <a:t>Azure</a:t>
            </a:r>
            <a:r>
              <a:rPr lang="sk-SK" dirty="0"/>
              <a:t> </a:t>
            </a:r>
            <a:r>
              <a:rPr lang="sk-SK" dirty="0" err="1"/>
              <a:t>Storage</a:t>
            </a:r>
            <a:r>
              <a:rPr lang="sk-SK" dirty="0"/>
              <a:t> (musí byť v rovnakej </a:t>
            </a:r>
            <a:r>
              <a:rPr lang="sk-SK" dirty="0" err="1"/>
              <a:t>resource</a:t>
            </a:r>
            <a:r>
              <a:rPr lang="sk-SK" dirty="0"/>
              <a:t> </a:t>
            </a:r>
            <a:r>
              <a:rPr lang="sk-SK" dirty="0" err="1"/>
              <a:t>group</a:t>
            </a:r>
            <a:r>
              <a:rPr lang="sk-SK" dirty="0"/>
              <a:t>)</a:t>
            </a:r>
          </a:p>
          <a:p>
            <a:pPr lvl="1"/>
            <a:r>
              <a:rPr lang="sk-SK" dirty="0"/>
              <a:t>Max. 10 GB záloha, zálohy sa držia neobmedzene dlho</a:t>
            </a:r>
          </a:p>
          <a:p>
            <a:pPr lvl="1"/>
            <a:r>
              <a:rPr lang="sk-SK" dirty="0"/>
              <a:t>Možnosť manuálnej alebo automatickej zálohy</a:t>
            </a:r>
          </a:p>
          <a:p>
            <a:r>
              <a:rPr lang="sk-SK" b="1" dirty="0" err="1"/>
              <a:t>Snapshot</a:t>
            </a:r>
            <a:r>
              <a:rPr lang="sk-SK" dirty="0"/>
              <a:t> (Premium a vyššie):</a:t>
            </a:r>
          </a:p>
          <a:p>
            <a:pPr lvl="1"/>
            <a:r>
              <a:rPr lang="sk-SK" dirty="0"/>
              <a:t>Nie je potrebné nič nastavovať, automaticky robí inkrementálne kópie aplikácie</a:t>
            </a:r>
          </a:p>
          <a:p>
            <a:pPr lvl="1"/>
            <a:r>
              <a:rPr lang="sk-SK" dirty="0"/>
              <a:t>Veľkosť nie je obmedzená, obnoviť je možné kópie z uplynulých 30 dní</a:t>
            </a:r>
          </a:p>
          <a:p>
            <a:pPr lvl="1"/>
            <a:r>
              <a:rPr lang="sk-SK" dirty="0"/>
              <a:t>Obnovuje sa do tej istej aplikácie alebo jej slotu, počas obnovy je aplikácia/slot zastavená</a:t>
            </a:r>
          </a:p>
        </p:txBody>
      </p:sp>
    </p:spTree>
    <p:extLst>
      <p:ext uri="{BB962C8B-B14F-4D97-AF65-F5344CB8AC3E}">
        <p14:creationId xmlns:p14="http://schemas.microsoft.com/office/powerpoint/2010/main" val="3755774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B357F9E-9AB8-4685-8B3F-DC429C26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Hosting </a:t>
            </a:r>
            <a:r>
              <a:rPr lang="en-US" dirty="0" err="1"/>
              <a:t>webov</a:t>
            </a:r>
            <a:r>
              <a:rPr lang="sk-SK" dirty="0" err="1"/>
              <a:t>ých</a:t>
            </a:r>
            <a:r>
              <a:rPr lang="sk-SK" dirty="0"/>
              <a:t> aplikácií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FCBA841-F40C-4500-851D-77127B47C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Server:</a:t>
            </a:r>
          </a:p>
          <a:p>
            <a:pPr lvl="1"/>
            <a:r>
              <a:rPr lang="en-US" dirty="0"/>
              <a:t>HW – server</a:t>
            </a:r>
            <a:r>
              <a:rPr lang="sk-SK" dirty="0"/>
              <a:t>, sieť, úložisko, ...</a:t>
            </a:r>
            <a:endParaRPr lang="en-US" dirty="0"/>
          </a:p>
          <a:p>
            <a:pPr lvl="1"/>
            <a:r>
              <a:rPr lang="en-US" dirty="0"/>
              <a:t>SW – </a:t>
            </a:r>
            <a:r>
              <a:rPr lang="sk-SK" dirty="0"/>
              <a:t>operačný systém, </a:t>
            </a:r>
            <a:r>
              <a:rPr lang="en-US" dirty="0"/>
              <a:t>IIS</a:t>
            </a:r>
            <a:r>
              <a:rPr lang="sk-SK" dirty="0"/>
              <a:t>/</a:t>
            </a:r>
            <a:r>
              <a:rPr lang="en-US" dirty="0" err="1"/>
              <a:t>nginx</a:t>
            </a:r>
            <a:r>
              <a:rPr lang="sk-SK" dirty="0"/>
              <a:t>/Apache, </a:t>
            </a:r>
            <a:r>
              <a:rPr lang="sk-SK" dirty="0" err="1"/>
              <a:t>runtime</a:t>
            </a:r>
            <a:r>
              <a:rPr lang="sk-SK" dirty="0"/>
              <a:t>, ...</a:t>
            </a:r>
          </a:p>
          <a:p>
            <a:pPr lvl="1"/>
            <a:r>
              <a:rPr lang="en-US" dirty="0" err="1"/>
              <a:t>Konfigur</a:t>
            </a:r>
            <a:r>
              <a:rPr lang="sk-SK" dirty="0" err="1"/>
              <a:t>ácia</a:t>
            </a:r>
            <a:r>
              <a:rPr lang="sk-SK" dirty="0"/>
              <a:t>, zabezpečenie, autorizácia, aktualizácie, ...</a:t>
            </a:r>
          </a:p>
          <a:p>
            <a:r>
              <a:rPr lang="sk-SK" dirty="0" err="1"/>
              <a:t>Serverless</a:t>
            </a:r>
            <a:r>
              <a:rPr lang="sk-SK" dirty="0"/>
              <a:t>:</a:t>
            </a:r>
          </a:p>
          <a:p>
            <a:pPr lvl="1"/>
            <a:r>
              <a:rPr lang="sk-SK" dirty="0"/>
              <a:t>O všetko sa stará niekto iný (</a:t>
            </a:r>
            <a:r>
              <a:rPr lang="sk-SK" dirty="0" err="1"/>
              <a:t>Azure</a:t>
            </a:r>
            <a:r>
              <a:rPr lang="sk-SK" dirty="0"/>
              <a:t>), stačí nasadiť aplikáciu a dáta</a:t>
            </a:r>
          </a:p>
        </p:txBody>
      </p:sp>
    </p:spTree>
    <p:extLst>
      <p:ext uri="{BB962C8B-B14F-4D97-AF65-F5344CB8AC3E}">
        <p14:creationId xmlns:p14="http://schemas.microsoft.com/office/powerpoint/2010/main" val="42455312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707EC63-7F47-4D14-9DFD-87BA9BEBC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Škálovanie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D6062D9-463E-4CCF-BB56-2BB7784EC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k-SK" dirty="0" err="1"/>
              <a:t>App</a:t>
            </a:r>
            <a:r>
              <a:rPr lang="sk-SK" dirty="0"/>
              <a:t> Service obsahuje možnosť aplikáciu škálovať, aby mala dostatočný výkon/prostriedky na zvládanie aktuálnej záťaže</a:t>
            </a:r>
          </a:p>
          <a:p>
            <a:pPr algn="just"/>
            <a:r>
              <a:rPr lang="sk-SK" dirty="0"/>
              <a:t>Škálovať je možné </a:t>
            </a:r>
            <a:r>
              <a:rPr lang="sk-SK" b="1" dirty="0"/>
              <a:t>vertikálne</a:t>
            </a:r>
            <a:r>
              <a:rPr lang="sk-SK" dirty="0"/>
              <a:t> a </a:t>
            </a:r>
            <a:r>
              <a:rPr lang="sk-SK" b="1" dirty="0"/>
              <a:t>horizontálne</a:t>
            </a:r>
          </a:p>
        </p:txBody>
      </p:sp>
    </p:spTree>
    <p:extLst>
      <p:ext uri="{BB962C8B-B14F-4D97-AF65-F5344CB8AC3E}">
        <p14:creationId xmlns:p14="http://schemas.microsoft.com/office/powerpoint/2010/main" val="7965303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BFDEC52-1435-46A9-A223-790507BB7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Vertikálne škálovanie (</a:t>
            </a:r>
            <a:r>
              <a:rPr lang="sk-SK" dirty="0" err="1"/>
              <a:t>up-down</a:t>
            </a:r>
            <a:r>
              <a:rPr lang="sk-SK" dirty="0"/>
              <a:t>)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D9C956A-C9D4-4F28-AF65-AF6585804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Pridávanie/odoberanie prostriedkov pre VM, na ktorej beží aplikácia</a:t>
            </a:r>
          </a:p>
          <a:p>
            <a:r>
              <a:rPr lang="sk-SK" dirty="0"/>
              <a:t>Zmena úrovne </a:t>
            </a:r>
            <a:r>
              <a:rPr lang="sk-SK" dirty="0" err="1"/>
              <a:t>App</a:t>
            </a:r>
            <a:r>
              <a:rPr lang="sk-SK" dirty="0"/>
              <a:t> Service </a:t>
            </a:r>
            <a:r>
              <a:rPr lang="sk-SK" dirty="0" err="1"/>
              <a:t>Plan</a:t>
            </a:r>
            <a:r>
              <a:rPr lang="sk-SK" dirty="0"/>
              <a:t>-u</a:t>
            </a:r>
          </a:p>
          <a:p>
            <a:r>
              <a:rPr lang="sk-SK" dirty="0"/>
              <a:t>Ovplyvňuje dostupnosť aplikácie, nakoľko aplikácia musí byť nasadená na VM s novým nastavením pre systémové prostriedky</a:t>
            </a:r>
          </a:p>
        </p:txBody>
      </p:sp>
    </p:spTree>
    <p:extLst>
      <p:ext uri="{BB962C8B-B14F-4D97-AF65-F5344CB8AC3E}">
        <p14:creationId xmlns:p14="http://schemas.microsoft.com/office/powerpoint/2010/main" val="2767919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3DC5DC3-46D2-4105-8A45-D39C89891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Horizontálne škálovanie (in-</a:t>
            </a:r>
            <a:r>
              <a:rPr lang="sk-SK" dirty="0" err="1"/>
              <a:t>out</a:t>
            </a:r>
            <a:r>
              <a:rPr lang="sk-SK" dirty="0"/>
              <a:t>)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03C0AB7-A6F6-4B7C-A556-E0E684EA7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dirty="0"/>
              <a:t>Pridávanie/odoberanie inštancií aplikácie</a:t>
            </a:r>
          </a:p>
          <a:p>
            <a:r>
              <a:rPr lang="sk-SK" dirty="0"/>
              <a:t>Max. počet inštancií:</a:t>
            </a:r>
          </a:p>
          <a:p>
            <a:pPr lvl="1"/>
            <a:r>
              <a:rPr lang="sk-SK" dirty="0" err="1"/>
              <a:t>Basic</a:t>
            </a:r>
            <a:r>
              <a:rPr lang="sk-SK" dirty="0"/>
              <a:t>: 3 (len manuálne)</a:t>
            </a:r>
          </a:p>
          <a:p>
            <a:pPr lvl="1"/>
            <a:r>
              <a:rPr lang="sk-SK" dirty="0"/>
              <a:t>Standard: 10</a:t>
            </a:r>
          </a:p>
          <a:p>
            <a:pPr lvl="1"/>
            <a:r>
              <a:rPr lang="sk-SK" dirty="0"/>
              <a:t>Premium: 30</a:t>
            </a:r>
          </a:p>
          <a:p>
            <a:pPr lvl="1"/>
            <a:r>
              <a:rPr lang="sk-SK" dirty="0" err="1"/>
              <a:t>Isolated</a:t>
            </a:r>
            <a:r>
              <a:rPr lang="sk-SK" dirty="0"/>
              <a:t>: 100</a:t>
            </a:r>
          </a:p>
          <a:p>
            <a:r>
              <a:rPr lang="sk-SK" dirty="0"/>
              <a:t>Nemá vplyv na dostupnosť aplikácie</a:t>
            </a:r>
          </a:p>
        </p:txBody>
      </p:sp>
    </p:spTree>
    <p:extLst>
      <p:ext uri="{BB962C8B-B14F-4D97-AF65-F5344CB8AC3E}">
        <p14:creationId xmlns:p14="http://schemas.microsoft.com/office/powerpoint/2010/main" val="15278740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A6AC1BC-32B5-4702-AF55-35F2E9D70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Automatické škálovanie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45BAFC5-D33B-483E-83C2-CBA843A47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sk-SK" sz="2350" dirty="0"/>
              <a:t>Vždy existuje default podmienka, ktorá sa spúšťa, ak sa nespustila žiadna iná</a:t>
            </a:r>
          </a:p>
          <a:p>
            <a:pPr algn="just"/>
            <a:r>
              <a:rPr lang="sk-SK" dirty="0"/>
              <a:t>Ostatné podmienky sú časovo obmedzené na </a:t>
            </a:r>
            <a:r>
              <a:rPr lang="sk-SK" b="1" dirty="0"/>
              <a:t>konkrétny časový úsek </a:t>
            </a:r>
            <a:r>
              <a:rPr lang="sk-SK" dirty="0"/>
              <a:t>(začiatok/koniec) alebo </a:t>
            </a:r>
            <a:r>
              <a:rPr lang="sk-SK" b="1" dirty="0"/>
              <a:t>sa pravidelne opakujú v špecifických dňoch</a:t>
            </a:r>
            <a:endParaRPr lang="sk-SK" dirty="0"/>
          </a:p>
          <a:p>
            <a:pPr algn="just"/>
            <a:r>
              <a:rPr lang="sk-SK" dirty="0"/>
              <a:t>Počet inštancií je možné nastaviť ako </a:t>
            </a:r>
            <a:r>
              <a:rPr lang="sk-SK" b="1" dirty="0"/>
              <a:t>konštantu</a:t>
            </a:r>
            <a:r>
              <a:rPr lang="sk-SK" dirty="0"/>
              <a:t> alebo </a:t>
            </a:r>
            <a:r>
              <a:rPr lang="sk-SK" b="1" dirty="0"/>
              <a:t>podmieniť pravidlom založeným na metrike </a:t>
            </a:r>
            <a:r>
              <a:rPr lang="sk-SK" dirty="0"/>
              <a:t>(jedna podmienka môže obsahovať viacero pravidiel)</a:t>
            </a:r>
          </a:p>
          <a:p>
            <a:pPr algn="just"/>
            <a:r>
              <a:rPr lang="sk-SK" dirty="0"/>
              <a:t>Pre každý </a:t>
            </a:r>
            <a:r>
              <a:rPr lang="sk-SK" dirty="0" err="1"/>
              <a:t>scale-out</a:t>
            </a:r>
            <a:r>
              <a:rPr lang="sk-SK" dirty="0"/>
              <a:t> by malo existovať „reverzné“ </a:t>
            </a:r>
            <a:r>
              <a:rPr lang="sk-SK" dirty="0" err="1"/>
              <a:t>scale</a:t>
            </a:r>
            <a:r>
              <a:rPr lang="sk-SK" dirty="0"/>
              <a:t>-in pravidlo</a:t>
            </a:r>
          </a:p>
          <a:p>
            <a:pPr algn="just"/>
            <a:r>
              <a:rPr lang="sk-SK" dirty="0"/>
              <a:t>Ak obsahuje podmienka viac pravidiel:</a:t>
            </a:r>
          </a:p>
          <a:p>
            <a:pPr lvl="1" algn="just"/>
            <a:r>
              <a:rPr lang="sk-SK" dirty="0"/>
              <a:t>Na </a:t>
            </a:r>
            <a:r>
              <a:rPr lang="sk-SK" b="1" dirty="0" err="1"/>
              <a:t>scale-out</a:t>
            </a:r>
            <a:r>
              <a:rPr lang="sk-SK" dirty="0"/>
              <a:t> stačí, aby bolo splnené </a:t>
            </a:r>
            <a:r>
              <a:rPr lang="sk-SK" b="1" dirty="0"/>
              <a:t>jedno pravidlo</a:t>
            </a:r>
          </a:p>
          <a:p>
            <a:pPr lvl="1" algn="just"/>
            <a:r>
              <a:rPr lang="sk-SK" dirty="0"/>
              <a:t>Na </a:t>
            </a:r>
            <a:r>
              <a:rPr lang="sk-SK" b="1" dirty="0" err="1"/>
              <a:t>scale</a:t>
            </a:r>
            <a:r>
              <a:rPr lang="sk-SK" b="1" dirty="0"/>
              <a:t>-in</a:t>
            </a:r>
            <a:r>
              <a:rPr lang="sk-SK" dirty="0"/>
              <a:t> musia byť splnené </a:t>
            </a:r>
            <a:r>
              <a:rPr lang="sk-SK" b="1" dirty="0"/>
              <a:t>všetky pravidlá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0201998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21D2CDE-4D0F-400C-B759-49D361615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Automatické škálovanie - pravidlá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47071D3-1BAA-46AD-8542-8DE9B3F6A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sk-SK" b="1" dirty="0"/>
              <a:t>Agregácia: </a:t>
            </a:r>
            <a:r>
              <a:rPr lang="sk-SK" dirty="0" err="1"/>
              <a:t>Average</a:t>
            </a:r>
            <a:r>
              <a:rPr lang="sk-SK" dirty="0"/>
              <a:t>, Minimum, Maximum, </a:t>
            </a:r>
            <a:r>
              <a:rPr lang="sk-SK" dirty="0" err="1"/>
              <a:t>Sum</a:t>
            </a:r>
            <a:r>
              <a:rPr lang="sk-SK" dirty="0"/>
              <a:t>, </a:t>
            </a:r>
            <a:r>
              <a:rPr lang="sk-SK" dirty="0" err="1"/>
              <a:t>Last</a:t>
            </a:r>
            <a:r>
              <a:rPr lang="sk-SK" dirty="0"/>
              <a:t>, </a:t>
            </a:r>
            <a:r>
              <a:rPr lang="sk-SK" dirty="0" err="1"/>
              <a:t>Count</a:t>
            </a:r>
            <a:endParaRPr lang="sk-SK" dirty="0"/>
          </a:p>
          <a:p>
            <a:r>
              <a:rPr lang="sk-SK" dirty="0"/>
              <a:t>Vybrané metriky:</a:t>
            </a:r>
          </a:p>
          <a:p>
            <a:pPr lvl="1"/>
            <a:r>
              <a:rPr lang="sk-SK" b="1" dirty="0"/>
              <a:t>CPU </a:t>
            </a:r>
            <a:r>
              <a:rPr lang="sk-SK" b="1" dirty="0" err="1"/>
              <a:t>Percentage</a:t>
            </a:r>
            <a:r>
              <a:rPr lang="sk-SK" b="1" dirty="0"/>
              <a:t> </a:t>
            </a:r>
            <a:r>
              <a:rPr lang="sk-SK" dirty="0"/>
              <a:t>(vysoké vyťaženie CPU môže spôsobiť  omeškanie spracovania dotazov)</a:t>
            </a:r>
          </a:p>
          <a:p>
            <a:pPr lvl="1"/>
            <a:r>
              <a:rPr lang="sk-SK" b="1" dirty="0" err="1"/>
              <a:t>Memory</a:t>
            </a:r>
            <a:r>
              <a:rPr lang="sk-SK" b="1" dirty="0"/>
              <a:t> </a:t>
            </a:r>
            <a:r>
              <a:rPr lang="sk-SK" b="1" dirty="0" err="1"/>
              <a:t>Percentage</a:t>
            </a:r>
            <a:r>
              <a:rPr lang="sk-SK" b="1" dirty="0"/>
              <a:t> </a:t>
            </a:r>
            <a:r>
              <a:rPr lang="sk-SK" dirty="0"/>
              <a:t>(vyťaženie RAM môže spôsobiť zlyhanie inštancie)</a:t>
            </a:r>
          </a:p>
          <a:p>
            <a:pPr lvl="1"/>
            <a:r>
              <a:rPr lang="sk-SK" b="1" dirty="0"/>
              <a:t>Disk </a:t>
            </a:r>
            <a:r>
              <a:rPr lang="sk-SK" b="1" dirty="0" err="1"/>
              <a:t>Queue</a:t>
            </a:r>
            <a:r>
              <a:rPr lang="sk-SK" b="1" dirty="0"/>
              <a:t> </a:t>
            </a:r>
            <a:r>
              <a:rPr lang="sk-SK" b="1" dirty="0" err="1"/>
              <a:t>Length</a:t>
            </a:r>
            <a:r>
              <a:rPr lang="sk-SK" b="1" dirty="0"/>
              <a:t> </a:t>
            </a:r>
            <a:r>
              <a:rPr lang="sk-SK" dirty="0"/>
              <a:t>(ukazuje, či musia procesy čakať na prístup k disku)</a:t>
            </a:r>
          </a:p>
          <a:p>
            <a:pPr lvl="1"/>
            <a:r>
              <a:rPr lang="sk-SK" b="1" dirty="0"/>
              <a:t>Http </a:t>
            </a:r>
            <a:r>
              <a:rPr lang="sk-SK" b="1" dirty="0" err="1"/>
              <a:t>Queue</a:t>
            </a:r>
            <a:r>
              <a:rPr lang="sk-SK" b="1" dirty="0"/>
              <a:t> </a:t>
            </a:r>
            <a:r>
              <a:rPr lang="sk-SK" b="1" dirty="0" err="1"/>
              <a:t>Length</a:t>
            </a:r>
            <a:r>
              <a:rPr lang="sk-SK" b="1" dirty="0"/>
              <a:t> </a:t>
            </a:r>
            <a:r>
              <a:rPr lang="sk-SK" dirty="0"/>
              <a:t>(ak čaká veľa dotazov na spracovanie, môžu nastávať </a:t>
            </a:r>
            <a:r>
              <a:rPr lang="sk-SK" dirty="0" err="1"/>
              <a:t>timeouty</a:t>
            </a:r>
            <a:r>
              <a:rPr lang="sk-SK" dirty="0"/>
              <a:t> - 408)</a:t>
            </a:r>
          </a:p>
          <a:p>
            <a:pPr lvl="1"/>
            <a:r>
              <a:rPr lang="sk-SK" b="1" dirty="0" err="1"/>
              <a:t>Data</a:t>
            </a:r>
            <a:r>
              <a:rPr lang="sk-SK" b="1" dirty="0"/>
              <a:t> In, </a:t>
            </a:r>
            <a:r>
              <a:rPr lang="sk-SK" b="1" dirty="0" err="1"/>
              <a:t>Data</a:t>
            </a:r>
            <a:r>
              <a:rPr lang="sk-SK" b="1" dirty="0"/>
              <a:t> </a:t>
            </a:r>
            <a:r>
              <a:rPr lang="sk-SK" b="1" dirty="0" err="1"/>
              <a:t>Out</a:t>
            </a:r>
            <a:r>
              <a:rPr lang="sk-SK" b="1" dirty="0"/>
              <a:t> </a:t>
            </a:r>
            <a:r>
              <a:rPr lang="sk-SK" dirty="0"/>
              <a:t>(objem prijímaných a odosielaných dát)</a:t>
            </a:r>
          </a:p>
        </p:txBody>
      </p:sp>
    </p:spTree>
    <p:extLst>
      <p:ext uri="{BB962C8B-B14F-4D97-AF65-F5344CB8AC3E}">
        <p14:creationId xmlns:p14="http://schemas.microsoft.com/office/powerpoint/2010/main" val="24523212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9B07BF0-B7B6-4603-B320-EDB8CC08A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Automatické škálovanie – vyhodnocovanie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A47428B-DCD1-49BD-B370-EA7ACF4D3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sk-SK" dirty="0"/>
              <a:t>Určí sa, koľko dozadu sa má pravidlo pri vyhodnocovaní pozerať (</a:t>
            </a:r>
            <a:r>
              <a:rPr lang="sk-SK" b="1" dirty="0" err="1"/>
              <a:t>Duration</a:t>
            </a:r>
            <a:r>
              <a:rPr lang="sk-SK" dirty="0"/>
              <a:t>)</a:t>
            </a:r>
          </a:p>
          <a:p>
            <a:pPr algn="just"/>
            <a:r>
              <a:rPr lang="sk-SK" dirty="0"/>
              <a:t>Každá metrika má automaticky nastavený časový úsek, za ktorý sa vykoná čiastková agregácia (</a:t>
            </a:r>
            <a:r>
              <a:rPr lang="sk-SK" b="1" dirty="0" err="1"/>
              <a:t>Time</a:t>
            </a:r>
            <a:r>
              <a:rPr lang="sk-SK" b="1" dirty="0"/>
              <a:t> </a:t>
            </a:r>
            <a:r>
              <a:rPr lang="sk-SK" b="1" dirty="0" err="1"/>
              <a:t>grain</a:t>
            </a:r>
            <a:r>
              <a:rPr lang="sk-SK" dirty="0"/>
              <a:t>, </a:t>
            </a:r>
            <a:r>
              <a:rPr lang="sk-SK" b="1" dirty="0" err="1"/>
              <a:t>Time</a:t>
            </a:r>
            <a:r>
              <a:rPr lang="sk-SK" b="1" dirty="0"/>
              <a:t> </a:t>
            </a:r>
            <a:r>
              <a:rPr lang="sk-SK" b="1" dirty="0" err="1"/>
              <a:t>grain</a:t>
            </a:r>
            <a:r>
              <a:rPr lang="sk-SK" b="1" dirty="0"/>
              <a:t> </a:t>
            </a:r>
            <a:r>
              <a:rPr lang="sk-SK" b="1" dirty="0" err="1"/>
              <a:t>statistic</a:t>
            </a:r>
            <a:r>
              <a:rPr lang="sk-SK" dirty="0"/>
              <a:t>)</a:t>
            </a:r>
          </a:p>
          <a:p>
            <a:pPr algn="just"/>
            <a:r>
              <a:rPr lang="sk-SK" dirty="0"/>
              <a:t>Pre každý časový úsek v rámci </a:t>
            </a:r>
            <a:r>
              <a:rPr lang="sk-SK" dirty="0" err="1"/>
              <a:t>Duration</a:t>
            </a:r>
            <a:r>
              <a:rPr lang="sk-SK" dirty="0"/>
              <a:t> sa vypočíta čiastková agregácia. Na výsledky týchto agregácií sa potom aplikuje celková agregácia (</a:t>
            </a:r>
            <a:r>
              <a:rPr lang="sk-SK" b="1" dirty="0" err="1"/>
              <a:t>Time</a:t>
            </a:r>
            <a:r>
              <a:rPr lang="sk-SK" b="1" dirty="0"/>
              <a:t> </a:t>
            </a:r>
            <a:r>
              <a:rPr lang="sk-SK" b="1" dirty="0" err="1"/>
              <a:t>aggregation</a:t>
            </a:r>
            <a:r>
              <a:rPr lang="sk-SK" dirty="0"/>
              <a:t>)</a:t>
            </a:r>
          </a:p>
          <a:p>
            <a:pPr algn="just"/>
            <a:r>
              <a:rPr lang="sk-SK" dirty="0"/>
              <a:t>Takto získaný výsledok sa porovnáva s určeným kritériom (</a:t>
            </a:r>
            <a:r>
              <a:rPr lang="sk-SK" b="1" dirty="0" err="1"/>
              <a:t>Operator</a:t>
            </a:r>
            <a:r>
              <a:rPr lang="sk-SK" dirty="0"/>
              <a:t>, </a:t>
            </a:r>
            <a:r>
              <a:rPr lang="sk-SK" b="1" dirty="0" err="1"/>
              <a:t>Metric</a:t>
            </a:r>
            <a:r>
              <a:rPr lang="sk-SK" b="1" dirty="0"/>
              <a:t> </a:t>
            </a:r>
            <a:r>
              <a:rPr lang="sk-SK" b="1" dirty="0" err="1"/>
              <a:t>treshold</a:t>
            </a:r>
            <a:r>
              <a:rPr lang="sk-SK" dirty="0"/>
              <a:t>) a v prípade splnenia nastane škálovanie (</a:t>
            </a:r>
            <a:r>
              <a:rPr lang="sk-SK" b="1" dirty="0" err="1"/>
              <a:t>Operation</a:t>
            </a:r>
            <a:r>
              <a:rPr lang="sk-SK" dirty="0"/>
              <a:t>, </a:t>
            </a:r>
            <a:r>
              <a:rPr lang="sk-SK" b="1" dirty="0" err="1"/>
              <a:t>Instance</a:t>
            </a:r>
            <a:r>
              <a:rPr lang="sk-SK" b="1" dirty="0"/>
              <a:t> </a:t>
            </a:r>
            <a:r>
              <a:rPr lang="sk-SK" b="1" dirty="0" err="1"/>
              <a:t>count</a:t>
            </a:r>
            <a:r>
              <a:rPr lang="sk-SK" dirty="0"/>
              <a:t>)</a:t>
            </a:r>
          </a:p>
          <a:p>
            <a:pPr algn="just"/>
            <a:r>
              <a:rPr lang="sk-SK" dirty="0"/>
              <a:t>Ak bolo kritérium splnené, najbližšie vyhodnocovanie počká (</a:t>
            </a:r>
            <a:r>
              <a:rPr lang="sk-SK" b="1" dirty="0" err="1"/>
              <a:t>Cool</a:t>
            </a:r>
            <a:r>
              <a:rPr lang="sk-SK" b="1" dirty="0"/>
              <a:t> </a:t>
            </a:r>
            <a:r>
              <a:rPr lang="sk-SK" b="1" dirty="0" err="1"/>
              <a:t>down</a:t>
            </a:r>
            <a:r>
              <a:rPr lang="sk-SK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302715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BADA539-BB64-4333-AB8F-82BF8CD3D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Cold</a:t>
            </a:r>
            <a:r>
              <a:rPr lang="sk-SK" dirty="0"/>
              <a:t> </a:t>
            </a:r>
            <a:r>
              <a:rPr lang="sk-SK" dirty="0" err="1"/>
              <a:t>start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7D129DB-406D-447D-A784-E8C2FB15D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/>
              <a:t>Cold</a:t>
            </a:r>
            <a:r>
              <a:rPr lang="sk-SK" dirty="0"/>
              <a:t> </a:t>
            </a:r>
            <a:r>
              <a:rPr lang="sk-SK" dirty="0" err="1"/>
              <a:t>start</a:t>
            </a:r>
            <a:r>
              <a:rPr lang="sk-SK" dirty="0"/>
              <a:t> = počiatočné oneskorenie po nasadení aplikácie</a:t>
            </a:r>
          </a:p>
          <a:p>
            <a:r>
              <a:rPr lang="sk-SK" dirty="0"/>
              <a:t>Toto oneskorenie je možné riešiť viacerými spôsobmi:</a:t>
            </a:r>
          </a:p>
          <a:p>
            <a:pPr lvl="1"/>
            <a:r>
              <a:rPr lang="sk-SK" dirty="0" err="1"/>
              <a:t>Deployment</a:t>
            </a:r>
            <a:r>
              <a:rPr lang="sk-SK" dirty="0"/>
              <a:t> </a:t>
            </a:r>
            <a:r>
              <a:rPr lang="sk-SK" dirty="0" err="1"/>
              <a:t>from</a:t>
            </a:r>
            <a:r>
              <a:rPr lang="sk-SK" dirty="0"/>
              <a:t> </a:t>
            </a:r>
            <a:r>
              <a:rPr lang="sk-SK" dirty="0" err="1"/>
              <a:t>package</a:t>
            </a:r>
            <a:endParaRPr lang="sk-SK" dirty="0"/>
          </a:p>
          <a:p>
            <a:pPr lvl="1"/>
            <a:r>
              <a:rPr lang="sk-SK" dirty="0" err="1"/>
              <a:t>Deployment</a:t>
            </a:r>
            <a:r>
              <a:rPr lang="sk-SK" dirty="0"/>
              <a:t> </a:t>
            </a:r>
            <a:r>
              <a:rPr lang="sk-SK" dirty="0" err="1"/>
              <a:t>slots</a:t>
            </a:r>
            <a:endParaRPr lang="sk-SK" dirty="0"/>
          </a:p>
          <a:p>
            <a:pPr lvl="1"/>
            <a:r>
              <a:rPr lang="sk-SK" dirty="0" err="1"/>
              <a:t>Custom</a:t>
            </a:r>
            <a:r>
              <a:rPr lang="sk-SK" dirty="0"/>
              <a:t> </a:t>
            </a:r>
            <a:r>
              <a:rPr lang="sk-SK" dirty="0" err="1"/>
              <a:t>warm-up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9434987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23DCE44-5D3F-4D45-8C88-9181548F0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Deployment</a:t>
            </a:r>
            <a:r>
              <a:rPr lang="sk-SK" dirty="0"/>
              <a:t> </a:t>
            </a:r>
            <a:r>
              <a:rPr lang="sk-SK" dirty="0" err="1"/>
              <a:t>from</a:t>
            </a:r>
            <a:r>
              <a:rPr lang="sk-SK" dirty="0"/>
              <a:t> </a:t>
            </a:r>
            <a:r>
              <a:rPr lang="sk-SK" dirty="0" err="1"/>
              <a:t>package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DA05233D-627E-4752-84E8-07C833E63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dirty="0"/>
              <a:t>Aplikácia sa nasadí ako balíček (ZIP, WAR)</a:t>
            </a:r>
          </a:p>
          <a:p>
            <a:r>
              <a:rPr lang="sk-SK" dirty="0"/>
              <a:t>Potrebné nastaviť </a:t>
            </a:r>
            <a:r>
              <a:rPr lang="en-US" b="1" dirty="0">
                <a:latin typeface="Consolas" panose="020B0609020204030204" pitchFamily="49" charset="0"/>
              </a:rPr>
              <a:t>WEBSITE_RUN_FROM_PACKAGE=1</a:t>
            </a:r>
            <a:endParaRPr lang="sk-SK" b="1" dirty="0">
              <a:latin typeface="Consolas" panose="020B0609020204030204" pitchFamily="49" charset="0"/>
            </a:endParaRPr>
          </a:p>
          <a:p>
            <a:r>
              <a:rPr lang="sk-SK" dirty="0"/>
              <a:t>Nasadzovanie z balíčku má viacero výhod:</a:t>
            </a:r>
          </a:p>
          <a:p>
            <a:pPr lvl="1"/>
            <a:r>
              <a:rPr lang="sk-SK" dirty="0"/>
              <a:t>Zníženie oneskorenia pri </a:t>
            </a:r>
            <a:r>
              <a:rPr lang="sk-SK" dirty="0" err="1"/>
              <a:t>cold</a:t>
            </a:r>
            <a:r>
              <a:rPr lang="sk-SK" dirty="0"/>
              <a:t> </a:t>
            </a:r>
            <a:r>
              <a:rPr lang="sk-SK" dirty="0" err="1"/>
              <a:t>start</a:t>
            </a:r>
            <a:r>
              <a:rPr lang="sk-SK" dirty="0"/>
              <a:t>-e</a:t>
            </a:r>
          </a:p>
          <a:p>
            <a:pPr lvl="1"/>
            <a:r>
              <a:rPr lang="sk-SK" dirty="0"/>
              <a:t>Vždy bude bežať iba plne nasadená aplikácia</a:t>
            </a:r>
          </a:p>
          <a:p>
            <a:pPr lvl="1"/>
            <a:r>
              <a:rPr lang="sk-SK" dirty="0"/>
              <a:t>Odstráni problém so zamknutými súbormi pri nasadzovaní</a:t>
            </a:r>
          </a:p>
          <a:p>
            <a:pPr lvl="1"/>
            <a:r>
              <a:rPr lang="sk-SK" dirty="0"/>
              <a:t>Zlepšuje výkon nasadzovania cez ARM</a:t>
            </a:r>
          </a:p>
        </p:txBody>
      </p:sp>
    </p:spTree>
    <p:extLst>
      <p:ext uri="{BB962C8B-B14F-4D97-AF65-F5344CB8AC3E}">
        <p14:creationId xmlns:p14="http://schemas.microsoft.com/office/powerpoint/2010/main" val="23124434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927A4B6-700F-4E15-BA5A-B7B7B2604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Deployment</a:t>
            </a:r>
            <a:r>
              <a:rPr lang="sk-SK" dirty="0"/>
              <a:t> </a:t>
            </a:r>
            <a:r>
              <a:rPr lang="sk-SK" dirty="0" err="1"/>
              <a:t>slots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B486ED6-6178-40C9-A7F1-270A7DB3A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/>
              <a:t>Deployment</a:t>
            </a:r>
            <a:r>
              <a:rPr lang="sk-SK" dirty="0"/>
              <a:t> slot = nasadenie aplikácie v rámci </a:t>
            </a:r>
            <a:r>
              <a:rPr lang="sk-SK" dirty="0" err="1"/>
              <a:t>App</a:t>
            </a:r>
            <a:r>
              <a:rPr lang="sk-SK" dirty="0"/>
              <a:t> Service</a:t>
            </a:r>
          </a:p>
          <a:p>
            <a:r>
              <a:rPr lang="sk-SK" dirty="0"/>
              <a:t>Každý slot sa berie ako osobitná inštancia aplikácie a má vlastnú URL</a:t>
            </a:r>
          </a:p>
          <a:p>
            <a:r>
              <a:rPr lang="sk-SK" dirty="0"/>
              <a:t>Slot používa rovnaký </a:t>
            </a:r>
            <a:r>
              <a:rPr lang="sk-SK" dirty="0" err="1"/>
              <a:t>App</a:t>
            </a:r>
            <a:r>
              <a:rPr lang="sk-SK" dirty="0"/>
              <a:t> Service </a:t>
            </a:r>
            <a:r>
              <a:rPr lang="sk-SK" dirty="0" err="1"/>
              <a:t>Plan</a:t>
            </a:r>
            <a:r>
              <a:rPr lang="sk-SK" dirty="0"/>
              <a:t> (rovnaké prostriedky)</a:t>
            </a:r>
          </a:p>
          <a:p>
            <a:r>
              <a:rPr lang="sk-SK" dirty="0"/>
              <a:t>Pri vytváraní slotu je možné skopírovať nastavenia, ale nie obsah</a:t>
            </a:r>
          </a:p>
          <a:p>
            <a:r>
              <a:rPr lang="sk-SK" dirty="0"/>
              <a:t>Standard: max. 5 slotov, Premium a </a:t>
            </a:r>
            <a:r>
              <a:rPr lang="sk-SK" dirty="0" err="1"/>
              <a:t>Isolated</a:t>
            </a:r>
            <a:r>
              <a:rPr lang="sk-SK" dirty="0"/>
              <a:t>: max. 20 slotov</a:t>
            </a:r>
          </a:p>
        </p:txBody>
      </p:sp>
    </p:spTree>
    <p:extLst>
      <p:ext uri="{BB962C8B-B14F-4D97-AF65-F5344CB8AC3E}">
        <p14:creationId xmlns:p14="http://schemas.microsoft.com/office/powerpoint/2010/main" val="16160307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DBC5F6B-AD71-4891-8B65-99ED925F0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Deployment</a:t>
            </a:r>
            <a:r>
              <a:rPr lang="sk-SK" dirty="0"/>
              <a:t> </a:t>
            </a:r>
            <a:r>
              <a:rPr lang="sk-SK" dirty="0" err="1"/>
              <a:t>slots</a:t>
            </a:r>
            <a:r>
              <a:rPr lang="sk-SK" dirty="0"/>
              <a:t> - využitie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DE41F465-5672-4D87-B895-422EE58A8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/>
              <a:t>Bezvýpadkové</a:t>
            </a:r>
            <a:r>
              <a:rPr lang="sk-SK" dirty="0"/>
              <a:t> nasadzovanie</a:t>
            </a:r>
          </a:p>
          <a:p>
            <a:r>
              <a:rPr lang="sk-SK" dirty="0"/>
              <a:t>Vyskúšanie novej verzie pred zverejnením</a:t>
            </a:r>
          </a:p>
          <a:p>
            <a:r>
              <a:rPr lang="sk-SK" dirty="0" err="1"/>
              <a:t>Rollback</a:t>
            </a:r>
            <a:r>
              <a:rPr lang="sk-SK" dirty="0"/>
              <a:t> v prípade problémov</a:t>
            </a:r>
          </a:p>
        </p:txBody>
      </p:sp>
    </p:spTree>
    <p:extLst>
      <p:ext uri="{BB962C8B-B14F-4D97-AF65-F5344CB8AC3E}">
        <p14:creationId xmlns:p14="http://schemas.microsoft.com/office/powerpoint/2010/main" val="2796156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7EDEBDC-183A-4CB4-9450-D1BAD74BD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Základné vlastnosti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C497529-3427-4A45-80B1-1F00BFA76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k-SK" b="1" dirty="0" err="1"/>
              <a:t>PaaS</a:t>
            </a:r>
            <a:r>
              <a:rPr lang="sk-SK" dirty="0"/>
              <a:t> riešenie od Microsoftu</a:t>
            </a:r>
          </a:p>
          <a:p>
            <a:pPr algn="just"/>
            <a:r>
              <a:rPr lang="sk-SK" dirty="0"/>
              <a:t>Umožňuje jednoducho nasadzovať webové aplikácie, </a:t>
            </a:r>
            <a:r>
              <a:rPr lang="sk-SK" dirty="0" err="1"/>
              <a:t>backendy</a:t>
            </a:r>
            <a:r>
              <a:rPr lang="sk-SK" dirty="0"/>
              <a:t>, REST API, </a:t>
            </a:r>
            <a:r>
              <a:rPr lang="sk-SK" dirty="0" err="1"/>
              <a:t>Azure</a:t>
            </a:r>
            <a:r>
              <a:rPr lang="sk-SK" dirty="0"/>
              <a:t> </a:t>
            </a:r>
            <a:r>
              <a:rPr lang="sk-SK" dirty="0" err="1"/>
              <a:t>Functions</a:t>
            </a:r>
            <a:r>
              <a:rPr lang="sk-SK" dirty="0"/>
              <a:t>/</a:t>
            </a:r>
            <a:r>
              <a:rPr lang="sk-SK" dirty="0" err="1"/>
              <a:t>Azure</a:t>
            </a:r>
            <a:r>
              <a:rPr lang="sk-SK" dirty="0"/>
              <a:t> </a:t>
            </a:r>
            <a:r>
              <a:rPr lang="sk-SK" dirty="0" err="1"/>
              <a:t>Durable</a:t>
            </a:r>
            <a:r>
              <a:rPr lang="sk-SK" dirty="0"/>
              <a:t> </a:t>
            </a:r>
            <a:r>
              <a:rPr lang="sk-SK" dirty="0" err="1"/>
              <a:t>Functions</a:t>
            </a:r>
            <a:endParaRPr lang="sk-SK" dirty="0"/>
          </a:p>
          <a:p>
            <a:pPr algn="just"/>
            <a:r>
              <a:rPr lang="sk-SK" dirty="0"/>
              <a:t>Platí sa iba za čas, počas ktorého beží aplikačný kód</a:t>
            </a:r>
          </a:p>
          <a:p>
            <a:pPr algn="just"/>
            <a:r>
              <a:rPr lang="sk-SK" u="sng" dirty="0"/>
              <a:t>Podporované </a:t>
            </a:r>
            <a:r>
              <a:rPr lang="sk-SK" u="sng" dirty="0" err="1"/>
              <a:t>runtimes</a:t>
            </a:r>
            <a:r>
              <a:rPr lang="sk-SK" u="sng" dirty="0"/>
              <a:t>:</a:t>
            </a:r>
            <a:r>
              <a:rPr lang="sk-SK" dirty="0"/>
              <a:t> .NET, Java, </a:t>
            </a:r>
            <a:r>
              <a:rPr lang="sk-SK" dirty="0" err="1"/>
              <a:t>Node</a:t>
            </a:r>
            <a:r>
              <a:rPr lang="sk-SK" dirty="0"/>
              <a:t>, PHP, </a:t>
            </a:r>
            <a:r>
              <a:rPr lang="sk-SK" dirty="0" err="1"/>
              <a:t>Python</a:t>
            </a:r>
            <a:r>
              <a:rPr lang="sk-SK" dirty="0"/>
              <a:t> (Linux), Ruby (Linux)</a:t>
            </a:r>
          </a:p>
          <a:p>
            <a:pPr algn="just"/>
            <a:r>
              <a:rPr lang="sk-SK" dirty="0"/>
              <a:t>Jednotlivé aplikácie patria pod </a:t>
            </a:r>
            <a:r>
              <a:rPr lang="sk-SK" b="1" dirty="0" err="1"/>
              <a:t>App</a:t>
            </a:r>
            <a:r>
              <a:rPr lang="sk-SK" b="1" dirty="0"/>
              <a:t> Service </a:t>
            </a:r>
            <a:r>
              <a:rPr lang="sk-SK" b="1" dirty="0" err="1"/>
              <a:t>Plan</a:t>
            </a:r>
            <a:endParaRPr lang="sk-SK" b="1" dirty="0"/>
          </a:p>
        </p:txBody>
      </p:sp>
    </p:spTree>
    <p:extLst>
      <p:ext uri="{BB962C8B-B14F-4D97-AF65-F5344CB8AC3E}">
        <p14:creationId xmlns:p14="http://schemas.microsoft.com/office/powerpoint/2010/main" val="40083400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703B667-F8AC-4BBC-84F2-FACB31A16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Slot swap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0C3CF59-75C5-496F-BE3A-6E5DB77CC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sk-SK" dirty="0"/>
              <a:t>Nová verzia aplikácie sa môže nasadiť do dočasného/testovacieho slotu a následne sa pomocou slot swapu presunúť do produkčného slotu</a:t>
            </a:r>
          </a:p>
          <a:p>
            <a:pPr algn="just"/>
            <a:r>
              <a:rPr lang="sk-SK" dirty="0"/>
              <a:t>Pri swape sa vymení obsah slotov. To umožňuje v prípade problémov urobiť swap znova a vrátiť pôvodnú produkčnú verziu.</a:t>
            </a:r>
          </a:p>
          <a:p>
            <a:pPr algn="just"/>
            <a:r>
              <a:rPr lang="sk-SK" dirty="0"/>
              <a:t>Pri swape sa dotazy presmerujú bez toho, aby si to používatelia všimli a žiadne </a:t>
            </a:r>
            <a:r>
              <a:rPr lang="sk-SK" dirty="0" err="1"/>
              <a:t>requesty</a:t>
            </a:r>
            <a:r>
              <a:rPr lang="sk-SK" dirty="0"/>
              <a:t> nespadnú</a:t>
            </a:r>
          </a:p>
          <a:p>
            <a:pPr algn="just"/>
            <a:r>
              <a:rPr lang="sk-SK" b="1" dirty="0"/>
              <a:t>Swap </a:t>
            </a:r>
            <a:r>
              <a:rPr lang="sk-SK" b="1" dirty="0" err="1"/>
              <a:t>with</a:t>
            </a:r>
            <a:r>
              <a:rPr lang="sk-SK" b="1" dirty="0"/>
              <a:t> </a:t>
            </a:r>
            <a:r>
              <a:rPr lang="sk-SK" b="1" dirty="0" err="1"/>
              <a:t>preview</a:t>
            </a:r>
            <a:r>
              <a:rPr lang="sk-SK" b="1" dirty="0"/>
              <a:t>: </a:t>
            </a:r>
            <a:r>
              <a:rPr lang="sk-SK" dirty="0"/>
              <a:t>Swap sa zastaví po skopírovaní produkčného nastavenia, čo umožňuje otestovať si novú funkčnosť s produkčnými nastaveniami</a:t>
            </a:r>
          </a:p>
        </p:txBody>
      </p:sp>
    </p:spTree>
    <p:extLst>
      <p:ext uri="{BB962C8B-B14F-4D97-AF65-F5344CB8AC3E}">
        <p14:creationId xmlns:p14="http://schemas.microsoft.com/office/powerpoint/2010/main" val="7155848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7732577-6BE1-458B-B7FC-2EDE7E3FF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Autoswap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8C7C161-563D-48EB-BAEC-3D298BD86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k-SK" dirty="0"/>
              <a:t>Ak nie je požadovaná kontrola pri swape, je možné nastaviť automatický swap medzi slotmi</a:t>
            </a:r>
          </a:p>
          <a:p>
            <a:pPr algn="just"/>
            <a:r>
              <a:rPr lang="sk-SK" dirty="0"/>
              <a:t>Po dokončení nasadzovania do slotu sa slot automaticky </a:t>
            </a:r>
            <a:r>
              <a:rPr lang="sk-SK" dirty="0" err="1"/>
              <a:t>swapne</a:t>
            </a:r>
            <a:r>
              <a:rPr lang="sk-SK" dirty="0"/>
              <a:t> do produkcie</a:t>
            </a:r>
          </a:p>
        </p:txBody>
      </p:sp>
    </p:spTree>
    <p:extLst>
      <p:ext uri="{BB962C8B-B14F-4D97-AF65-F5344CB8AC3E}">
        <p14:creationId xmlns:p14="http://schemas.microsoft.com/office/powerpoint/2010/main" val="2265609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70E4544-D0C3-4E94-9ACA-36032D327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Custom</a:t>
            </a:r>
            <a:r>
              <a:rPr lang="sk-SK" dirty="0"/>
              <a:t> </a:t>
            </a:r>
            <a:r>
              <a:rPr lang="sk-SK" dirty="0" err="1"/>
              <a:t>warm-up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D53081AA-2DEC-4963-BC50-47867F29F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sk-SK" dirty="0" err="1"/>
              <a:t>App</a:t>
            </a:r>
            <a:r>
              <a:rPr lang="sk-SK" dirty="0"/>
              <a:t> Service umožňuje nadefinovať si vlastný </a:t>
            </a:r>
            <a:r>
              <a:rPr lang="sk-SK" dirty="0" err="1"/>
              <a:t>warm-up</a:t>
            </a:r>
            <a:r>
              <a:rPr lang="sk-SK" dirty="0"/>
              <a:t>. To je možné nastaviť 3 spôsobmi:</a:t>
            </a:r>
          </a:p>
          <a:p>
            <a:pPr lvl="1"/>
            <a:r>
              <a:rPr lang="sk-SK" dirty="0"/>
              <a:t>Element </a:t>
            </a:r>
            <a:r>
              <a:rPr lang="en-US" b="1" dirty="0">
                <a:latin typeface="Consolas" panose="020B0609020204030204" pitchFamily="49" charset="0"/>
              </a:rPr>
              <a:t>&lt;</a:t>
            </a:r>
            <a:r>
              <a:rPr lang="en-US" b="1" dirty="0" err="1">
                <a:latin typeface="Consolas" panose="020B0609020204030204" pitchFamily="49" charset="0"/>
              </a:rPr>
              <a:t>applicationInitialization</a:t>
            </a:r>
            <a:r>
              <a:rPr lang="en-US" b="1" dirty="0">
                <a:latin typeface="Consolas" panose="020B0609020204030204" pitchFamily="49" charset="0"/>
              </a:rPr>
              <a:t>&gt;</a:t>
            </a:r>
            <a:r>
              <a:rPr lang="en-US" dirty="0"/>
              <a:t> </a:t>
            </a:r>
            <a:r>
              <a:rPr lang="en-US" dirty="0" err="1"/>
              <a:t>vo</a:t>
            </a:r>
            <a:r>
              <a:rPr lang="en-US" dirty="0"/>
              <a:t> </a:t>
            </a:r>
            <a:r>
              <a:rPr lang="sk-SK" dirty="0" err="1"/>
              <a:t>Web.config</a:t>
            </a:r>
            <a:r>
              <a:rPr lang="en-US" dirty="0"/>
              <a:t> (</a:t>
            </a:r>
            <a:r>
              <a:rPr lang="en-US" dirty="0" err="1"/>
              <a:t>spust</a:t>
            </a:r>
            <a:r>
              <a:rPr lang="sk-SK" dirty="0"/>
              <a:t>í sa pri každom štarte)</a:t>
            </a:r>
          </a:p>
          <a:p>
            <a:pPr marL="457200" lvl="1" indent="0">
              <a:buNone/>
            </a:pPr>
            <a:endParaRPr lang="sk-SK" dirty="0"/>
          </a:p>
          <a:p>
            <a:pPr marL="457200" lvl="1" indent="0">
              <a:buNone/>
            </a:pPr>
            <a:endParaRPr lang="sk-SK" dirty="0"/>
          </a:p>
          <a:p>
            <a:pPr lvl="1"/>
            <a:r>
              <a:rPr lang="sk-SK" dirty="0"/>
              <a:t>Nastavenie </a:t>
            </a:r>
            <a:r>
              <a:rPr lang="sk-SK" b="1" dirty="0">
                <a:latin typeface="Consolas" panose="020B0609020204030204" pitchFamily="49" charset="0"/>
              </a:rPr>
              <a:t>WEBSITE_WARMUP_PATH </a:t>
            </a:r>
            <a:r>
              <a:rPr lang="sk-SK" dirty="0"/>
              <a:t>(spustí sa pri každom štarte)</a:t>
            </a:r>
            <a:r>
              <a:rPr lang="en-US" dirty="0"/>
              <a:t> – </a:t>
            </a:r>
            <a:r>
              <a:rPr lang="sk-SK" dirty="0"/>
              <a:t>Relatívna cesta k stránke, ktorá sa má </a:t>
            </a:r>
            <a:r>
              <a:rPr lang="sk-SK" dirty="0" err="1"/>
              <a:t>pingnúť</a:t>
            </a:r>
            <a:endParaRPr lang="sk-SK" dirty="0"/>
          </a:p>
          <a:p>
            <a:pPr lvl="1"/>
            <a:r>
              <a:rPr lang="sk-SK" dirty="0"/>
              <a:t>Nastavenia </a:t>
            </a:r>
            <a:r>
              <a:rPr lang="sk-SK" b="1" dirty="0">
                <a:latin typeface="Consolas" panose="020B0609020204030204" pitchFamily="49" charset="0"/>
              </a:rPr>
              <a:t>WEBSITE_SWAP_WARMUP_PING_PATH</a:t>
            </a:r>
            <a:r>
              <a:rPr lang="sk-SK" b="1" dirty="0"/>
              <a:t> </a:t>
            </a:r>
            <a:r>
              <a:rPr lang="sk-SK" dirty="0"/>
              <a:t>a </a:t>
            </a:r>
            <a:r>
              <a:rPr lang="sk-SK" b="1" dirty="0">
                <a:latin typeface="Consolas" panose="020B0609020204030204" pitchFamily="49" charset="0"/>
              </a:rPr>
              <a:t>WEBSITE_SWAP_WARMUP_PING_STATUSES</a:t>
            </a:r>
            <a:r>
              <a:rPr lang="sk-SK" b="1" dirty="0"/>
              <a:t> </a:t>
            </a:r>
            <a:r>
              <a:rPr lang="sk-SK" dirty="0"/>
              <a:t>(spustí sa len pri swape)</a:t>
            </a:r>
            <a:r>
              <a:rPr lang="en-US" dirty="0"/>
              <a:t> – </a:t>
            </a:r>
            <a:r>
              <a:rPr lang="sk-SK" dirty="0"/>
              <a:t>Relatívna cesta k stránke a ktoré HTTP stavy sa požadujú za úspešné</a:t>
            </a:r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151655F1-E608-44DC-8FDA-24572A3AF7DD}"/>
              </a:ext>
            </a:extLst>
          </p:cNvPr>
          <p:cNvSpPr txBox="1"/>
          <p:nvPr/>
        </p:nvSpPr>
        <p:spPr>
          <a:xfrm>
            <a:off x="2345093" y="3606285"/>
            <a:ext cx="7464489" cy="7386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nsolas" panose="020B0609020204030204" pitchFamily="49" charset="0"/>
              </a:rPr>
              <a:t>&lt;</a:t>
            </a:r>
            <a:r>
              <a:rPr lang="en-GB" sz="1400" dirty="0" err="1">
                <a:latin typeface="Consolas" panose="020B0609020204030204" pitchFamily="49" charset="0"/>
              </a:rPr>
              <a:t>applicationInitialization</a:t>
            </a:r>
            <a:r>
              <a:rPr lang="en-GB" sz="1400" dirty="0">
                <a:latin typeface="Consolas" panose="020B0609020204030204" pitchFamily="49" charset="0"/>
              </a:rPr>
              <a:t>&gt;</a:t>
            </a:r>
            <a:endParaRPr lang="sk-SK" sz="1400" dirty="0">
              <a:latin typeface="Consolas" panose="020B0609020204030204" pitchFamily="49" charset="0"/>
            </a:endParaRPr>
          </a:p>
          <a:p>
            <a:r>
              <a:rPr lang="en-GB" sz="1400" dirty="0">
                <a:latin typeface="Consolas" panose="020B0609020204030204" pitchFamily="49" charset="0"/>
              </a:rPr>
              <a:t>    &lt;add </a:t>
            </a:r>
            <a:r>
              <a:rPr lang="en-GB" sz="1400" dirty="0" err="1">
                <a:latin typeface="Consolas" panose="020B0609020204030204" pitchFamily="49" charset="0"/>
              </a:rPr>
              <a:t>initializationPage</a:t>
            </a:r>
            <a:r>
              <a:rPr lang="en-GB" sz="1400" dirty="0">
                <a:latin typeface="Consolas" panose="020B0609020204030204" pitchFamily="49" charset="0"/>
              </a:rPr>
              <a:t>="/" </a:t>
            </a:r>
            <a:r>
              <a:rPr lang="en-GB" sz="1400" dirty="0" err="1">
                <a:latin typeface="Consolas" panose="020B0609020204030204" pitchFamily="49" charset="0"/>
              </a:rPr>
              <a:t>hostName</a:t>
            </a:r>
            <a:r>
              <a:rPr lang="en-GB" sz="1400" dirty="0">
                <a:latin typeface="Consolas" panose="020B0609020204030204" pitchFamily="49" charset="0"/>
              </a:rPr>
              <a:t>="[app hostname]" /&gt;</a:t>
            </a:r>
            <a:endParaRPr lang="sk-SK" sz="1400" dirty="0">
              <a:latin typeface="Consolas" panose="020B0609020204030204" pitchFamily="49" charset="0"/>
            </a:endParaRPr>
          </a:p>
          <a:p>
            <a:r>
              <a:rPr lang="en-GB" sz="1400" dirty="0">
                <a:latin typeface="Consolas" panose="020B0609020204030204" pitchFamily="49" charset="0"/>
              </a:rPr>
              <a:t>&lt;/</a:t>
            </a:r>
            <a:r>
              <a:rPr lang="en-GB" sz="1400" dirty="0" err="1">
                <a:latin typeface="Consolas" panose="020B0609020204030204" pitchFamily="49" charset="0"/>
              </a:rPr>
              <a:t>applicationInitialization</a:t>
            </a:r>
            <a:r>
              <a:rPr lang="en-GB" sz="1400" dirty="0">
                <a:latin typeface="Consolas" panose="020B0609020204030204" pitchFamily="49" charset="0"/>
              </a:rPr>
              <a:t>&gt;</a:t>
            </a:r>
            <a:endParaRPr lang="sk-SK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31031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5406392-2376-4834-A84A-0EE8EC9D8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Health</a:t>
            </a:r>
            <a:r>
              <a:rPr lang="sk-SK" dirty="0"/>
              <a:t> </a:t>
            </a:r>
            <a:r>
              <a:rPr lang="sk-SK" dirty="0" err="1"/>
              <a:t>check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ADFAE28-33A4-4497-ABB8-090318F90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sk-SK" dirty="0" err="1"/>
              <a:t>Azure</a:t>
            </a:r>
            <a:r>
              <a:rPr lang="sk-SK" dirty="0"/>
              <a:t> umožňuje nastaviť pre </a:t>
            </a:r>
            <a:r>
              <a:rPr lang="sk-SK" dirty="0" err="1"/>
              <a:t>App</a:t>
            </a:r>
            <a:r>
              <a:rPr lang="sk-SK" dirty="0"/>
              <a:t> Service </a:t>
            </a:r>
            <a:r>
              <a:rPr lang="sk-SK" dirty="0" err="1"/>
              <a:t>health</a:t>
            </a:r>
            <a:r>
              <a:rPr lang="sk-SK" dirty="0"/>
              <a:t> </a:t>
            </a:r>
            <a:r>
              <a:rPr lang="sk-SK" dirty="0" err="1"/>
              <a:t>check</a:t>
            </a:r>
            <a:r>
              <a:rPr lang="sk-SK" dirty="0"/>
              <a:t> (= PING na konkrétnu podstránku)</a:t>
            </a:r>
          </a:p>
          <a:p>
            <a:pPr algn="just"/>
            <a:r>
              <a:rPr lang="sk-SK" dirty="0"/>
              <a:t>V prípade „nezdravej“ inštancie ju </a:t>
            </a:r>
            <a:r>
              <a:rPr lang="sk-SK" dirty="0" err="1"/>
              <a:t>App</a:t>
            </a:r>
            <a:r>
              <a:rPr lang="sk-SK" dirty="0"/>
              <a:t> Service odstráni z </a:t>
            </a:r>
            <a:r>
              <a:rPr lang="sk-SK" dirty="0" err="1"/>
              <a:t>load</a:t>
            </a:r>
            <a:r>
              <a:rPr lang="sk-SK" dirty="0"/>
              <a:t> </a:t>
            </a:r>
            <a:r>
              <a:rPr lang="sk-SK" dirty="0" err="1"/>
              <a:t>balancera</a:t>
            </a:r>
            <a:endParaRPr lang="sk-SK" dirty="0"/>
          </a:p>
          <a:p>
            <a:pPr algn="just"/>
            <a:r>
              <a:rPr lang="sk-SK" dirty="0"/>
              <a:t>Pri pretrvávajúcich problémov </a:t>
            </a:r>
            <a:r>
              <a:rPr lang="sk-SK" dirty="0" err="1"/>
              <a:t>App</a:t>
            </a:r>
            <a:r>
              <a:rPr lang="sk-SK" dirty="0"/>
              <a:t> Service inštanciu reštartuje</a:t>
            </a:r>
          </a:p>
          <a:p>
            <a:pPr algn="just"/>
            <a:r>
              <a:rPr lang="sk-SK" b="1" dirty="0">
                <a:latin typeface="Consolas" panose="020B0609020204030204" pitchFamily="49" charset="0"/>
              </a:rPr>
              <a:t>WEBSITE_HEALTHCHECK_MAXPINGFAILURES </a:t>
            </a:r>
            <a:r>
              <a:rPr lang="sk-SK" dirty="0"/>
              <a:t>– počet neúspešných PING-</a:t>
            </a:r>
            <a:r>
              <a:rPr lang="sk-SK" dirty="0" err="1"/>
              <a:t>ov</a:t>
            </a:r>
            <a:r>
              <a:rPr lang="sk-SK" dirty="0"/>
              <a:t>, po ktorých sa inštancia odstráni z </a:t>
            </a:r>
            <a:r>
              <a:rPr lang="sk-SK" dirty="0" err="1"/>
              <a:t>load</a:t>
            </a:r>
            <a:r>
              <a:rPr lang="sk-SK" dirty="0"/>
              <a:t> </a:t>
            </a:r>
            <a:r>
              <a:rPr lang="sk-SK" dirty="0" err="1"/>
              <a:t>balancera</a:t>
            </a:r>
            <a:r>
              <a:rPr lang="sk-SK" dirty="0"/>
              <a:t> (2 – 10)</a:t>
            </a:r>
          </a:p>
          <a:p>
            <a:pPr algn="just"/>
            <a:r>
              <a:rPr lang="sk-SK" b="1" dirty="0">
                <a:latin typeface="Consolas" panose="020B0609020204030204" pitchFamily="49" charset="0"/>
              </a:rPr>
              <a:t>WEBSITE_HEALTHCHECK_MAXUNHEALTHYWORKERPERCENT </a:t>
            </a:r>
            <a:r>
              <a:rPr lang="sk-SK" dirty="0"/>
              <a:t>– percento inštancií, ktoré môžu byť odstránené (default je 50%)</a:t>
            </a:r>
          </a:p>
        </p:txBody>
      </p:sp>
    </p:spTree>
    <p:extLst>
      <p:ext uri="{BB962C8B-B14F-4D97-AF65-F5344CB8AC3E}">
        <p14:creationId xmlns:p14="http://schemas.microsoft.com/office/powerpoint/2010/main" val="37716917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7BE2A86-D51D-400C-9E08-D21235A26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Logovanie</a:t>
            </a:r>
            <a:r>
              <a:rPr lang="sk-SK" dirty="0"/>
              <a:t> z aplikácie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94F7E87-7A4D-433F-962A-8318CE7EB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ASP.NET – statická trieda </a:t>
            </a:r>
            <a:r>
              <a:rPr lang="en-US" b="1" dirty="0" err="1">
                <a:latin typeface="Consolas" panose="020B0609020204030204" pitchFamily="49" charset="0"/>
              </a:rPr>
              <a:t>System.Diagnostics.Trace</a:t>
            </a:r>
            <a:endParaRPr lang="sk-SK" b="1" dirty="0">
              <a:latin typeface="Consolas" panose="020B0609020204030204" pitchFamily="49" charset="0"/>
            </a:endParaRPr>
          </a:p>
          <a:p>
            <a:pPr lvl="1"/>
            <a:r>
              <a:rPr lang="sk-SK" dirty="0" err="1">
                <a:latin typeface="Consolas" panose="020B0609020204030204" pitchFamily="49" charset="0"/>
              </a:rPr>
              <a:t>TraceError</a:t>
            </a:r>
            <a:r>
              <a:rPr lang="sk-SK" dirty="0"/>
              <a:t>, </a:t>
            </a:r>
            <a:r>
              <a:rPr lang="sk-SK" dirty="0" err="1">
                <a:latin typeface="Consolas" panose="020B0609020204030204" pitchFamily="49" charset="0"/>
              </a:rPr>
              <a:t>TraceWarning</a:t>
            </a:r>
            <a:r>
              <a:rPr lang="sk-SK" dirty="0"/>
              <a:t>, </a:t>
            </a:r>
            <a:r>
              <a:rPr lang="sk-SK" dirty="0" err="1">
                <a:latin typeface="Consolas" panose="020B0609020204030204" pitchFamily="49" charset="0"/>
              </a:rPr>
              <a:t>TraceInformation</a:t>
            </a:r>
            <a:r>
              <a:rPr lang="sk-SK" dirty="0"/>
              <a:t>, </a:t>
            </a:r>
            <a:r>
              <a:rPr lang="sk-SK" dirty="0" err="1">
                <a:latin typeface="Consolas" panose="020B0609020204030204" pitchFamily="49" charset="0"/>
              </a:rPr>
              <a:t>TraceLine</a:t>
            </a:r>
            <a:r>
              <a:rPr lang="sk-SK" dirty="0">
                <a:latin typeface="Consolas" panose="020B0609020204030204" pitchFamily="49" charset="0"/>
              </a:rPr>
              <a:t> </a:t>
            </a:r>
            <a:r>
              <a:rPr lang="sk-SK" dirty="0"/>
              <a:t>(= </a:t>
            </a:r>
            <a:r>
              <a:rPr lang="sk-SK" dirty="0" err="1"/>
              <a:t>verbose</a:t>
            </a:r>
            <a:r>
              <a:rPr lang="sk-SK" dirty="0"/>
              <a:t>)</a:t>
            </a:r>
          </a:p>
          <a:p>
            <a:r>
              <a:rPr lang="sk-SK" dirty="0"/>
              <a:t>ASP.NET </a:t>
            </a:r>
            <a:r>
              <a:rPr lang="sk-SK" dirty="0" err="1"/>
              <a:t>Core</a:t>
            </a:r>
            <a:r>
              <a:rPr lang="sk-SK" dirty="0"/>
              <a:t> – </a:t>
            </a:r>
            <a:r>
              <a:rPr lang="sk-SK" dirty="0" err="1"/>
              <a:t>logger</a:t>
            </a:r>
            <a:r>
              <a:rPr lang="sk-SK" dirty="0"/>
              <a:t> získaný z </a:t>
            </a:r>
            <a:r>
              <a:rPr lang="sk-SK" dirty="0" err="1"/>
              <a:t>factory</a:t>
            </a:r>
            <a:endParaRPr lang="sk-SK" dirty="0"/>
          </a:p>
          <a:p>
            <a:pPr lvl="1"/>
            <a:r>
              <a:rPr lang="sk-SK" dirty="0" err="1">
                <a:latin typeface="Consolas" panose="020B0609020204030204" pitchFamily="49" charset="0"/>
              </a:rPr>
              <a:t>LogCritical</a:t>
            </a:r>
            <a:r>
              <a:rPr lang="sk-SK" dirty="0"/>
              <a:t>, </a:t>
            </a:r>
            <a:r>
              <a:rPr lang="sk-SK" dirty="0" err="1">
                <a:latin typeface="Consolas" panose="020B0609020204030204" pitchFamily="49" charset="0"/>
              </a:rPr>
              <a:t>LogError</a:t>
            </a:r>
            <a:r>
              <a:rPr lang="sk-SK" dirty="0"/>
              <a:t>, </a:t>
            </a:r>
            <a:r>
              <a:rPr lang="sk-SK" dirty="0" err="1">
                <a:latin typeface="Consolas" panose="020B0609020204030204" pitchFamily="49" charset="0"/>
              </a:rPr>
              <a:t>LogWarning</a:t>
            </a:r>
            <a:r>
              <a:rPr lang="sk-SK" dirty="0"/>
              <a:t>, </a:t>
            </a:r>
            <a:r>
              <a:rPr lang="sk-SK" dirty="0" err="1">
                <a:latin typeface="Consolas" panose="020B0609020204030204" pitchFamily="49" charset="0"/>
              </a:rPr>
              <a:t>LogInformation</a:t>
            </a:r>
            <a:r>
              <a:rPr lang="sk-SK" dirty="0"/>
              <a:t>, </a:t>
            </a:r>
            <a:r>
              <a:rPr lang="sk-SK" dirty="0" err="1">
                <a:latin typeface="Consolas" panose="020B0609020204030204" pitchFamily="49" charset="0"/>
              </a:rPr>
              <a:t>LogDebug</a:t>
            </a:r>
            <a:r>
              <a:rPr lang="sk-SK" dirty="0"/>
              <a:t>, </a:t>
            </a:r>
            <a:r>
              <a:rPr lang="sk-SK" dirty="0" err="1">
                <a:latin typeface="Consolas" panose="020B0609020204030204" pitchFamily="49" charset="0"/>
              </a:rPr>
              <a:t>LogTrace</a:t>
            </a:r>
            <a:endParaRPr lang="sk-SK" dirty="0">
              <a:latin typeface="Consolas" panose="020B0609020204030204" pitchFamily="49" charset="0"/>
            </a:endParaRPr>
          </a:p>
          <a:p>
            <a:r>
              <a:rPr lang="sk-SK" dirty="0"/>
              <a:t>Node.js</a:t>
            </a:r>
          </a:p>
          <a:p>
            <a:pPr lvl="1"/>
            <a:r>
              <a:rPr lang="sk-SK" dirty="0" err="1">
                <a:latin typeface="Consolas" panose="020B0609020204030204" pitchFamily="49" charset="0"/>
              </a:rPr>
              <a:t>console.error</a:t>
            </a:r>
            <a:r>
              <a:rPr lang="sk-SK" dirty="0"/>
              <a:t>, </a:t>
            </a:r>
            <a:r>
              <a:rPr lang="sk-SK" dirty="0">
                <a:latin typeface="Consolas" panose="020B0609020204030204" pitchFamily="49" charset="0"/>
              </a:rPr>
              <a:t>console.log</a:t>
            </a:r>
          </a:p>
        </p:txBody>
      </p:sp>
    </p:spTree>
    <p:extLst>
      <p:ext uri="{BB962C8B-B14F-4D97-AF65-F5344CB8AC3E}">
        <p14:creationId xmlns:p14="http://schemas.microsoft.com/office/powerpoint/2010/main" val="18899212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73A57DB-BA27-4166-88E3-B31A8ED16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Logovanie - Windows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90C3C0A-5DD5-411B-BDB0-21C7762F3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sk-SK" b="1" dirty="0" err="1"/>
              <a:t>Application</a:t>
            </a:r>
            <a:r>
              <a:rPr lang="sk-SK" b="1" dirty="0"/>
              <a:t> </a:t>
            </a:r>
            <a:r>
              <a:rPr lang="sk-SK" b="1" dirty="0" err="1"/>
              <a:t>logging</a:t>
            </a:r>
            <a:r>
              <a:rPr lang="sk-SK" b="1" dirty="0"/>
              <a:t> </a:t>
            </a:r>
            <a:r>
              <a:rPr lang="sk-SK" dirty="0"/>
              <a:t>(s voľbou úrovne) – logy z aplikácie</a:t>
            </a:r>
          </a:p>
          <a:p>
            <a:pPr lvl="1" algn="just"/>
            <a:r>
              <a:rPr lang="sk-SK" dirty="0" err="1"/>
              <a:t>Filesystem</a:t>
            </a:r>
            <a:r>
              <a:rPr lang="sk-SK" dirty="0"/>
              <a:t> – logy sa ukladajú na virtuálny disk patriaci k aplikácii, odporúča sa ako dočasné riešenie - automaticky sa vypne po 12 hodinách</a:t>
            </a:r>
          </a:p>
          <a:p>
            <a:pPr lvl="1" algn="just"/>
            <a:r>
              <a:rPr lang="sk-SK" dirty="0" err="1"/>
              <a:t>Blob</a:t>
            </a:r>
            <a:r>
              <a:rPr lang="sk-SK" dirty="0"/>
              <a:t> – logy sa ukladajú do </a:t>
            </a:r>
            <a:r>
              <a:rPr lang="sk-SK" dirty="0" err="1"/>
              <a:t>Azure</a:t>
            </a:r>
            <a:r>
              <a:rPr lang="sk-SK" dirty="0"/>
              <a:t> </a:t>
            </a:r>
            <a:r>
              <a:rPr lang="sk-SK" dirty="0" err="1"/>
              <a:t>Storage</a:t>
            </a:r>
            <a:r>
              <a:rPr lang="sk-SK" dirty="0"/>
              <a:t>, je možné nastaviť, koľko sa majú uchovávať</a:t>
            </a:r>
          </a:p>
          <a:p>
            <a:pPr algn="just"/>
            <a:r>
              <a:rPr lang="sk-SK" b="1" dirty="0"/>
              <a:t>Web server </a:t>
            </a:r>
            <a:r>
              <a:rPr lang="sk-SK" b="1" dirty="0" err="1"/>
              <a:t>logging</a:t>
            </a:r>
            <a:r>
              <a:rPr lang="sk-SK" b="1" dirty="0"/>
              <a:t> </a:t>
            </a:r>
            <a:r>
              <a:rPr lang="sk-SK" dirty="0"/>
              <a:t>– neupravené dáta o všetkých HTTP dotazoch na server</a:t>
            </a:r>
          </a:p>
          <a:p>
            <a:pPr algn="just"/>
            <a:r>
              <a:rPr lang="sk-SK" b="1" dirty="0" err="1"/>
              <a:t>Detailed</a:t>
            </a:r>
            <a:r>
              <a:rPr lang="sk-SK" b="1" dirty="0"/>
              <a:t> </a:t>
            </a:r>
            <a:r>
              <a:rPr lang="sk-SK" b="1" dirty="0" err="1"/>
              <a:t>error</a:t>
            </a:r>
            <a:r>
              <a:rPr lang="sk-SK" b="1" dirty="0"/>
              <a:t> </a:t>
            </a:r>
            <a:r>
              <a:rPr lang="sk-SK" b="1" dirty="0" err="1"/>
              <a:t>messages</a:t>
            </a:r>
            <a:r>
              <a:rPr lang="sk-SK" b="1" dirty="0"/>
              <a:t> </a:t>
            </a:r>
            <a:r>
              <a:rPr lang="sk-SK" dirty="0"/>
              <a:t>– kópie chybových .</a:t>
            </a:r>
            <a:r>
              <a:rPr lang="sk-SK" dirty="0" err="1"/>
              <a:t>htm</a:t>
            </a:r>
            <a:r>
              <a:rPr lang="sk-SK" dirty="0"/>
              <a:t> stránok, ktoré sa zobrazili klientovi</a:t>
            </a:r>
          </a:p>
          <a:p>
            <a:pPr algn="just"/>
            <a:r>
              <a:rPr lang="sk-SK" b="1" dirty="0" err="1"/>
              <a:t>Failed</a:t>
            </a:r>
            <a:r>
              <a:rPr lang="sk-SK" b="1" dirty="0"/>
              <a:t> </a:t>
            </a:r>
            <a:r>
              <a:rPr lang="sk-SK" b="1" dirty="0" err="1"/>
              <a:t>request</a:t>
            </a:r>
            <a:r>
              <a:rPr lang="sk-SK" b="1" dirty="0"/>
              <a:t> </a:t>
            </a:r>
            <a:r>
              <a:rPr lang="sk-SK" b="1" dirty="0" err="1"/>
              <a:t>tracing</a:t>
            </a:r>
            <a:r>
              <a:rPr lang="sk-SK" dirty="0"/>
              <a:t> – detailné informácie o neúspešných dotazoch</a:t>
            </a:r>
          </a:p>
          <a:p>
            <a:pPr algn="just"/>
            <a:r>
              <a:rPr lang="sk-SK" b="1" dirty="0" err="1"/>
              <a:t>Deployment</a:t>
            </a:r>
            <a:r>
              <a:rPr lang="sk-SK" b="1" dirty="0"/>
              <a:t> </a:t>
            </a:r>
            <a:r>
              <a:rPr lang="sk-SK" b="1" dirty="0" err="1"/>
              <a:t>logging</a:t>
            </a:r>
            <a:r>
              <a:rPr lang="sk-SK" dirty="0"/>
              <a:t> – automatické logovanie nasadzovania aplikácie</a:t>
            </a:r>
            <a:endParaRPr lang="sk-SK" b="1" dirty="0"/>
          </a:p>
        </p:txBody>
      </p:sp>
    </p:spTree>
    <p:extLst>
      <p:ext uri="{BB962C8B-B14F-4D97-AF65-F5344CB8AC3E}">
        <p14:creationId xmlns:p14="http://schemas.microsoft.com/office/powerpoint/2010/main" val="4897666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B404731-61A9-4B01-90AF-FF3DB2F65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Logovanie - Windows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D58D547-7469-40F8-A101-3BCD3BD31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sk-SK" dirty="0" err="1"/>
              <a:t>Blob</a:t>
            </a:r>
            <a:r>
              <a:rPr lang="sk-SK" dirty="0"/>
              <a:t>:</a:t>
            </a:r>
          </a:p>
          <a:p>
            <a:pPr lvl="1"/>
            <a:r>
              <a:rPr lang="sk-SK" dirty="0"/>
              <a:t>Logy sa ukladajú hierarchicky podľa roku, mesiaca, dňa a hodiny</a:t>
            </a:r>
          </a:p>
          <a:p>
            <a:r>
              <a:rPr lang="sk-SK" dirty="0" err="1"/>
              <a:t>Filesystem</a:t>
            </a:r>
            <a:r>
              <a:rPr lang="sk-SK" dirty="0"/>
              <a:t>:</a:t>
            </a:r>
          </a:p>
          <a:p>
            <a:pPr lvl="1"/>
            <a:r>
              <a:rPr lang="sk-SK" dirty="0"/>
              <a:t>D</a:t>
            </a:r>
            <a:r>
              <a:rPr lang="en-US" dirty="0"/>
              <a:t>:\home\</a:t>
            </a:r>
            <a:r>
              <a:rPr lang="en-US" dirty="0" err="1"/>
              <a:t>LogFiles</a:t>
            </a:r>
            <a:endParaRPr lang="sk-SK" dirty="0"/>
          </a:p>
          <a:p>
            <a:pPr lvl="1"/>
            <a:r>
              <a:rPr lang="sk-SK" dirty="0" err="1"/>
              <a:t>Podpriečinky</a:t>
            </a:r>
            <a:r>
              <a:rPr lang="sk-SK" dirty="0"/>
              <a:t>:</a:t>
            </a:r>
          </a:p>
          <a:p>
            <a:pPr lvl="2"/>
            <a:r>
              <a:rPr lang="sk-SK" dirty="0" err="1"/>
              <a:t>Application</a:t>
            </a:r>
            <a:r>
              <a:rPr lang="sk-SK" dirty="0"/>
              <a:t> (</a:t>
            </a:r>
            <a:r>
              <a:rPr lang="sk-SK" dirty="0" err="1"/>
              <a:t>Application</a:t>
            </a:r>
            <a:r>
              <a:rPr lang="sk-SK" dirty="0"/>
              <a:t> </a:t>
            </a:r>
            <a:r>
              <a:rPr lang="sk-SK" dirty="0" err="1"/>
              <a:t>logging</a:t>
            </a:r>
            <a:r>
              <a:rPr lang="sk-SK" dirty="0"/>
              <a:t>)</a:t>
            </a:r>
          </a:p>
          <a:p>
            <a:pPr lvl="2"/>
            <a:r>
              <a:rPr lang="sk-SK" dirty="0"/>
              <a:t>http (Web server </a:t>
            </a:r>
            <a:r>
              <a:rPr lang="sk-SK" dirty="0" err="1"/>
              <a:t>logging</a:t>
            </a:r>
            <a:r>
              <a:rPr lang="sk-SK" dirty="0"/>
              <a:t>)</a:t>
            </a:r>
          </a:p>
          <a:p>
            <a:pPr lvl="2"/>
            <a:r>
              <a:rPr lang="sk-SK" dirty="0" err="1"/>
              <a:t>DetailedErrors</a:t>
            </a:r>
            <a:r>
              <a:rPr lang="sk-SK" dirty="0"/>
              <a:t> (</a:t>
            </a:r>
            <a:r>
              <a:rPr lang="sk-SK" dirty="0" err="1"/>
              <a:t>Detailed</a:t>
            </a:r>
            <a:r>
              <a:rPr lang="sk-SK" dirty="0"/>
              <a:t> </a:t>
            </a:r>
            <a:r>
              <a:rPr lang="sk-SK" dirty="0" err="1"/>
              <a:t>error</a:t>
            </a:r>
            <a:r>
              <a:rPr lang="sk-SK" dirty="0"/>
              <a:t> </a:t>
            </a:r>
            <a:r>
              <a:rPr lang="sk-SK" dirty="0" err="1"/>
              <a:t>messages</a:t>
            </a:r>
            <a:r>
              <a:rPr lang="sk-SK" dirty="0"/>
              <a:t>)</a:t>
            </a:r>
          </a:p>
          <a:p>
            <a:pPr lvl="2"/>
            <a:r>
              <a:rPr lang="sk-SK" dirty="0"/>
              <a:t>W3SVC</a:t>
            </a:r>
            <a:r>
              <a:rPr lang="en-US" dirty="0"/>
              <a:t>&lt;</a:t>
            </a:r>
            <a:r>
              <a:rPr lang="sk-SK" dirty="0"/>
              <a:t>číslo</a:t>
            </a:r>
            <a:r>
              <a:rPr lang="en-US" dirty="0"/>
              <a:t>&gt; </a:t>
            </a:r>
            <a:r>
              <a:rPr lang="sk-SK" dirty="0"/>
              <a:t>(</a:t>
            </a:r>
            <a:r>
              <a:rPr lang="sk-SK" dirty="0" err="1"/>
              <a:t>Failed</a:t>
            </a:r>
            <a:r>
              <a:rPr lang="sk-SK" dirty="0"/>
              <a:t> </a:t>
            </a:r>
            <a:r>
              <a:rPr lang="sk-SK" dirty="0" err="1"/>
              <a:t>request</a:t>
            </a:r>
            <a:r>
              <a:rPr lang="sk-SK" dirty="0"/>
              <a:t> </a:t>
            </a:r>
            <a:r>
              <a:rPr lang="sk-SK" dirty="0" err="1"/>
              <a:t>tracing</a:t>
            </a:r>
            <a:r>
              <a:rPr lang="sk-SK" dirty="0"/>
              <a:t>)</a:t>
            </a:r>
          </a:p>
          <a:p>
            <a:pPr lvl="2"/>
            <a:r>
              <a:rPr lang="en-US" dirty="0"/>
              <a:t>k</a:t>
            </a:r>
            <a:r>
              <a:rPr lang="sk-SK" dirty="0" err="1"/>
              <a:t>udu</a:t>
            </a:r>
            <a:r>
              <a:rPr lang="en-US" dirty="0"/>
              <a:t>\deployment </a:t>
            </a:r>
            <a:r>
              <a:rPr lang="sk-SK" dirty="0"/>
              <a:t>(</a:t>
            </a:r>
            <a:r>
              <a:rPr lang="sk-SK" dirty="0" err="1"/>
              <a:t>Deployment</a:t>
            </a:r>
            <a:r>
              <a:rPr lang="sk-SK" dirty="0"/>
              <a:t> </a:t>
            </a:r>
            <a:r>
              <a:rPr lang="sk-SK" dirty="0" err="1"/>
              <a:t>logging</a:t>
            </a:r>
            <a:r>
              <a:rPr lang="sk-SK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182855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039BA94-51B4-481F-900E-5F9652C3B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Logovanie - Linux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08F7BB8-EC9C-4BAF-8976-CEAC08724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Podporuje iba </a:t>
            </a:r>
            <a:r>
              <a:rPr lang="sk-SK" dirty="0" err="1"/>
              <a:t>Application</a:t>
            </a:r>
            <a:r>
              <a:rPr lang="sk-SK" dirty="0"/>
              <a:t> </a:t>
            </a:r>
            <a:r>
              <a:rPr lang="sk-SK" dirty="0" err="1"/>
              <a:t>logging</a:t>
            </a:r>
            <a:r>
              <a:rPr lang="sk-SK" dirty="0"/>
              <a:t> a </a:t>
            </a:r>
            <a:r>
              <a:rPr lang="sk-SK" dirty="0" err="1"/>
              <a:t>Deployment</a:t>
            </a:r>
            <a:r>
              <a:rPr lang="sk-SK" dirty="0"/>
              <a:t> </a:t>
            </a:r>
            <a:r>
              <a:rPr lang="sk-SK" dirty="0" err="1"/>
              <a:t>logging</a:t>
            </a:r>
            <a:endParaRPr lang="sk-SK" dirty="0"/>
          </a:p>
          <a:p>
            <a:r>
              <a:rPr lang="sk-SK" dirty="0" err="1"/>
              <a:t>Application</a:t>
            </a:r>
            <a:r>
              <a:rPr lang="sk-SK" dirty="0"/>
              <a:t> </a:t>
            </a:r>
            <a:r>
              <a:rPr lang="sk-SK" dirty="0" err="1"/>
              <a:t>logging</a:t>
            </a:r>
            <a:r>
              <a:rPr lang="sk-SK" dirty="0"/>
              <a:t>:</a:t>
            </a:r>
          </a:p>
          <a:p>
            <a:pPr lvl="1"/>
            <a:r>
              <a:rPr lang="sk-SK" dirty="0"/>
              <a:t>Iba </a:t>
            </a:r>
            <a:r>
              <a:rPr lang="sk-SK" dirty="0" err="1"/>
              <a:t>File</a:t>
            </a:r>
            <a:r>
              <a:rPr lang="sk-SK" dirty="0"/>
              <a:t> </a:t>
            </a:r>
            <a:r>
              <a:rPr lang="sk-SK" dirty="0" err="1"/>
              <a:t>system</a:t>
            </a:r>
            <a:r>
              <a:rPr lang="sk-SK" dirty="0"/>
              <a:t> (</a:t>
            </a:r>
            <a:r>
              <a:rPr lang="sk-SK" dirty="0" err="1"/>
              <a:t>quota</a:t>
            </a:r>
            <a:r>
              <a:rPr lang="sk-SK" dirty="0"/>
              <a:t>, </a:t>
            </a:r>
            <a:r>
              <a:rPr lang="sk-SK" dirty="0" err="1"/>
              <a:t>retention</a:t>
            </a:r>
            <a:r>
              <a:rPr lang="sk-SK" dirty="0"/>
              <a:t>)</a:t>
            </a:r>
          </a:p>
          <a:p>
            <a:pPr lvl="1"/>
            <a:r>
              <a:rPr lang="sk-SK" dirty="0"/>
              <a:t>Automaticky zachytáva iba úroveň </a:t>
            </a:r>
            <a:r>
              <a:rPr lang="sk-SK" dirty="0" err="1"/>
              <a:t>Error</a:t>
            </a:r>
            <a:r>
              <a:rPr lang="sk-SK" dirty="0"/>
              <a:t> a </a:t>
            </a:r>
            <a:r>
              <a:rPr lang="sk-SK" dirty="0" err="1"/>
              <a:t>Warning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9586693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063FB63-66B0-4F35-BB84-60F904560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Nástroje na lepšiu správu </a:t>
            </a:r>
            <a:r>
              <a:rPr lang="sk-SK" dirty="0" err="1"/>
              <a:t>App</a:t>
            </a:r>
            <a:r>
              <a:rPr lang="sk-SK" dirty="0"/>
              <a:t> Service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C63D26A-FC66-4BBC-A161-29215792F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Konzola – umožňuje spúšťať príkazy na VM, na ktorej beží aplikácia</a:t>
            </a:r>
          </a:p>
          <a:p>
            <a:r>
              <a:rPr lang="sk-SK" dirty="0" err="1"/>
              <a:t>App</a:t>
            </a:r>
            <a:r>
              <a:rPr lang="sk-SK" dirty="0"/>
              <a:t> Service Editor – umožňuje prehliadanie a priame editovanie súborov</a:t>
            </a:r>
          </a:p>
          <a:p>
            <a:r>
              <a:rPr lang="sk-SK" dirty="0" err="1"/>
              <a:t>Kudu</a:t>
            </a:r>
            <a:r>
              <a:rPr lang="sk-SK" dirty="0"/>
              <a:t> – informácie o aplikácii, nástroje na správu</a:t>
            </a:r>
          </a:p>
          <a:p>
            <a:pPr lvl="1"/>
            <a:r>
              <a:rPr lang="sk-SK" dirty="0"/>
              <a:t>https://</a:t>
            </a:r>
            <a:r>
              <a:rPr lang="en-US" i="1" dirty="0"/>
              <a:t>&lt;</a:t>
            </a:r>
            <a:r>
              <a:rPr lang="en-US" i="1" dirty="0" err="1"/>
              <a:t>app_name</a:t>
            </a:r>
            <a:r>
              <a:rPr lang="en-US" i="1" dirty="0"/>
              <a:t>&gt;</a:t>
            </a:r>
            <a:r>
              <a:rPr lang="sk-SK" dirty="0"/>
              <a:t>.scm.azurewebsites.net/</a:t>
            </a:r>
          </a:p>
        </p:txBody>
      </p:sp>
    </p:spTree>
    <p:extLst>
      <p:ext uri="{BB962C8B-B14F-4D97-AF65-F5344CB8AC3E}">
        <p14:creationId xmlns:p14="http://schemas.microsoft.com/office/powerpoint/2010/main" val="31896826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5E80AB0-113F-4F1C-AD89-45B2796D1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Zabezpečenie aplikácie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9F50FD6-B147-400C-BBE0-D201B422F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Overenie používateľa</a:t>
            </a:r>
          </a:p>
          <a:p>
            <a:pPr lvl="1"/>
            <a:r>
              <a:rPr lang="sk-SK" dirty="0"/>
              <a:t>Autentifikácia prostredníctvom identity </a:t>
            </a:r>
            <a:r>
              <a:rPr lang="sk-SK" dirty="0" err="1"/>
              <a:t>providera</a:t>
            </a:r>
            <a:endParaRPr lang="sk-SK" dirty="0"/>
          </a:p>
          <a:p>
            <a:pPr lvl="1"/>
            <a:r>
              <a:rPr lang="sk-SK" dirty="0"/>
              <a:t>Autentifikácia prostredníctvom </a:t>
            </a:r>
            <a:r>
              <a:rPr lang="sk-SK" dirty="0" err="1"/>
              <a:t>klientského</a:t>
            </a:r>
            <a:r>
              <a:rPr lang="sk-SK" dirty="0"/>
              <a:t> certifikátu</a:t>
            </a:r>
          </a:p>
          <a:p>
            <a:r>
              <a:rPr lang="sk-SK" dirty="0"/>
              <a:t>Filtrovanie dotazov z iných domén (CORS)</a:t>
            </a:r>
          </a:p>
        </p:txBody>
      </p:sp>
    </p:spTree>
    <p:extLst>
      <p:ext uri="{BB962C8B-B14F-4D97-AF65-F5344CB8AC3E}">
        <p14:creationId xmlns:p14="http://schemas.microsoft.com/office/powerpoint/2010/main" val="4213218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521962F-7B05-495A-94FE-61623EBF4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App</a:t>
            </a:r>
            <a:r>
              <a:rPr lang="sk-SK" dirty="0"/>
              <a:t> Service </a:t>
            </a:r>
            <a:r>
              <a:rPr lang="sk-SK" dirty="0" err="1"/>
              <a:t>Plan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9C7414F-D3F9-4FD8-BC1E-166FBC80C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k-SK" dirty="0" err="1"/>
              <a:t>Sada</a:t>
            </a:r>
            <a:r>
              <a:rPr lang="sk-SK" dirty="0"/>
              <a:t> virtuálnych serverových zdrojov, nad ktorou bežia </a:t>
            </a:r>
            <a:r>
              <a:rPr lang="sk-SK" dirty="0" err="1"/>
              <a:t>App</a:t>
            </a:r>
            <a:r>
              <a:rPr lang="sk-SK" dirty="0"/>
              <a:t> </a:t>
            </a:r>
            <a:r>
              <a:rPr lang="sk-SK" dirty="0" err="1"/>
              <a:t>Services</a:t>
            </a:r>
            <a:endParaRPr lang="sk-SK" dirty="0"/>
          </a:p>
          <a:p>
            <a:pPr algn="just"/>
            <a:r>
              <a:rPr lang="sk-SK" dirty="0"/>
              <a:t>Mesačný poplatok sa počíta podľa úrovne plánu a dátového prenosu</a:t>
            </a:r>
          </a:p>
          <a:p>
            <a:pPr algn="just"/>
            <a:r>
              <a:rPr lang="sk-SK" dirty="0"/>
              <a:t>Je možnosť vybrať si Linux alebo Windows</a:t>
            </a:r>
          </a:p>
          <a:p>
            <a:pPr algn="just"/>
            <a:r>
              <a:rPr lang="sk-SK" dirty="0"/>
              <a:t>plány pre rôzne OS v rámci jednej </a:t>
            </a:r>
            <a:r>
              <a:rPr lang="sk-SK" dirty="0" err="1"/>
              <a:t>resource</a:t>
            </a:r>
            <a:r>
              <a:rPr lang="sk-SK" dirty="0"/>
              <a:t> </a:t>
            </a:r>
            <a:r>
              <a:rPr lang="sk-SK" dirty="0" err="1"/>
              <a:t>group</a:t>
            </a:r>
            <a:r>
              <a:rPr lang="sk-SK" dirty="0"/>
              <a:t> pôvodne neboli povolené, ale od januára 2021 to už nie je problém</a:t>
            </a:r>
          </a:p>
        </p:txBody>
      </p:sp>
    </p:spTree>
    <p:extLst>
      <p:ext uri="{BB962C8B-B14F-4D97-AF65-F5344CB8AC3E}">
        <p14:creationId xmlns:p14="http://schemas.microsoft.com/office/powerpoint/2010/main" val="28942994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30E67DD-2564-4A88-95BF-034AEB954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Autentifikácia – identity </a:t>
            </a:r>
            <a:r>
              <a:rPr lang="sk-SK" dirty="0" err="1"/>
              <a:t>provider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5FAF212-5CAF-4516-A162-D16E9B3B8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sk-SK" dirty="0"/>
              <a:t>Podporovaní IP: Microsoft, Facebook, Google, Twitter</a:t>
            </a:r>
          </a:p>
          <a:p>
            <a:r>
              <a:rPr lang="sk-SK" dirty="0"/>
              <a:t>Potrebné zadať informácie o registrácii aplikácie</a:t>
            </a:r>
          </a:p>
          <a:p>
            <a:r>
              <a:rPr lang="sk-SK" dirty="0"/>
              <a:t>Automatická odpoveď v prípade neautorizovaných používateľov</a:t>
            </a:r>
          </a:p>
          <a:p>
            <a:r>
              <a:rPr lang="sk-SK" dirty="0"/>
              <a:t>Informácie o prihlásenom používateľovi (špeciálne HTTP hlavičky):</a:t>
            </a:r>
          </a:p>
          <a:p>
            <a:pPr lvl="1"/>
            <a:r>
              <a:rPr lang="en-US" b="1" dirty="0"/>
              <a:t>X-MS-CLIENT-PRINCIPAL-NAME</a:t>
            </a:r>
            <a:r>
              <a:rPr lang="sk-SK" dirty="0"/>
              <a:t>: meno používateľa</a:t>
            </a:r>
          </a:p>
          <a:p>
            <a:pPr lvl="1"/>
            <a:r>
              <a:rPr lang="sk-SK" b="1" dirty="0"/>
              <a:t>X-MS-CLIENT-PRINCIPAL-ID</a:t>
            </a:r>
            <a:r>
              <a:rPr lang="sk-SK" dirty="0"/>
              <a:t>: ID používateľa</a:t>
            </a:r>
          </a:p>
          <a:p>
            <a:pPr lvl="1"/>
            <a:r>
              <a:rPr lang="sk-SK" b="1" dirty="0"/>
              <a:t>X-MS-TOKEN-MICROSOFT-ACCOUNT-ACCESS-TOKEN</a:t>
            </a:r>
            <a:r>
              <a:rPr lang="sk-SK" dirty="0"/>
              <a:t>: </a:t>
            </a:r>
            <a:r>
              <a:rPr lang="sk-SK" dirty="0" err="1"/>
              <a:t>access</a:t>
            </a:r>
            <a:r>
              <a:rPr lang="sk-SK" dirty="0"/>
              <a:t> token</a:t>
            </a:r>
          </a:p>
          <a:p>
            <a:pPr lvl="1"/>
            <a:r>
              <a:rPr lang="sk-SK" b="1" dirty="0"/>
              <a:t>X-MS-TOKEN-MICROSOFTACCOUNT-EXPIRES-ON</a:t>
            </a:r>
            <a:r>
              <a:rPr lang="sk-SK" dirty="0"/>
              <a:t>: </a:t>
            </a:r>
            <a:r>
              <a:rPr lang="sk-SK" dirty="0" err="1"/>
              <a:t>expirácia</a:t>
            </a:r>
            <a:r>
              <a:rPr lang="sk-SK" dirty="0"/>
              <a:t> aktuálneho tokenu</a:t>
            </a:r>
          </a:p>
          <a:p>
            <a:r>
              <a:rPr lang="sk-SK" dirty="0"/>
              <a:t>Špeciálny </a:t>
            </a:r>
            <a:r>
              <a:rPr lang="sk-SK" dirty="0" err="1"/>
              <a:t>endpoint</a:t>
            </a:r>
            <a:r>
              <a:rPr lang="sk-SK" dirty="0"/>
              <a:t> na informácie: </a:t>
            </a:r>
            <a:r>
              <a:rPr lang="sk-SK" b="1" dirty="0"/>
              <a:t>/.</a:t>
            </a:r>
            <a:r>
              <a:rPr lang="sk-SK" b="1" dirty="0" err="1"/>
              <a:t>auth</a:t>
            </a:r>
            <a:r>
              <a:rPr lang="sk-SK" b="1" dirty="0"/>
              <a:t>/</a:t>
            </a:r>
            <a:r>
              <a:rPr lang="sk-SK" b="1" dirty="0" err="1"/>
              <a:t>me</a:t>
            </a:r>
            <a:endParaRPr lang="sk-SK" b="1" dirty="0"/>
          </a:p>
        </p:txBody>
      </p:sp>
    </p:spTree>
    <p:extLst>
      <p:ext uri="{BB962C8B-B14F-4D97-AF65-F5344CB8AC3E}">
        <p14:creationId xmlns:p14="http://schemas.microsoft.com/office/powerpoint/2010/main" val="9753505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6DD7A5A-A26F-4B1C-9CA6-BB4302633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Autentifikácia - certifikáty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18A0C99-C864-46C7-9B19-DB2909A75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Klient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vo</a:t>
            </a:r>
            <a:r>
              <a:rPr lang="sk-SK" dirty="0"/>
              <a:t>či aplikácii autentifikuje </a:t>
            </a:r>
            <a:r>
              <a:rPr lang="sk-SK" dirty="0" err="1"/>
              <a:t>klientským</a:t>
            </a:r>
            <a:r>
              <a:rPr lang="sk-SK" dirty="0"/>
              <a:t> certifikátom</a:t>
            </a:r>
            <a:endParaRPr lang="en-US" dirty="0"/>
          </a:p>
          <a:p>
            <a:r>
              <a:rPr lang="en-US" dirty="0" err="1"/>
              <a:t>Funguje</a:t>
            </a:r>
            <a:r>
              <a:rPr lang="en-US" dirty="0"/>
              <a:t> </a:t>
            </a:r>
            <a:r>
              <a:rPr lang="en-US" dirty="0" err="1"/>
              <a:t>iba</a:t>
            </a:r>
            <a:r>
              <a:rPr lang="en-US" dirty="0"/>
              <a:t> </a:t>
            </a:r>
            <a:r>
              <a:rPr lang="en-US" dirty="0" err="1"/>
              <a:t>pri</a:t>
            </a:r>
            <a:r>
              <a:rPr lang="en-US" dirty="0"/>
              <a:t> HTTPS</a:t>
            </a:r>
            <a:r>
              <a:rPr lang="sk-SK" dirty="0"/>
              <a:t> (a teda F1 a D1 nie sú podporované)</a:t>
            </a:r>
          </a:p>
          <a:p>
            <a:r>
              <a:rPr lang="sk-SK" dirty="0"/>
              <a:t>Certifikát sa dá nájsť v hlavičke </a:t>
            </a:r>
            <a:r>
              <a:rPr lang="sk-SK" b="1" dirty="0">
                <a:latin typeface="Consolas" panose="020B0609020204030204" pitchFamily="49" charset="0"/>
              </a:rPr>
              <a:t>X-ARR-</a:t>
            </a:r>
            <a:r>
              <a:rPr lang="sk-SK" b="1" dirty="0" err="1">
                <a:latin typeface="Consolas" panose="020B0609020204030204" pitchFamily="49" charset="0"/>
              </a:rPr>
              <a:t>ClientCert</a:t>
            </a:r>
            <a:endParaRPr lang="sk-SK" b="1" dirty="0">
              <a:latin typeface="Consolas" panose="020B0609020204030204" pitchFamily="49" charset="0"/>
            </a:endParaRPr>
          </a:p>
          <a:p>
            <a:r>
              <a:rPr lang="sk-SK" dirty="0"/>
              <a:t>Za validáciu certifikátu zodpovedá aplikácia</a:t>
            </a:r>
          </a:p>
        </p:txBody>
      </p:sp>
    </p:spTree>
    <p:extLst>
      <p:ext uri="{BB962C8B-B14F-4D97-AF65-F5344CB8AC3E}">
        <p14:creationId xmlns:p14="http://schemas.microsoft.com/office/powerpoint/2010/main" val="36101001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3EA05C7-06DC-4967-847B-BE65F18EB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CORS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93C1062-D37C-4038-A88D-24CF32340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k-SK" b="1" dirty="0"/>
              <a:t>CORS</a:t>
            </a:r>
            <a:r>
              <a:rPr lang="sk-SK" dirty="0"/>
              <a:t> = </a:t>
            </a:r>
            <a:r>
              <a:rPr lang="sk-SK" b="1" dirty="0" err="1"/>
              <a:t>C</a:t>
            </a:r>
            <a:r>
              <a:rPr lang="sk-SK" dirty="0" err="1"/>
              <a:t>ross-</a:t>
            </a:r>
            <a:r>
              <a:rPr lang="sk-SK" b="1" dirty="0" err="1"/>
              <a:t>O</a:t>
            </a:r>
            <a:r>
              <a:rPr lang="sk-SK" dirty="0" err="1"/>
              <a:t>rigin</a:t>
            </a:r>
            <a:r>
              <a:rPr lang="sk-SK" dirty="0"/>
              <a:t> </a:t>
            </a:r>
            <a:r>
              <a:rPr lang="sk-SK" b="1" dirty="0" err="1"/>
              <a:t>R</a:t>
            </a:r>
            <a:r>
              <a:rPr lang="sk-SK" dirty="0" err="1"/>
              <a:t>esource</a:t>
            </a:r>
            <a:r>
              <a:rPr lang="sk-SK" dirty="0"/>
              <a:t> </a:t>
            </a:r>
            <a:r>
              <a:rPr lang="sk-SK" b="1" dirty="0" err="1"/>
              <a:t>S</a:t>
            </a:r>
            <a:r>
              <a:rPr lang="sk-SK" dirty="0" err="1"/>
              <a:t>haring</a:t>
            </a:r>
            <a:endParaRPr lang="sk-SK" dirty="0"/>
          </a:p>
          <a:p>
            <a:pPr algn="just"/>
            <a:r>
              <a:rPr lang="sk-SK" dirty="0"/>
              <a:t>Z bezpečnostných dôvodov prehliadače zakazujú HTTP dotazy volané zo skriptov (napr. JS) naprieč doménami</a:t>
            </a:r>
          </a:p>
          <a:p>
            <a:pPr algn="just"/>
            <a:r>
              <a:rPr lang="sk-SK" dirty="0"/>
              <a:t>CORS je mechanizmus, pomocou ktorého sa dajú do odpovede nadefinovať špeciálne hlavičky, ktoré odpoveď z inej domény povolia</a:t>
            </a:r>
          </a:p>
        </p:txBody>
      </p:sp>
    </p:spTree>
    <p:extLst>
      <p:ext uri="{BB962C8B-B14F-4D97-AF65-F5344CB8AC3E}">
        <p14:creationId xmlns:p14="http://schemas.microsoft.com/office/powerpoint/2010/main" val="21382371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DBBDA76-B359-44FD-A1EF-8DB96EDC3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Vlastná doména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0FE2CCC-BA4E-4967-9A7D-67F866FD2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sk-SK" dirty="0"/>
              <a:t>Je potrebné dokázať vlastníctvo domény:</a:t>
            </a:r>
          </a:p>
          <a:p>
            <a:pPr lvl="1"/>
            <a:r>
              <a:rPr lang="sk-SK" dirty="0"/>
              <a:t>Koreňová doména (napr. kros.sk)</a:t>
            </a:r>
          </a:p>
          <a:p>
            <a:pPr lvl="2"/>
            <a:r>
              <a:rPr lang="sk-SK" dirty="0"/>
              <a:t>Typ záznamu: </a:t>
            </a:r>
            <a:r>
              <a:rPr lang="sk-SK" b="1" dirty="0"/>
              <a:t>A</a:t>
            </a:r>
            <a:r>
              <a:rPr lang="sk-SK" dirty="0"/>
              <a:t>; názov: </a:t>
            </a:r>
            <a:r>
              <a:rPr lang="sk-SK" b="1" dirty="0"/>
              <a:t>@</a:t>
            </a:r>
            <a:r>
              <a:rPr lang="sk-SK" dirty="0"/>
              <a:t>; hodnota: IP adresa aplikácie</a:t>
            </a:r>
          </a:p>
          <a:p>
            <a:pPr lvl="2"/>
            <a:r>
              <a:rPr lang="sk-SK" dirty="0"/>
              <a:t>Typ záznamu: </a:t>
            </a:r>
            <a:r>
              <a:rPr lang="sk-SK" b="1" dirty="0"/>
              <a:t>TXT</a:t>
            </a:r>
            <a:r>
              <a:rPr lang="sk-SK" dirty="0"/>
              <a:t>; názov: </a:t>
            </a:r>
            <a:r>
              <a:rPr lang="sk-SK" b="1" dirty="0" err="1"/>
              <a:t>asuid</a:t>
            </a:r>
            <a:r>
              <a:rPr lang="sk-SK" dirty="0"/>
              <a:t>; hodnota: </a:t>
            </a:r>
            <a:r>
              <a:rPr lang="sk-SK" b="1" dirty="0" err="1"/>
              <a:t>Domain</a:t>
            </a:r>
            <a:r>
              <a:rPr lang="sk-SK" b="1" dirty="0"/>
              <a:t> </a:t>
            </a:r>
            <a:r>
              <a:rPr lang="sk-SK" b="1" dirty="0" err="1"/>
              <a:t>Verification</a:t>
            </a:r>
            <a:r>
              <a:rPr lang="sk-SK" b="1" dirty="0"/>
              <a:t> ID</a:t>
            </a:r>
          </a:p>
          <a:p>
            <a:pPr lvl="1"/>
            <a:r>
              <a:rPr lang="sk-SK" dirty="0" err="1"/>
              <a:t>Subdoména</a:t>
            </a:r>
            <a:r>
              <a:rPr lang="en-US" dirty="0"/>
              <a:t> (</a:t>
            </a:r>
            <a:r>
              <a:rPr lang="en-US" dirty="0" err="1"/>
              <a:t>napr</a:t>
            </a:r>
            <a:r>
              <a:rPr lang="en-US" dirty="0"/>
              <a:t>. www.kros.sk)</a:t>
            </a:r>
            <a:endParaRPr lang="sk-SK" dirty="0"/>
          </a:p>
          <a:p>
            <a:pPr lvl="2"/>
            <a:r>
              <a:rPr lang="sk-SK" dirty="0"/>
              <a:t>Typ záznamu: </a:t>
            </a:r>
            <a:r>
              <a:rPr lang="sk-SK" b="1" dirty="0"/>
              <a:t>CNAME</a:t>
            </a:r>
            <a:r>
              <a:rPr lang="sk-SK" dirty="0"/>
              <a:t>; názov: </a:t>
            </a:r>
            <a:r>
              <a:rPr lang="en-US" b="1" i="1" dirty="0"/>
              <a:t>&lt;</a:t>
            </a:r>
            <a:r>
              <a:rPr lang="sk-SK" b="1" i="1" dirty="0" err="1"/>
              <a:t>subdoména</a:t>
            </a:r>
            <a:r>
              <a:rPr lang="en-US" b="1" i="1" dirty="0"/>
              <a:t>&gt;</a:t>
            </a:r>
            <a:r>
              <a:rPr lang="sk-SK" b="1" i="1" dirty="0"/>
              <a:t> </a:t>
            </a:r>
            <a:r>
              <a:rPr lang="sk-SK" dirty="0"/>
              <a:t>(napr. </a:t>
            </a:r>
            <a:r>
              <a:rPr lang="sk-SK" dirty="0" err="1"/>
              <a:t>www</a:t>
            </a:r>
            <a:r>
              <a:rPr lang="sk-SK" dirty="0"/>
              <a:t>); hodnota: pôvodná adresa</a:t>
            </a:r>
          </a:p>
          <a:p>
            <a:pPr lvl="2"/>
            <a:r>
              <a:rPr lang="sk-SK" dirty="0"/>
              <a:t>Typ záznamu: </a:t>
            </a:r>
            <a:r>
              <a:rPr lang="sk-SK" b="1" dirty="0"/>
              <a:t>TXT</a:t>
            </a:r>
            <a:r>
              <a:rPr lang="en-US" dirty="0"/>
              <a:t>: n</a:t>
            </a:r>
            <a:r>
              <a:rPr lang="sk-SK" dirty="0" err="1"/>
              <a:t>ázov</a:t>
            </a:r>
            <a:r>
              <a:rPr lang="sk-SK" dirty="0"/>
              <a:t>: </a:t>
            </a:r>
            <a:r>
              <a:rPr lang="en-US" b="1" dirty="0" err="1"/>
              <a:t>asuid</a:t>
            </a:r>
            <a:r>
              <a:rPr lang="en-US" b="1" dirty="0"/>
              <a:t>.</a:t>
            </a:r>
            <a:r>
              <a:rPr lang="en-US" b="1" i="1" dirty="0"/>
              <a:t>&lt;</a:t>
            </a:r>
            <a:r>
              <a:rPr lang="en-US" b="1" i="1" dirty="0" err="1"/>
              <a:t>subdom</a:t>
            </a:r>
            <a:r>
              <a:rPr lang="sk-SK" b="1" i="1" dirty="0" err="1"/>
              <a:t>éna</a:t>
            </a:r>
            <a:r>
              <a:rPr lang="en-US" b="1" i="1" dirty="0"/>
              <a:t>&gt;</a:t>
            </a:r>
            <a:r>
              <a:rPr lang="en-US" dirty="0"/>
              <a:t>; </a:t>
            </a:r>
            <a:r>
              <a:rPr lang="en-US" dirty="0" err="1"/>
              <a:t>hodnota</a:t>
            </a:r>
            <a:r>
              <a:rPr lang="en-US" dirty="0"/>
              <a:t>: </a:t>
            </a:r>
            <a:r>
              <a:rPr lang="en-US" b="1" dirty="0"/>
              <a:t>Domain Verification ID</a:t>
            </a:r>
          </a:p>
          <a:p>
            <a:pPr lvl="1"/>
            <a:r>
              <a:rPr lang="en-US" dirty="0"/>
              <a:t>Wildcard (</a:t>
            </a:r>
            <a:r>
              <a:rPr lang="en-US" dirty="0" err="1"/>
              <a:t>napr</a:t>
            </a:r>
            <a:r>
              <a:rPr lang="en-US" dirty="0"/>
              <a:t>. *.kros.sk)</a:t>
            </a:r>
          </a:p>
          <a:p>
            <a:pPr lvl="2"/>
            <a:r>
              <a:rPr lang="sk-SK" dirty="0"/>
              <a:t>Typ záznamu: </a:t>
            </a:r>
            <a:r>
              <a:rPr lang="sk-SK" b="1" dirty="0"/>
              <a:t>CNAME</a:t>
            </a:r>
            <a:r>
              <a:rPr lang="sk-SK" dirty="0"/>
              <a:t>; názov: </a:t>
            </a:r>
            <a:r>
              <a:rPr lang="en-US" b="1" i="1" dirty="0"/>
              <a:t>*</a:t>
            </a:r>
            <a:r>
              <a:rPr lang="sk-SK" dirty="0"/>
              <a:t>; hodnota: pôvodná adresa</a:t>
            </a:r>
          </a:p>
          <a:p>
            <a:pPr lvl="2"/>
            <a:r>
              <a:rPr lang="sk-SK" dirty="0"/>
              <a:t>Typ záznamu: </a:t>
            </a:r>
            <a:r>
              <a:rPr lang="sk-SK" b="1" dirty="0"/>
              <a:t>TXT</a:t>
            </a:r>
            <a:r>
              <a:rPr lang="en-US" dirty="0"/>
              <a:t>: n</a:t>
            </a:r>
            <a:r>
              <a:rPr lang="sk-SK" dirty="0" err="1"/>
              <a:t>ázov</a:t>
            </a:r>
            <a:r>
              <a:rPr lang="sk-SK" dirty="0"/>
              <a:t>: </a:t>
            </a:r>
            <a:r>
              <a:rPr lang="en-US" b="1" dirty="0" err="1"/>
              <a:t>asuid</a:t>
            </a:r>
            <a:r>
              <a:rPr lang="en-US" dirty="0"/>
              <a:t>; </a:t>
            </a:r>
            <a:r>
              <a:rPr lang="en-US" dirty="0" err="1"/>
              <a:t>hodnota</a:t>
            </a:r>
            <a:r>
              <a:rPr lang="en-US" dirty="0"/>
              <a:t>: </a:t>
            </a:r>
            <a:r>
              <a:rPr lang="en-US" b="1" dirty="0"/>
              <a:t>Domain Verification ID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2350845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7B412EB-94C3-4D7B-B970-CBE1ADD53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Zabezpečenie domény certifikátom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AA90C3A-FEA4-492B-82D9-627B7546A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Najsk</a:t>
            </a:r>
            <a:r>
              <a:rPr lang="sk-SK" dirty="0" err="1"/>
              <a:t>ôr</a:t>
            </a:r>
            <a:r>
              <a:rPr lang="sk-SK" dirty="0"/>
              <a:t> je potrebné nahrať certifikát (import/</a:t>
            </a:r>
            <a:r>
              <a:rPr lang="sk-SK" dirty="0" err="1"/>
              <a:t>upload</a:t>
            </a:r>
            <a:r>
              <a:rPr lang="sk-SK" dirty="0"/>
              <a:t>/</a:t>
            </a:r>
            <a:r>
              <a:rPr lang="sk-SK" dirty="0" err="1"/>
              <a:t>create</a:t>
            </a:r>
            <a:r>
              <a:rPr lang="sk-SK" dirty="0"/>
              <a:t>)</a:t>
            </a:r>
          </a:p>
          <a:p>
            <a:r>
              <a:rPr lang="sk-SK" dirty="0"/>
              <a:t>Certifikát sa následne priradí ku doméne</a:t>
            </a:r>
          </a:p>
          <a:p>
            <a:r>
              <a:rPr lang="sk-SK" dirty="0"/>
              <a:t>Prípadne je ešte možné vynútiť HTTPS a zvýšiť minimálnu verziu TLS</a:t>
            </a:r>
          </a:p>
        </p:txBody>
      </p:sp>
    </p:spTree>
    <p:extLst>
      <p:ext uri="{BB962C8B-B14F-4D97-AF65-F5344CB8AC3E}">
        <p14:creationId xmlns:p14="http://schemas.microsoft.com/office/powerpoint/2010/main" val="410168207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F9307DC-1ED0-46F3-AC19-8EFC93A4C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Azure</a:t>
            </a:r>
            <a:r>
              <a:rPr lang="sk-SK" dirty="0"/>
              <a:t> CLI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F2DBAB7-7F52-4410-A6E7-74AEB8266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>
                <a:hlinkClick r:id="rId2"/>
              </a:rPr>
              <a:t>https://docs.microsoft.com/en-us/cli/azure/install-azure-cli</a:t>
            </a:r>
            <a:endParaRPr lang="en-US" dirty="0"/>
          </a:p>
          <a:p>
            <a:r>
              <a:rPr lang="sk-SK" dirty="0">
                <a:hlinkClick r:id="rId3"/>
              </a:rPr>
              <a:t>https://docs.microsoft.com/en-us/cli/azure/webapp</a:t>
            </a:r>
            <a:endParaRPr lang="sk-SK" dirty="0"/>
          </a:p>
          <a:p>
            <a:r>
              <a:rPr lang="sk-SK" dirty="0">
                <a:hlinkClick r:id="rId4"/>
              </a:rPr>
              <a:t>https://docs.microsoft.com/en-us/cli/azure/appservice/plan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71977790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A21D5F1-C398-4AE3-A661-C70758BE2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PowerShell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91EC439-80F3-4DAA-A571-A3CC14DF3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>
                <a:hlinkClick r:id="rId2"/>
              </a:rPr>
              <a:t>https://docs.microsoft.com/en-us/powershell/azure/install-az-ps</a:t>
            </a:r>
            <a:r>
              <a:rPr lang="en-US" dirty="0">
                <a:hlinkClick r:id="rId2"/>
              </a:rPr>
              <a:t>/</a:t>
            </a:r>
            <a:endParaRPr lang="sk-SK" dirty="0"/>
          </a:p>
          <a:p>
            <a:r>
              <a:rPr lang="en-US" dirty="0">
                <a:hlinkClick r:id="rId3"/>
              </a:rPr>
              <a:t>https://docs.microsoft.com/en-us/powershell/module/az.</a:t>
            </a:r>
            <a:r>
              <a:rPr lang="sk-SK" dirty="0" err="1">
                <a:hlinkClick r:id="rId3"/>
              </a:rPr>
              <a:t>websites</a:t>
            </a:r>
            <a:r>
              <a:rPr lang="en-US" dirty="0">
                <a:hlinkClick r:id="rId3"/>
              </a:rPr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4765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90D92A6-1AE2-4B81-A10C-B1FE21DB9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Ďakujem za pozornosť!!!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9BB4202-2492-4A15-B9BC-5C187960A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Materiály z </a:t>
            </a:r>
            <a:r>
              <a:rPr lang="sk-SK" dirty="0" err="1"/>
              <a:t>meetupu</a:t>
            </a:r>
            <a:r>
              <a:rPr lang="sk-SK" dirty="0"/>
              <a:t>:</a:t>
            </a:r>
          </a:p>
          <a:p>
            <a:pPr lvl="1"/>
            <a:r>
              <a:rPr lang="sk-SK" dirty="0">
                <a:hlinkClick r:id="rId2"/>
              </a:rPr>
              <a:t>https://github.com/kubinko/Azure-Resources-Overview</a:t>
            </a:r>
            <a:endParaRPr lang="sk-SK" dirty="0"/>
          </a:p>
          <a:p>
            <a:r>
              <a:rPr lang="sk-SK" dirty="0"/>
              <a:t>Doplnkové zdroje:</a:t>
            </a:r>
          </a:p>
          <a:p>
            <a:pPr lvl="1"/>
            <a:r>
              <a:rPr lang="sk-SK" dirty="0">
                <a:hlinkClick r:id="rId3"/>
              </a:rPr>
              <a:t>https://docs.microsoft.com/sk-sk/learn/paths/deploy-a-website-with-azure-app-service/</a:t>
            </a:r>
            <a:endParaRPr lang="sk-SK" dirty="0"/>
          </a:p>
          <a:p>
            <a:pPr lvl="1"/>
            <a:r>
              <a:rPr lang="sk-SK" dirty="0">
                <a:hlinkClick r:id="rId4"/>
              </a:rPr>
              <a:t>https://docs.microsoft.com/sk-sk/learn/paths/build-serverless-full-stack-apps-azure/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173419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EDB503F-F228-47B4-A759-B96E35F38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App</a:t>
            </a:r>
            <a:r>
              <a:rPr lang="sk-SK" dirty="0"/>
              <a:t> Service </a:t>
            </a:r>
            <a:r>
              <a:rPr lang="sk-SK" dirty="0" err="1"/>
              <a:t>Plan</a:t>
            </a:r>
            <a:r>
              <a:rPr lang="sk-SK" dirty="0"/>
              <a:t> - </a:t>
            </a:r>
            <a:r>
              <a:rPr lang="sk-SK" dirty="0" err="1"/>
              <a:t>Shared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41541DA-9B5B-4088-A0B9-4C6A5C27A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/>
              <a:t>Na rovnakej VM bežia aj aplikácie iných zákazníkov</a:t>
            </a:r>
          </a:p>
          <a:p>
            <a:r>
              <a:rPr lang="sk-SK" dirty="0"/>
              <a:t>Nepodporuje SSL ani škálovanie</a:t>
            </a:r>
          </a:p>
          <a:p>
            <a:r>
              <a:rPr lang="sk-SK" dirty="0"/>
              <a:t>Obmedzený počet aplikácií</a:t>
            </a:r>
          </a:p>
          <a:p>
            <a:r>
              <a:rPr lang="sk-SK" dirty="0"/>
              <a:t>Úrovne</a:t>
            </a:r>
          </a:p>
          <a:p>
            <a:pPr lvl="1"/>
            <a:r>
              <a:rPr lang="sk-SK" b="1" dirty="0" err="1"/>
              <a:t>Free</a:t>
            </a:r>
            <a:r>
              <a:rPr lang="sk-SK" dirty="0"/>
              <a:t> (F1) – zadarmo 60 minút CPU denne, 1 GB RAM</a:t>
            </a:r>
          </a:p>
          <a:p>
            <a:pPr lvl="1"/>
            <a:r>
              <a:rPr lang="sk-SK" b="1" dirty="0" err="1"/>
              <a:t>Shared</a:t>
            </a:r>
            <a:r>
              <a:rPr lang="sk-SK" dirty="0"/>
              <a:t> (D1) – 240 minút CPU denne, 1 GB RAM</a:t>
            </a:r>
            <a:endParaRPr lang="sk-SK" b="1" dirty="0"/>
          </a:p>
        </p:txBody>
      </p:sp>
    </p:spTree>
    <p:extLst>
      <p:ext uri="{BB962C8B-B14F-4D97-AF65-F5344CB8AC3E}">
        <p14:creationId xmlns:p14="http://schemas.microsoft.com/office/powerpoint/2010/main" val="1669771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EDB503F-F228-47B4-A759-B96E35F38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App</a:t>
            </a:r>
            <a:r>
              <a:rPr lang="sk-SK" dirty="0"/>
              <a:t> Service </a:t>
            </a:r>
            <a:r>
              <a:rPr lang="sk-SK" dirty="0" err="1"/>
              <a:t>Plan</a:t>
            </a:r>
            <a:r>
              <a:rPr lang="sk-SK" dirty="0"/>
              <a:t> - </a:t>
            </a:r>
            <a:r>
              <a:rPr lang="sk-SK" dirty="0" err="1"/>
              <a:t>Dedicated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41541DA-9B5B-4088-A0B9-4C6A5C27A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/>
              <a:t>N</a:t>
            </a:r>
            <a:r>
              <a:rPr lang="en-US" dirty="0"/>
              <a:t>a VM be</a:t>
            </a:r>
            <a:r>
              <a:rPr lang="sk-SK" dirty="0" err="1"/>
              <a:t>žia</a:t>
            </a:r>
            <a:r>
              <a:rPr lang="sk-SK" dirty="0"/>
              <a:t> iba moje aplikácie (</a:t>
            </a:r>
            <a:r>
              <a:rPr lang="sk-SK" dirty="0" err="1"/>
              <a:t>compute</a:t>
            </a:r>
            <a:r>
              <a:rPr lang="sk-SK" dirty="0"/>
              <a:t> </a:t>
            </a:r>
            <a:r>
              <a:rPr lang="sk-SK" dirty="0" err="1"/>
              <a:t>isolation</a:t>
            </a:r>
            <a:r>
              <a:rPr lang="sk-SK" dirty="0"/>
              <a:t>)</a:t>
            </a:r>
          </a:p>
          <a:p>
            <a:r>
              <a:rPr lang="sk-SK" dirty="0"/>
              <a:t>Úrovne:</a:t>
            </a:r>
          </a:p>
          <a:p>
            <a:pPr lvl="1"/>
            <a:r>
              <a:rPr lang="sk-SK" b="1" dirty="0" err="1"/>
              <a:t>Basic</a:t>
            </a:r>
            <a:r>
              <a:rPr lang="sk-SK" b="1" dirty="0"/>
              <a:t> </a:t>
            </a:r>
            <a:r>
              <a:rPr lang="sk-SK" dirty="0"/>
              <a:t>(B1, B2, B3) – pre aplikácie s nižšími nárokmi, ručné škálovanie, </a:t>
            </a:r>
            <a:r>
              <a:rPr lang="sk-SK" dirty="0" err="1"/>
              <a:t>load-balancing</a:t>
            </a:r>
            <a:endParaRPr lang="sk-SK" dirty="0"/>
          </a:p>
          <a:p>
            <a:pPr lvl="1"/>
            <a:r>
              <a:rPr lang="sk-SK" b="1" dirty="0"/>
              <a:t>Standard </a:t>
            </a:r>
            <a:r>
              <a:rPr lang="sk-SK" dirty="0"/>
              <a:t>(S1, S2, S3) – pre produkciu, automatické škálovanie</a:t>
            </a:r>
            <a:endParaRPr lang="sk-SK" b="1" dirty="0"/>
          </a:p>
          <a:p>
            <a:pPr lvl="1"/>
            <a:r>
              <a:rPr lang="sk-SK" b="1" dirty="0"/>
              <a:t>PremiumV2</a:t>
            </a:r>
            <a:r>
              <a:rPr lang="sk-SK" dirty="0"/>
              <a:t>, </a:t>
            </a:r>
            <a:r>
              <a:rPr lang="sk-SK" b="1" dirty="0"/>
              <a:t>PremiumV3 </a:t>
            </a:r>
            <a:r>
              <a:rPr lang="sk-SK" dirty="0"/>
              <a:t>(</a:t>
            </a:r>
            <a:r>
              <a:rPr lang="sk-SK" dirty="0" err="1"/>
              <a:t>Pxxx</a:t>
            </a:r>
            <a:r>
              <a:rPr lang="sk-SK" dirty="0"/>
              <a:t>) – lepší HW, podpora VNET, viac inštancií, ...</a:t>
            </a:r>
            <a:endParaRPr lang="sk-SK" b="1" dirty="0"/>
          </a:p>
        </p:txBody>
      </p:sp>
    </p:spTree>
    <p:extLst>
      <p:ext uri="{BB962C8B-B14F-4D97-AF65-F5344CB8AC3E}">
        <p14:creationId xmlns:p14="http://schemas.microsoft.com/office/powerpoint/2010/main" val="671240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EDB503F-F228-47B4-A759-B96E35F38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App</a:t>
            </a:r>
            <a:r>
              <a:rPr lang="sk-SK" dirty="0"/>
              <a:t> Service </a:t>
            </a:r>
            <a:r>
              <a:rPr lang="sk-SK" dirty="0" err="1"/>
              <a:t>Plan</a:t>
            </a:r>
            <a:r>
              <a:rPr lang="sk-SK" dirty="0"/>
              <a:t> - </a:t>
            </a:r>
            <a:r>
              <a:rPr lang="sk-SK" dirty="0" err="1"/>
              <a:t>Isolated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41541DA-9B5B-4088-A0B9-4C6A5C27A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sk-SK" dirty="0"/>
              <a:t>Určené pre kritické výpočty, ktoré musia bežať vo VLAN (</a:t>
            </a:r>
            <a:r>
              <a:rPr lang="sk-SK" dirty="0" err="1"/>
              <a:t>compute</a:t>
            </a:r>
            <a:r>
              <a:rPr lang="sk-SK" dirty="0"/>
              <a:t> </a:t>
            </a:r>
            <a:r>
              <a:rPr lang="sk-SK" dirty="0" err="1"/>
              <a:t>isolation</a:t>
            </a:r>
            <a:r>
              <a:rPr lang="sk-SK" dirty="0"/>
              <a:t> + </a:t>
            </a:r>
            <a:r>
              <a:rPr lang="sk-SK" dirty="0" err="1"/>
              <a:t>network</a:t>
            </a:r>
            <a:r>
              <a:rPr lang="sk-SK" dirty="0"/>
              <a:t> </a:t>
            </a:r>
            <a:r>
              <a:rPr lang="sk-SK" dirty="0" err="1"/>
              <a:t>isolation</a:t>
            </a:r>
            <a:r>
              <a:rPr lang="sk-SK" dirty="0"/>
              <a:t>)</a:t>
            </a:r>
          </a:p>
          <a:p>
            <a:pPr algn="just"/>
            <a:r>
              <a:rPr lang="sk-SK" dirty="0"/>
              <a:t>Beží v izolovanom dedikovanom prostredí s rýchlejším HW</a:t>
            </a:r>
          </a:p>
          <a:p>
            <a:pPr algn="just"/>
            <a:r>
              <a:rPr lang="sk-SK" dirty="0"/>
              <a:t>Umožňuje škálovanie na 100 inštancií (a na požiadanie aj viac)</a:t>
            </a:r>
          </a:p>
          <a:p>
            <a:pPr algn="just"/>
            <a:r>
              <a:rPr lang="sk-SK" dirty="0"/>
              <a:t>Úrovne:</a:t>
            </a:r>
          </a:p>
          <a:p>
            <a:pPr lvl="1" algn="just"/>
            <a:r>
              <a:rPr lang="sk-SK" b="1" dirty="0" err="1"/>
              <a:t>Isolated</a:t>
            </a:r>
            <a:r>
              <a:rPr lang="sk-SK" b="1" dirty="0"/>
              <a:t>, IsolatedV2 </a:t>
            </a:r>
            <a:r>
              <a:rPr lang="sk-SK" dirty="0"/>
              <a:t>(</a:t>
            </a:r>
            <a:r>
              <a:rPr lang="sk-SK" dirty="0" err="1"/>
              <a:t>Ixxx</a:t>
            </a:r>
            <a:r>
              <a:rPr lang="sk-SK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08570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65FF42F-E629-423C-9B9D-6728416EC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App</a:t>
            </a:r>
            <a:r>
              <a:rPr lang="sk-SK" dirty="0"/>
              <a:t> Service </a:t>
            </a:r>
            <a:r>
              <a:rPr lang="sk-SK" dirty="0" err="1"/>
              <a:t>Plan</a:t>
            </a:r>
            <a:r>
              <a:rPr lang="sk-SK" dirty="0"/>
              <a:t> - porovnanie</a:t>
            </a:r>
          </a:p>
        </p:txBody>
      </p:sp>
      <p:pic>
        <p:nvPicPr>
          <p:cNvPr id="5" name="Zástupný objekt pre obsah 4">
            <a:extLst>
              <a:ext uri="{FF2B5EF4-FFF2-40B4-BE49-F238E27FC236}">
                <a16:creationId xmlns:a16="http://schemas.microsoft.com/office/drawing/2014/main" id="{90E6362B-19AC-4016-B19D-EAF7DCF329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170853" y="1846006"/>
            <a:ext cx="8645628" cy="4326194"/>
          </a:xfrm>
        </p:spPr>
      </p:pic>
    </p:spTree>
    <p:extLst>
      <p:ext uri="{BB962C8B-B14F-4D97-AF65-F5344CB8AC3E}">
        <p14:creationId xmlns:p14="http://schemas.microsoft.com/office/powerpoint/2010/main" val="3124624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AA4B262-4F15-4D23-B211-AE4AB24D6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Nastavenia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BFA25F1-8F62-4792-9372-6EA25127C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 err="1"/>
              <a:t>Premenn</a:t>
            </a:r>
            <a:r>
              <a:rPr lang="sk-SK" dirty="0"/>
              <a:t>é, ktoré sa nastavia ako systémové premenné pre beh aplikácie</a:t>
            </a:r>
          </a:p>
          <a:p>
            <a:pPr algn="just"/>
            <a:r>
              <a:rPr lang="sk-SK" dirty="0"/>
              <a:t>Do prostredia aplikácie sa injektujú pri štarte aplikácie</a:t>
            </a:r>
          </a:p>
          <a:p>
            <a:pPr algn="just"/>
            <a:r>
              <a:rPr lang="sk-SK" dirty="0"/>
              <a:t>Pri pridaní, zmene alebo vymazaní sa aplikácia reštartuje</a:t>
            </a:r>
          </a:p>
          <a:p>
            <a:pPr algn="just"/>
            <a:r>
              <a:rPr lang="sk-SK" dirty="0"/>
              <a:t>Pre ASP.NET a ASP.NET </a:t>
            </a:r>
            <a:r>
              <a:rPr lang="sk-SK" dirty="0" err="1"/>
              <a:t>Core</a:t>
            </a:r>
            <a:r>
              <a:rPr lang="sk-SK" dirty="0"/>
              <a:t> je to to isté ako sekcia </a:t>
            </a:r>
            <a:r>
              <a:rPr lang="en-US" i="1" dirty="0"/>
              <a:t>&lt;</a:t>
            </a:r>
            <a:r>
              <a:rPr lang="en-US" i="1" dirty="0" err="1"/>
              <a:t>appSettings</a:t>
            </a:r>
            <a:r>
              <a:rPr lang="en-US" i="1" dirty="0"/>
              <a:t>&gt; </a:t>
            </a:r>
            <a:r>
              <a:rPr lang="en-US" dirty="0" err="1"/>
              <a:t>vo</a:t>
            </a:r>
            <a:r>
              <a:rPr lang="en-US" dirty="0"/>
              <a:t> </a:t>
            </a:r>
            <a:r>
              <a:rPr lang="en-US" i="1" dirty="0" err="1"/>
              <a:t>Web.config</a:t>
            </a:r>
            <a:r>
              <a:rPr lang="en-US" i="1" dirty="0"/>
              <a:t> </a:t>
            </a:r>
            <a:r>
              <a:rPr lang="en-US" dirty="0" err="1"/>
              <a:t>alebo</a:t>
            </a:r>
            <a:r>
              <a:rPr lang="en-US" dirty="0"/>
              <a:t> </a:t>
            </a:r>
            <a:r>
              <a:rPr lang="en-US" i="1" dirty="0" err="1"/>
              <a:t>appsettings.json</a:t>
            </a:r>
            <a:endParaRPr lang="en-US" i="1" dirty="0"/>
          </a:p>
          <a:p>
            <a:pPr algn="just"/>
            <a:r>
              <a:rPr lang="en-US" b="1" dirty="0" err="1"/>
              <a:t>Nastavenia</a:t>
            </a:r>
            <a:r>
              <a:rPr lang="en-US" b="1" dirty="0"/>
              <a:t> v App Service </a:t>
            </a:r>
            <a:r>
              <a:rPr lang="en-US" b="1" dirty="0" err="1"/>
              <a:t>prepisuj</a:t>
            </a:r>
            <a:r>
              <a:rPr lang="sk-SK" b="1" dirty="0"/>
              <a:t>ú nastavenia z </a:t>
            </a:r>
            <a:r>
              <a:rPr lang="sk-SK" b="1" i="1" dirty="0" err="1"/>
              <a:t>Web.config</a:t>
            </a:r>
            <a:r>
              <a:rPr lang="sk-SK" b="1" i="1" dirty="0"/>
              <a:t>/</a:t>
            </a:r>
            <a:r>
              <a:rPr lang="sk-SK" b="1" i="1" dirty="0" err="1"/>
              <a:t>appsettings.json</a:t>
            </a:r>
            <a:endParaRPr lang="sk-SK" b="1" i="1" dirty="0"/>
          </a:p>
          <a:p>
            <a:pPr algn="just"/>
            <a:r>
              <a:rPr lang="sk-SK" dirty="0"/>
              <a:t>Ukladajú sa </a:t>
            </a:r>
            <a:r>
              <a:rPr lang="sk-SK" dirty="0" err="1"/>
              <a:t>vždu</a:t>
            </a:r>
            <a:r>
              <a:rPr lang="sk-SK" dirty="0"/>
              <a:t> zašifrované (</a:t>
            </a:r>
            <a:r>
              <a:rPr lang="sk-SK" dirty="0" err="1"/>
              <a:t>encrypted</a:t>
            </a:r>
            <a:r>
              <a:rPr lang="sk-SK" dirty="0"/>
              <a:t>-at-rest)</a:t>
            </a:r>
          </a:p>
        </p:txBody>
      </p:sp>
    </p:spTree>
    <p:extLst>
      <p:ext uri="{BB962C8B-B14F-4D97-AF65-F5344CB8AC3E}">
        <p14:creationId xmlns:p14="http://schemas.microsoft.com/office/powerpoint/2010/main" val="30131041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xa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6851_TF22644756.potx" id="{8ABF7681-0231-4B38-BEF3-D130DD113A40}" vid="{4F4983A8-A0EC-4F18-AA42-ADBF386601DC}"/>
    </a:ext>
  </a:extLst>
</a:theme>
</file>

<file path=ppt/theme/theme2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81D723D8BF7FD46A3A6BCCE71436C13" ma:contentTypeVersion="9" ma:contentTypeDescription="Umožňuje vytvoriť nový dokument." ma:contentTypeScope="" ma:versionID="5027bbb3b2b87f7facb5ec0a1a051276">
  <xsd:schema xmlns:xsd="http://www.w3.org/2001/XMLSchema" xmlns:xs="http://www.w3.org/2001/XMLSchema" xmlns:p="http://schemas.microsoft.com/office/2006/metadata/properties" xmlns:ns3="246628ed-b902-4bde-9cb2-b95f5582a2ce" xmlns:ns4="4e8b0afe-22a4-452b-ae06-8cabd0658848" targetNamespace="http://schemas.microsoft.com/office/2006/metadata/properties" ma:root="true" ma:fieldsID="f5d73a384b069110ab5db9ac98912687" ns3:_="" ns4:_="">
    <xsd:import namespace="246628ed-b902-4bde-9cb2-b95f5582a2ce"/>
    <xsd:import namespace="4e8b0afe-22a4-452b-ae06-8cabd0658848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6628ed-b902-4bde-9cb2-b95f5582a2c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Zdieľa sa s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Zdieľané s podrobnosťam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Príkaz hash indikátora zdieľania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8b0afe-22a4-452b-ae06-8cabd065884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3315AA3-EAE3-44ED-8368-BAC2FFFB481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E9A80C-22BC-45AC-8E2E-E86FB731BF0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46628ed-b902-4bde-9cb2-b95f5582a2ce"/>
    <ds:schemaRef ds:uri="4e8b0afe-22a4-452b-ae06-8cabd065884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7023227-530E-4024-91EF-312A851A758C}">
  <ds:schemaRefs>
    <ds:schemaRef ds:uri="http://schemas.microsoft.com/office/2006/documentManagement/types"/>
    <ds:schemaRef ds:uri="http://purl.org/dc/elements/1.1/"/>
    <ds:schemaRef ds:uri="http://purl.org/dc/dcmitype/"/>
    <ds:schemaRef ds:uri="http://schemas.microsoft.com/office/infopath/2007/PartnerControls"/>
    <ds:schemaRef ds:uri="http://purl.org/dc/terms/"/>
    <ds:schemaRef ds:uri="246628ed-b902-4bde-9cb2-b95f5582a2ce"/>
    <ds:schemaRef ds:uri="4e8b0afe-22a4-452b-ae06-8cabd0658848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Návrh paralaxy</Template>
  <TotalTime>2722</TotalTime>
  <Words>2498</Words>
  <Application>Microsoft Office PowerPoint</Application>
  <PresentationFormat>Širokouhlá</PresentationFormat>
  <Paragraphs>285</Paragraphs>
  <Slides>47</Slides>
  <Notes>1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47</vt:i4>
      </vt:variant>
    </vt:vector>
  </HeadingPairs>
  <TitlesOfParts>
    <vt:vector size="52" baseType="lpstr">
      <vt:lpstr>Arial</vt:lpstr>
      <vt:lpstr>Calibri</vt:lpstr>
      <vt:lpstr>Consolas</vt:lpstr>
      <vt:lpstr>Corbel</vt:lpstr>
      <vt:lpstr>Paralaxa</vt:lpstr>
      <vt:lpstr>App Service (Web App)</vt:lpstr>
      <vt:lpstr>Hosting webových aplikácií</vt:lpstr>
      <vt:lpstr>Základné vlastnosti</vt:lpstr>
      <vt:lpstr>App Service Plan</vt:lpstr>
      <vt:lpstr>App Service Plan - Shared</vt:lpstr>
      <vt:lpstr>App Service Plan - Dedicated</vt:lpstr>
      <vt:lpstr>App Service Plan - Isolated</vt:lpstr>
      <vt:lpstr>App Service Plan - porovnanie</vt:lpstr>
      <vt:lpstr>Nastavenia</vt:lpstr>
      <vt:lpstr>Nastavenia – connection string</vt:lpstr>
      <vt:lpstr>Always on</vt:lpstr>
      <vt:lpstr>ARR affinity</vt:lpstr>
      <vt:lpstr>CI/CD</vt:lpstr>
      <vt:lpstr>Automatické nasadzovanie</vt:lpstr>
      <vt:lpstr>Nasadzovanie cez synchronizáciu s cloudom</vt:lpstr>
      <vt:lpstr>Nasadzovanie z balíčka</vt:lpstr>
      <vt:lpstr>Ďalšie spôsoby nasadzovania</vt:lpstr>
      <vt:lpstr>az webapp up</vt:lpstr>
      <vt:lpstr>Automatická záloha</vt:lpstr>
      <vt:lpstr>Škálovanie</vt:lpstr>
      <vt:lpstr>Vertikálne škálovanie (up-down)</vt:lpstr>
      <vt:lpstr>Horizontálne škálovanie (in-out)</vt:lpstr>
      <vt:lpstr>Automatické škálovanie</vt:lpstr>
      <vt:lpstr>Automatické škálovanie - pravidlá</vt:lpstr>
      <vt:lpstr>Automatické škálovanie – vyhodnocovanie</vt:lpstr>
      <vt:lpstr>Cold start</vt:lpstr>
      <vt:lpstr>Deployment from package</vt:lpstr>
      <vt:lpstr>Deployment slots</vt:lpstr>
      <vt:lpstr>Deployment slots - využitie</vt:lpstr>
      <vt:lpstr>Slot swap</vt:lpstr>
      <vt:lpstr>Autoswap</vt:lpstr>
      <vt:lpstr>Custom warm-up</vt:lpstr>
      <vt:lpstr>Health check</vt:lpstr>
      <vt:lpstr>Logovanie z aplikácie</vt:lpstr>
      <vt:lpstr>Logovanie - Windows</vt:lpstr>
      <vt:lpstr>Logovanie - Windows</vt:lpstr>
      <vt:lpstr>Logovanie - Linux</vt:lpstr>
      <vt:lpstr>Nástroje na lepšiu správu App Service</vt:lpstr>
      <vt:lpstr>Zabezpečenie aplikácie</vt:lpstr>
      <vt:lpstr>Autentifikácia – identity provider</vt:lpstr>
      <vt:lpstr>Autentifikácia - certifikáty</vt:lpstr>
      <vt:lpstr>CORS</vt:lpstr>
      <vt:lpstr>Vlastná doména</vt:lpstr>
      <vt:lpstr>Zabezpečenie domény certifikátom</vt:lpstr>
      <vt:lpstr>Azure CLI</vt:lpstr>
      <vt:lpstr>PowerShell</vt:lpstr>
      <vt:lpstr>Ďakujem za pozornosť!!!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Storage Account</dc:title>
  <dc:creator>Berthoty Jakub</dc:creator>
  <cp:lastModifiedBy>Jakub Berthoty</cp:lastModifiedBy>
  <cp:revision>570</cp:revision>
  <dcterms:created xsi:type="dcterms:W3CDTF">2021-04-23T08:10:48Z</dcterms:created>
  <dcterms:modified xsi:type="dcterms:W3CDTF">2021-07-14T06:35:03Z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0x010100D81D723D8BF7FD46A3A6BCCE71436C13</vt:lpwstr>
  </property>
</Properties>
</file>