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260" r:id="rId5"/>
    <p:sldId id="266" r:id="rId6"/>
    <p:sldId id="261" r:id="rId7"/>
    <p:sldId id="262" r:id="rId8"/>
    <p:sldId id="263" r:id="rId9"/>
    <p:sldId id="264" r:id="rId10"/>
    <p:sldId id="265" r:id="rId11"/>
    <p:sldId id="280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82" r:id="rId25"/>
    <p:sldId id="283" r:id="rId26"/>
    <p:sldId id="284" r:id="rId27"/>
    <p:sldId id="285" r:id="rId28"/>
    <p:sldId id="277" r:id="rId29"/>
    <p:sldId id="278" r:id="rId30"/>
    <p:sldId id="286" r:id="rId31"/>
    <p:sldId id="287" r:id="rId32"/>
    <p:sldId id="288" r:id="rId33"/>
    <p:sldId id="305" r:id="rId34"/>
    <p:sldId id="306" r:id="rId35"/>
    <p:sldId id="302" r:id="rId36"/>
    <p:sldId id="307" r:id="rId37"/>
    <p:sldId id="301" r:id="rId38"/>
    <p:sldId id="295" r:id="rId39"/>
    <p:sldId id="308" r:id="rId40"/>
    <p:sldId id="299" r:id="rId41"/>
    <p:sldId id="289" r:id="rId42"/>
    <p:sldId id="290" r:id="rId43"/>
    <p:sldId id="291" r:id="rId44"/>
    <p:sldId id="292" r:id="rId45"/>
    <p:sldId id="304" r:id="rId46"/>
    <p:sldId id="310" r:id="rId47"/>
    <p:sldId id="309" r:id="rId48"/>
    <p:sldId id="311" r:id="rId49"/>
    <p:sldId id="312" r:id="rId50"/>
    <p:sldId id="293" r:id="rId51"/>
    <p:sldId id="303" r:id="rId52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85184-B279-403B-A159-FBFE86B9B1DB}" v="21" dt="2021-05-17T06:42:55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6408" autoAdjust="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8207A6-7ADA-45B8-951F-34576C3577BD}" type="datetime1">
              <a:rPr lang="sk-SK" smtClean="0"/>
              <a:t>17. 5. 2021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1A0293-3DCA-4153-B68A-A2DB651509C0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https://zymeworks.github.io/avro-viewer/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sk-SK" noProof="0" smtClean="0"/>
              <a:t>26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41727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ľ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ľ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ľ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ľ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ľ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ľ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FA921-B42C-4118-B7D5-0895D3550D77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E775C-7769-4983-973F-31EBB41A2D12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2E5DF-018E-49DA-B38A-5E65209E32B5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9D02C-C2F0-42B1-AF2A-7F22B5DC25B0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3ED6-7DF5-4EA8-A15A-56106F4AB1A8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B05BE-B82C-4836-BEE3-86B662C73967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80D0C-15C1-4232-BBBA-C081C283B074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92629-6D55-437C-89A0-31B0B55C4A73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7A265-AC1F-4DE6-B2E7-EDDEC1CB13AE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A154B-A35F-4191-B844-7C2621556C5A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8ABC4-B50E-4AED-80D0-A4EA425A67F1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46675-4AE1-4AA6-90BD-F0C34E95FD01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8032B-3EDA-4C05-BE29-4965CEDCD681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C420E-D5B6-4085-8589-6BD6C0D15322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1EFEC-06A5-463A-84CB-3AC23AB02C2D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672FB-3028-4C4A-9E46-B78FDE73405B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4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67B1A-8B56-4DB3-9D45-FDEF93DAB338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ľ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ľ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ľ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ľ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ľ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ľ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29ED1-23D1-4646-81FC-DC0A2419921B}" type="datetime1">
              <a:rPr lang="sk-SK" noProof="0" smtClean="0"/>
              <a:t>17. 5. 2021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zure.microsoft.com/en-us/features/storage-explorer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717179&amp;clcid=0x409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torage/common/storage-use-azcopy-v1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storage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cli/azure/storage/container" TargetMode="External"/><Relationship Id="rId4" Type="http://schemas.openxmlformats.org/officeDocument/2006/relationships/hyperlink" Target="https://docs.microsoft.com/en-us/cli/azure/storage/blob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az.storage/" TargetMode="External"/><Relationship Id="rId2" Type="http://schemas.openxmlformats.org/officeDocument/2006/relationships/hyperlink" Target="https://docs.microsoft.com/en-us/powershell/azure/install-az-p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cli/azure/storage/table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store-data-in-azure/" TargetMode="External"/><Relationship Id="rId2" Type="http://schemas.openxmlformats.org/officeDocument/2006/relationships/hyperlink" Target="https://github.com/kubinko/Azure_Resources_Over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ĺž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ľ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oľ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oľ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oľ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oľ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oľ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en-US" sz="6200" dirty="0"/>
              <a:t>Azure </a:t>
            </a:r>
            <a:r>
              <a:rPr lang="en-US" sz="6200" dirty="0" err="1"/>
              <a:t>Storag</a:t>
            </a:r>
            <a:r>
              <a:rPr lang="sk-SK" sz="6200" dirty="0"/>
              <a:t>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Developers meetup #</a:t>
            </a:r>
            <a:r>
              <a:rPr lang="sk-SK" dirty="0"/>
              <a:t>73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9716F0-F2E8-4E89-A4E1-E32378A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Datacentrá, zóny dostupnosti, regióny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191ED91E-FC1A-445D-BFB8-BDB43E7F42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3667" y="2438399"/>
            <a:ext cx="3960000" cy="3960000"/>
          </a:xfrm>
        </p:spPr>
      </p:pic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919FFEF0-7B72-49D7-BDE8-335F853657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8333" y="2438399"/>
            <a:ext cx="3960000" cy="3960000"/>
          </a:xfrm>
        </p:spPr>
      </p:pic>
    </p:spTree>
    <p:extLst>
      <p:ext uri="{BB962C8B-B14F-4D97-AF65-F5344CB8AC3E}">
        <p14:creationId xmlns:p14="http://schemas.microsoft.com/office/powerpoint/2010/main" val="332116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9716F0-F2E8-4E89-A4E1-E32378A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Locally-redundant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(LRS)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191ED91E-FC1A-445D-BFB8-BDB43E7F42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3667" y="2438399"/>
            <a:ext cx="3960000" cy="3960000"/>
          </a:xfrm>
        </p:spPr>
      </p:pic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919FFEF0-7B72-49D7-BDE8-335F853657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8333" y="2438399"/>
            <a:ext cx="3960000" cy="3960000"/>
          </a:xfrm>
        </p:spPr>
      </p:pic>
      <p:sp>
        <p:nvSpPr>
          <p:cNvPr id="3" name="Ovál 2">
            <a:extLst>
              <a:ext uri="{FF2B5EF4-FFF2-40B4-BE49-F238E27FC236}">
                <a16:creationId xmlns:a16="http://schemas.microsoft.com/office/drawing/2014/main" id="{07492899-D864-4E08-87BE-3953B5F8E8CE}"/>
              </a:ext>
            </a:extLst>
          </p:cNvPr>
          <p:cNvSpPr/>
          <p:nvPr/>
        </p:nvSpPr>
        <p:spPr>
          <a:xfrm flipH="1">
            <a:off x="2112703" y="3069456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18FEEFCD-9CCF-4AC4-BCE0-E4A29621666A}"/>
              </a:ext>
            </a:extLst>
          </p:cNvPr>
          <p:cNvSpPr/>
          <p:nvPr/>
        </p:nvSpPr>
        <p:spPr>
          <a:xfrm flipH="1">
            <a:off x="2389394" y="3541457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9D7EC48F-7478-42C4-B162-B0E7573714E1}"/>
              </a:ext>
            </a:extLst>
          </p:cNvPr>
          <p:cNvSpPr/>
          <p:nvPr/>
        </p:nvSpPr>
        <p:spPr>
          <a:xfrm flipH="1">
            <a:off x="2389394" y="3076664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6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9716F0-F2E8-4E89-A4E1-E32378A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Zone-redundant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(ZRS)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191ED91E-FC1A-445D-BFB8-BDB43E7F42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3667" y="2438399"/>
            <a:ext cx="3960000" cy="3960000"/>
          </a:xfrm>
        </p:spPr>
      </p:pic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919FFEF0-7B72-49D7-BDE8-335F853657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8333" y="2438399"/>
            <a:ext cx="3960000" cy="3960000"/>
          </a:xfrm>
        </p:spPr>
      </p:pic>
      <p:sp>
        <p:nvSpPr>
          <p:cNvPr id="3" name="Ovál 2">
            <a:extLst>
              <a:ext uri="{FF2B5EF4-FFF2-40B4-BE49-F238E27FC236}">
                <a16:creationId xmlns:a16="http://schemas.microsoft.com/office/drawing/2014/main" id="{07492899-D864-4E08-87BE-3953B5F8E8CE}"/>
              </a:ext>
            </a:extLst>
          </p:cNvPr>
          <p:cNvSpPr/>
          <p:nvPr/>
        </p:nvSpPr>
        <p:spPr>
          <a:xfrm flipH="1">
            <a:off x="2112703" y="3069456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18FEEFCD-9CCF-4AC4-BCE0-E4A29621666A}"/>
              </a:ext>
            </a:extLst>
          </p:cNvPr>
          <p:cNvSpPr/>
          <p:nvPr/>
        </p:nvSpPr>
        <p:spPr>
          <a:xfrm flipH="1">
            <a:off x="3268283" y="5530054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9D7EC48F-7478-42C4-B162-B0E7573714E1}"/>
              </a:ext>
            </a:extLst>
          </p:cNvPr>
          <p:cNvSpPr/>
          <p:nvPr/>
        </p:nvSpPr>
        <p:spPr>
          <a:xfrm flipH="1">
            <a:off x="4768609" y="3313499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8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9716F0-F2E8-4E89-A4E1-E32378A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Geo-redundant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(GRS, RA-GRS)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191ED91E-FC1A-445D-BFB8-BDB43E7F42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3667" y="2438399"/>
            <a:ext cx="3960000" cy="3960000"/>
          </a:xfrm>
        </p:spPr>
      </p:pic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919FFEF0-7B72-49D7-BDE8-335F853657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8333" y="2438399"/>
            <a:ext cx="3960000" cy="3960000"/>
          </a:xfrm>
        </p:spPr>
      </p:pic>
      <p:sp>
        <p:nvSpPr>
          <p:cNvPr id="3" name="Ovál 2">
            <a:extLst>
              <a:ext uri="{FF2B5EF4-FFF2-40B4-BE49-F238E27FC236}">
                <a16:creationId xmlns:a16="http://schemas.microsoft.com/office/drawing/2014/main" id="{07492899-D864-4E08-87BE-3953B5F8E8CE}"/>
              </a:ext>
            </a:extLst>
          </p:cNvPr>
          <p:cNvSpPr/>
          <p:nvPr/>
        </p:nvSpPr>
        <p:spPr>
          <a:xfrm flipH="1">
            <a:off x="2112703" y="3069456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18FEEFCD-9CCF-4AC4-BCE0-E4A29621666A}"/>
              </a:ext>
            </a:extLst>
          </p:cNvPr>
          <p:cNvSpPr/>
          <p:nvPr/>
        </p:nvSpPr>
        <p:spPr>
          <a:xfrm flipH="1">
            <a:off x="2389394" y="3541457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9D7EC48F-7478-42C4-B162-B0E7573714E1}"/>
              </a:ext>
            </a:extLst>
          </p:cNvPr>
          <p:cNvSpPr/>
          <p:nvPr/>
        </p:nvSpPr>
        <p:spPr>
          <a:xfrm flipH="1">
            <a:off x="2389394" y="3076664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548B556B-6E01-4A8F-9D42-A8AE77295305}"/>
              </a:ext>
            </a:extLst>
          </p:cNvPr>
          <p:cNvSpPr/>
          <p:nvPr/>
        </p:nvSpPr>
        <p:spPr>
          <a:xfrm flipH="1">
            <a:off x="9262190" y="3076664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50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9716F0-F2E8-4E89-A4E1-E32378A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900" dirty="0" err="1"/>
              <a:t>Geo-zone-redundant</a:t>
            </a:r>
            <a:r>
              <a:rPr lang="sk-SK" sz="3900" dirty="0"/>
              <a:t> </a:t>
            </a:r>
            <a:r>
              <a:rPr lang="sk-SK" sz="3900" dirty="0" err="1"/>
              <a:t>storage</a:t>
            </a:r>
            <a:r>
              <a:rPr lang="sk-SK" sz="3900" dirty="0"/>
              <a:t> (GZRS, RA-GZRS)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191ED91E-FC1A-445D-BFB8-BDB43E7F42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3667" y="2438399"/>
            <a:ext cx="3960000" cy="3960000"/>
          </a:xfrm>
        </p:spPr>
      </p:pic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919FFEF0-7B72-49D7-BDE8-335F853657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8333" y="2438399"/>
            <a:ext cx="3960000" cy="3960000"/>
          </a:xfrm>
        </p:spPr>
      </p:pic>
      <p:sp>
        <p:nvSpPr>
          <p:cNvPr id="3" name="Ovál 2">
            <a:extLst>
              <a:ext uri="{FF2B5EF4-FFF2-40B4-BE49-F238E27FC236}">
                <a16:creationId xmlns:a16="http://schemas.microsoft.com/office/drawing/2014/main" id="{07492899-D864-4E08-87BE-3953B5F8E8CE}"/>
              </a:ext>
            </a:extLst>
          </p:cNvPr>
          <p:cNvSpPr/>
          <p:nvPr/>
        </p:nvSpPr>
        <p:spPr>
          <a:xfrm flipH="1">
            <a:off x="2112703" y="3069456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18FEEFCD-9CCF-4AC4-BCE0-E4A29621666A}"/>
              </a:ext>
            </a:extLst>
          </p:cNvPr>
          <p:cNvSpPr/>
          <p:nvPr/>
        </p:nvSpPr>
        <p:spPr>
          <a:xfrm flipH="1">
            <a:off x="3268283" y="5530055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9D7EC48F-7478-42C4-B162-B0E7573714E1}"/>
              </a:ext>
            </a:extLst>
          </p:cNvPr>
          <p:cNvSpPr/>
          <p:nvPr/>
        </p:nvSpPr>
        <p:spPr>
          <a:xfrm flipH="1">
            <a:off x="4762904" y="3313499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548B556B-6E01-4A8F-9D42-A8AE77295305}"/>
              </a:ext>
            </a:extLst>
          </p:cNvPr>
          <p:cNvSpPr/>
          <p:nvPr/>
        </p:nvSpPr>
        <p:spPr>
          <a:xfrm flipH="1">
            <a:off x="9262190" y="3076664"/>
            <a:ext cx="231001" cy="2310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sk-SK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4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B516CF-EAB9-460B-9AC4-5DE39772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Prístupové úrovne (Access </a:t>
            </a:r>
            <a:r>
              <a:rPr lang="sk-SK" dirty="0" err="1"/>
              <a:t>tiers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4A6CD1-6224-46A7-9A11-2B5D076E6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Hot</a:t>
            </a:r>
            <a:r>
              <a:rPr lang="sk-SK" dirty="0"/>
              <a:t> – pre dáta, ku ktorým sa pristupuje často</a:t>
            </a:r>
          </a:p>
          <a:p>
            <a:r>
              <a:rPr lang="sk-SK" b="1" dirty="0" err="1"/>
              <a:t>Cold</a:t>
            </a:r>
            <a:r>
              <a:rPr lang="sk-SK" dirty="0"/>
              <a:t> – pre dáta, ku ktorým sa pristupuje nepravidelne</a:t>
            </a:r>
          </a:p>
          <a:p>
            <a:r>
              <a:rPr lang="sk-SK" b="1" dirty="0" err="1"/>
              <a:t>Archive</a:t>
            </a:r>
            <a:r>
              <a:rPr lang="sk-SK" dirty="0"/>
              <a:t> – pre dáta, ku ktorým sa pristupuje zriedkavo</a:t>
            </a:r>
          </a:p>
        </p:txBody>
      </p:sp>
    </p:spTree>
    <p:extLst>
      <p:ext uri="{BB962C8B-B14F-4D97-AF65-F5344CB8AC3E}">
        <p14:creationId xmlns:p14="http://schemas.microsoft.com/office/powerpoint/2010/main" val="67277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750025-A904-4E0B-BF10-A8CDE3CC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Hot </a:t>
            </a:r>
            <a:r>
              <a:rPr lang="sk-SK" dirty="0" err="1"/>
              <a:t>tier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8C9EDB-661D-4551-80B0-404D9E36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Vyššie náklady na úložisko, nižšie náklady na prístup k dátam</a:t>
            </a:r>
          </a:p>
          <a:p>
            <a:r>
              <a:rPr lang="sk-SK" dirty="0"/>
              <a:t>Vhodné napríklad na:</a:t>
            </a:r>
          </a:p>
          <a:p>
            <a:pPr lvl="1"/>
            <a:r>
              <a:rPr lang="sk-SK" dirty="0"/>
              <a:t>Aktívne používané dáta</a:t>
            </a:r>
          </a:p>
          <a:p>
            <a:pPr lvl="1"/>
            <a:r>
              <a:rPr lang="sk-SK" dirty="0"/>
              <a:t>Dáta, pri ktorých sa očakáva častý prístup</a:t>
            </a:r>
          </a:p>
          <a:p>
            <a:pPr lvl="1"/>
            <a:r>
              <a:rPr lang="sk-SK" dirty="0"/>
              <a:t>Dáta, ktoré je potrebné spracovať a následne presunúť do </a:t>
            </a:r>
            <a:r>
              <a:rPr lang="sk-SK" dirty="0" err="1"/>
              <a:t>cool</a:t>
            </a:r>
            <a:r>
              <a:rPr lang="sk-SK" dirty="0"/>
              <a:t> úrovne</a:t>
            </a:r>
          </a:p>
        </p:txBody>
      </p:sp>
    </p:spTree>
    <p:extLst>
      <p:ext uri="{BB962C8B-B14F-4D97-AF65-F5344CB8AC3E}">
        <p14:creationId xmlns:p14="http://schemas.microsoft.com/office/powerpoint/2010/main" val="214342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750025-A904-4E0B-BF10-A8CDE3CC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Cool</a:t>
            </a:r>
            <a:r>
              <a:rPr lang="sk-SK" dirty="0"/>
              <a:t> </a:t>
            </a:r>
            <a:r>
              <a:rPr lang="sk-SK" dirty="0" err="1"/>
              <a:t>tier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8C9EDB-661D-4551-80B0-404D9E36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Nižšie náklady na úložisko, vyššie náklady na prístup k dátam</a:t>
            </a:r>
          </a:p>
          <a:p>
            <a:pPr algn="just"/>
            <a:r>
              <a:rPr lang="sk-SK" dirty="0"/>
              <a:t>Dáta by v ňom mali byť uložené </a:t>
            </a:r>
            <a:r>
              <a:rPr lang="sk-SK" b="1" dirty="0"/>
              <a:t>minimálne 30 dní</a:t>
            </a:r>
            <a:r>
              <a:rPr lang="sk-SK" dirty="0"/>
              <a:t> (inak pokuta)</a:t>
            </a:r>
          </a:p>
          <a:p>
            <a:pPr algn="just"/>
            <a:r>
              <a:rPr lang="sk-SK" dirty="0"/>
              <a:t>Vhodné napríklad na:</a:t>
            </a:r>
          </a:p>
          <a:p>
            <a:pPr lvl="1" algn="just"/>
            <a:r>
              <a:rPr lang="sk-SK" dirty="0"/>
              <a:t>Krátkodobú zálohu</a:t>
            </a:r>
          </a:p>
          <a:p>
            <a:pPr lvl="1" algn="just"/>
            <a:r>
              <a:rPr lang="sk-SK" dirty="0"/>
              <a:t>Staršie dáta, ku ktorým sa nepristupuje často, ale v prípade potreby musia byť dostupné hneď</a:t>
            </a:r>
          </a:p>
          <a:p>
            <a:pPr lvl="1" algn="just"/>
            <a:r>
              <a:rPr lang="sk-SK" dirty="0"/>
              <a:t>Veľké množiny dát, ktoré je potrebné uložiť ekonomicky</a:t>
            </a:r>
          </a:p>
        </p:txBody>
      </p:sp>
    </p:spTree>
    <p:extLst>
      <p:ext uri="{BB962C8B-B14F-4D97-AF65-F5344CB8AC3E}">
        <p14:creationId xmlns:p14="http://schemas.microsoft.com/office/powerpoint/2010/main" val="3902806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750025-A904-4E0B-BF10-A8CDE3CC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Archive</a:t>
            </a:r>
            <a:r>
              <a:rPr lang="sk-SK" dirty="0"/>
              <a:t> </a:t>
            </a:r>
            <a:r>
              <a:rPr lang="sk-SK" dirty="0" err="1"/>
              <a:t>tier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8C9EDB-661D-4551-80B0-404D9E36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Najnižšie náklady na úložisko, najvyššie náklady na prístup k dátam</a:t>
            </a:r>
          </a:p>
          <a:p>
            <a:pPr algn="just"/>
            <a:r>
              <a:rPr lang="sk-SK" dirty="0"/>
              <a:t>Dáta by v ňom mali byť uložené </a:t>
            </a:r>
            <a:r>
              <a:rPr lang="sk-SK" b="1" dirty="0"/>
              <a:t>minimálne 180 dní</a:t>
            </a:r>
          </a:p>
          <a:p>
            <a:pPr algn="just"/>
            <a:r>
              <a:rPr lang="sk-SK" dirty="0"/>
              <a:t>Nedá sa nastaviť pre celý kontajner, ale len pre konkrétne </a:t>
            </a:r>
            <a:r>
              <a:rPr lang="sk-SK" dirty="0" err="1"/>
              <a:t>bloby</a:t>
            </a:r>
            <a:endParaRPr lang="sk-SK" dirty="0"/>
          </a:p>
          <a:p>
            <a:pPr algn="just"/>
            <a:r>
              <a:rPr lang="sk-SK" dirty="0"/>
              <a:t>Dáta sú uložené </a:t>
            </a:r>
            <a:r>
              <a:rPr lang="sk-SK" b="1" dirty="0" err="1"/>
              <a:t>offline</a:t>
            </a:r>
            <a:r>
              <a:rPr lang="sk-SK" b="1" dirty="0"/>
              <a:t> </a:t>
            </a:r>
            <a:r>
              <a:rPr lang="sk-SK" dirty="0"/>
              <a:t>(metadáta sú stále prístupné), čo znamená </a:t>
            </a:r>
            <a:r>
              <a:rPr lang="sk-SK" b="1" dirty="0"/>
              <a:t>potrebu </a:t>
            </a:r>
            <a:r>
              <a:rPr lang="sk-SK" b="1" dirty="0" err="1"/>
              <a:t>rehydrácie</a:t>
            </a:r>
            <a:r>
              <a:rPr lang="sk-SK" b="1" dirty="0"/>
              <a:t> </a:t>
            </a:r>
            <a:r>
              <a:rPr lang="sk-SK" dirty="0"/>
              <a:t>pred prístupom:</a:t>
            </a:r>
          </a:p>
          <a:p>
            <a:pPr lvl="1" algn="just"/>
            <a:r>
              <a:rPr lang="sk-SK" b="1" dirty="0"/>
              <a:t>Štandardná priorita:  </a:t>
            </a:r>
            <a:r>
              <a:rPr lang="sk-SK" dirty="0"/>
              <a:t>do 15 hodín</a:t>
            </a:r>
          </a:p>
          <a:p>
            <a:pPr lvl="1" algn="just"/>
            <a:r>
              <a:rPr lang="sk-SK" b="1" dirty="0"/>
              <a:t>Vysoká priorita: </a:t>
            </a:r>
            <a:r>
              <a:rPr lang="sk-SK" dirty="0"/>
              <a:t>dáta do 10 GB sa môže podariť </a:t>
            </a:r>
            <a:r>
              <a:rPr lang="sk-SK" dirty="0" err="1"/>
              <a:t>rehydrovať</a:t>
            </a:r>
            <a:r>
              <a:rPr lang="sk-SK" dirty="0"/>
              <a:t> pod 1 hodinu</a:t>
            </a:r>
          </a:p>
          <a:p>
            <a:pPr algn="just"/>
            <a:r>
              <a:rPr lang="sk-SK" dirty="0"/>
              <a:t>Podporuje len LRS, GRS a RA-GRS</a:t>
            </a:r>
          </a:p>
        </p:txBody>
      </p:sp>
    </p:spTree>
    <p:extLst>
      <p:ext uri="{BB962C8B-B14F-4D97-AF65-F5344CB8AC3E}">
        <p14:creationId xmlns:p14="http://schemas.microsoft.com/office/powerpoint/2010/main" val="389643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301348-94A8-4FB6-B8D8-E27DB336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Porovnanie prístupových úrovní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3D40FB81-CFBC-4F7D-A1D1-43ECCA54DE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499402"/>
              </p:ext>
            </p:extLst>
          </p:nvPr>
        </p:nvGraphicFramePr>
        <p:xfrm>
          <a:off x="1484311" y="2438399"/>
          <a:ext cx="1045598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955">
                  <a:extLst>
                    <a:ext uri="{9D8B030D-6E8A-4147-A177-3AD203B41FA5}">
                      <a16:colId xmlns:a16="http://schemas.microsoft.com/office/drawing/2014/main" val="3531501204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3265128819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398871449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2148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err="1"/>
                        <a:t>Cool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err="1"/>
                        <a:t>Archive</a:t>
                      </a:r>
                      <a:endParaRPr lang="sk-S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53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Dostupnosť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99,9%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99,9%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offline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Latencia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milisekundy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milisekundy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hodiny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7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Mesačná cena za úložisko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0,0166 – 0,0485 €/GB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0,00844 – 0,02436 €/GB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0,00152 – 0,00236 €/GB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1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Zápis dát (za 10k operácií)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0,0456 – 0,0991 €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0,0844 – 0,1687 €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0,1012 – 0,1940 €*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2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Čítanie dát (za 10k operácií)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0,0037 €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0,0085 €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5,0598 €*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2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54,8145 €**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7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Zápis dát (za 1 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zadarmo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zadarmo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zadarmo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/>
                        <a:t>Čítanie dát (za 1 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zadarmo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0,0085 €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0,0203 €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96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0,1097 €**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43009"/>
                  </a:ext>
                </a:extLst>
              </a:tr>
            </a:tbl>
          </a:graphicData>
        </a:graphic>
      </p:graphicFrame>
      <p:sp>
        <p:nvSpPr>
          <p:cNvPr id="5" name="BlokTextu 4">
            <a:extLst>
              <a:ext uri="{FF2B5EF4-FFF2-40B4-BE49-F238E27FC236}">
                <a16:creationId xmlns:a16="http://schemas.microsoft.com/office/drawing/2014/main" id="{FF0DDA6A-A6C0-4157-9295-07F0B30E8E23}"/>
              </a:ext>
            </a:extLst>
          </p:cNvPr>
          <p:cNvSpPr txBox="1"/>
          <p:nvPr/>
        </p:nvSpPr>
        <p:spPr>
          <a:xfrm>
            <a:off x="9496337" y="6172200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*    zmena úrovne</a:t>
            </a:r>
            <a:endParaRPr lang="en-US" sz="1200" dirty="0"/>
          </a:p>
          <a:p>
            <a:r>
              <a:rPr lang="en-US" sz="1200" dirty="0"/>
              <a:t>** </a:t>
            </a:r>
            <a:r>
              <a:rPr lang="sk-SK" sz="1200" dirty="0"/>
              <a:t>vysoká priorita</a:t>
            </a:r>
          </a:p>
        </p:txBody>
      </p:sp>
    </p:spTree>
    <p:extLst>
      <p:ext uri="{BB962C8B-B14F-4D97-AF65-F5344CB8AC3E}">
        <p14:creationId xmlns:p14="http://schemas.microsoft.com/office/powerpoint/2010/main" val="112742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CB881C07-CD81-4CC9-B69F-F47BCE1A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147793"/>
            <a:ext cx="6668431" cy="2857899"/>
          </a:xfrm>
          <a:prstGeom prst="rect">
            <a:avLst/>
          </a:prstGeom>
        </p:spPr>
      </p:pic>
      <p:pic>
        <p:nvPicPr>
          <p:cNvPr id="1028" name="Picture 4" descr="Azure Data Lake Storage Power BI Connector - CData Software">
            <a:extLst>
              <a:ext uri="{FF2B5EF4-FFF2-40B4-BE49-F238E27FC236}">
                <a16:creationId xmlns:a16="http://schemas.microsoft.com/office/drawing/2014/main" id="{7F0F6EEA-CD0B-4D58-9B47-5B46CD75D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462" y="4005692"/>
            <a:ext cx="3723074" cy="186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690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0A2DEF-1A7E-4B3E-897D-85201622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Typy </a:t>
            </a:r>
            <a:r>
              <a:rPr lang="sk-SK" dirty="0" err="1"/>
              <a:t>blobov</a:t>
            </a:r>
            <a:endParaRPr lang="sk-SK" dirty="0"/>
          </a:p>
        </p:txBody>
      </p:sp>
      <p:pic>
        <p:nvPicPr>
          <p:cNvPr id="8194" name="Picture 2" descr="A Quick Glance At Azure Storage Account">
            <a:extLst>
              <a:ext uri="{FF2B5EF4-FFF2-40B4-BE49-F238E27FC236}">
                <a16:creationId xmlns:a16="http://schemas.microsoft.com/office/drawing/2014/main" id="{AB63934E-FA58-4439-A5A2-ECB3CBD1F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349" y="2900177"/>
            <a:ext cx="6020640" cy="265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32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198F32-CC09-4373-BBBA-B95727E3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Block</a:t>
            </a:r>
            <a:r>
              <a:rPr lang="sk-SK" dirty="0"/>
              <a:t> </a:t>
            </a:r>
            <a:r>
              <a:rPr lang="sk-SK" dirty="0" err="1"/>
              <a:t>Blob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EC3153-771A-4FC3-85A2-106A46CA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Používa sa na ukladanie textových alebo binárnych súborov</a:t>
            </a:r>
          </a:p>
          <a:p>
            <a:r>
              <a:rPr lang="sk-SK" dirty="0"/>
              <a:t>Súbory ukladá ako bloky (64 </a:t>
            </a:r>
            <a:r>
              <a:rPr lang="sk-SK" dirty="0" err="1"/>
              <a:t>kB</a:t>
            </a:r>
            <a:r>
              <a:rPr lang="sk-SK" dirty="0"/>
              <a:t> – 100 MB)</a:t>
            </a:r>
          </a:p>
          <a:p>
            <a:r>
              <a:rPr lang="sk-SK" b="1" dirty="0"/>
              <a:t>Využitie:</a:t>
            </a:r>
            <a:r>
              <a:rPr lang="sk-SK" dirty="0"/>
              <a:t> ukladanie súborov, ktoré sa čítajú od začiatku do konca</a:t>
            </a:r>
          </a:p>
          <a:p>
            <a:r>
              <a:rPr lang="sk-SK" b="1" dirty="0"/>
              <a:t>Limit: </a:t>
            </a:r>
            <a:r>
              <a:rPr lang="en-US" b="1" dirty="0"/>
              <a:t>~</a:t>
            </a:r>
            <a:r>
              <a:rPr lang="sk-SK" b="1" dirty="0"/>
              <a:t>4,75 TB</a:t>
            </a:r>
            <a:r>
              <a:rPr lang="sk-SK" dirty="0"/>
              <a:t> (= 50 000 blokov * 100 MB)</a:t>
            </a:r>
          </a:p>
        </p:txBody>
      </p:sp>
    </p:spTree>
    <p:extLst>
      <p:ext uri="{BB962C8B-B14F-4D97-AF65-F5344CB8AC3E}">
        <p14:creationId xmlns:p14="http://schemas.microsoft.com/office/powerpoint/2010/main" val="630014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198F32-CC09-4373-BBBA-B95727E3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Page</a:t>
            </a:r>
            <a:r>
              <a:rPr lang="sk-SK" dirty="0"/>
              <a:t> </a:t>
            </a:r>
            <a:r>
              <a:rPr lang="sk-SK" dirty="0" err="1"/>
              <a:t>Blob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EC3153-771A-4FC3-85A2-106A46CA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Používa sa na ukladanie súborov s náhodným prístupom</a:t>
            </a:r>
          </a:p>
          <a:p>
            <a:r>
              <a:rPr lang="sk-SK" dirty="0"/>
              <a:t>Prístup k súborom poskytuje cez 512-bytové stránky</a:t>
            </a:r>
          </a:p>
          <a:p>
            <a:r>
              <a:rPr lang="sk-SK" b="1" dirty="0"/>
              <a:t>Využitie:</a:t>
            </a:r>
            <a:r>
              <a:rPr lang="sk-SK" dirty="0"/>
              <a:t> úložisko pre disky (VHD) pre virtuálne mašiny</a:t>
            </a:r>
          </a:p>
          <a:p>
            <a:r>
              <a:rPr lang="sk-SK" b="1" dirty="0"/>
              <a:t>Limit: 8 TB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9232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198F32-CC09-4373-BBBA-B95727E3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Append</a:t>
            </a:r>
            <a:r>
              <a:rPr lang="sk-SK" dirty="0"/>
              <a:t> </a:t>
            </a:r>
            <a:r>
              <a:rPr lang="sk-SK" dirty="0" err="1"/>
              <a:t>Blob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EC3153-771A-4FC3-85A2-106A46CA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Používa sa na ukladanie súborov, do ktorých sa zapisuje vždy na koniec</a:t>
            </a:r>
          </a:p>
          <a:p>
            <a:r>
              <a:rPr lang="sk-SK" dirty="0"/>
              <a:t>Súbory sú organizované do blokov, ale optimalizované na zápis na koniec</a:t>
            </a:r>
          </a:p>
          <a:p>
            <a:r>
              <a:rPr lang="sk-SK" b="1" dirty="0"/>
              <a:t>Využitie:</a:t>
            </a:r>
            <a:r>
              <a:rPr lang="sk-SK" dirty="0"/>
              <a:t> logovanie informácií (z jedného alebo viacerých zdrojov)</a:t>
            </a:r>
          </a:p>
          <a:p>
            <a:r>
              <a:rPr lang="sk-SK" b="1" dirty="0"/>
              <a:t>Limit: 195 GB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09716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C10A45-EB77-4373-B51A-DD343E24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Properties</a:t>
            </a:r>
            <a:r>
              <a:rPr lang="sk-SK" dirty="0"/>
              <a:t>,</a:t>
            </a:r>
            <a:r>
              <a:rPr lang="en-US" dirty="0"/>
              <a:t> Metadata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B113A0-752E-49E4-B774-CA81FB88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 err="1"/>
              <a:t>Properties</a:t>
            </a:r>
            <a:r>
              <a:rPr lang="sk-SK" b="1" dirty="0"/>
              <a:t> </a:t>
            </a:r>
            <a:r>
              <a:rPr lang="sk-SK" dirty="0"/>
              <a:t>(„</a:t>
            </a:r>
            <a:r>
              <a:rPr lang="sk-SK" dirty="0" err="1"/>
              <a:t>blob</a:t>
            </a:r>
            <a:r>
              <a:rPr lang="sk-SK" dirty="0"/>
              <a:t> HTTP </a:t>
            </a:r>
            <a:r>
              <a:rPr lang="sk-SK" dirty="0" err="1"/>
              <a:t>headers</a:t>
            </a:r>
            <a:r>
              <a:rPr lang="sk-SK" dirty="0"/>
              <a:t>“)</a:t>
            </a:r>
            <a:r>
              <a:rPr lang="sk-SK" b="1" dirty="0"/>
              <a:t>:</a:t>
            </a:r>
          </a:p>
          <a:p>
            <a:pPr lvl="1"/>
            <a:r>
              <a:rPr lang="sk-SK" dirty="0"/>
              <a:t>Systémové vlastnosti</a:t>
            </a:r>
          </a:p>
          <a:p>
            <a:pPr lvl="1"/>
            <a:r>
              <a:rPr lang="sk-SK" dirty="0"/>
              <a:t>Niektoré sa dajú upravovať, niektoré sú </a:t>
            </a:r>
            <a:r>
              <a:rPr lang="sk-SK" dirty="0" err="1"/>
              <a:t>read-only</a:t>
            </a:r>
            <a:endParaRPr lang="sk-SK" dirty="0"/>
          </a:p>
          <a:p>
            <a:pPr lvl="1"/>
            <a:r>
              <a:rPr lang="sk-SK" dirty="0"/>
              <a:t>Niektoré z nich korešpondujú s niektorými HTTP hlavičkami (napr. </a:t>
            </a:r>
            <a:r>
              <a:rPr lang="sk-SK" dirty="0" err="1"/>
              <a:t>Content</a:t>
            </a:r>
            <a:r>
              <a:rPr lang="sk-SK" dirty="0"/>
              <a:t>-Type, </a:t>
            </a:r>
            <a:r>
              <a:rPr lang="sk-SK" dirty="0" err="1"/>
              <a:t>Content-Disposition</a:t>
            </a:r>
            <a:r>
              <a:rPr lang="sk-SK"/>
              <a:t>, ...)</a:t>
            </a:r>
            <a:endParaRPr lang="sk-SK" dirty="0"/>
          </a:p>
          <a:p>
            <a:r>
              <a:rPr lang="sk-SK" b="1" dirty="0" err="1"/>
              <a:t>Metadata</a:t>
            </a:r>
            <a:r>
              <a:rPr lang="sk-SK" b="1" dirty="0"/>
              <a:t>:</a:t>
            </a:r>
          </a:p>
          <a:p>
            <a:pPr lvl="1"/>
            <a:r>
              <a:rPr lang="sk-SK" dirty="0"/>
              <a:t>Zadávajú používatelia na špecifikovanie dodatočných vlastností</a:t>
            </a:r>
          </a:p>
          <a:p>
            <a:pPr lvl="1"/>
            <a:r>
              <a:rPr lang="sk-SK" dirty="0"/>
              <a:t>Neovplyvňujú správanie </a:t>
            </a:r>
            <a:r>
              <a:rPr lang="sk-SK" dirty="0" err="1"/>
              <a:t>blobu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96495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A3DA9F-FD94-4DC5-97F6-05263882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Verzie </a:t>
            </a:r>
            <a:r>
              <a:rPr lang="sk-SK" dirty="0" err="1"/>
              <a:t>blobov</a:t>
            </a:r>
            <a:endParaRPr lang="sk-SK" dirty="0"/>
          </a:p>
        </p:txBody>
      </p:sp>
      <p:pic>
        <p:nvPicPr>
          <p:cNvPr id="3074" name="Picture 2" descr="Diagram showing how write operations affect versioned blobs.">
            <a:extLst>
              <a:ext uri="{FF2B5EF4-FFF2-40B4-BE49-F238E27FC236}">
                <a16:creationId xmlns:a16="http://schemas.microsoft.com/office/drawing/2014/main" id="{5BEE8B33-FAA1-4413-8608-61E79C457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1954023"/>
            <a:ext cx="4091458" cy="147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agram showing deletion of versioned blob.">
            <a:extLst>
              <a:ext uri="{FF2B5EF4-FFF2-40B4-BE49-F238E27FC236}">
                <a16:creationId xmlns:a16="http://schemas.microsoft.com/office/drawing/2014/main" id="{2B2AA5AC-8CE6-4C76-9D79-47EAA9228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3587517"/>
            <a:ext cx="4091458" cy="208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iagram showing re-creation of versioned blob after deletion.">
            <a:extLst>
              <a:ext uri="{FF2B5EF4-FFF2-40B4-BE49-F238E27FC236}">
                <a16:creationId xmlns:a16="http://schemas.microsoft.com/office/drawing/2014/main" id="{23790BF4-780B-443A-AF00-70617C491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233" y="1954023"/>
            <a:ext cx="4091458" cy="195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iagram showing deletion of a version with soft delete enabled.">
            <a:extLst>
              <a:ext uri="{FF2B5EF4-FFF2-40B4-BE49-F238E27FC236}">
                <a16:creationId xmlns:a16="http://schemas.microsoft.com/office/drawing/2014/main" id="{BC8E3F9D-BC1E-46DC-B28D-793E29F30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473" y="4091318"/>
            <a:ext cx="5240978" cy="208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819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D84E5E-2401-478B-8EC4-6C856058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change </a:t>
            </a:r>
            <a:r>
              <a:rPr lang="sk-SK" dirty="0" err="1"/>
              <a:t>feed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7240F3-8BFA-4B14-B075-AA640AA80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Logovanie všetkých zmien v </a:t>
            </a:r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  <a:p>
            <a:r>
              <a:rPr lang="sk-SK" dirty="0"/>
              <a:t>Špeciálny kontajner </a:t>
            </a:r>
            <a:r>
              <a:rPr lang="en-US" b="1" dirty="0"/>
              <a:t>$</a:t>
            </a:r>
            <a:r>
              <a:rPr lang="en-US" b="1" dirty="0" err="1"/>
              <a:t>blobchangefeed</a:t>
            </a:r>
            <a:endParaRPr lang="sk-SK" b="1" dirty="0"/>
          </a:p>
          <a:p>
            <a:r>
              <a:rPr lang="sk-SK" dirty="0"/>
              <a:t>Zotriedený, garantovaný, odolný, nemenný, </a:t>
            </a:r>
            <a:r>
              <a:rPr lang="sk-SK" dirty="0" err="1"/>
              <a:t>read-only</a:t>
            </a:r>
            <a:r>
              <a:rPr lang="sk-SK" dirty="0"/>
              <a:t> log</a:t>
            </a:r>
          </a:p>
          <a:p>
            <a:r>
              <a:rPr lang="sk-SK" dirty="0"/>
              <a:t>Zalogovanie zmeny môže trvať niekoľko minút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1026" name="Picture 2" descr="Diagram showing how the change feed works to provide an ordered log of changes to blobs">
            <a:extLst>
              <a:ext uri="{FF2B5EF4-FFF2-40B4-BE49-F238E27FC236}">
                <a16:creationId xmlns:a16="http://schemas.microsoft.com/office/drawing/2014/main" id="{9330649C-FA36-43B9-9FB9-62E0FDBF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4505936"/>
            <a:ext cx="9372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864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443248-DB8A-4753-B2F2-27B8E67C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Microsoft Azure Storage Explorer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B14542-F0DB-4BA4-BCAD-F5A53E7E5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sk-SK" dirty="0">
                <a:hlinkClick r:id="rId2"/>
              </a:rPr>
              <a:t>https://azure.microsoft.com/en-us/features/storage-explorer/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36E2C5A-73D6-4D0A-81B1-0FEC536FD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37" y="2666999"/>
            <a:ext cx="42767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39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878C3C-F0AF-4948-BCAD-03C6C351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Autorizácia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5F1D62-2E01-4F9D-AE5F-5E08669D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Prostredníctvom identity spravovanej v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Active</a:t>
            </a:r>
            <a:r>
              <a:rPr lang="sk-SK" dirty="0"/>
              <a:t> </a:t>
            </a:r>
            <a:r>
              <a:rPr lang="sk-SK" dirty="0" err="1"/>
              <a:t>Directory</a:t>
            </a:r>
            <a:endParaRPr lang="sk-SK" dirty="0"/>
          </a:p>
          <a:p>
            <a:r>
              <a:rPr lang="sk-SK" dirty="0"/>
              <a:t>Prostredníctvom prístupových kľúčov/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stringov</a:t>
            </a:r>
            <a:endParaRPr lang="sk-SK" dirty="0"/>
          </a:p>
          <a:p>
            <a:r>
              <a:rPr lang="sk-SK" dirty="0"/>
              <a:t>Kľúče sú dva, aby sa uľahčila ich rotácia</a:t>
            </a:r>
          </a:p>
        </p:txBody>
      </p:sp>
    </p:spTree>
    <p:extLst>
      <p:ext uri="{BB962C8B-B14F-4D97-AF65-F5344CB8AC3E}">
        <p14:creationId xmlns:p14="http://schemas.microsoft.com/office/powerpoint/2010/main" val="722418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03ADEF-C599-4F1C-B6FC-0857C45C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Shared</a:t>
            </a:r>
            <a:r>
              <a:rPr lang="sk-SK" dirty="0"/>
              <a:t> Access </a:t>
            </a:r>
            <a:r>
              <a:rPr lang="sk-SK" dirty="0" err="1"/>
              <a:t>Signature</a:t>
            </a:r>
            <a:r>
              <a:rPr lang="sk-SK" dirty="0"/>
              <a:t> (SAS)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148BF7-4899-4B97-85F3-EDC9F0F3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Špeciálna časť URL na udelenie prístupu k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  <a:p>
            <a:pPr algn="just"/>
            <a:r>
              <a:rPr lang="sk-SK" dirty="0"/>
              <a:t>Vhodná pre situácie, kedy používateľovi nechceme zveriť svoje prístupové kľúče</a:t>
            </a:r>
          </a:p>
          <a:p>
            <a:pPr algn="just"/>
            <a:r>
              <a:rPr lang="sk-SK" dirty="0"/>
              <a:t>Možnosť nastaviť úroveň prístupu, konkrétne povolenia a platnosť</a:t>
            </a:r>
          </a:p>
          <a:p>
            <a:pPr algn="just"/>
            <a:r>
              <a:rPr lang="sk-SK" dirty="0"/>
              <a:t>Reprezentovaná ako SAS token. Každý SAS token musí byť podpísaný.</a:t>
            </a:r>
          </a:p>
        </p:txBody>
      </p:sp>
    </p:spTree>
    <p:extLst>
      <p:ext uri="{BB962C8B-B14F-4D97-AF65-F5344CB8AC3E}">
        <p14:creationId xmlns:p14="http://schemas.microsoft.com/office/powerpoint/2010/main" val="408039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93E3C-8009-49FE-9196-E73CA06E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Hlavné vlastnosti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4934D1-AC76-421F-BC1B-7736F41B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Cloudové úložisko spravované Microsoftom (</a:t>
            </a:r>
            <a:r>
              <a:rPr lang="sk-SK" dirty="0" err="1"/>
              <a:t>IaaS</a:t>
            </a:r>
            <a:r>
              <a:rPr lang="sk-SK" dirty="0"/>
              <a:t>), ktoré je:</a:t>
            </a:r>
          </a:p>
          <a:p>
            <a:r>
              <a:rPr lang="sk-SK" dirty="0"/>
              <a:t>Vysoko dostupné (</a:t>
            </a:r>
            <a:r>
              <a:rPr lang="sk-SK" dirty="0" err="1"/>
              <a:t>highly</a:t>
            </a:r>
            <a:r>
              <a:rPr lang="sk-SK" dirty="0"/>
              <a:t> </a:t>
            </a:r>
            <a:r>
              <a:rPr lang="sk-SK" dirty="0" err="1"/>
              <a:t>available</a:t>
            </a:r>
            <a:r>
              <a:rPr lang="sk-SK" dirty="0"/>
              <a:t>)</a:t>
            </a:r>
          </a:p>
          <a:p>
            <a:r>
              <a:rPr lang="sk-SK" dirty="0"/>
              <a:t>Bezpečné (</a:t>
            </a:r>
            <a:r>
              <a:rPr lang="sk-SK" dirty="0" err="1"/>
              <a:t>secure</a:t>
            </a:r>
            <a:r>
              <a:rPr lang="sk-SK" dirty="0"/>
              <a:t>)</a:t>
            </a:r>
          </a:p>
          <a:p>
            <a:r>
              <a:rPr lang="sk-SK" dirty="0"/>
              <a:t>Odolné (</a:t>
            </a:r>
            <a:r>
              <a:rPr lang="sk-SK" dirty="0" err="1"/>
              <a:t>durable</a:t>
            </a:r>
            <a:r>
              <a:rPr lang="sk-SK" dirty="0"/>
              <a:t>)</a:t>
            </a:r>
          </a:p>
          <a:p>
            <a:r>
              <a:rPr lang="sk-SK" dirty="0"/>
              <a:t>Škálovateľné (</a:t>
            </a:r>
            <a:r>
              <a:rPr lang="sk-SK" dirty="0" err="1"/>
              <a:t>scalable</a:t>
            </a:r>
            <a:r>
              <a:rPr lang="sk-SK" dirty="0"/>
              <a:t>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38008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2C78F6-313A-467C-B184-A11AB4A4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SAS token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F0E0FE0-3972-433B-96AE-8A4757C9E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service</a:t>
            </a:r>
            <a:r>
              <a:rPr lang="sk-SK" b="1" dirty="0"/>
              <a:t> </a:t>
            </a:r>
            <a:r>
              <a:rPr lang="sk-SK" dirty="0"/>
              <a:t>– prístup ku všetkým službám v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, podpísaný kľúčom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  <a:p>
            <a:pPr algn="just"/>
            <a:r>
              <a:rPr lang="sk-SK" b="1" dirty="0" err="1"/>
              <a:t>account</a:t>
            </a:r>
            <a:r>
              <a:rPr lang="sk-SK" b="1" dirty="0"/>
              <a:t> </a:t>
            </a:r>
            <a:r>
              <a:rPr lang="sk-SK" dirty="0"/>
              <a:t>– prístup v rámci jednej služby, podpísaný kľúčom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  <a:p>
            <a:pPr algn="just"/>
            <a:r>
              <a:rPr lang="sk-SK" b="1" dirty="0"/>
              <a:t>user </a:t>
            </a:r>
            <a:r>
              <a:rPr lang="sk-SK" b="1" dirty="0" err="1"/>
              <a:t>delegation</a:t>
            </a:r>
            <a:r>
              <a:rPr lang="sk-SK" dirty="0"/>
              <a:t> – prístup v rámci </a:t>
            </a:r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, podpísaný kľúčom používateľa z AAD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672354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AB9F17-8534-4F55-9405-AA4FE2A5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SAS token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2C8591-CEA2-414A-AF63-0BBE851C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/>
              <a:t>Ad hoc SAS </a:t>
            </a:r>
            <a:r>
              <a:rPr lang="sk-SK" dirty="0"/>
              <a:t>– doba platnosti a povolenia sú priamo v SAS URI</a:t>
            </a:r>
          </a:p>
          <a:p>
            <a:pPr algn="just"/>
            <a:r>
              <a:rPr lang="sk-SK" b="1" dirty="0"/>
              <a:t>SAS + </a:t>
            </a:r>
            <a:r>
              <a:rPr lang="sk-SK" b="1" dirty="0" err="1"/>
              <a:t>stored</a:t>
            </a:r>
            <a:r>
              <a:rPr lang="sk-SK" b="1" dirty="0"/>
              <a:t> </a:t>
            </a:r>
            <a:r>
              <a:rPr lang="sk-SK" b="1" dirty="0" err="1"/>
              <a:t>access</a:t>
            </a:r>
            <a:r>
              <a:rPr lang="sk-SK" b="1" dirty="0"/>
              <a:t> </a:t>
            </a:r>
            <a:r>
              <a:rPr lang="sk-SK" b="1" dirty="0" err="1"/>
              <a:t>policy</a:t>
            </a:r>
            <a:r>
              <a:rPr lang="sk-SK" b="1" dirty="0"/>
              <a:t> </a:t>
            </a:r>
            <a:r>
              <a:rPr lang="sk-SK" dirty="0"/>
              <a:t>– na objekte so zdrojmi (kontajner, tabuľka, </a:t>
            </a:r>
            <a:r>
              <a:rPr lang="sk-SK" dirty="0" err="1"/>
              <a:t>queue</a:t>
            </a:r>
            <a:r>
              <a:rPr lang="sk-SK" dirty="0"/>
              <a:t>,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share</a:t>
            </a:r>
            <a:r>
              <a:rPr lang="sk-SK" dirty="0"/>
              <a:t>) sa zadefinuje </a:t>
            </a:r>
            <a:r>
              <a:rPr lang="sk-SK" dirty="0" err="1"/>
              <a:t>policy</a:t>
            </a:r>
            <a:r>
              <a:rPr lang="sk-SK" dirty="0"/>
              <a:t>, v rámci ktorej sa nastaví doba platnosti a povolenia. SAS tieto nastavenia zdedí priamo z </a:t>
            </a:r>
            <a:r>
              <a:rPr lang="sk-SK" dirty="0" err="1"/>
              <a:t>policy</a:t>
            </a:r>
            <a:r>
              <a:rPr lang="sk-SK" dirty="0"/>
              <a:t> a v URI ich už neukazuje.</a:t>
            </a:r>
          </a:p>
        </p:txBody>
      </p:sp>
    </p:spTree>
    <p:extLst>
      <p:ext uri="{BB962C8B-B14F-4D97-AF65-F5344CB8AC3E}">
        <p14:creationId xmlns:p14="http://schemas.microsoft.com/office/powerpoint/2010/main" val="2639158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6D65BD-0515-4FCF-A368-86BA39D3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lifecycle</a:t>
            </a:r>
            <a:r>
              <a:rPr lang="sk-SK" dirty="0"/>
              <a:t> management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44F43A-79BB-4168-B666-B377DF5E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Automatizovaná správa </a:t>
            </a:r>
            <a:r>
              <a:rPr lang="sk-SK" dirty="0" err="1"/>
              <a:t>blobov</a:t>
            </a:r>
            <a:endParaRPr lang="sk-SK" dirty="0"/>
          </a:p>
          <a:p>
            <a:pPr lvl="1"/>
            <a:r>
              <a:rPr lang="sk-SK" dirty="0"/>
              <a:t>Presun medzi prístupovými úrovňami</a:t>
            </a:r>
          </a:p>
          <a:p>
            <a:pPr lvl="1"/>
            <a:r>
              <a:rPr lang="sk-SK" dirty="0"/>
              <a:t>Mazanie</a:t>
            </a:r>
          </a:p>
          <a:p>
            <a:r>
              <a:rPr lang="sk-SK" dirty="0"/>
              <a:t>Vytváranie pravidiel na základe posledného prístupu/poslednej zmeny</a:t>
            </a:r>
          </a:p>
        </p:txBody>
      </p:sp>
    </p:spTree>
    <p:extLst>
      <p:ext uri="{BB962C8B-B14F-4D97-AF65-F5344CB8AC3E}">
        <p14:creationId xmlns:p14="http://schemas.microsoft.com/office/powerpoint/2010/main" val="1324901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AA82BE-FA31-4363-9F89-17305757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.NET SDK + DEMO</a:t>
            </a:r>
          </a:p>
        </p:txBody>
      </p:sp>
    </p:spTree>
    <p:extLst>
      <p:ext uri="{BB962C8B-B14F-4D97-AF65-F5344CB8AC3E}">
        <p14:creationId xmlns:p14="http://schemas.microsoft.com/office/powerpoint/2010/main" val="1730864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8F868A-0C24-489C-B1DB-45856564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leasing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ED5DF7-B127-4BA0-A45D-45CE9EE6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Umožňuje uzamknúť </a:t>
            </a:r>
            <a:r>
              <a:rPr lang="sk-SK" dirty="0" err="1"/>
              <a:t>blob</a:t>
            </a:r>
            <a:r>
              <a:rPr lang="sk-SK" dirty="0"/>
              <a:t> pre úpravu a mazanie (čítanie je stále možné)</a:t>
            </a:r>
          </a:p>
          <a:p>
            <a:r>
              <a:rPr lang="sk-SK" dirty="0"/>
              <a:t>Operácie:</a:t>
            </a:r>
          </a:p>
          <a:p>
            <a:pPr lvl="1"/>
            <a:r>
              <a:rPr lang="sk-SK" b="1" dirty="0" err="1"/>
              <a:t>Acquire</a:t>
            </a:r>
            <a:r>
              <a:rPr lang="sk-SK" b="1" dirty="0"/>
              <a:t>: </a:t>
            </a:r>
            <a:r>
              <a:rPr lang="sk-SK" dirty="0"/>
              <a:t>vyžiadanie nového prenájmu (15 – 60 sekúnd, príp. „nekonečno“)</a:t>
            </a:r>
            <a:endParaRPr lang="sk-SK" b="1" dirty="0"/>
          </a:p>
          <a:p>
            <a:pPr lvl="1"/>
            <a:r>
              <a:rPr lang="sk-SK" b="1" dirty="0" err="1"/>
              <a:t>Renew</a:t>
            </a:r>
            <a:r>
              <a:rPr lang="sk-SK" b="1" dirty="0"/>
              <a:t>:</a:t>
            </a:r>
            <a:r>
              <a:rPr lang="sk-SK" dirty="0"/>
              <a:t> obnova existujúcej licencie</a:t>
            </a:r>
            <a:endParaRPr lang="sk-SK" b="1" dirty="0"/>
          </a:p>
          <a:p>
            <a:pPr lvl="1"/>
            <a:r>
              <a:rPr lang="sk-SK" b="1" dirty="0"/>
              <a:t>Change: </a:t>
            </a:r>
            <a:r>
              <a:rPr lang="sk-SK" dirty="0"/>
              <a:t>zmena ID existujúceho prenájmu</a:t>
            </a:r>
            <a:endParaRPr lang="sk-SK" b="1" dirty="0"/>
          </a:p>
          <a:p>
            <a:pPr lvl="1"/>
            <a:r>
              <a:rPr lang="sk-SK" b="1" dirty="0" err="1"/>
              <a:t>Release</a:t>
            </a:r>
            <a:r>
              <a:rPr lang="sk-SK" b="1" dirty="0"/>
              <a:t>: </a:t>
            </a:r>
            <a:r>
              <a:rPr lang="sk-SK" dirty="0"/>
              <a:t>uvoľnenie licencie, </a:t>
            </a:r>
            <a:r>
              <a:rPr lang="sk-SK" dirty="0" err="1"/>
              <a:t>blob</a:t>
            </a:r>
            <a:r>
              <a:rPr lang="sk-SK" dirty="0"/>
              <a:t> si môže prenajať ďalší klient</a:t>
            </a:r>
            <a:endParaRPr lang="sk-SK" b="1" dirty="0"/>
          </a:p>
          <a:p>
            <a:pPr lvl="1"/>
            <a:r>
              <a:rPr lang="sk-SK" b="1" dirty="0"/>
              <a:t>Break: </a:t>
            </a:r>
            <a:r>
              <a:rPr lang="sk-SK" dirty="0"/>
              <a:t>zrušenie licencie, ďalší klient musí čakať na koniec platnosti licencie</a:t>
            </a:r>
          </a:p>
        </p:txBody>
      </p:sp>
    </p:spTree>
    <p:extLst>
      <p:ext uri="{BB962C8B-B14F-4D97-AF65-F5344CB8AC3E}">
        <p14:creationId xmlns:p14="http://schemas.microsoft.com/office/powerpoint/2010/main" val="3317285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742116-CC2B-4F10-B8F7-7F2EFEEA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Statická webová stránka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9CF071-3E94-4578-9E3C-26FCCACE6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Jednoduchý spôsob na publikovanie webovej stránky</a:t>
            </a:r>
          </a:p>
          <a:p>
            <a:r>
              <a:rPr lang="sk-SK" dirty="0"/>
              <a:t>Špeciálny kontajner s názvom </a:t>
            </a:r>
            <a:r>
              <a:rPr lang="en-US" b="1" dirty="0"/>
              <a:t>$web</a:t>
            </a:r>
            <a:endParaRPr lang="sk-SK" b="1" dirty="0"/>
          </a:p>
          <a:p>
            <a:r>
              <a:rPr lang="sk-SK" dirty="0"/>
              <a:t>Stránka dostupná na adrese https://</a:t>
            </a:r>
            <a:r>
              <a:rPr lang="sk-SK" i="1" dirty="0"/>
              <a:t>&lt;ACCOUNT_NAME&gt;</a:t>
            </a:r>
            <a:r>
              <a:rPr lang="sk-SK" dirty="0"/>
              <a:t>.</a:t>
            </a:r>
            <a:r>
              <a:rPr lang="sk-SK" i="1" dirty="0"/>
              <a:t>&lt;ZONE_NAME&gt;</a:t>
            </a:r>
            <a:r>
              <a:rPr lang="sk-SK" dirty="0"/>
              <a:t>.web.core.windows.net/</a:t>
            </a:r>
          </a:p>
        </p:txBody>
      </p:sp>
    </p:spTree>
    <p:extLst>
      <p:ext uri="{BB962C8B-B14F-4D97-AF65-F5344CB8AC3E}">
        <p14:creationId xmlns:p14="http://schemas.microsoft.com/office/powerpoint/2010/main" val="1965364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4DE357-C3E7-4E7B-A980-BF63A318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Microsoft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</a:t>
            </a:r>
            <a:r>
              <a:rPr lang="sk-SK" dirty="0" err="1"/>
              <a:t>Emulator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5552B3A-0123-4CCD-9CBA-9154D903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Súčasť Microsoft </a:t>
            </a:r>
            <a:r>
              <a:rPr lang="sk-SK" dirty="0" err="1"/>
              <a:t>Azure</a:t>
            </a:r>
            <a:r>
              <a:rPr lang="sk-SK" dirty="0"/>
              <a:t> SDK alebo sa dá </a:t>
            </a:r>
            <a:r>
              <a:rPr lang="sk-SK" dirty="0">
                <a:hlinkClick r:id="rId2"/>
              </a:rPr>
              <a:t>stiahnuť samostatne</a:t>
            </a:r>
            <a:endParaRPr lang="sk-SK" dirty="0"/>
          </a:p>
          <a:p>
            <a:r>
              <a:rPr lang="sk-SK" dirty="0"/>
              <a:t>Lokálne emuluje </a:t>
            </a:r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, table </a:t>
            </a:r>
            <a:r>
              <a:rPr lang="sk-SK" dirty="0" err="1"/>
              <a:t>storage</a:t>
            </a:r>
            <a:r>
              <a:rPr lang="sk-SK" dirty="0"/>
              <a:t> a </a:t>
            </a:r>
            <a:r>
              <a:rPr lang="sk-SK" dirty="0" err="1"/>
              <a:t>storage</a:t>
            </a:r>
            <a:r>
              <a:rPr lang="sk-SK" dirty="0"/>
              <a:t> </a:t>
            </a:r>
            <a:r>
              <a:rPr lang="sk-SK" dirty="0" err="1"/>
              <a:t>queue</a:t>
            </a:r>
            <a:endParaRPr lang="sk-SK" dirty="0"/>
          </a:p>
          <a:p>
            <a:r>
              <a:rPr lang="sk-SK" dirty="0"/>
              <a:t>Špeciálny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: </a:t>
            </a:r>
            <a:r>
              <a:rPr lang="sk-SK" b="1" dirty="0" err="1"/>
              <a:t>UseDevelopmentStorage</a:t>
            </a:r>
            <a:r>
              <a:rPr lang="sk-SK" b="1" dirty="0"/>
              <a:t>=</a:t>
            </a:r>
            <a:r>
              <a:rPr lang="sk-SK" b="1" dirty="0" err="1"/>
              <a:t>true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672453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F00F48-5AB1-45EC-8DB7-1077CE33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AzCopy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C2A736-1987-4CD4-882C-DC2D939F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https://docs.microsoft.com/en-us/azure/storage/common/storage-use-azcopy-v10</a:t>
            </a:r>
            <a:endParaRPr lang="sk-SK" dirty="0"/>
          </a:p>
          <a:p>
            <a:r>
              <a:rPr lang="sk-SK" dirty="0"/>
              <a:t>Nástroj na prácu s </a:t>
            </a:r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6143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307DC-1ED0-46F3-AC19-8EFC93A4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DBAB7-7F52-4410-A6E7-74AEB82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https://docs.microsoft.com/en-us/cli/azure/install-azure-cli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https://docs.microsoft.com/en-us/cli/azure/storage</a:t>
            </a:r>
            <a:endParaRPr lang="en-US" dirty="0"/>
          </a:p>
          <a:p>
            <a:r>
              <a:rPr lang="sk-SK" dirty="0">
                <a:hlinkClick r:id="rId4"/>
              </a:rPr>
              <a:t>https://docs.microsoft.com/en-us/cli/azure/storage/blob</a:t>
            </a:r>
            <a:endParaRPr lang="en-US" dirty="0"/>
          </a:p>
          <a:p>
            <a:r>
              <a:rPr lang="sk-SK" dirty="0">
                <a:hlinkClick r:id="rId5"/>
              </a:rPr>
              <a:t>https://docs.microsoft.com/en-us/cli/azure/storage/container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9777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1D5F1-C398-4AE3-A661-C70758B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EC439-80F3-4DAA-A571-A3CC14D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https://docs.microsoft.com/en-us/powershell/azure/install-az-ps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https://docs.microsoft.com/en-us/powershell/module/az.storage/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147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93E3C-8009-49FE-9196-E73CA06E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Vysoko dostupné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4934D1-AC76-421F-BC1B-7736F41B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SLA pre zápis: 99,9%</a:t>
            </a:r>
          </a:p>
          <a:p>
            <a:r>
              <a:rPr lang="sk-SK" dirty="0"/>
              <a:t>SLA pre čítanie: 99,9% - 99,99% (v závislosti od redundancie)</a:t>
            </a:r>
          </a:p>
          <a:p>
            <a:r>
              <a:rPr lang="sk-SK" dirty="0"/>
              <a:t>Dáta sú automaticky replikované</a:t>
            </a:r>
          </a:p>
        </p:txBody>
      </p:sp>
    </p:spTree>
    <p:extLst>
      <p:ext uri="{BB962C8B-B14F-4D97-AF65-F5344CB8AC3E}">
        <p14:creationId xmlns:p14="http://schemas.microsoft.com/office/powerpoint/2010/main" val="710056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080430-0BF6-4F16-8540-9F2A6F02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Table </a:t>
            </a:r>
            <a:r>
              <a:rPr lang="sk-SK" dirty="0" err="1"/>
              <a:t>Storage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F1EBD5-6508-4E00-9AFB-0E52B55D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Úložisko pre </a:t>
            </a:r>
            <a:r>
              <a:rPr lang="sk-SK" dirty="0" err="1"/>
              <a:t>pološtruktúrované</a:t>
            </a:r>
            <a:r>
              <a:rPr lang="sk-SK" dirty="0"/>
              <a:t> </a:t>
            </a:r>
            <a:r>
              <a:rPr lang="sk-SK" dirty="0" err="1"/>
              <a:t>NoSQL</a:t>
            </a:r>
            <a:r>
              <a:rPr lang="sk-SK" dirty="0"/>
              <a:t> dáta</a:t>
            </a:r>
          </a:p>
          <a:p>
            <a:r>
              <a:rPr lang="sk-SK" dirty="0"/>
              <a:t>Vysoká dostupnosť</a:t>
            </a:r>
          </a:p>
          <a:p>
            <a:r>
              <a:rPr lang="sk-SK" dirty="0"/>
              <a:t>Flexibilná schéma dát</a:t>
            </a:r>
          </a:p>
          <a:p>
            <a:r>
              <a:rPr lang="sk-SK" dirty="0"/>
              <a:t>Vytváranie dotazov pomocou </a:t>
            </a:r>
            <a:r>
              <a:rPr lang="sk-SK" dirty="0" err="1"/>
              <a:t>OData</a:t>
            </a:r>
            <a:endParaRPr lang="sk-SK" dirty="0"/>
          </a:p>
          <a:p>
            <a:r>
              <a:rPr lang="sk-SK" dirty="0"/>
              <a:t>Entita (= 1 riadok) môže mať veľkosť do 1 MB</a:t>
            </a:r>
          </a:p>
        </p:txBody>
      </p:sp>
    </p:spTree>
    <p:extLst>
      <p:ext uri="{BB962C8B-B14F-4D97-AF65-F5344CB8AC3E}">
        <p14:creationId xmlns:p14="http://schemas.microsoft.com/office/powerpoint/2010/main" val="1231107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A13E9B-0D89-4DDB-BFF9-6730550A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Implicitné polia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0F522B0-4034-4F52-A320-3B616FF8E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PartitionKey</a:t>
            </a:r>
            <a:endParaRPr lang="sk-SK" dirty="0"/>
          </a:p>
          <a:p>
            <a:r>
              <a:rPr lang="sk-SK" dirty="0" err="1"/>
              <a:t>RowKey</a:t>
            </a:r>
            <a:endParaRPr lang="sk-SK" dirty="0"/>
          </a:p>
          <a:p>
            <a:r>
              <a:rPr lang="sk-SK" dirty="0" err="1"/>
              <a:t>Timestamp</a:t>
            </a:r>
            <a:r>
              <a:rPr lang="sk-SK" dirty="0"/>
              <a:t> (nie je možné modifikovať, hodnotu spravuje server)</a:t>
            </a:r>
          </a:p>
        </p:txBody>
      </p:sp>
    </p:spTree>
    <p:extLst>
      <p:ext uri="{BB962C8B-B14F-4D97-AF65-F5344CB8AC3E}">
        <p14:creationId xmlns:p14="http://schemas.microsoft.com/office/powerpoint/2010/main" val="2804867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FFE8BF-0FC4-4716-8EB0-038CF3D1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PartitionKey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59E12A-DCBE-4801-A1C1-561633D8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Tabuľky sú rozdelené na partície, aby boli jednoducho škálovateľné</a:t>
            </a:r>
          </a:p>
          <a:p>
            <a:r>
              <a:rPr lang="sk-SK" dirty="0"/>
              <a:t>Partícia = súvislá množina entít s rovnakým </a:t>
            </a:r>
            <a:r>
              <a:rPr lang="sk-SK" dirty="0" err="1"/>
              <a:t>PartitionKey</a:t>
            </a:r>
            <a:endParaRPr lang="sk-SK" dirty="0"/>
          </a:p>
          <a:p>
            <a:r>
              <a:rPr lang="sk-SK" dirty="0" err="1"/>
              <a:t>PartitionKey</a:t>
            </a:r>
            <a:r>
              <a:rPr lang="sk-SK" dirty="0"/>
              <a:t> = </a:t>
            </a:r>
            <a:r>
              <a:rPr lang="sk-SK" dirty="0" err="1"/>
              <a:t>string</a:t>
            </a:r>
            <a:r>
              <a:rPr lang="sk-SK" dirty="0"/>
              <a:t> hodnota do 1 </a:t>
            </a:r>
            <a:r>
              <a:rPr lang="sk-SK" dirty="0" err="1"/>
              <a:t>KiB</a:t>
            </a:r>
            <a:endParaRPr lang="sk-SK" dirty="0"/>
          </a:p>
          <a:p>
            <a:r>
              <a:rPr lang="sk-SK" dirty="0" err="1"/>
              <a:t>PartitionKey</a:t>
            </a:r>
            <a:r>
              <a:rPr lang="sk-SK" dirty="0"/>
              <a:t> je v rámci tabuľky unikátny identifikátor pre partíciu</a:t>
            </a:r>
          </a:p>
          <a:p>
            <a:r>
              <a:rPr lang="sk-SK" dirty="0"/>
              <a:t>Spolu s </a:t>
            </a:r>
            <a:r>
              <a:rPr lang="sk-SK" dirty="0" err="1"/>
              <a:t>RowKey</a:t>
            </a:r>
            <a:r>
              <a:rPr lang="sk-SK" dirty="0"/>
              <a:t> vytvára primárny </a:t>
            </a:r>
            <a:r>
              <a:rPr lang="sk-SK"/>
              <a:t>kľúč záznamu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9083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618A1E-1F73-42BC-B460-21C75F48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Partitioning</a:t>
            </a:r>
            <a:endParaRPr lang="sk-SK" dirty="0"/>
          </a:p>
        </p:txBody>
      </p:sp>
      <p:pic>
        <p:nvPicPr>
          <p:cNvPr id="5" name="Zástupný objekt pre obsah 4" descr="Obrázok, na ktorom je stôl&#10;&#10;Automaticky generovaný popis">
            <a:extLst>
              <a:ext uri="{FF2B5EF4-FFF2-40B4-BE49-F238E27FC236}">
                <a16:creationId xmlns:a16="http://schemas.microsoft.com/office/drawing/2014/main" id="{CBA65352-663A-40A8-9A0E-8661CA1FC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336" y="2667000"/>
            <a:ext cx="6942666" cy="3124200"/>
          </a:xfrm>
        </p:spPr>
      </p:pic>
    </p:spTree>
    <p:extLst>
      <p:ext uri="{BB962C8B-B14F-4D97-AF65-F5344CB8AC3E}">
        <p14:creationId xmlns:p14="http://schemas.microsoft.com/office/powerpoint/2010/main" val="1097959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AA82BE-FA31-4363-9F89-17305757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.NET SDK + DEMO</a:t>
            </a:r>
          </a:p>
        </p:txBody>
      </p:sp>
    </p:spTree>
    <p:extLst>
      <p:ext uri="{BB962C8B-B14F-4D97-AF65-F5344CB8AC3E}">
        <p14:creationId xmlns:p14="http://schemas.microsoft.com/office/powerpoint/2010/main" val="1303199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214EF-3ACA-424D-B672-3B9242BB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REST API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3480DD3-10C7-4094-AE8D-5E479FD6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/>
              <a:t>Všetky dáta: </a:t>
            </a:r>
            <a:r>
              <a:rPr lang="en-US" dirty="0"/>
              <a:t>https://</a:t>
            </a:r>
            <a:r>
              <a:rPr lang="en-US" i="1" dirty="0"/>
              <a:t>&lt;account&gt;</a:t>
            </a:r>
            <a:r>
              <a:rPr lang="en-US" dirty="0"/>
              <a:t>.table.core.windows.net/</a:t>
            </a:r>
            <a:r>
              <a:rPr lang="en-US" i="1" dirty="0"/>
              <a:t>&lt;table name&gt;</a:t>
            </a:r>
            <a:r>
              <a:rPr lang="en-US" dirty="0"/>
              <a:t>?</a:t>
            </a:r>
            <a:r>
              <a:rPr lang="en-US" i="1" dirty="0"/>
              <a:t>&lt;SAS&gt;</a:t>
            </a:r>
          </a:p>
          <a:p>
            <a:r>
              <a:rPr lang="sk-SK" b="1" dirty="0"/>
              <a:t>K</a:t>
            </a:r>
            <a:r>
              <a:rPr lang="en-US" b="1" dirty="0" err="1"/>
              <a:t>onkr</a:t>
            </a:r>
            <a:r>
              <a:rPr lang="sk-SK" b="1" dirty="0" err="1"/>
              <a:t>étny</a:t>
            </a:r>
            <a:r>
              <a:rPr lang="sk-SK" b="1" dirty="0"/>
              <a:t> záznam:</a:t>
            </a:r>
            <a:r>
              <a:rPr lang="en-US" b="1" dirty="0"/>
              <a:t> </a:t>
            </a:r>
            <a:r>
              <a:rPr lang="en-US" dirty="0"/>
              <a:t>https://</a:t>
            </a:r>
            <a:r>
              <a:rPr lang="en-US" i="1" dirty="0"/>
              <a:t>&lt;account&gt;</a:t>
            </a:r>
            <a:r>
              <a:rPr lang="en-US" dirty="0"/>
              <a:t>.table.core.windows.net/</a:t>
            </a:r>
            <a:r>
              <a:rPr lang="en-US" i="1" dirty="0"/>
              <a:t>&lt;table name&gt;</a:t>
            </a:r>
            <a:r>
              <a:rPr lang="en-US" dirty="0"/>
              <a:t>(</a:t>
            </a:r>
            <a:r>
              <a:rPr lang="en-US" dirty="0" err="1"/>
              <a:t>PartitionKey</a:t>
            </a:r>
            <a:r>
              <a:rPr lang="en-US" dirty="0"/>
              <a:t>='</a:t>
            </a:r>
            <a:r>
              <a:rPr lang="en-US" i="1" dirty="0"/>
              <a:t>&lt;PK&gt;</a:t>
            </a:r>
            <a:r>
              <a:rPr lang="en-US" dirty="0"/>
              <a:t>',</a:t>
            </a:r>
            <a:r>
              <a:rPr lang="en-US" dirty="0" err="1"/>
              <a:t>RowKey</a:t>
            </a:r>
            <a:r>
              <a:rPr lang="en-US" dirty="0"/>
              <a:t>='</a:t>
            </a:r>
            <a:r>
              <a:rPr lang="en-US" i="1" dirty="0"/>
              <a:t>&lt;RK&gt;</a:t>
            </a:r>
            <a:r>
              <a:rPr lang="en-US" dirty="0"/>
              <a:t>')?</a:t>
            </a:r>
            <a:r>
              <a:rPr lang="en-US" i="1" dirty="0"/>
              <a:t>&lt;SAS&gt;</a:t>
            </a:r>
            <a:endParaRPr lang="sk-SK" i="1" dirty="0"/>
          </a:p>
          <a:p>
            <a:r>
              <a:rPr lang="sk-SK" b="1" dirty="0" err="1"/>
              <a:t>Query</a:t>
            </a:r>
            <a:r>
              <a:rPr lang="sk-SK" b="1" dirty="0"/>
              <a:t>:</a:t>
            </a:r>
            <a:r>
              <a:rPr lang="en-US" b="1" dirty="0"/>
              <a:t> </a:t>
            </a:r>
            <a:r>
              <a:rPr lang="en-US" dirty="0"/>
              <a:t>https://</a:t>
            </a:r>
            <a:r>
              <a:rPr lang="en-US" i="1" dirty="0"/>
              <a:t>&lt;account&gt;</a:t>
            </a:r>
            <a:r>
              <a:rPr lang="en-US" dirty="0"/>
              <a:t>.table.core.windows.net/</a:t>
            </a:r>
            <a:r>
              <a:rPr lang="en-US" i="1" dirty="0"/>
              <a:t>&lt;table name&gt;</a:t>
            </a:r>
            <a:r>
              <a:rPr lang="en-US" dirty="0"/>
              <a:t>?</a:t>
            </a:r>
            <a:r>
              <a:rPr lang="en-US" i="1" dirty="0"/>
              <a:t>&lt;SAS&gt;</a:t>
            </a:r>
            <a:r>
              <a:rPr lang="en-US" dirty="0"/>
              <a:t>&amp;</a:t>
            </a:r>
            <a:r>
              <a:rPr lang="en-US" i="1" dirty="0"/>
              <a:t>&lt;query params&gt;</a:t>
            </a:r>
          </a:p>
          <a:p>
            <a:pPr lvl="1"/>
            <a:r>
              <a:rPr lang="en-US" sz="2400" b="1" dirty="0"/>
              <a:t>$filter</a:t>
            </a:r>
            <a:r>
              <a:rPr lang="sk-SK" sz="2400" b="1" dirty="0"/>
              <a:t>:</a:t>
            </a:r>
            <a:r>
              <a:rPr lang="sk-SK" sz="2400" dirty="0"/>
              <a:t> </a:t>
            </a:r>
            <a:r>
              <a:rPr lang="sk-SK" sz="2400" dirty="0" err="1"/>
              <a:t>filtrovacia</a:t>
            </a:r>
            <a:r>
              <a:rPr lang="sk-SK" sz="2400" dirty="0"/>
              <a:t> podmienka (napr. </a:t>
            </a:r>
            <a:r>
              <a:rPr lang="sk-SK" sz="2400" dirty="0" err="1"/>
              <a:t>PartitionKey</a:t>
            </a:r>
            <a:r>
              <a:rPr lang="sk-SK" sz="2400" dirty="0"/>
              <a:t> </a:t>
            </a:r>
            <a:r>
              <a:rPr lang="sk-SK" sz="2400" dirty="0" err="1"/>
              <a:t>eq</a:t>
            </a:r>
            <a:r>
              <a:rPr lang="sk-SK" sz="2400" dirty="0"/>
              <a:t> </a:t>
            </a:r>
            <a:r>
              <a:rPr lang="en-US" sz="2400" dirty="0"/>
              <a:t>‘1’</a:t>
            </a:r>
            <a:r>
              <a:rPr lang="sk-SK" sz="2400" dirty="0"/>
              <a:t>)</a:t>
            </a:r>
            <a:endParaRPr lang="en-US" sz="2400" dirty="0"/>
          </a:p>
          <a:p>
            <a:pPr lvl="1"/>
            <a:r>
              <a:rPr lang="en-US" sz="2400" b="1" dirty="0"/>
              <a:t>$select</a:t>
            </a:r>
            <a:r>
              <a:rPr lang="sk-SK" sz="2400" b="1" dirty="0"/>
              <a:t>:</a:t>
            </a:r>
            <a:r>
              <a:rPr lang="sk-SK" sz="2400" dirty="0"/>
              <a:t> zvolené polia</a:t>
            </a:r>
            <a:endParaRPr lang="en-US" sz="2400" dirty="0"/>
          </a:p>
          <a:p>
            <a:pPr lvl="1"/>
            <a:r>
              <a:rPr lang="en-US" sz="2400" b="1" dirty="0"/>
              <a:t>$top</a:t>
            </a:r>
            <a:r>
              <a:rPr lang="sk-SK" sz="2400" b="1" dirty="0"/>
              <a:t>: </a:t>
            </a:r>
            <a:r>
              <a:rPr lang="sk-SK" sz="2400" dirty="0"/>
              <a:t>počet záznamov</a:t>
            </a:r>
          </a:p>
        </p:txBody>
      </p:sp>
    </p:spTree>
    <p:extLst>
      <p:ext uri="{BB962C8B-B14F-4D97-AF65-F5344CB8AC3E}">
        <p14:creationId xmlns:p14="http://schemas.microsoft.com/office/powerpoint/2010/main" val="135918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436E16-6F92-4E2D-94D8-BF7E0B0B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REST API – formát výstupu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697FE6C-A32D-4DD1-A570-1603FF85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HTTP </a:t>
            </a:r>
            <a:r>
              <a:rPr lang="sk-SK" dirty="0" err="1"/>
              <a:t>header</a:t>
            </a:r>
            <a:r>
              <a:rPr lang="sk-SK" dirty="0"/>
              <a:t>: </a:t>
            </a:r>
            <a:r>
              <a:rPr lang="sk-SK" b="1" dirty="0" err="1"/>
              <a:t>Accept</a:t>
            </a:r>
            <a:endParaRPr lang="sk-SK" b="1" dirty="0"/>
          </a:p>
          <a:p>
            <a:r>
              <a:rPr lang="sk-SK" dirty="0"/>
              <a:t>Možné hodnoty:</a:t>
            </a:r>
          </a:p>
          <a:p>
            <a:pPr lvl="1"/>
            <a:r>
              <a:rPr lang="sk-SK" dirty="0" err="1"/>
              <a:t>application</a:t>
            </a:r>
            <a:r>
              <a:rPr lang="sk-SK" dirty="0"/>
              <a:t>/</a:t>
            </a:r>
            <a:r>
              <a:rPr lang="sk-SK" dirty="0" err="1"/>
              <a:t>atom+xml</a:t>
            </a:r>
            <a:r>
              <a:rPr lang="sk-SK" dirty="0"/>
              <a:t> (default)</a:t>
            </a:r>
          </a:p>
          <a:p>
            <a:pPr lvl="1"/>
            <a:r>
              <a:rPr lang="sk-SK" dirty="0" err="1"/>
              <a:t>application</a:t>
            </a:r>
            <a:r>
              <a:rPr lang="sk-SK" dirty="0"/>
              <a:t>/</a:t>
            </a:r>
            <a:r>
              <a:rPr lang="sk-SK" dirty="0" err="1"/>
              <a:t>json;odata</a:t>
            </a:r>
            <a:r>
              <a:rPr lang="sk-SK" dirty="0"/>
              <a:t>=</a:t>
            </a:r>
            <a:r>
              <a:rPr lang="sk-SK" dirty="0" err="1"/>
              <a:t>nometadata</a:t>
            </a:r>
            <a:endParaRPr lang="sk-SK" dirty="0"/>
          </a:p>
          <a:p>
            <a:pPr lvl="1"/>
            <a:r>
              <a:rPr lang="sk-SK" dirty="0" err="1"/>
              <a:t>application</a:t>
            </a:r>
            <a:r>
              <a:rPr lang="sk-SK" dirty="0"/>
              <a:t>/</a:t>
            </a:r>
            <a:r>
              <a:rPr lang="sk-SK" dirty="0" err="1"/>
              <a:t>json;odata</a:t>
            </a:r>
            <a:r>
              <a:rPr lang="sk-SK" dirty="0"/>
              <a:t>=</a:t>
            </a:r>
            <a:r>
              <a:rPr lang="sk-SK" dirty="0" err="1"/>
              <a:t>minimalmetadata</a:t>
            </a:r>
            <a:endParaRPr lang="sk-SK" dirty="0"/>
          </a:p>
          <a:p>
            <a:pPr lvl="1"/>
            <a:r>
              <a:rPr lang="sk-SK" dirty="0" err="1"/>
              <a:t>application</a:t>
            </a:r>
            <a:r>
              <a:rPr lang="sk-SK" dirty="0"/>
              <a:t>/</a:t>
            </a:r>
            <a:r>
              <a:rPr lang="sk-SK" dirty="0" err="1"/>
              <a:t>json;odata</a:t>
            </a:r>
            <a:r>
              <a:rPr lang="sk-SK" dirty="0"/>
              <a:t>=</a:t>
            </a:r>
            <a:r>
              <a:rPr lang="sk-SK" dirty="0" err="1"/>
              <a:t>fullmetadata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99232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C97EF7-0935-44AE-AAA3-9CACFBF8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93E481-0282-4C60-AE7D-ACD7DD1B3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https://docs.microsoft.com/en-us/cli/azure/storage/table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48515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D92A6-1AE2-4B81-A10C-B1FE21D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pozornosť!!!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B4202-2492-4A15-B9BC-5C18796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Materiály z </a:t>
            </a:r>
            <a:r>
              <a:rPr lang="sk-SK" dirty="0" err="1"/>
              <a:t>meetupu</a:t>
            </a:r>
            <a:r>
              <a:rPr lang="sk-SK" dirty="0"/>
              <a:t>:</a:t>
            </a:r>
          </a:p>
          <a:p>
            <a:pPr lvl="1"/>
            <a:r>
              <a:rPr lang="sk-SK" dirty="0">
                <a:hlinkClick r:id="rId2"/>
              </a:rPr>
              <a:t>https://github.com/kubinko/Azure_Resources_Overview</a:t>
            </a:r>
            <a:endParaRPr lang="sk-SK" dirty="0"/>
          </a:p>
          <a:p>
            <a:r>
              <a:rPr lang="sk-SK" dirty="0"/>
              <a:t>Doplnkové zdroje:</a:t>
            </a:r>
          </a:p>
          <a:p>
            <a:pPr lvl="1"/>
            <a:r>
              <a:rPr lang="sk-SK" dirty="0">
                <a:hlinkClick r:id="rId3"/>
              </a:rPr>
              <a:t>https://docs.microsoft.com/en-us/learn/paths/store-data-in-azure/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4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93E3C-8009-49FE-9196-E73CA06E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Bezpečné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4934D1-AC76-421F-BC1B-7736F41B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Všetky dáta uložené v </a:t>
            </a:r>
            <a:r>
              <a:rPr lang="sk-SK" dirty="0" err="1"/>
              <a:t>Azure</a:t>
            </a:r>
            <a:r>
              <a:rPr lang="sk-SK" dirty="0"/>
              <a:t> sú uložené v zašifrovanom tvare („</a:t>
            </a:r>
            <a:r>
              <a:rPr lang="sk-SK" dirty="0" err="1"/>
              <a:t>encryption</a:t>
            </a:r>
            <a:r>
              <a:rPr lang="sk-SK" dirty="0"/>
              <a:t> at rest“)</a:t>
            </a:r>
          </a:p>
          <a:p>
            <a:r>
              <a:rPr lang="sk-SK" dirty="0"/>
              <a:t>Predvolená možnosť na vynútenie zabezpečeného </a:t>
            </a:r>
            <a:r>
              <a:rPr lang="sk-SK"/>
              <a:t>prenosu dát (HTTPS)</a:t>
            </a:r>
            <a:endParaRPr lang="sk-SK" dirty="0"/>
          </a:p>
          <a:p>
            <a:r>
              <a:rPr lang="sk-SK" dirty="0"/>
              <a:t>Kontrola prístupu k dátam</a:t>
            </a:r>
          </a:p>
        </p:txBody>
      </p:sp>
    </p:spTree>
    <p:extLst>
      <p:ext uri="{BB962C8B-B14F-4D97-AF65-F5344CB8AC3E}">
        <p14:creationId xmlns:p14="http://schemas.microsoft.com/office/powerpoint/2010/main" val="215478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93E3C-8009-49FE-9196-E73CA06E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Odolné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4934D1-AC76-421F-BC1B-7736F41B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Redundancia ochraňuje dáta aj v prípade HW zlyhania</a:t>
            </a:r>
          </a:p>
          <a:p>
            <a:r>
              <a:rPr lang="sk-SK" dirty="0"/>
              <a:t>Dáta je možné replikovať naprieč datacentrami a geografickými regiónmi</a:t>
            </a:r>
          </a:p>
        </p:txBody>
      </p:sp>
    </p:spTree>
    <p:extLst>
      <p:ext uri="{BB962C8B-B14F-4D97-AF65-F5344CB8AC3E}">
        <p14:creationId xmlns:p14="http://schemas.microsoft.com/office/powerpoint/2010/main" val="63891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93E3C-8009-49FE-9196-E73CA06E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Škálovateľné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4934D1-AC76-421F-BC1B-7736F41B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Automatické škálovanie na poskytnutie dostatočného úložiska a výkonu</a:t>
            </a:r>
          </a:p>
          <a:p>
            <a:r>
              <a:rPr lang="sk-SK" dirty="0"/>
              <a:t>Limity:</a:t>
            </a:r>
          </a:p>
          <a:p>
            <a:pPr lvl="1"/>
            <a:r>
              <a:rPr lang="sk-SK" dirty="0"/>
              <a:t>Kapacita úložiska: 5 </a:t>
            </a:r>
            <a:r>
              <a:rPr lang="sk-SK" dirty="0" err="1"/>
              <a:t>PiB</a:t>
            </a:r>
            <a:r>
              <a:rPr lang="sk-SK" dirty="0"/>
              <a:t> (počet kontajnerov, </a:t>
            </a:r>
            <a:r>
              <a:rPr lang="sk-SK" dirty="0" err="1"/>
              <a:t>blobov</a:t>
            </a:r>
            <a:r>
              <a:rPr lang="sk-SK" dirty="0"/>
              <a:t>, tabuliek, atď. nie je obmedzený)</a:t>
            </a:r>
          </a:p>
          <a:p>
            <a:pPr lvl="1"/>
            <a:r>
              <a:rPr lang="sk-SK" dirty="0"/>
              <a:t>Počet operácií za sekundu: 20 000</a:t>
            </a:r>
          </a:p>
          <a:p>
            <a:pPr lvl="1"/>
            <a:r>
              <a:rPr lang="sk-SK" dirty="0"/>
              <a:t>Vstupný tok dát: 10 Gb/s</a:t>
            </a:r>
          </a:p>
          <a:p>
            <a:pPr lvl="1"/>
            <a:r>
              <a:rPr lang="sk-SK"/>
              <a:t>Výstupný tok dát: 10 – 50 Gb/s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374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82B6F5-0C58-490E-B2EA-92B0AF35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Adresy na prístup k službám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02EC4C20-4BB6-4F99-BF7C-72F06DB78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332617"/>
              </p:ext>
            </p:extLst>
          </p:nvPr>
        </p:nvGraphicFramePr>
        <p:xfrm>
          <a:off x="2331450" y="2667000"/>
          <a:ext cx="75291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9744">
                  <a:extLst>
                    <a:ext uri="{9D8B030D-6E8A-4147-A177-3AD203B41FA5}">
                      <a16:colId xmlns:a16="http://schemas.microsoft.com/office/drawing/2014/main" val="1627991920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3230091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Blob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storage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https://</a:t>
                      </a:r>
                      <a:r>
                        <a:rPr lang="sk-SK" i="1" dirty="0"/>
                        <a:t>&lt;storage-account&gt;.</a:t>
                      </a:r>
                      <a:r>
                        <a:rPr lang="sk-SK" dirty="0"/>
                        <a:t>blob.core.windows.net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3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Table </a:t>
                      </a:r>
                      <a:r>
                        <a:rPr lang="sk-SK" dirty="0" err="1"/>
                        <a:t>storage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</a:t>
                      </a:r>
                      <a:r>
                        <a:rPr lang="sk-SK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&lt;storage-account&gt;</a:t>
                      </a:r>
                      <a:r>
                        <a:rPr lang="sk-S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.table.core.windows.net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71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Queue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storage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https://</a:t>
                      </a:r>
                      <a:r>
                        <a:rPr lang="sk-SK" i="1" dirty="0"/>
                        <a:t>&lt;storage-account&gt;</a:t>
                      </a:r>
                      <a:r>
                        <a:rPr lang="sk-SK" dirty="0"/>
                        <a:t>.queue.core.windows.net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5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Azure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Files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https://</a:t>
                      </a:r>
                      <a:r>
                        <a:rPr lang="sk-SK" i="1" dirty="0"/>
                        <a:t>&lt;storage-account&gt;</a:t>
                      </a:r>
                      <a:r>
                        <a:rPr lang="sk-SK" dirty="0"/>
                        <a:t>.file.core.windows.net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4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Data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Lake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Storage</a:t>
                      </a:r>
                      <a:r>
                        <a:rPr lang="sk-SK" dirty="0"/>
                        <a:t> Gen2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</a:t>
                      </a:r>
                      <a:r>
                        <a:rPr lang="sk-SK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&lt;storage-account&gt;</a:t>
                      </a:r>
                      <a:r>
                        <a:rPr lang="sk-S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.dfs.core.windows.net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973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12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D68628-2164-4085-A978-782D5EE2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Úrovne (</a:t>
            </a:r>
            <a:r>
              <a:rPr lang="sk-SK" dirty="0" err="1"/>
              <a:t>tiers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4D9B28A-513F-47F0-BB84-3BC44DE8A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Standard </a:t>
            </a:r>
            <a:r>
              <a:rPr lang="sk-SK" dirty="0" err="1"/>
              <a:t>general-purpose</a:t>
            </a:r>
            <a:r>
              <a:rPr lang="sk-SK" dirty="0"/>
              <a:t> v2 (všetky služby)</a:t>
            </a:r>
          </a:p>
          <a:p>
            <a:r>
              <a:rPr lang="sk-SK" dirty="0"/>
              <a:t>Premium </a:t>
            </a:r>
            <a:r>
              <a:rPr lang="sk-SK" dirty="0" err="1"/>
              <a:t>block</a:t>
            </a:r>
            <a:r>
              <a:rPr lang="sk-SK" dirty="0"/>
              <a:t> </a:t>
            </a:r>
            <a:r>
              <a:rPr lang="sk-SK" dirty="0" err="1"/>
              <a:t>blobs</a:t>
            </a:r>
            <a:endParaRPr lang="sk-SK" dirty="0"/>
          </a:p>
          <a:p>
            <a:r>
              <a:rPr lang="sk-SK" dirty="0"/>
              <a:t>Premium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shares</a:t>
            </a:r>
            <a:endParaRPr lang="sk-SK" dirty="0"/>
          </a:p>
          <a:p>
            <a:r>
              <a:rPr lang="sk-SK" dirty="0"/>
              <a:t>Premium </a:t>
            </a:r>
            <a:r>
              <a:rPr lang="sk-SK" dirty="0" err="1"/>
              <a:t>page</a:t>
            </a:r>
            <a:r>
              <a:rPr lang="sk-SK" dirty="0"/>
              <a:t> </a:t>
            </a:r>
            <a:r>
              <a:rPr lang="sk-SK" dirty="0" err="1"/>
              <a:t>blobs</a:t>
            </a:r>
            <a:endParaRPr lang="sk-SK" dirty="0"/>
          </a:p>
          <a:p>
            <a:r>
              <a:rPr lang="sk-SK" i="1" dirty="0"/>
              <a:t>Standard </a:t>
            </a:r>
            <a:r>
              <a:rPr lang="sk-SK" i="1" dirty="0" err="1"/>
              <a:t>general-purpose</a:t>
            </a:r>
            <a:r>
              <a:rPr lang="sk-SK" i="1" dirty="0"/>
              <a:t> v1 (</a:t>
            </a:r>
            <a:r>
              <a:rPr lang="sk-SK" i="1" dirty="0" err="1"/>
              <a:t>legacy</a:t>
            </a:r>
            <a:r>
              <a:rPr lang="sk-SK" i="1" dirty="0"/>
              <a:t>)</a:t>
            </a:r>
          </a:p>
          <a:p>
            <a:r>
              <a:rPr lang="sk-SK" i="1" dirty="0"/>
              <a:t>Standard </a:t>
            </a:r>
            <a:r>
              <a:rPr lang="sk-SK" i="1" dirty="0" err="1"/>
              <a:t>Blob</a:t>
            </a:r>
            <a:r>
              <a:rPr lang="sk-SK" i="1" dirty="0"/>
              <a:t> </a:t>
            </a:r>
            <a:r>
              <a:rPr lang="sk-SK" i="1" dirty="0" err="1"/>
              <a:t>storage</a:t>
            </a:r>
            <a:r>
              <a:rPr lang="sk-SK" i="1" dirty="0"/>
              <a:t> (</a:t>
            </a:r>
            <a:r>
              <a:rPr lang="sk-SK" i="1" dirty="0" err="1"/>
              <a:t>legacy</a:t>
            </a:r>
            <a:r>
              <a:rPr lang="sk-SK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6254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851_TF22644756.potx" id="{8ABF7681-0231-4B38-BEF3-D130DD113A40}" vid="{4F4983A8-A0EC-4F18-AA42-ADBF386601D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1D723D8BF7FD46A3A6BCCE71436C13" ma:contentTypeVersion="9" ma:contentTypeDescription="Umožňuje vytvoriť nový dokument." ma:contentTypeScope="" ma:versionID="5027bbb3b2b87f7facb5ec0a1a051276">
  <xsd:schema xmlns:xsd="http://www.w3.org/2001/XMLSchema" xmlns:xs="http://www.w3.org/2001/XMLSchema" xmlns:p="http://schemas.microsoft.com/office/2006/metadata/properties" xmlns:ns3="246628ed-b902-4bde-9cb2-b95f5582a2ce" xmlns:ns4="4e8b0afe-22a4-452b-ae06-8cabd0658848" targetNamespace="http://schemas.microsoft.com/office/2006/metadata/properties" ma:root="true" ma:fieldsID="f5d73a384b069110ab5db9ac98912687" ns3:_="" ns4:_="">
    <xsd:import namespace="246628ed-b902-4bde-9cb2-b95f5582a2ce"/>
    <xsd:import namespace="4e8b0afe-22a4-452b-ae06-8cabd0658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28ed-b902-4bde-9cb2-b95f5582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b0afe-22a4-452b-ae06-8cabd0658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46628ed-b902-4bde-9cb2-b95f5582a2ce"/>
    <ds:schemaRef ds:uri="4e8b0afe-22a4-452b-ae06-8cabd065884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E9A80C-22BC-45AC-8E2E-E86FB731B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628ed-b902-4bde-9cb2-b95f5582a2ce"/>
    <ds:schemaRef ds:uri="4e8b0afe-22a4-452b-ae06-8cabd065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paralaxy</Template>
  <TotalTime>1209</TotalTime>
  <Words>1598</Words>
  <Application>Microsoft Office PowerPoint</Application>
  <PresentationFormat>Širokouhlá</PresentationFormat>
  <Paragraphs>238</Paragraphs>
  <Slides>48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48</vt:i4>
      </vt:variant>
    </vt:vector>
  </HeadingPairs>
  <TitlesOfParts>
    <vt:vector size="52" baseType="lpstr">
      <vt:lpstr>Arial</vt:lpstr>
      <vt:lpstr>Calibri</vt:lpstr>
      <vt:lpstr>Corbel</vt:lpstr>
      <vt:lpstr>Paralaxa</vt:lpstr>
      <vt:lpstr>Azure Storage</vt:lpstr>
      <vt:lpstr>Prezentácia programu PowerPoint</vt:lpstr>
      <vt:lpstr>Hlavné vlastnosti </vt:lpstr>
      <vt:lpstr>Vysoko dostupné</vt:lpstr>
      <vt:lpstr>Bezpečné</vt:lpstr>
      <vt:lpstr>Odolné</vt:lpstr>
      <vt:lpstr>Škálovateľné</vt:lpstr>
      <vt:lpstr>Adresy na prístup k službám</vt:lpstr>
      <vt:lpstr>Úrovne (tiers)</vt:lpstr>
      <vt:lpstr>Datacentrá, zóny dostupnosti, regióny</vt:lpstr>
      <vt:lpstr>Locally-redundant storage (LRS)</vt:lpstr>
      <vt:lpstr>Zone-redundant storage (ZRS)</vt:lpstr>
      <vt:lpstr>Geo-redundant storage (GRS, RA-GRS)</vt:lpstr>
      <vt:lpstr>Geo-zone-redundant storage (GZRS, RA-GZRS)</vt:lpstr>
      <vt:lpstr>Prístupové úrovne (Access tiers)</vt:lpstr>
      <vt:lpstr>Hot tier</vt:lpstr>
      <vt:lpstr>Cool tier</vt:lpstr>
      <vt:lpstr>Archive tier</vt:lpstr>
      <vt:lpstr>Porovnanie prístupových úrovní</vt:lpstr>
      <vt:lpstr>Typy blobov</vt:lpstr>
      <vt:lpstr>Block Blob</vt:lpstr>
      <vt:lpstr>Page Blob</vt:lpstr>
      <vt:lpstr>Append Blob</vt:lpstr>
      <vt:lpstr>Properties, Metadata</vt:lpstr>
      <vt:lpstr>Verzie blobov</vt:lpstr>
      <vt:lpstr>Blob change feed</vt:lpstr>
      <vt:lpstr>Microsoft Azure Storage Explorer</vt:lpstr>
      <vt:lpstr>Autorizácia</vt:lpstr>
      <vt:lpstr>Shared Access Signature (SAS)</vt:lpstr>
      <vt:lpstr>SAS token</vt:lpstr>
      <vt:lpstr>SAS token</vt:lpstr>
      <vt:lpstr>Blob lifecycle management</vt:lpstr>
      <vt:lpstr>.NET SDK + DEMO</vt:lpstr>
      <vt:lpstr>Blob leasing</vt:lpstr>
      <vt:lpstr>Statická webová stránka</vt:lpstr>
      <vt:lpstr>Microsoft Azure Storage Emulator</vt:lpstr>
      <vt:lpstr>AzCopy</vt:lpstr>
      <vt:lpstr>Azure CLI</vt:lpstr>
      <vt:lpstr>PowerShell</vt:lpstr>
      <vt:lpstr>Table Storage</vt:lpstr>
      <vt:lpstr>Implicitné polia</vt:lpstr>
      <vt:lpstr>PartitionKey</vt:lpstr>
      <vt:lpstr>Partitioning</vt:lpstr>
      <vt:lpstr>.NET SDK + DEMO</vt:lpstr>
      <vt:lpstr>REST API</vt:lpstr>
      <vt:lpstr>REST API – formát výstupu</vt:lpstr>
      <vt:lpstr>Azure CLI</vt:lpstr>
      <vt:lpstr>Ďakujem za pozornosť!!!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Account</dc:title>
  <dc:creator>Berthoty Jakub</dc:creator>
  <cp:lastModifiedBy>Berthoty Jakub</cp:lastModifiedBy>
  <cp:revision>2</cp:revision>
  <dcterms:created xsi:type="dcterms:W3CDTF">2021-04-23T08:10:48Z</dcterms:created>
  <dcterms:modified xsi:type="dcterms:W3CDTF">2021-05-17T06:52:49Z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0x010100D81D723D8BF7FD46A3A6BCCE71436C13</vt:lpwstr>
  </property>
</Properties>
</file>