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 model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Test Accuracy in %</c:v>
                </c:pt>
              </c:strCache>
            </c:strRef>
          </c:cat>
          <c:val>
            <c:numRef>
              <c:f>Sheet1!$B$2</c:f>
              <c:numCache>
                <c:formatCode>0.00</c:formatCode>
                <c:ptCount val="1"/>
                <c:pt idx="0">
                  <c:v>91.2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D3-864D-8717-694C5AFC4D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1st adj.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Test Accuracy in %</c:v>
                </c:pt>
              </c:strCache>
            </c:strRef>
          </c:cat>
          <c:val>
            <c:numRef>
              <c:f>Sheet1!$C$2</c:f>
              <c:numCache>
                <c:formatCode>0.00</c:formatCode>
                <c:ptCount val="1"/>
                <c:pt idx="0">
                  <c:v>93.48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D3-864D-8717-694C5AFC4D7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2nd adj.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Test Accuracy in %</c:v>
                </c:pt>
              </c:strCache>
            </c:strRef>
          </c:cat>
          <c:val>
            <c:numRef>
              <c:f>Sheet1!$D$2</c:f>
              <c:numCache>
                <c:formatCode>0.00</c:formatCode>
                <c:ptCount val="1"/>
                <c:pt idx="0">
                  <c:v>94.05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FD3-864D-8717-694C5AFC4D7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3rd adj.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Test Accuracy in %</c:v>
                </c:pt>
              </c:strCache>
            </c:strRef>
          </c:cat>
          <c:val>
            <c:numRef>
              <c:f>Sheet1!$E$2</c:f>
              <c:numCache>
                <c:formatCode>0.00</c:formatCode>
                <c:ptCount val="1"/>
                <c:pt idx="0">
                  <c:v>90.83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FD3-864D-8717-694C5AFC4D7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4th adj.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Test Accuracy in %</c:v>
                </c:pt>
              </c:strCache>
            </c:strRef>
          </c:cat>
          <c:val>
            <c:numRef>
              <c:f>Sheet1!$F$2</c:f>
              <c:numCache>
                <c:formatCode>0.00</c:formatCode>
                <c:ptCount val="1"/>
                <c:pt idx="0">
                  <c:v>90.1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FD3-864D-8717-694C5AFC4D7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5th adj.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Test Accuracy in %</c:v>
                </c:pt>
              </c:strCache>
            </c:strRef>
          </c:cat>
          <c:val>
            <c:numRef>
              <c:f>Sheet1!$G$2</c:f>
              <c:numCache>
                <c:formatCode>0.00</c:formatCode>
                <c:ptCount val="1"/>
                <c:pt idx="0">
                  <c:v>89.37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FD3-864D-8717-694C5AFC4D7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6th adj.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Test Accuracy in %</c:v>
                </c:pt>
              </c:strCache>
            </c:strRef>
          </c:cat>
          <c:val>
            <c:numRef>
              <c:f>Sheet1!$H$2</c:f>
              <c:numCache>
                <c:formatCode>0.00</c:formatCode>
                <c:ptCount val="1"/>
                <c:pt idx="0">
                  <c:v>92.06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FD3-864D-8717-694C5AFC4D7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7th adj.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Test Accuracy in %</c:v>
                </c:pt>
              </c:strCache>
            </c:strRef>
          </c:cat>
          <c:val>
            <c:numRef>
              <c:f>Sheet1!$I$2</c:f>
              <c:numCache>
                <c:formatCode>0.00</c:formatCode>
                <c:ptCount val="1"/>
                <c:pt idx="0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FD3-864D-8717-694C5AFC4D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4448960"/>
        <c:axId val="544450608"/>
      </c:barChart>
      <c:catAx>
        <c:axId val="544448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K"/>
          </a:p>
        </c:txPr>
        <c:crossAx val="544450608"/>
        <c:crosses val="autoZero"/>
        <c:auto val="1"/>
        <c:lblAlgn val="ctr"/>
        <c:lblOffset val="100"/>
        <c:noMultiLvlLbl val="0"/>
      </c:catAx>
      <c:valAx>
        <c:axId val="544450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K"/>
          </a:p>
        </c:txPr>
        <c:crossAx val="544448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B7C3-E1BD-DD46-8223-13FEF214C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7097D-B984-B641-80EB-4EB96777D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86CA1-FFF2-F847-913A-04473678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1C42-8862-7C42-8DEA-3FEB777C0DF1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69220-68B1-5E42-9EA4-E998F91B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059C2-57F6-6C4B-93DF-2CB6BC17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413A-80EE-C647-875A-7CD04201A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61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CA6E-D9CA-E84D-9FCF-704193E5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6FE33-5505-8B4B-AEA3-62A655934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79B4F-B3B2-DC4D-8478-05B8F535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1C42-8862-7C42-8DEA-3FEB777C0DF1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5279A-5103-284D-BC40-DD0B64B8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F1D54-3C98-8F48-B508-9664F6B4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413A-80EE-C647-875A-7CD04201A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00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0F958C-75E0-5A48-BF66-C732DB2B9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FABC4-AB53-EB40-99F7-5E523FC87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ACD1D-D1CA-4146-AD2D-E9224127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1C42-8862-7C42-8DEA-3FEB777C0DF1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30804-1D89-1247-9084-415D2843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D0649-6652-384D-A618-696A4CE2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413A-80EE-C647-875A-7CD04201A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82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D1A7-9947-F545-A999-C55FB653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C5173-7655-EF46-BBCA-7F560FC4C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F517F-7578-4E40-9216-9FFD80A3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1C42-8862-7C42-8DEA-3FEB777C0DF1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7E65F-8ACD-8C40-8619-DE465AAF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65873-9B65-4640-A4E4-E596E954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413A-80EE-C647-875A-7CD04201A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5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C570-5586-774F-8411-CD5FE568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40519-0BB4-6042-8797-95180D0C7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A4CAD-7188-4E42-A479-0D292A76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1C42-8862-7C42-8DEA-3FEB777C0DF1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BB23C-FAC7-8548-BD0C-F39F4E1F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B2012-6D5C-E345-BE2E-6B7506C8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413A-80EE-C647-875A-7CD04201A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88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7FAF-3263-B04D-8178-B03E240FA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8731F-7626-0840-81E0-CAB169CBF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2421B-73C1-2344-8B54-5501B3716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6F22E-A702-7745-9EDA-622EF259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1C42-8862-7C42-8DEA-3FEB777C0DF1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8A6C5-7E33-F444-BBDB-E0D2B094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F2CD7-6461-EF4B-AFC4-3FA1F124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413A-80EE-C647-875A-7CD04201A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67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1A05-CA48-114E-ADDC-2E67B5CCD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52EA4-A984-E04F-9525-AC7BDC453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10611-50D7-4644-9DF4-07C61B33C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B2C4A-996F-3742-B78E-B61FE2D60B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B374F-42F7-DA4D-A592-95C03A788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D401EA-6497-3D42-B579-55B91813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1C42-8862-7C42-8DEA-3FEB777C0DF1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9560D-88C3-9B48-9072-39609E84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EA219-D66B-D24B-B914-0B91DFC7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413A-80EE-C647-875A-7CD04201A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9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1185-3AE0-B745-B6B4-D529222A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31262-249F-394D-BB2C-5341CFB5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1C42-8862-7C42-8DEA-3FEB777C0DF1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BAE1B-0DED-654D-8CCB-49D28BA1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C5083-B2D1-C14F-BDFC-8DF017CA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413A-80EE-C647-875A-7CD04201A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07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B5C8BD-0B70-9A46-9070-6FB33CBC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1C42-8862-7C42-8DEA-3FEB777C0DF1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B84C7-3B84-CF4F-AA3C-2DA22542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0442E-C30D-6F42-98AC-E7D1ED587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413A-80EE-C647-875A-7CD04201A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1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78F3-117B-C447-8385-D0D0DF2E1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CB9DB-02C6-014C-A3D4-3B6F432E7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E8197-DEE5-FC45-9CC2-94FED4009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6E50E-E23B-FC43-B8DF-DEEB0D4D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1C42-8862-7C42-8DEA-3FEB777C0DF1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2280A-CE1F-AF40-A154-0FA86D74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2A9AC-E5D8-2947-8E95-4938BD12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413A-80EE-C647-875A-7CD04201A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0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025C-4AFC-204F-9B28-E9093A54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C3EEF-9545-1044-8398-1B4D6A199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B773A-9E2C-2647-A045-64E5CAD47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140BB-14F3-3242-93CF-3F1D80C9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1C42-8862-7C42-8DEA-3FEB777C0DF1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89A10-41A4-3743-9AB9-8D62E3E8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998DA-43D1-DE42-98B3-78A6F1B3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413A-80EE-C647-875A-7CD04201A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43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69AA01-1F66-A04C-B159-3890FF53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C4B80-26B0-5343-BCEA-105592496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B0294-3F90-E14F-A779-DEDCFAAB5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E1C42-8862-7C42-8DEA-3FEB777C0DF1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5BF0D-77BD-C540-AA75-E81BB3DDE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C95BF-789B-EA4B-9AB4-A990006DE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6413A-80EE-C647-875A-7CD04201A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53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3C2A63-5F24-4EEB-9DED-E7FE1295F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296186" y="-689446"/>
            <a:ext cx="1715478" cy="83078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632" y="857786"/>
            <a:ext cx="7661510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75EE7-7F94-3E46-B74B-B8B935694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337" y="1471351"/>
            <a:ext cx="6724997" cy="4016621"/>
          </a:xfrm>
        </p:spPr>
        <p:txBody>
          <a:bodyPr anchor="ctr">
            <a:normAutofit/>
          </a:bodyPr>
          <a:lstStyle/>
          <a:p>
            <a:pPr algn="l"/>
            <a:r>
              <a:rPr lang="en-GB" sz="5600" b="1"/>
              <a:t>Artificial Intelligence &amp; Deep Learning E2022</a:t>
            </a:r>
            <a:br>
              <a:rPr lang="en-GB" sz="5600"/>
            </a:br>
            <a:br>
              <a:rPr lang="en-GB" sz="5600"/>
            </a:br>
            <a:r>
              <a:rPr lang="en-GB" sz="5600"/>
              <a:t>Exam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BAE73-A7EB-B34A-A196-40EB62B66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14011" y="1836951"/>
            <a:ext cx="2881749" cy="3268794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Jakub </a:t>
            </a:r>
            <a:r>
              <a:rPr lang="en-GB" dirty="0" err="1"/>
              <a:t>Schovanec</a:t>
            </a:r>
            <a:endParaRPr lang="en-GB"/>
          </a:p>
          <a:p>
            <a:pPr algn="l"/>
            <a:r>
              <a:rPr lang="en-GB" dirty="0"/>
              <a:t>10.1.2023</a:t>
            </a:r>
            <a:endParaRPr lang="en-GB"/>
          </a:p>
          <a:p>
            <a:pPr algn="l"/>
            <a:endParaRPr lang="en-GB"/>
          </a:p>
          <a:p>
            <a:pPr algn="l"/>
            <a:r>
              <a:rPr lang="en-GB" dirty="0"/>
              <a:t>Examiners: Henning Christiansen, Masoumeh Vahedi</a:t>
            </a:r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4872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4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87E271-91B5-8C4C-B570-05C2730C4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Agenda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7C9F9-4806-E84A-9C5E-100A23665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/>
              <a:t>Description</a:t>
            </a:r>
          </a:p>
          <a:p>
            <a:r>
              <a:rPr lang="en-GB" sz="2400"/>
              <a:t>Data Set</a:t>
            </a:r>
          </a:p>
          <a:p>
            <a:r>
              <a:rPr lang="en-GB" sz="2400"/>
              <a:t>Modelling</a:t>
            </a:r>
          </a:p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272877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E0AB6-37BB-8444-A37A-48B367770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45812-AAA6-964C-B1D3-A4D73E163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GB" sz="2000" dirty="0"/>
              <a:t>Binary classification of x-ray images</a:t>
            </a:r>
          </a:p>
          <a:p>
            <a:pPr lvl="1"/>
            <a:r>
              <a:rPr lang="en-GB" sz="2000" dirty="0"/>
              <a:t>Normal lungs or lungs infected with pneumonia</a:t>
            </a:r>
          </a:p>
          <a:p>
            <a:r>
              <a:rPr lang="en-GB" sz="2000" dirty="0"/>
              <a:t>CNN built with </a:t>
            </a:r>
            <a:r>
              <a:rPr lang="en-GB" sz="2000" dirty="0" err="1"/>
              <a:t>Tensorflow</a:t>
            </a:r>
            <a:endParaRPr lang="en-GB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24D01-7DB6-4946-8242-60F08D4D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C8AC-F91A-CC44-95F5-E693DD285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GB" sz="2000"/>
              <a:t>X-ray images</a:t>
            </a:r>
          </a:p>
          <a:p>
            <a:r>
              <a:rPr lang="en-GB" sz="2000"/>
              <a:t>1 583 images of normal lungs</a:t>
            </a:r>
          </a:p>
          <a:p>
            <a:r>
              <a:rPr lang="en-GB" sz="2000"/>
              <a:t>4 273 images of lungs infected with pneumonia</a:t>
            </a:r>
          </a:p>
          <a:p>
            <a:r>
              <a:rPr lang="en-GB" sz="2000"/>
              <a:t>Imbalanced dataset</a:t>
            </a:r>
          </a:p>
          <a:p>
            <a:r>
              <a:rPr lang="en-GB" sz="2000"/>
              <a:t>Under sampling to balance the binary classification</a:t>
            </a:r>
          </a:p>
          <a:p>
            <a:pPr lvl="1"/>
            <a:r>
              <a:rPr lang="en-GB" sz="2000"/>
              <a:t>Pseudo-random deletion</a:t>
            </a:r>
          </a:p>
          <a:p>
            <a:endParaRPr lang="en-GB" sz="2000"/>
          </a:p>
          <a:p>
            <a:endParaRPr lang="en-GB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1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1410F-309B-E84C-A069-30D6577C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 Pre-processing &amp;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90D6D-90C0-5346-B752-95F45D5FE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GB" sz="2000" dirty="0"/>
              <a:t>Resized images</a:t>
            </a:r>
          </a:p>
          <a:p>
            <a:r>
              <a:rPr lang="en-GB" sz="2000" dirty="0"/>
              <a:t>Convert to grayscale and rescale pixel values to range 0-1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BC9E7B4-877B-C241-BBC9-320AB7D4B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127046"/>
            <a:ext cx="6253212" cy="367376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2150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4879D-7286-4348-8DEA-97A6D647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GB" sz="5200" dirty="0"/>
              <a:t>Test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191209-D680-CC40-9E50-4D05A9232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13172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495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4951</TotalTime>
  <Words>91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Artificial Intelligence &amp; Deep Learning E2022  Exam Presentation</vt:lpstr>
      <vt:lpstr>Agenda</vt:lpstr>
      <vt:lpstr>Description</vt:lpstr>
      <vt:lpstr>Data Set</vt:lpstr>
      <vt:lpstr> Pre-processing &amp; Modelling</vt:lpstr>
      <vt:lpstr>Test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&amp; Deep Learning E2022  Exam Presentation</dc:title>
  <dc:creator>Jakub Schovanec</dc:creator>
  <cp:lastModifiedBy>Jakub Schovanec</cp:lastModifiedBy>
  <cp:revision>3</cp:revision>
  <dcterms:created xsi:type="dcterms:W3CDTF">2023-01-06T11:02:16Z</dcterms:created>
  <dcterms:modified xsi:type="dcterms:W3CDTF">2023-01-13T18:20:22Z</dcterms:modified>
</cp:coreProperties>
</file>