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6" r:id="rId8"/>
    <p:sldId id="261" r:id="rId9"/>
    <p:sldId id="262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A0AA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476E99-30C7-4C4C-942A-3E2335B81B56}" v="71" dt="2024-01-24T13:21:30.686"/>
    <p1510:client id="{35EF44FA-CF24-4232-8DBA-278FFA7BA734}" v="186" dt="2024-01-24T19:03:03.572"/>
    <p1510:client id="{5AA4DA53-A81F-497C-BCA6-51B5E067AD05}" v="19" dt="2024-01-24T12:10:38.869"/>
    <p1510:client id="{6AE9883C-7422-4C96-84E2-79C2C7B68501}" v="17" dt="2024-01-25T09:20:55.274"/>
    <p1510:client id="{77F9A88A-93C7-4DC3-A05A-8691FBA2BAA2}" v="129" dt="2024-01-25T09:06:47.330"/>
    <p1510:client id="{FD478D91-9623-429A-A731-F1B67AAA0F8F}" v="146" dt="2024-01-24T13:30:22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E78200-F3FF-4CA4-974B-ECACDBBD088C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E81D573-3621-4913-90CB-360C9532179E}">
      <dgm:prSet/>
      <dgm:spPr/>
      <dgm:t>
        <a:bodyPr/>
        <a:lstStyle/>
        <a:p>
          <a:pPr rtl="0"/>
          <a:r>
            <a:rPr lang="pl-PL"/>
            <a:t>W projekcie wykorzystano </a:t>
          </a:r>
          <a:r>
            <a:rPr lang="pl-PL" err="1">
              <a:latin typeface="Calibri Light" panose="020F0302020204030204"/>
            </a:rPr>
            <a:t>mininet</a:t>
          </a:r>
          <a:r>
            <a:rPr lang="pl-PL">
              <a:latin typeface="Calibri Light" panose="020F0302020204030204"/>
            </a:rPr>
            <a:t>-</a:t>
          </a:r>
          <a:r>
            <a:rPr lang="pl-PL" err="1">
              <a:latin typeface="Calibri Light" panose="020F0302020204030204"/>
            </a:rPr>
            <a:t>flow</a:t>
          </a:r>
          <a:r>
            <a:rPr lang="pl-PL">
              <a:latin typeface="Calibri Light" panose="020F0302020204030204"/>
            </a:rPr>
            <a:t>-generator </a:t>
          </a:r>
          <a:endParaRPr lang="en-US">
            <a:latin typeface="Calibri Light" panose="020F0302020204030204"/>
          </a:endParaRPr>
        </a:p>
      </dgm:t>
    </dgm:pt>
    <dgm:pt modelId="{C2ACFF36-6156-4312-A62F-EF24DD8B5D0A}" type="parTrans" cxnId="{EB2AC0E8-6E58-4253-B89B-0FC9939BB5A0}">
      <dgm:prSet/>
      <dgm:spPr/>
      <dgm:t>
        <a:bodyPr/>
        <a:lstStyle/>
        <a:p>
          <a:endParaRPr lang="en-US"/>
        </a:p>
      </dgm:t>
    </dgm:pt>
    <dgm:pt modelId="{B124194D-53A3-4071-84D3-85541A119FDA}" type="sibTrans" cxnId="{EB2AC0E8-6E58-4253-B89B-0FC9939BB5A0}">
      <dgm:prSet/>
      <dgm:spPr/>
      <dgm:t>
        <a:bodyPr/>
        <a:lstStyle/>
        <a:p>
          <a:endParaRPr lang="en-US"/>
        </a:p>
      </dgm:t>
    </dgm:pt>
    <dgm:pt modelId="{3975EF6C-6EA9-471E-A1AB-28B00223D225}">
      <dgm:prSet phldr="0"/>
      <dgm:spPr/>
      <dgm:t>
        <a:bodyPr/>
        <a:lstStyle/>
        <a:p>
          <a:pPr rtl="0"/>
          <a:r>
            <a:rPr lang="pl-PL" dirty="0">
              <a:latin typeface="Calibri Light" panose="020F0302020204030204"/>
            </a:rPr>
            <a:t>Zaletą</a:t>
          </a:r>
          <a:r>
            <a:rPr lang="pl-PL" dirty="0"/>
            <a:t> tego rozwiązania jest fakt</a:t>
          </a:r>
          <a:r>
            <a:rPr lang="pl-PL" dirty="0">
              <a:latin typeface="Calibri Light" panose="020F0302020204030204"/>
            </a:rPr>
            <a:t>, uruchamiania, wraz z całym generatorem, zdefiniowanej w pliku topologii </a:t>
          </a:r>
          <a:endParaRPr lang="en-US" dirty="0">
            <a:latin typeface="Calibri Light" panose="020F0302020204030204"/>
          </a:endParaRPr>
        </a:p>
      </dgm:t>
    </dgm:pt>
    <dgm:pt modelId="{D2CAAED1-3CCC-4F34-A9FD-63C419250D96}" type="parTrans" cxnId="{114C5F58-2017-454F-8858-259F47722707}">
      <dgm:prSet/>
      <dgm:spPr/>
    </dgm:pt>
    <dgm:pt modelId="{567EF294-D5B4-4A4D-A4D1-11810DF9E02F}" type="sibTrans" cxnId="{114C5F58-2017-454F-8858-259F47722707}">
      <dgm:prSet/>
      <dgm:spPr/>
      <dgm:t>
        <a:bodyPr/>
        <a:lstStyle/>
        <a:p>
          <a:endParaRPr lang="en-US"/>
        </a:p>
        <a:p>
          <a:endParaRPr lang="en-US"/>
        </a:p>
      </dgm:t>
    </dgm:pt>
    <dgm:pt modelId="{D74F4317-DB01-4039-B09F-135F31EEA51F}">
      <dgm:prSet/>
      <dgm:spPr/>
      <dgm:t>
        <a:bodyPr/>
        <a:lstStyle/>
        <a:p>
          <a:r>
            <a:rPr lang="pl-PL"/>
            <a:t>Dodatkowo podczas uruchamiania projektu można zdefiniować ilości </a:t>
          </a:r>
          <a:r>
            <a:rPr lang="pl-PL" err="1"/>
            <a:t>elephant</a:t>
          </a:r>
          <a:r>
            <a:rPr lang="pl-PL"/>
            <a:t> i mice </a:t>
          </a:r>
          <a:r>
            <a:rPr lang="pl-PL" err="1"/>
            <a:t>flowów</a:t>
          </a:r>
          <a:r>
            <a:rPr lang="pl-PL"/>
            <a:t> oraz czas trwania badania.</a:t>
          </a:r>
          <a:endParaRPr lang="en-US"/>
        </a:p>
      </dgm:t>
    </dgm:pt>
    <dgm:pt modelId="{BEF29ECA-16FB-4924-9B27-3C1B21BDBAF6}" type="parTrans" cxnId="{8EC2B47A-C526-4AC5-8DE5-0A8F79AD0E53}">
      <dgm:prSet/>
      <dgm:spPr/>
      <dgm:t>
        <a:bodyPr/>
        <a:lstStyle/>
        <a:p>
          <a:endParaRPr lang="en-US"/>
        </a:p>
      </dgm:t>
    </dgm:pt>
    <dgm:pt modelId="{092BC743-368E-47C9-8243-AC57D02956C9}" type="sibTrans" cxnId="{8EC2B47A-C526-4AC5-8DE5-0A8F79AD0E53}">
      <dgm:prSet/>
      <dgm:spPr/>
      <dgm:t>
        <a:bodyPr/>
        <a:lstStyle/>
        <a:p>
          <a:endParaRPr lang="en-US"/>
        </a:p>
      </dgm:t>
    </dgm:pt>
    <dgm:pt modelId="{EE411CF5-9500-4A52-B8F8-4ED563B9502A}" type="pres">
      <dgm:prSet presAssocID="{CFE78200-F3FF-4CA4-974B-ECACDBBD088C}" presName="outerComposite" presStyleCnt="0">
        <dgm:presLayoutVars>
          <dgm:chMax val="5"/>
          <dgm:dir/>
          <dgm:resizeHandles val="exact"/>
        </dgm:presLayoutVars>
      </dgm:prSet>
      <dgm:spPr/>
    </dgm:pt>
    <dgm:pt modelId="{3EED79B8-146E-4664-803F-AAECC5282D10}" type="pres">
      <dgm:prSet presAssocID="{CFE78200-F3FF-4CA4-974B-ECACDBBD088C}" presName="dummyMaxCanvas" presStyleCnt="0">
        <dgm:presLayoutVars/>
      </dgm:prSet>
      <dgm:spPr/>
    </dgm:pt>
    <dgm:pt modelId="{4F0B37F4-39E6-4182-A8B8-EED755306CC1}" type="pres">
      <dgm:prSet presAssocID="{CFE78200-F3FF-4CA4-974B-ECACDBBD088C}" presName="ThreeNodes_1" presStyleLbl="node1" presStyleIdx="0" presStyleCnt="3">
        <dgm:presLayoutVars>
          <dgm:bulletEnabled val="1"/>
        </dgm:presLayoutVars>
      </dgm:prSet>
      <dgm:spPr/>
    </dgm:pt>
    <dgm:pt modelId="{572583F5-59A0-4ED8-97EE-512984A7AEBA}" type="pres">
      <dgm:prSet presAssocID="{CFE78200-F3FF-4CA4-974B-ECACDBBD088C}" presName="ThreeNodes_2" presStyleLbl="node1" presStyleIdx="1" presStyleCnt="3">
        <dgm:presLayoutVars>
          <dgm:bulletEnabled val="1"/>
        </dgm:presLayoutVars>
      </dgm:prSet>
      <dgm:spPr/>
    </dgm:pt>
    <dgm:pt modelId="{16042386-0BA0-4DD5-B0CE-12CAF5544087}" type="pres">
      <dgm:prSet presAssocID="{CFE78200-F3FF-4CA4-974B-ECACDBBD088C}" presName="ThreeNodes_3" presStyleLbl="node1" presStyleIdx="2" presStyleCnt="3">
        <dgm:presLayoutVars>
          <dgm:bulletEnabled val="1"/>
        </dgm:presLayoutVars>
      </dgm:prSet>
      <dgm:spPr/>
    </dgm:pt>
    <dgm:pt modelId="{562BE937-9F6B-41ED-850B-FEE26C32AA02}" type="pres">
      <dgm:prSet presAssocID="{CFE78200-F3FF-4CA4-974B-ECACDBBD088C}" presName="ThreeConn_1-2" presStyleLbl="fgAccFollowNode1" presStyleIdx="0" presStyleCnt="2">
        <dgm:presLayoutVars>
          <dgm:bulletEnabled val="1"/>
        </dgm:presLayoutVars>
      </dgm:prSet>
      <dgm:spPr/>
    </dgm:pt>
    <dgm:pt modelId="{B9B8E60C-FB1E-41F5-AEE6-04E0A4B7E1C0}" type="pres">
      <dgm:prSet presAssocID="{CFE78200-F3FF-4CA4-974B-ECACDBBD088C}" presName="ThreeConn_2-3" presStyleLbl="fgAccFollowNode1" presStyleIdx="1" presStyleCnt="2">
        <dgm:presLayoutVars>
          <dgm:bulletEnabled val="1"/>
        </dgm:presLayoutVars>
      </dgm:prSet>
      <dgm:spPr/>
    </dgm:pt>
    <dgm:pt modelId="{ECAA8DA2-F4CE-4956-9E4D-DA0B9F80741C}" type="pres">
      <dgm:prSet presAssocID="{CFE78200-F3FF-4CA4-974B-ECACDBBD088C}" presName="ThreeNodes_1_text" presStyleLbl="node1" presStyleIdx="2" presStyleCnt="3">
        <dgm:presLayoutVars>
          <dgm:bulletEnabled val="1"/>
        </dgm:presLayoutVars>
      </dgm:prSet>
      <dgm:spPr/>
    </dgm:pt>
    <dgm:pt modelId="{38754113-B7A9-427E-98B2-6460C10DA646}" type="pres">
      <dgm:prSet presAssocID="{CFE78200-F3FF-4CA4-974B-ECACDBBD088C}" presName="ThreeNodes_2_text" presStyleLbl="node1" presStyleIdx="2" presStyleCnt="3">
        <dgm:presLayoutVars>
          <dgm:bulletEnabled val="1"/>
        </dgm:presLayoutVars>
      </dgm:prSet>
      <dgm:spPr/>
    </dgm:pt>
    <dgm:pt modelId="{8623029C-CF7B-4B7F-AB31-C543AB4ACC5D}" type="pres">
      <dgm:prSet presAssocID="{CFE78200-F3FF-4CA4-974B-ECACDBBD088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94D2508-411D-4305-8EBA-5414D27E7D54}" type="presOf" srcId="{5E81D573-3621-4913-90CB-360C9532179E}" destId="{4F0B37F4-39E6-4182-A8B8-EED755306CC1}" srcOrd="0" destOrd="0" presId="urn:microsoft.com/office/officeart/2005/8/layout/vProcess5"/>
    <dgm:cxn modelId="{0149F308-3CA7-4DCE-B2FB-D15066CD143E}" type="presOf" srcId="{B124194D-53A3-4071-84D3-85541A119FDA}" destId="{562BE937-9F6B-41ED-850B-FEE26C32AA02}" srcOrd="0" destOrd="0" presId="urn:microsoft.com/office/officeart/2005/8/layout/vProcess5"/>
    <dgm:cxn modelId="{5BB42937-EBF9-4A6D-B9B2-CB2AA195A8C0}" type="presOf" srcId="{5E81D573-3621-4913-90CB-360C9532179E}" destId="{ECAA8DA2-F4CE-4956-9E4D-DA0B9F80741C}" srcOrd="1" destOrd="0" presId="urn:microsoft.com/office/officeart/2005/8/layout/vProcess5"/>
    <dgm:cxn modelId="{F7B06739-32DA-4423-A8BB-494F42D22895}" type="presOf" srcId="{3975EF6C-6EA9-471E-A1AB-28B00223D225}" destId="{572583F5-59A0-4ED8-97EE-512984A7AEBA}" srcOrd="0" destOrd="0" presId="urn:microsoft.com/office/officeart/2005/8/layout/vProcess5"/>
    <dgm:cxn modelId="{3E4F435E-C14A-4411-86DC-90AE4CD5ACB0}" type="presOf" srcId="{567EF294-D5B4-4A4D-A4D1-11810DF9E02F}" destId="{B9B8E60C-FB1E-41F5-AEE6-04E0A4B7E1C0}" srcOrd="0" destOrd="0" presId="urn:microsoft.com/office/officeart/2005/8/layout/vProcess5"/>
    <dgm:cxn modelId="{114C5F58-2017-454F-8858-259F47722707}" srcId="{CFE78200-F3FF-4CA4-974B-ECACDBBD088C}" destId="{3975EF6C-6EA9-471E-A1AB-28B00223D225}" srcOrd="1" destOrd="0" parTransId="{D2CAAED1-3CCC-4F34-A9FD-63C419250D96}" sibTransId="{567EF294-D5B4-4A4D-A4D1-11810DF9E02F}"/>
    <dgm:cxn modelId="{8EC2B47A-C526-4AC5-8DE5-0A8F79AD0E53}" srcId="{CFE78200-F3FF-4CA4-974B-ECACDBBD088C}" destId="{D74F4317-DB01-4039-B09F-135F31EEA51F}" srcOrd="2" destOrd="0" parTransId="{BEF29ECA-16FB-4924-9B27-3C1B21BDBAF6}" sibTransId="{092BC743-368E-47C9-8243-AC57D02956C9}"/>
    <dgm:cxn modelId="{83C5818B-5EBC-4223-9D86-DAC9BD7C8C44}" type="presOf" srcId="{3975EF6C-6EA9-471E-A1AB-28B00223D225}" destId="{38754113-B7A9-427E-98B2-6460C10DA646}" srcOrd="1" destOrd="0" presId="urn:microsoft.com/office/officeart/2005/8/layout/vProcess5"/>
    <dgm:cxn modelId="{30347E9B-7262-4697-B886-F120DD8DC5AF}" type="presOf" srcId="{D74F4317-DB01-4039-B09F-135F31EEA51F}" destId="{8623029C-CF7B-4B7F-AB31-C543AB4ACC5D}" srcOrd="1" destOrd="0" presId="urn:microsoft.com/office/officeart/2005/8/layout/vProcess5"/>
    <dgm:cxn modelId="{0AD2B1A9-EBF2-4A21-A097-0C8984435E4F}" type="presOf" srcId="{D74F4317-DB01-4039-B09F-135F31EEA51F}" destId="{16042386-0BA0-4DD5-B0CE-12CAF5544087}" srcOrd="0" destOrd="0" presId="urn:microsoft.com/office/officeart/2005/8/layout/vProcess5"/>
    <dgm:cxn modelId="{EB2AC0E8-6E58-4253-B89B-0FC9939BB5A0}" srcId="{CFE78200-F3FF-4CA4-974B-ECACDBBD088C}" destId="{5E81D573-3621-4913-90CB-360C9532179E}" srcOrd="0" destOrd="0" parTransId="{C2ACFF36-6156-4312-A62F-EF24DD8B5D0A}" sibTransId="{B124194D-53A3-4071-84D3-85541A119FDA}"/>
    <dgm:cxn modelId="{B837AFF7-C6AA-4196-A028-9EB1DF105185}" type="presOf" srcId="{CFE78200-F3FF-4CA4-974B-ECACDBBD088C}" destId="{EE411CF5-9500-4A52-B8F8-4ED563B9502A}" srcOrd="0" destOrd="0" presId="urn:microsoft.com/office/officeart/2005/8/layout/vProcess5"/>
    <dgm:cxn modelId="{22F0F23F-1441-4CD8-B901-B04CC0335DFB}" type="presParOf" srcId="{EE411CF5-9500-4A52-B8F8-4ED563B9502A}" destId="{3EED79B8-146E-4664-803F-AAECC5282D10}" srcOrd="0" destOrd="0" presId="urn:microsoft.com/office/officeart/2005/8/layout/vProcess5"/>
    <dgm:cxn modelId="{D9743929-29C4-4A26-9C0D-348F1DA32049}" type="presParOf" srcId="{EE411CF5-9500-4A52-B8F8-4ED563B9502A}" destId="{4F0B37F4-39E6-4182-A8B8-EED755306CC1}" srcOrd="1" destOrd="0" presId="urn:microsoft.com/office/officeart/2005/8/layout/vProcess5"/>
    <dgm:cxn modelId="{1ED5AAA4-6C8C-4A0D-95F4-85E90C732B2D}" type="presParOf" srcId="{EE411CF5-9500-4A52-B8F8-4ED563B9502A}" destId="{572583F5-59A0-4ED8-97EE-512984A7AEBA}" srcOrd="2" destOrd="0" presId="urn:microsoft.com/office/officeart/2005/8/layout/vProcess5"/>
    <dgm:cxn modelId="{DE10CEA6-340F-4C4C-890A-74C4A7657C7B}" type="presParOf" srcId="{EE411CF5-9500-4A52-B8F8-4ED563B9502A}" destId="{16042386-0BA0-4DD5-B0CE-12CAF5544087}" srcOrd="3" destOrd="0" presId="urn:microsoft.com/office/officeart/2005/8/layout/vProcess5"/>
    <dgm:cxn modelId="{2525F8ED-8F5C-4F23-B87E-CBBFF05CE4D1}" type="presParOf" srcId="{EE411CF5-9500-4A52-B8F8-4ED563B9502A}" destId="{562BE937-9F6B-41ED-850B-FEE26C32AA02}" srcOrd="4" destOrd="0" presId="urn:microsoft.com/office/officeart/2005/8/layout/vProcess5"/>
    <dgm:cxn modelId="{AC512350-7658-4792-86F6-D158D754D7C6}" type="presParOf" srcId="{EE411CF5-9500-4A52-B8F8-4ED563B9502A}" destId="{B9B8E60C-FB1E-41F5-AEE6-04E0A4B7E1C0}" srcOrd="5" destOrd="0" presId="urn:microsoft.com/office/officeart/2005/8/layout/vProcess5"/>
    <dgm:cxn modelId="{A18FC625-A982-47AE-A565-E4FDDF7CFE6B}" type="presParOf" srcId="{EE411CF5-9500-4A52-B8F8-4ED563B9502A}" destId="{ECAA8DA2-F4CE-4956-9E4D-DA0B9F80741C}" srcOrd="6" destOrd="0" presId="urn:microsoft.com/office/officeart/2005/8/layout/vProcess5"/>
    <dgm:cxn modelId="{6FE7AE6C-13CC-4BB1-B35B-A564103B0A08}" type="presParOf" srcId="{EE411CF5-9500-4A52-B8F8-4ED563B9502A}" destId="{38754113-B7A9-427E-98B2-6460C10DA646}" srcOrd="7" destOrd="0" presId="urn:microsoft.com/office/officeart/2005/8/layout/vProcess5"/>
    <dgm:cxn modelId="{247E2475-0CCA-4508-A725-C09741F5A5DE}" type="presParOf" srcId="{EE411CF5-9500-4A52-B8F8-4ED563B9502A}" destId="{8623029C-CF7B-4B7F-AB31-C543AB4ACC5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0B37F4-39E6-4182-A8B8-EED755306CC1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/>
            <a:t>W projekcie wykorzystano </a:t>
          </a:r>
          <a:r>
            <a:rPr lang="pl-PL" sz="2400" kern="1200" err="1">
              <a:latin typeface="Calibri Light" panose="020F0302020204030204"/>
            </a:rPr>
            <a:t>mininet</a:t>
          </a:r>
          <a:r>
            <a:rPr lang="pl-PL" sz="2400" kern="1200">
              <a:latin typeface="Calibri Light" panose="020F0302020204030204"/>
            </a:rPr>
            <a:t>-</a:t>
          </a:r>
          <a:r>
            <a:rPr lang="pl-PL" sz="2400" kern="1200" err="1">
              <a:latin typeface="Calibri Light" panose="020F0302020204030204"/>
            </a:rPr>
            <a:t>flow</a:t>
          </a:r>
          <a:r>
            <a:rPr lang="pl-PL" sz="2400" kern="1200">
              <a:latin typeface="Calibri Light" panose="020F0302020204030204"/>
            </a:rPr>
            <a:t>-generator </a:t>
          </a:r>
          <a:endParaRPr lang="en-US" sz="2400" kern="1200">
            <a:latin typeface="Calibri Light" panose="020F0302020204030204"/>
          </a:endParaRPr>
        </a:p>
      </dsp:txBody>
      <dsp:txXfrm>
        <a:off x="38234" y="38234"/>
        <a:ext cx="7529629" cy="1228933"/>
      </dsp:txXfrm>
    </dsp:sp>
    <dsp:sp modelId="{572583F5-59A0-4ED8-97EE-512984A7AEBA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>
              <a:latin typeface="Calibri Light" panose="020F0302020204030204"/>
            </a:rPr>
            <a:t>Zaletą</a:t>
          </a:r>
          <a:r>
            <a:rPr lang="pl-PL" sz="2400" kern="1200" dirty="0"/>
            <a:t> tego rozwiązania jest fakt</a:t>
          </a:r>
          <a:r>
            <a:rPr lang="pl-PL" sz="2400" kern="1200" dirty="0">
              <a:latin typeface="Calibri Light" panose="020F0302020204030204"/>
            </a:rPr>
            <a:t>, uruchamiania, wraz z całym generatorem, zdefiniowanej w pliku topologii </a:t>
          </a:r>
          <a:endParaRPr lang="en-US" sz="2400" kern="1200" dirty="0">
            <a:latin typeface="Calibri Light" panose="020F0302020204030204"/>
          </a:endParaRPr>
        </a:p>
      </dsp:txBody>
      <dsp:txXfrm>
        <a:off x="826903" y="1561202"/>
        <a:ext cx="7224611" cy="1228933"/>
      </dsp:txXfrm>
    </dsp:sp>
    <dsp:sp modelId="{16042386-0BA0-4DD5-B0CE-12CAF5544087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/>
            <a:t>Dodatkowo podczas uruchamiania projektu można zdefiniować ilości </a:t>
          </a:r>
          <a:r>
            <a:rPr lang="pl-PL" sz="2400" kern="1200" err="1"/>
            <a:t>elephant</a:t>
          </a:r>
          <a:r>
            <a:rPr lang="pl-PL" sz="2400" kern="1200"/>
            <a:t> i mice </a:t>
          </a:r>
          <a:r>
            <a:rPr lang="pl-PL" sz="2400" kern="1200" err="1"/>
            <a:t>flowów</a:t>
          </a:r>
          <a:r>
            <a:rPr lang="pl-PL" sz="2400" kern="1200"/>
            <a:t> oraz czas trwania badania.</a:t>
          </a:r>
          <a:endParaRPr lang="en-US" sz="2400" kern="1200"/>
        </a:p>
      </dsp:txBody>
      <dsp:txXfrm>
        <a:off x="1615573" y="3084170"/>
        <a:ext cx="7224611" cy="1228933"/>
      </dsp:txXfrm>
    </dsp:sp>
    <dsp:sp modelId="{562BE937-9F6B-41ED-850B-FEE26C32AA02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80664" y="989929"/>
        <a:ext cx="466680" cy="638504"/>
      </dsp:txXfrm>
    </dsp:sp>
    <dsp:sp modelId="{B9B8E60C-FB1E-41F5-AEE6-04E0A4B7E1C0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9069334" y="2504195"/>
        <a:ext cx="466680" cy="638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AB606-BD89-4570-90A5-E8CB8F181848}" type="datetimeFigureOut">
              <a:t>25.01.2024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AB30A-B936-4DA7-9712-FFE691FAC32C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7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Na </a:t>
            </a:r>
            <a:r>
              <a:rPr lang="en-US" err="1">
                <a:ea typeface="Calibri"/>
                <a:cs typeface="Calibri"/>
              </a:rPr>
              <a:t>początku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prezentacja</a:t>
            </a:r>
            <a:r>
              <a:rPr lang="en-US">
                <a:ea typeface="Calibri"/>
                <a:cs typeface="Calibri"/>
              </a:rPr>
              <a:t> PowerPoint: 5-6 </a:t>
            </a:r>
            <a:r>
              <a:rPr lang="en-US" err="1">
                <a:ea typeface="Calibri"/>
                <a:cs typeface="Calibri"/>
              </a:rPr>
              <a:t>slajdów</a:t>
            </a:r>
            <a:r>
              <a:rPr lang="en-US">
                <a:ea typeface="Calibri"/>
                <a:cs typeface="Calibri"/>
              </a:rPr>
              <a:t>, 3-4 </a:t>
            </a:r>
            <a:r>
              <a:rPr lang="en-US" err="1">
                <a:ea typeface="Calibri"/>
                <a:cs typeface="Calibri"/>
              </a:rPr>
              <a:t>minutki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bardzo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treściwie</a:t>
            </a:r>
            <a:r>
              <a:rPr lang="en-US">
                <a:ea typeface="Calibri"/>
                <a:cs typeface="Calibri"/>
              </a:rPr>
              <a:t>:</a:t>
            </a:r>
          </a:p>
          <a:p>
            <a:endParaRPr lang="en-US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Jaki jest </a:t>
            </a:r>
            <a:r>
              <a:rPr lang="en-US" err="1">
                <a:ea typeface="Calibri"/>
                <a:cs typeface="Calibri"/>
              </a:rPr>
              <a:t>temat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projektu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Jaki jest </a:t>
            </a:r>
            <a:r>
              <a:rPr lang="en-US" err="1">
                <a:ea typeface="Calibri"/>
                <a:cs typeface="Calibri"/>
              </a:rPr>
              <a:t>cel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projektu</a:t>
            </a:r>
          </a:p>
          <a:p>
            <a:pPr marL="171450" indent="-171450">
              <a:buFont typeface="Calibri"/>
              <a:buChar char="-"/>
            </a:pPr>
            <a:r>
              <a:rPr lang="en-US" err="1">
                <a:ea typeface="Calibri"/>
                <a:cs typeface="Calibri"/>
              </a:rPr>
              <a:t>Jakich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narzędzi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użyliśmy</a:t>
            </a:r>
          </a:p>
          <a:p>
            <a:pPr marL="171450" indent="-171450">
              <a:buFont typeface="Calibri"/>
              <a:buChar char="-"/>
            </a:pPr>
            <a:r>
              <a:rPr lang="en-US" err="1">
                <a:ea typeface="Calibri"/>
                <a:cs typeface="Calibri"/>
              </a:rPr>
              <a:t>Topologia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Jak </a:t>
            </a:r>
            <a:r>
              <a:rPr lang="en-US" err="1">
                <a:ea typeface="Calibri"/>
                <a:cs typeface="Calibri"/>
              </a:rPr>
              <a:t>wygląda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algorytm</a:t>
            </a:r>
            <a:r>
              <a:rPr lang="en-US">
                <a:ea typeface="Calibri"/>
                <a:cs typeface="Calibri"/>
              </a:rPr>
              <a:t> </a:t>
            </a:r>
          </a:p>
          <a:p>
            <a:pPr marL="171450" indent="-171450">
              <a:buFont typeface="Calibri"/>
              <a:buChar char="-"/>
            </a:pPr>
            <a:r>
              <a:rPr lang="en-US" err="1">
                <a:ea typeface="Calibri"/>
                <a:cs typeface="Calibri"/>
              </a:rPr>
              <a:t>Literatura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Jakie </a:t>
            </a:r>
            <a:r>
              <a:rPr lang="en-US" err="1">
                <a:ea typeface="Calibri"/>
                <a:cs typeface="Calibri"/>
              </a:rPr>
              <a:t>problemy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napotkaliśmy</a:t>
            </a:r>
            <a:r>
              <a:rPr lang="en-US">
                <a:ea typeface="Calibri"/>
                <a:cs typeface="Calibri"/>
              </a:rPr>
              <a:t> (?)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Live demo </a:t>
            </a:r>
            <a:r>
              <a:rPr lang="en-US" err="1">
                <a:ea typeface="Calibri"/>
                <a:cs typeface="Calibri"/>
              </a:rPr>
              <a:t>działania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algorytmu</a:t>
            </a:r>
            <a:r>
              <a:rPr lang="en-US">
                <a:ea typeface="Calibri"/>
                <a:cs typeface="Calibri"/>
              </a:rPr>
              <a:t> (</a:t>
            </a:r>
            <a:r>
              <a:rPr lang="en-US" err="1">
                <a:ea typeface="Calibri"/>
                <a:cs typeface="Calibri"/>
              </a:rPr>
              <a:t>odpalamy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minineta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sterownik</a:t>
            </a:r>
            <a:r>
              <a:rPr lang="en-US">
                <a:ea typeface="Calibri"/>
                <a:cs typeface="Calibri"/>
              </a:rPr>
              <a:t> I </a:t>
            </a:r>
            <a:r>
              <a:rPr lang="en-US" err="1">
                <a:ea typeface="Calibri"/>
                <a:cs typeface="Calibri"/>
              </a:rPr>
              <a:t>pokazujemy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że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nasz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algorytm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działa</a:t>
            </a:r>
            <a:r>
              <a:rPr lang="en-US">
                <a:ea typeface="Calibri"/>
                <a:cs typeface="Calibri"/>
              </a:rPr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AB30A-B936-4DA7-9712-FFE691FAC32C}" type="slidenum"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936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Elephant </a:t>
            </a:r>
            <a:r>
              <a:rPr lang="pl-PL" err="1"/>
              <a:t>flows</a:t>
            </a:r>
            <a:r>
              <a:rPr lang="pl-PL"/>
              <a:t> </a:t>
            </a:r>
            <a:r>
              <a:rPr lang="pl-PL" err="1"/>
              <a:t>are</a:t>
            </a:r>
            <a:r>
              <a:rPr lang="pl-PL"/>
              <a:t> </a:t>
            </a:r>
            <a:r>
              <a:rPr lang="pl-PL" err="1"/>
              <a:t>extremely</a:t>
            </a:r>
            <a:r>
              <a:rPr lang="pl-PL"/>
              <a:t> </a:t>
            </a:r>
            <a:r>
              <a:rPr lang="pl-PL" err="1"/>
              <a:t>large</a:t>
            </a:r>
            <a:r>
              <a:rPr lang="pl-PL"/>
              <a:t> (in </a:t>
            </a:r>
            <a:r>
              <a:rPr lang="pl-PL" err="1"/>
              <a:t>total</a:t>
            </a:r>
            <a:r>
              <a:rPr lang="pl-PL"/>
              <a:t> </a:t>
            </a:r>
            <a:r>
              <a:rPr lang="pl-PL" err="1"/>
              <a:t>bytes</a:t>
            </a:r>
            <a:r>
              <a:rPr lang="pl-PL"/>
              <a:t>), </a:t>
            </a:r>
            <a:r>
              <a:rPr lang="pl-PL" err="1"/>
              <a:t>continuous</a:t>
            </a:r>
            <a:r>
              <a:rPr lang="pl-PL"/>
              <a:t> </a:t>
            </a:r>
            <a:r>
              <a:rPr lang="pl-PL" err="1"/>
              <a:t>flows</a:t>
            </a:r>
            <a:r>
              <a:rPr lang="pl-PL"/>
              <a:t> set </a:t>
            </a:r>
            <a:r>
              <a:rPr lang="pl-PL" err="1"/>
              <a:t>up</a:t>
            </a:r>
            <a:r>
              <a:rPr lang="pl-PL"/>
              <a:t> by a TCP (</a:t>
            </a:r>
            <a:r>
              <a:rPr lang="pl-PL" err="1"/>
              <a:t>or</a:t>
            </a:r>
            <a:r>
              <a:rPr lang="pl-PL"/>
              <a:t> </a:t>
            </a:r>
            <a:r>
              <a:rPr lang="pl-PL" err="1"/>
              <a:t>other</a:t>
            </a:r>
            <a:r>
              <a:rPr lang="pl-PL"/>
              <a:t> </a:t>
            </a:r>
            <a:r>
              <a:rPr lang="pl-PL" err="1"/>
              <a:t>protocols</a:t>
            </a:r>
            <a:r>
              <a:rPr lang="pl-PL"/>
              <a:t>) </a:t>
            </a:r>
            <a:r>
              <a:rPr lang="pl-PL" err="1"/>
              <a:t>flow</a:t>
            </a:r>
            <a:r>
              <a:rPr lang="pl-PL"/>
              <a:t> </a:t>
            </a:r>
            <a:r>
              <a:rPr lang="pl-PL" err="1"/>
              <a:t>measured</a:t>
            </a:r>
            <a:r>
              <a:rPr lang="pl-PL"/>
              <a:t> </a:t>
            </a:r>
            <a:r>
              <a:rPr lang="pl-PL" err="1"/>
              <a:t>over</a:t>
            </a:r>
            <a:r>
              <a:rPr lang="pl-PL"/>
              <a:t> a network link. By </a:t>
            </a:r>
            <a:r>
              <a:rPr lang="pl-PL" err="1"/>
              <a:t>default</a:t>
            </a:r>
            <a:r>
              <a:rPr lang="pl-PL"/>
              <a:t>, </a:t>
            </a:r>
            <a:r>
              <a:rPr lang="pl-PL" err="1"/>
              <a:t>elephant</a:t>
            </a:r>
            <a:r>
              <a:rPr lang="pl-PL"/>
              <a:t> </a:t>
            </a:r>
            <a:r>
              <a:rPr lang="pl-PL" err="1"/>
              <a:t>flows</a:t>
            </a:r>
            <a:r>
              <a:rPr lang="pl-PL"/>
              <a:t> </a:t>
            </a:r>
            <a:r>
              <a:rPr lang="pl-PL" err="1"/>
              <a:t>are</a:t>
            </a:r>
            <a:r>
              <a:rPr lang="pl-PL"/>
              <a:t> </a:t>
            </a:r>
            <a:r>
              <a:rPr lang="pl-PL" err="1"/>
              <a:t>those</a:t>
            </a:r>
            <a:r>
              <a:rPr lang="pl-PL"/>
              <a:t> </a:t>
            </a:r>
            <a:r>
              <a:rPr lang="pl-PL" err="1"/>
              <a:t>larger</a:t>
            </a:r>
            <a:r>
              <a:rPr lang="pl-PL"/>
              <a:t> </a:t>
            </a:r>
            <a:r>
              <a:rPr lang="pl-PL" err="1"/>
              <a:t>than</a:t>
            </a:r>
            <a:r>
              <a:rPr lang="pl-PL"/>
              <a:t> 1 GB/10 </a:t>
            </a:r>
            <a:r>
              <a:rPr lang="pl-PL" err="1"/>
              <a:t>seconds</a:t>
            </a:r>
            <a:r>
              <a:rPr lang="pl-PL"/>
              <a:t>. </a:t>
            </a:r>
            <a:r>
              <a:rPr lang="pl-PL" err="1"/>
              <a:t>They</a:t>
            </a:r>
            <a:r>
              <a:rPr lang="pl-PL"/>
              <a:t> </a:t>
            </a:r>
            <a:r>
              <a:rPr lang="pl-PL" err="1"/>
              <a:t>can</a:t>
            </a:r>
            <a:r>
              <a:rPr lang="pl-PL"/>
              <a:t> </a:t>
            </a:r>
            <a:r>
              <a:rPr lang="pl-PL" err="1"/>
              <a:t>cause</a:t>
            </a:r>
            <a:r>
              <a:rPr lang="pl-PL"/>
              <a:t> performance </a:t>
            </a:r>
            <a:r>
              <a:rPr lang="pl-PL" err="1"/>
              <a:t>duress</a:t>
            </a:r>
            <a:r>
              <a:rPr lang="pl-PL"/>
              <a:t> in </a:t>
            </a:r>
            <a:r>
              <a:rPr lang="pl-PL" err="1"/>
              <a:t>Snort</a:t>
            </a:r>
            <a:r>
              <a:rPr lang="pl-PL"/>
              <a:t> </a:t>
            </a:r>
            <a:r>
              <a:rPr lang="pl-PL" err="1"/>
              <a:t>cores</a:t>
            </a:r>
            <a:r>
              <a:rPr lang="pl-PL"/>
              <a:t>. Elephant </a:t>
            </a:r>
            <a:r>
              <a:rPr lang="pl-PL" err="1"/>
              <a:t>flows</a:t>
            </a:r>
            <a:r>
              <a:rPr lang="pl-PL"/>
              <a:t> </a:t>
            </a:r>
            <a:r>
              <a:rPr lang="pl-PL" err="1"/>
              <a:t>are</a:t>
            </a:r>
            <a:r>
              <a:rPr lang="pl-PL"/>
              <a:t> not </a:t>
            </a:r>
            <a:r>
              <a:rPr lang="pl-PL" err="1"/>
              <a:t>numerous</a:t>
            </a:r>
            <a:r>
              <a:rPr lang="pl-PL"/>
              <a:t>, but </a:t>
            </a:r>
            <a:r>
              <a:rPr lang="pl-PL" err="1"/>
              <a:t>they</a:t>
            </a:r>
            <a:r>
              <a:rPr lang="pl-PL"/>
              <a:t> </a:t>
            </a:r>
            <a:r>
              <a:rPr lang="pl-PL" err="1"/>
              <a:t>can</a:t>
            </a:r>
            <a:r>
              <a:rPr lang="pl-PL"/>
              <a:t> </a:t>
            </a:r>
            <a:r>
              <a:rPr lang="pl-PL" err="1"/>
              <a:t>occupy</a:t>
            </a:r>
            <a:r>
              <a:rPr lang="pl-PL"/>
              <a:t> a </a:t>
            </a:r>
            <a:r>
              <a:rPr lang="pl-PL" err="1"/>
              <a:t>disproportionate</a:t>
            </a:r>
            <a:r>
              <a:rPr lang="pl-PL"/>
              <a:t> </a:t>
            </a:r>
            <a:r>
              <a:rPr lang="pl-PL" err="1"/>
              <a:t>share</a:t>
            </a:r>
            <a:r>
              <a:rPr lang="pl-PL"/>
              <a:t> of the </a:t>
            </a:r>
            <a:r>
              <a:rPr lang="pl-PL" err="1"/>
              <a:t>total</a:t>
            </a:r>
            <a:r>
              <a:rPr lang="pl-PL"/>
              <a:t> </a:t>
            </a:r>
            <a:r>
              <a:rPr lang="pl-PL" err="1"/>
              <a:t>bandwidth</a:t>
            </a:r>
            <a:r>
              <a:rPr lang="pl-PL"/>
              <a:t> </a:t>
            </a:r>
            <a:r>
              <a:rPr lang="pl-PL" err="1"/>
              <a:t>over</a:t>
            </a:r>
            <a:r>
              <a:rPr lang="pl-PL"/>
              <a:t> a period of </a:t>
            </a:r>
            <a:r>
              <a:rPr lang="pl-PL" err="1"/>
              <a:t>time</a:t>
            </a:r>
            <a:r>
              <a:rPr lang="pl-PL"/>
              <a:t>. </a:t>
            </a:r>
            <a:r>
              <a:rPr lang="pl-PL" err="1"/>
              <a:t>They</a:t>
            </a:r>
            <a:r>
              <a:rPr lang="pl-PL"/>
              <a:t> </a:t>
            </a:r>
            <a:r>
              <a:rPr lang="pl-PL" err="1"/>
              <a:t>can</a:t>
            </a:r>
            <a:r>
              <a:rPr lang="pl-PL"/>
              <a:t> </a:t>
            </a:r>
            <a:r>
              <a:rPr lang="pl-PL" err="1"/>
              <a:t>lead</a:t>
            </a:r>
            <a:r>
              <a:rPr lang="pl-PL"/>
              <a:t> to </a:t>
            </a:r>
            <a:r>
              <a:rPr lang="pl-PL" err="1"/>
              <a:t>problems</a:t>
            </a:r>
            <a:r>
              <a:rPr lang="pl-PL"/>
              <a:t>, </a:t>
            </a:r>
            <a:r>
              <a:rPr lang="pl-PL" err="1"/>
              <a:t>such</a:t>
            </a:r>
            <a:r>
              <a:rPr lang="pl-PL"/>
              <a:t> as high CPU </a:t>
            </a:r>
            <a:r>
              <a:rPr lang="pl-PL" err="1"/>
              <a:t>utilization</a:t>
            </a:r>
            <a:r>
              <a:rPr lang="pl-PL"/>
              <a:t>, </a:t>
            </a:r>
            <a:r>
              <a:rPr lang="pl-PL" err="1"/>
              <a:t>packet</a:t>
            </a:r>
            <a:r>
              <a:rPr lang="pl-PL"/>
              <a:t> drops, and </a:t>
            </a:r>
            <a:r>
              <a:rPr lang="pl-PL" err="1"/>
              <a:t>so</a:t>
            </a:r>
            <a:r>
              <a:rPr lang="pl-PL"/>
              <a:t> on.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AB30A-B936-4DA7-9712-FFE691FAC32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33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25.01.2024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25.01.2024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25.01.2024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25.01.2024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25.01.2024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25.01.2024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25.01.2024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25.01.2024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25.01.2024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25.01.2024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25.01.2024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25.01.2024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Dwie Elephants posiadanee na jeziora">
            <a:extLst>
              <a:ext uri="{FF2B5EF4-FFF2-40B4-BE49-F238E27FC236}">
                <a16:creationId xmlns:a16="http://schemas.microsoft.com/office/drawing/2014/main" id="{63ACBB96-FF09-B282-330D-CAFFAFBEBD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r="-1" b="1570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pl-PL" sz="5600" b="1">
                <a:solidFill>
                  <a:schemeClr val="bg1"/>
                </a:solidFill>
                <a:ea typeface="+mj-lt"/>
                <a:cs typeface="+mj-lt"/>
              </a:rPr>
              <a:t>Zastosowanie sterownika Floodlight w wykrywaniu i reakcji na tzw. Elephant Flows</a:t>
            </a:r>
            <a:endParaRPr lang="pl-PL" sz="5600" b="1">
              <a:solidFill>
                <a:schemeClr val="bg1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sz="1300" b="1">
                <a:solidFill>
                  <a:schemeClr val="bg1"/>
                </a:solidFill>
                <a:cs typeface="Calibri"/>
              </a:rPr>
              <a:t>Aleksandra Mardaus</a:t>
            </a:r>
            <a:endParaRPr lang="pl-PL" sz="1300" b="1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pl-PL" sz="1300" b="1">
                <a:solidFill>
                  <a:schemeClr val="bg1"/>
                </a:solidFill>
                <a:cs typeface="Calibri"/>
              </a:rPr>
              <a:t>Marta Szymczyk</a:t>
            </a:r>
            <a:endParaRPr lang="pl-PL" sz="1300" b="1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pl-PL" sz="1300" b="1">
                <a:solidFill>
                  <a:schemeClr val="bg1"/>
                </a:solidFill>
                <a:cs typeface="Calibri"/>
              </a:rPr>
              <a:t>Bartosz Baran </a:t>
            </a:r>
            <a:endParaRPr lang="pl-PL" sz="1300" b="1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pl-PL" sz="1300" b="1">
                <a:solidFill>
                  <a:schemeClr val="bg1"/>
                </a:solidFill>
                <a:cs typeface="Calibri"/>
              </a:rPr>
              <a:t>Christian Białek</a:t>
            </a:r>
            <a:endParaRPr lang="pl-PL" sz="1300" b="1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pl-PL" sz="1300" b="1">
                <a:solidFill>
                  <a:schemeClr val="bg1"/>
                </a:solidFill>
                <a:cs typeface="Calibri"/>
              </a:rPr>
              <a:t>Weronika Kubińska</a:t>
            </a:r>
            <a:endParaRPr lang="pl-PL" sz="1300" b="1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C27E70C-5470-4262-B9CE-AE52C51CF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35" name="Color">
              <a:extLst>
                <a:ext uri="{FF2B5EF4-FFF2-40B4-BE49-F238E27FC236}">
                  <a16:creationId xmlns:a16="http://schemas.microsoft.com/office/drawing/2014/main" id="{B5C7D35F-738C-47DF-AD6E-859806E4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olor">
              <a:extLst>
                <a:ext uri="{FF2B5EF4-FFF2-40B4-BE49-F238E27FC236}">
                  <a16:creationId xmlns:a16="http://schemas.microsoft.com/office/drawing/2014/main" id="{740F8C8B-E52F-46CF-89C7-51C6A037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rgbClr val="62A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Elephant">
            <a:extLst>
              <a:ext uri="{FF2B5EF4-FFF2-40B4-BE49-F238E27FC236}">
                <a16:creationId xmlns:a16="http://schemas.microsoft.com/office/drawing/2014/main" id="{86E80F90-30BF-2A4E-6E3B-2A7F9A7A0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5030" y="1065276"/>
            <a:ext cx="4727448" cy="4727448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99892A73-0822-1969-0457-75D5CD3E6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841249"/>
            <a:ext cx="5692953" cy="2587131"/>
          </a:xfrm>
        </p:spPr>
        <p:txBody>
          <a:bodyPr anchor="b">
            <a:normAutofit/>
          </a:bodyPr>
          <a:lstStyle/>
          <a:p>
            <a:r>
              <a:rPr lang="pl-PL" sz="4800" b="1">
                <a:solidFill>
                  <a:schemeClr val="bg1"/>
                </a:solidFill>
                <a:cs typeface="Calibri Light"/>
              </a:rPr>
              <a:t>Cel projektu</a:t>
            </a:r>
            <a:endParaRPr lang="pl-PL" sz="4800" b="1">
              <a:solidFill>
                <a:schemeClr val="bg1"/>
              </a:solidFill>
            </a:endParaRPr>
          </a:p>
        </p:txBody>
      </p:sp>
      <p:sp>
        <p:nvSpPr>
          <p:cNvPr id="23" name="Symbol zastępczy zawartości 2">
            <a:extLst>
              <a:ext uri="{FF2B5EF4-FFF2-40B4-BE49-F238E27FC236}">
                <a16:creationId xmlns:a16="http://schemas.microsoft.com/office/drawing/2014/main" id="{61CB9FB9-278E-B855-3D0B-D4BA377F1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3" y="3566810"/>
            <a:ext cx="5692953" cy="2323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pl-PL" sz="2000">
                <a:solidFill>
                  <a:schemeClr val="tx2"/>
                </a:solidFill>
                <a:cs typeface="Calibri"/>
              </a:rPr>
              <a:t>Celem projektu było wykrycie i sklasyfikowanie ruchu na łączach (Elephant </a:t>
            </a:r>
            <a:r>
              <a:rPr lang="pl-PL" sz="2000" err="1">
                <a:solidFill>
                  <a:schemeClr val="tx2"/>
                </a:solidFill>
                <a:cs typeface="Calibri"/>
              </a:rPr>
              <a:t>Flows</a:t>
            </a:r>
            <a:r>
              <a:rPr lang="pl-PL" sz="2000">
                <a:solidFill>
                  <a:schemeClr val="tx2"/>
                </a:solidFill>
                <a:cs typeface="Calibri"/>
              </a:rPr>
              <a:t>), a następnie implementacja rozwiązania, które rozłoży ruch tak, by zminimalizować przeciążenie łącza i pozwoli na zwiększenie wydajności sieci.</a:t>
            </a:r>
            <a:endParaRPr lang="pl-PL" sz="2000">
              <a:solidFill>
                <a:schemeClr val="tx2"/>
              </a:solidFill>
              <a:ea typeface="Calibri"/>
              <a:cs typeface="Calibri"/>
            </a:endParaRPr>
          </a:p>
          <a:p>
            <a:endParaRPr lang="pl-PL" sz="1800">
              <a:solidFill>
                <a:schemeClr val="tx2"/>
              </a:solidFill>
              <a:cs typeface="Calibri"/>
            </a:endParaRPr>
          </a:p>
          <a:p>
            <a:endParaRPr lang="pl-PL" sz="1800">
              <a:solidFill>
                <a:schemeClr val="tx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631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0BDF0B5-3BAA-03E7-17ED-9D89B18C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pl-PL" sz="3600" b="1">
                <a:solidFill>
                  <a:srgbClr val="62A0AA"/>
                </a:solidFill>
                <a:cs typeface="Calibri Light"/>
              </a:rPr>
              <a:t>Elephant </a:t>
            </a:r>
            <a:r>
              <a:rPr lang="pl-PL" sz="3600" b="1" err="1">
                <a:solidFill>
                  <a:srgbClr val="62A0AA"/>
                </a:solidFill>
                <a:cs typeface="Calibri Light"/>
              </a:rPr>
              <a:t>flows</a:t>
            </a:r>
            <a:r>
              <a:rPr lang="pl-PL" sz="3600" b="1">
                <a:solidFill>
                  <a:srgbClr val="62A0AA"/>
                </a:solidFill>
                <a:cs typeface="Calibri Light"/>
              </a:rPr>
              <a:t> – czym są?</a:t>
            </a:r>
          </a:p>
        </p:txBody>
      </p:sp>
      <p:pic>
        <p:nvPicPr>
          <p:cNvPr id="7" name="Graphic 6" descr="Elephant">
            <a:extLst>
              <a:ext uri="{FF2B5EF4-FFF2-40B4-BE49-F238E27FC236}">
                <a16:creationId xmlns:a16="http://schemas.microsoft.com/office/drawing/2014/main" id="{FCA28C36-ACC9-FB6F-6275-5BC65901E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5F9E39-7FE0-5E20-B6D8-F19EDABD8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l-PL" sz="2000">
                <a:solidFill>
                  <a:schemeClr val="tx2"/>
                </a:solidFill>
                <a:cs typeface="Calibri"/>
              </a:rPr>
              <a:t>Elephant </a:t>
            </a:r>
            <a:r>
              <a:rPr lang="pl-PL" sz="2000" err="1">
                <a:solidFill>
                  <a:schemeClr val="tx2"/>
                </a:solidFill>
                <a:cs typeface="Calibri"/>
              </a:rPr>
              <a:t>flows</a:t>
            </a:r>
            <a:r>
              <a:rPr lang="pl-PL" sz="2000">
                <a:solidFill>
                  <a:schemeClr val="tx2"/>
                </a:solidFill>
                <a:cs typeface="Calibri"/>
              </a:rPr>
              <a:t> to bardzo duże, ciągłe przepływy zmierzone na łączu sieciowym. </a:t>
            </a:r>
            <a:br>
              <a:rPr lang="pl-PL" sz="2000">
                <a:ea typeface="+mn-lt"/>
                <a:cs typeface="+mn-lt"/>
              </a:rPr>
            </a:br>
            <a:r>
              <a:rPr lang="pl-PL" sz="2000">
                <a:solidFill>
                  <a:schemeClr val="tx2"/>
                </a:solidFill>
                <a:ea typeface="+mn-lt"/>
                <a:cs typeface="+mn-lt"/>
              </a:rPr>
              <a:t>Domyślnie są większe niż 1 GB/10 sekund. Nie muszą być liczne, ale mogą zajmować nieproporcjonalnie dużą część całkowitej przepustowości w danym okresie czasu. Mogą one prowadzić do problemów, takich jak wysokie wykorzystanie procesora, spadki pakietów itp. </a:t>
            </a:r>
            <a:endParaRPr lang="pl-PL" sz="2000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7251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EB945B5-619F-E5EF-D1C5-F7265C3EED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091" b="233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264D10D-49E3-7DC3-2F23-9EEEF79F1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b="1">
                <a:solidFill>
                  <a:srgbClr val="62A0AA"/>
                </a:solidFill>
                <a:cs typeface="Calibri Light"/>
              </a:rPr>
              <a:t>Użyte narzędzia</a:t>
            </a:r>
            <a:endParaRPr lang="pl-PL" b="1">
              <a:solidFill>
                <a:srgbClr val="62A0AA"/>
              </a:solidFill>
              <a:ea typeface="Calibri Light"/>
              <a:cs typeface="Calibri Light"/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2CB91B2D-D031-2C8C-3997-761252D32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4231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7957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2A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3D6480C-D0B4-7A8C-F0DE-926C8D1D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Topologia</a:t>
            </a:r>
            <a:endParaRPr lang="en-US" sz="3200" b="1" kern="1200" err="1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4" name="Obraz 3" descr="Obraz zawierający diagram, linia, krąg&#10;&#10;Opis wygenerowany automatycznie">
            <a:extLst>
              <a:ext uri="{FF2B5EF4-FFF2-40B4-BE49-F238E27FC236}">
                <a16:creationId xmlns:a16="http://schemas.microsoft.com/office/drawing/2014/main" id="{9454E05D-8541-00D6-5F7B-C5164AEAE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867035"/>
            <a:ext cx="7347537" cy="512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5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2A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37D7E82-2ABF-DBE7-EACE-35EF58B6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Algorytm</a:t>
            </a: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rozwiązania</a:t>
            </a: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problemu</a:t>
            </a:r>
            <a:endParaRPr lang="en-US" sz="3200" b="1" kern="1200" err="1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4" name="Symbol zastępczy zawartości 3" descr="Obraz zawierający diagram, Rysunek techniczny, linia, Plan&#10;&#10;Opis wygenerowany automatycznie">
            <a:extLst>
              <a:ext uri="{FF2B5EF4-FFF2-40B4-BE49-F238E27FC236}">
                <a16:creationId xmlns:a16="http://schemas.microsoft.com/office/drawing/2014/main" id="{00E6FC18-C10C-A35D-EAAF-CCF55E304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5417" y="640080"/>
            <a:ext cx="7292569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8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641895-2AA8-2355-92B3-96C72D7DB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2EE65D-D2B0-131A-5272-A49CB82B0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0A04A7-994D-8E53-3DAF-A0E19B34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0CB1F92-8319-93B1-ABD0-5C9B64BCB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6619" y="2729726"/>
            <a:ext cx="4977976" cy="1454051"/>
          </a:xfrm>
        </p:spPr>
        <p:txBody>
          <a:bodyPr>
            <a:normAutofit/>
          </a:bodyPr>
          <a:lstStyle/>
          <a:p>
            <a:pPr algn="ctr"/>
            <a:r>
              <a:rPr lang="pl-PL" sz="6000" b="1" dirty="0">
                <a:solidFill>
                  <a:srgbClr val="62A0AA"/>
                </a:solidFill>
                <a:cs typeface="Calibri Light"/>
              </a:rPr>
              <a:t>Demo</a:t>
            </a:r>
            <a:endParaRPr lang="pl-PL" sz="6000">
              <a:cs typeface="Calibri Light" panose="020F0302020204030204"/>
            </a:endParaRPr>
          </a:p>
        </p:txBody>
      </p:sp>
      <p:pic>
        <p:nvPicPr>
          <p:cNvPr id="7" name="Graphic 6" descr="Elephant">
            <a:extLst>
              <a:ext uri="{FF2B5EF4-FFF2-40B4-BE49-F238E27FC236}">
                <a16:creationId xmlns:a16="http://schemas.microsoft.com/office/drawing/2014/main" id="{4E9D6E65-6B2C-FEEA-A322-AEBF291B5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25D85D6-F6B4-3E59-2D9F-6C00CDA25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DB0A23-C9CE-7922-B871-49AC2D592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C72124B-DA14-830C-14B7-7B0EAA376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9539AF0-4691-C971-7B4F-11E1C1610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2303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0744D2-5408-ACE8-AB8A-FBE6D61E7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>
                <a:solidFill>
                  <a:srgbClr val="62A0AA"/>
                </a:solidFill>
                <a:cs typeface="Calibri Light"/>
              </a:rPr>
              <a:t>Literatura</a:t>
            </a:r>
            <a:endParaRPr lang="pl-PL" b="1">
              <a:solidFill>
                <a:srgbClr val="62A0AA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684A4A2-1EAB-8A46-C763-F4F223805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err="1">
                <a:ea typeface="Calibri"/>
                <a:cs typeface="Calibri"/>
              </a:rPr>
              <a:t>Binfeng</a:t>
            </a:r>
            <a:r>
              <a:rPr lang="pl-PL">
                <a:ea typeface="Calibri"/>
                <a:cs typeface="Calibri"/>
              </a:rPr>
              <a:t> </a:t>
            </a:r>
            <a:r>
              <a:rPr lang="pl-PL" err="1">
                <a:ea typeface="Calibri"/>
                <a:cs typeface="Calibri"/>
              </a:rPr>
              <a:t>Wang</a:t>
            </a:r>
            <a:r>
              <a:rPr lang="pl-PL">
                <a:ea typeface="Calibri"/>
                <a:cs typeface="Calibri"/>
              </a:rPr>
              <a:t>, </a:t>
            </a:r>
            <a:r>
              <a:rPr lang="pl-PL" err="1">
                <a:ea typeface="Calibri"/>
                <a:cs typeface="Calibri"/>
              </a:rPr>
              <a:t>Jinshu</a:t>
            </a:r>
            <a:r>
              <a:rPr lang="pl-PL">
                <a:ea typeface="Calibri"/>
                <a:cs typeface="Calibri"/>
              </a:rPr>
              <a:t> </a:t>
            </a:r>
            <a:r>
              <a:rPr lang="pl-PL" err="1">
                <a:ea typeface="Calibri"/>
                <a:cs typeface="Calibri"/>
              </a:rPr>
              <a:t>Su</a:t>
            </a:r>
            <a:r>
              <a:rPr lang="pl-PL">
                <a:ea typeface="Calibri"/>
                <a:cs typeface="Calibri"/>
              </a:rPr>
              <a:t> </a:t>
            </a:r>
            <a:r>
              <a:rPr lang="pl-PL" b="1" i="1">
                <a:ea typeface="Calibri"/>
                <a:cs typeface="Calibri"/>
              </a:rPr>
              <a:t>"A </a:t>
            </a:r>
            <a:r>
              <a:rPr lang="pl-PL" b="1" i="1" err="1">
                <a:ea typeface="Calibri"/>
                <a:cs typeface="Calibri"/>
              </a:rPr>
              <a:t>Survey</a:t>
            </a:r>
            <a:r>
              <a:rPr lang="pl-PL" b="1" i="1">
                <a:ea typeface="Calibri"/>
                <a:cs typeface="Calibri"/>
              </a:rPr>
              <a:t> of Elephant </a:t>
            </a:r>
            <a:r>
              <a:rPr lang="pl-PL" b="1" i="1" err="1">
                <a:ea typeface="Calibri"/>
                <a:cs typeface="Calibri"/>
              </a:rPr>
              <a:t>Flow</a:t>
            </a:r>
            <a:r>
              <a:rPr lang="pl-PL" b="1" i="1">
                <a:ea typeface="Calibri"/>
                <a:cs typeface="Calibri"/>
              </a:rPr>
              <a:t> </a:t>
            </a:r>
            <a:r>
              <a:rPr lang="pl-PL" b="1" i="1" err="1">
                <a:ea typeface="Calibri"/>
                <a:cs typeface="Calibri"/>
              </a:rPr>
              <a:t>Detection</a:t>
            </a:r>
            <a:r>
              <a:rPr lang="pl-PL" b="1" i="1">
                <a:ea typeface="Calibri"/>
                <a:cs typeface="Calibri"/>
              </a:rPr>
              <a:t> in SDN"</a:t>
            </a:r>
            <a:r>
              <a:rPr lang="pl-PL">
                <a:ea typeface="Calibri"/>
                <a:cs typeface="Calibri"/>
              </a:rPr>
              <a:t>, 2018</a:t>
            </a:r>
          </a:p>
          <a:p>
            <a:r>
              <a:rPr lang="pl-PL" i="1" err="1">
                <a:ea typeface="Calibri"/>
                <a:cs typeface="Calibri"/>
              </a:rPr>
              <a:t>Mosab</a:t>
            </a:r>
            <a:r>
              <a:rPr lang="pl-PL" i="1">
                <a:ea typeface="Calibri"/>
                <a:cs typeface="Calibri"/>
              </a:rPr>
              <a:t> </a:t>
            </a:r>
            <a:r>
              <a:rPr lang="pl-PL" i="1" err="1">
                <a:ea typeface="Calibri"/>
                <a:cs typeface="Calibri"/>
              </a:rPr>
              <a:t>Hamdan</a:t>
            </a:r>
            <a:r>
              <a:rPr lang="pl-PL" i="1">
                <a:ea typeface="Calibri"/>
                <a:cs typeface="Calibri"/>
              </a:rPr>
              <a:t>; </a:t>
            </a:r>
            <a:r>
              <a:rPr lang="pl-PL" i="1" err="1">
                <a:ea typeface="Calibri"/>
                <a:cs typeface="Calibri"/>
              </a:rPr>
              <a:t>Bushra</a:t>
            </a:r>
            <a:r>
              <a:rPr lang="pl-PL" i="1">
                <a:ea typeface="Calibri"/>
                <a:cs typeface="Calibri"/>
              </a:rPr>
              <a:t> Mohammed; </a:t>
            </a:r>
            <a:r>
              <a:rPr lang="pl-PL" i="1" err="1">
                <a:ea typeface="Calibri"/>
                <a:cs typeface="Calibri"/>
              </a:rPr>
              <a:t>Usman</a:t>
            </a:r>
            <a:r>
              <a:rPr lang="pl-PL" i="1">
                <a:ea typeface="Calibri"/>
                <a:cs typeface="Calibri"/>
              </a:rPr>
              <a:t> </a:t>
            </a:r>
            <a:r>
              <a:rPr lang="pl-PL" i="1" err="1">
                <a:ea typeface="Calibri"/>
                <a:cs typeface="Calibri"/>
              </a:rPr>
              <a:t>Humayun</a:t>
            </a:r>
            <a:r>
              <a:rPr lang="pl-PL" i="1">
                <a:ea typeface="Calibri"/>
                <a:cs typeface="Calibri"/>
              </a:rPr>
              <a:t>; Ahmed </a:t>
            </a:r>
            <a:r>
              <a:rPr lang="pl-PL" i="1" err="1">
                <a:ea typeface="Calibri"/>
                <a:cs typeface="Calibri"/>
              </a:rPr>
              <a:t>Abdelaziz</a:t>
            </a:r>
            <a:r>
              <a:rPr lang="pl-PL" i="1">
                <a:ea typeface="Calibri"/>
                <a:cs typeface="Calibri"/>
              </a:rPr>
              <a:t> "</a:t>
            </a:r>
            <a:r>
              <a:rPr lang="pl-PL" b="1" i="1" err="1">
                <a:ea typeface="Calibri"/>
                <a:cs typeface="Calibri"/>
              </a:rPr>
              <a:t>Flow-Aware</a:t>
            </a:r>
            <a:r>
              <a:rPr lang="pl-PL" b="1" i="1">
                <a:ea typeface="Calibri"/>
                <a:cs typeface="Calibri"/>
              </a:rPr>
              <a:t> Elephant </a:t>
            </a:r>
            <a:r>
              <a:rPr lang="pl-PL" b="1" i="1" err="1">
                <a:ea typeface="Calibri"/>
                <a:cs typeface="Calibri"/>
              </a:rPr>
              <a:t>Flow</a:t>
            </a:r>
            <a:r>
              <a:rPr lang="pl-PL" b="1" i="1">
                <a:ea typeface="Calibri"/>
                <a:cs typeface="Calibri"/>
              </a:rPr>
              <a:t> </a:t>
            </a:r>
            <a:r>
              <a:rPr lang="pl-PL" b="1" i="1" err="1">
                <a:ea typeface="Calibri"/>
                <a:cs typeface="Calibri"/>
              </a:rPr>
              <a:t>Detection</a:t>
            </a:r>
            <a:r>
              <a:rPr lang="pl-PL" b="1" i="1">
                <a:ea typeface="Calibri"/>
                <a:cs typeface="Calibri"/>
              </a:rPr>
              <a:t> for Software-</a:t>
            </a:r>
            <a:r>
              <a:rPr lang="pl-PL" b="1" i="1" err="1">
                <a:ea typeface="Calibri"/>
                <a:cs typeface="Calibri"/>
              </a:rPr>
              <a:t>Defined</a:t>
            </a:r>
            <a:r>
              <a:rPr lang="pl-PL" b="1" i="1">
                <a:ea typeface="Calibri"/>
                <a:cs typeface="Calibri"/>
              </a:rPr>
              <a:t> Networks"</a:t>
            </a:r>
            <a:r>
              <a:rPr lang="pl-PL">
                <a:ea typeface="Calibri"/>
                <a:cs typeface="Calibri"/>
              </a:rPr>
              <a:t>, 2020</a:t>
            </a:r>
          </a:p>
          <a:p>
            <a:r>
              <a:rPr lang="pl-PL">
                <a:ea typeface="+mn-lt"/>
                <a:cs typeface="+mn-lt"/>
              </a:rPr>
              <a:t>Peng </a:t>
            </a:r>
            <a:r>
              <a:rPr lang="pl-PL" err="1">
                <a:ea typeface="+mn-lt"/>
                <a:cs typeface="+mn-lt"/>
              </a:rPr>
              <a:t>Xiao</a:t>
            </a:r>
            <a:r>
              <a:rPr lang="pl-PL">
                <a:ea typeface="+mn-lt"/>
                <a:cs typeface="+mn-lt"/>
              </a:rPr>
              <a:t>, </a:t>
            </a:r>
            <a:r>
              <a:rPr lang="pl-PL" err="1">
                <a:ea typeface="+mn-lt"/>
                <a:cs typeface="+mn-lt"/>
              </a:rPr>
              <a:t>Wenyu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Qu</a:t>
            </a:r>
            <a:r>
              <a:rPr lang="pl-PL">
                <a:ea typeface="+mn-lt"/>
                <a:cs typeface="+mn-lt"/>
              </a:rPr>
              <a:t>, </a:t>
            </a:r>
            <a:r>
              <a:rPr lang="pl-PL" err="1">
                <a:ea typeface="+mn-lt"/>
                <a:cs typeface="+mn-lt"/>
              </a:rPr>
              <a:t>Heng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Qi</a:t>
            </a:r>
            <a:r>
              <a:rPr lang="pl-PL">
                <a:ea typeface="+mn-lt"/>
                <a:cs typeface="+mn-lt"/>
              </a:rPr>
              <a:t>, </a:t>
            </a:r>
            <a:r>
              <a:rPr lang="pl-PL" err="1">
                <a:ea typeface="+mn-lt"/>
                <a:cs typeface="+mn-lt"/>
              </a:rPr>
              <a:t>Yujie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Xu</a:t>
            </a:r>
            <a:r>
              <a:rPr lang="pl-PL">
                <a:ea typeface="+mn-lt"/>
                <a:cs typeface="+mn-lt"/>
              </a:rPr>
              <a:t> and </a:t>
            </a:r>
            <a:r>
              <a:rPr lang="pl-PL" err="1">
                <a:ea typeface="+mn-lt"/>
                <a:cs typeface="+mn-lt"/>
              </a:rPr>
              <a:t>Zhiyang</a:t>
            </a:r>
            <a:r>
              <a:rPr lang="pl-PL">
                <a:ea typeface="+mn-lt"/>
                <a:cs typeface="+mn-lt"/>
              </a:rPr>
              <a:t> Li, </a:t>
            </a:r>
            <a:r>
              <a:rPr lang="pl-PL" b="1">
                <a:ea typeface="+mn-lt"/>
                <a:cs typeface="+mn-lt"/>
              </a:rPr>
              <a:t>"</a:t>
            </a:r>
            <a:r>
              <a:rPr lang="pl-PL" b="1" err="1">
                <a:ea typeface="+mn-lt"/>
                <a:cs typeface="+mn-lt"/>
              </a:rPr>
              <a:t>An</a:t>
            </a:r>
            <a:r>
              <a:rPr lang="pl-PL" b="1">
                <a:ea typeface="+mn-lt"/>
                <a:cs typeface="+mn-lt"/>
              </a:rPr>
              <a:t> </a:t>
            </a:r>
            <a:r>
              <a:rPr lang="pl-PL" b="1" err="1">
                <a:ea typeface="+mn-lt"/>
                <a:cs typeface="+mn-lt"/>
              </a:rPr>
              <a:t>efficient</a:t>
            </a:r>
            <a:r>
              <a:rPr lang="pl-PL" b="1">
                <a:ea typeface="+mn-lt"/>
                <a:cs typeface="+mn-lt"/>
              </a:rPr>
              <a:t> </a:t>
            </a:r>
            <a:r>
              <a:rPr lang="pl-PL" b="1" err="1">
                <a:ea typeface="+mn-lt"/>
                <a:cs typeface="+mn-lt"/>
              </a:rPr>
              <a:t>elephant</a:t>
            </a:r>
            <a:r>
              <a:rPr lang="pl-PL" b="1">
                <a:ea typeface="+mn-lt"/>
                <a:cs typeface="+mn-lt"/>
              </a:rPr>
              <a:t> </a:t>
            </a:r>
            <a:r>
              <a:rPr lang="pl-PL" b="1" err="1">
                <a:ea typeface="+mn-lt"/>
                <a:cs typeface="+mn-lt"/>
              </a:rPr>
              <a:t>flow</a:t>
            </a:r>
            <a:r>
              <a:rPr lang="pl-PL" b="1">
                <a:ea typeface="+mn-lt"/>
                <a:cs typeface="+mn-lt"/>
              </a:rPr>
              <a:t> </a:t>
            </a:r>
            <a:r>
              <a:rPr lang="pl-PL" b="1" err="1">
                <a:ea typeface="+mn-lt"/>
                <a:cs typeface="+mn-lt"/>
              </a:rPr>
              <a:t>detection</a:t>
            </a:r>
            <a:r>
              <a:rPr lang="pl-PL" b="1">
                <a:ea typeface="+mn-lt"/>
                <a:cs typeface="+mn-lt"/>
              </a:rPr>
              <a:t> with </a:t>
            </a:r>
            <a:r>
              <a:rPr lang="pl-PL" b="1" err="1">
                <a:ea typeface="+mn-lt"/>
                <a:cs typeface="+mn-lt"/>
              </a:rPr>
              <a:t>cost-sensitive</a:t>
            </a:r>
            <a:r>
              <a:rPr lang="pl-PL" b="1">
                <a:ea typeface="+mn-lt"/>
                <a:cs typeface="+mn-lt"/>
              </a:rPr>
              <a:t> in SDN," </a:t>
            </a:r>
            <a:r>
              <a:rPr lang="pl-PL">
                <a:ea typeface="+mn-lt"/>
                <a:cs typeface="+mn-lt"/>
              </a:rPr>
              <a:t>2015</a:t>
            </a:r>
            <a:endParaRPr lang="pl-PL">
              <a:ea typeface="Calibri"/>
              <a:cs typeface="Calibri"/>
            </a:endParaRPr>
          </a:p>
          <a:p>
            <a:r>
              <a:rPr lang="pl-PL">
                <a:ea typeface="Calibri"/>
                <a:cs typeface="Calibri"/>
              </a:rPr>
              <a:t>Materiały z przedmiotu </a:t>
            </a:r>
            <a:r>
              <a:rPr lang="pl-PL" b="1">
                <a:ea typeface="Calibri"/>
                <a:cs typeface="Calibri"/>
              </a:rPr>
              <a:t>Sieci Sterowane Programowo</a:t>
            </a:r>
            <a:r>
              <a:rPr lang="pl-PL">
                <a:ea typeface="Calibri"/>
                <a:cs typeface="Calibri"/>
              </a:rPr>
              <a:t> (wykłady i laboratorium)</a:t>
            </a:r>
          </a:p>
          <a:p>
            <a:endParaRPr lang="pl-PL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882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62A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3DBF475-85B8-3A66-C40E-444BA739A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1500" b="1" kern="1200" err="1">
                <a:solidFill>
                  <a:srgbClr val="62A0AA"/>
                </a:solidFill>
                <a:latin typeface="+mj-lt"/>
                <a:ea typeface="+mj-ea"/>
                <a:cs typeface="+mj-cs"/>
              </a:rPr>
              <a:t>Dziękujemy</a:t>
            </a:r>
            <a:r>
              <a:rPr lang="en-US" sz="11500" b="1" kern="1200">
                <a:solidFill>
                  <a:srgbClr val="62A0AA"/>
                </a:solidFill>
                <a:latin typeface="+mj-lt"/>
                <a:ea typeface="+mj-ea"/>
                <a:cs typeface="+mj-cs"/>
              </a:rPr>
              <a:t> za </a:t>
            </a:r>
            <a:r>
              <a:rPr lang="en-US" sz="11500" b="1" kern="1200" err="1">
                <a:solidFill>
                  <a:srgbClr val="62A0AA"/>
                </a:solidFill>
                <a:latin typeface="+mj-lt"/>
                <a:ea typeface="+mj-ea"/>
                <a:cs typeface="+mj-cs"/>
              </a:rPr>
              <a:t>uwagę</a:t>
            </a:r>
            <a:r>
              <a:rPr lang="en-US" sz="11500" b="1" kern="1200">
                <a:solidFill>
                  <a:srgbClr val="62A0AA"/>
                </a:solidFill>
                <a:latin typeface="+mj-lt"/>
                <a:ea typeface="+mj-ea"/>
                <a:cs typeface="+mj-cs"/>
              </a:rPr>
              <a:t>!</a:t>
            </a:r>
            <a:endParaRPr lang="en-US">
              <a:solidFill>
                <a:srgbClr val="62A0AA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5224422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Panoramiczny</PresentationFormat>
  <Slides>9</Slides>
  <Notes>2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0" baseType="lpstr">
      <vt:lpstr>Motyw pakietu Office</vt:lpstr>
      <vt:lpstr>Zastosowanie sterownika Floodlight w wykrywaniu i reakcji na tzw. Elephant Flows</vt:lpstr>
      <vt:lpstr>Cel projektu</vt:lpstr>
      <vt:lpstr>Elephant flows – czym są?</vt:lpstr>
      <vt:lpstr>Użyte narzędzia</vt:lpstr>
      <vt:lpstr>Topologia</vt:lpstr>
      <vt:lpstr>Algorytm rozwiązania problemu</vt:lpstr>
      <vt:lpstr>Demo</vt:lpstr>
      <vt:lpstr>Literatura</vt:lpstr>
      <vt:lpstr>Dziękujemy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revision>45</cp:revision>
  <dcterms:created xsi:type="dcterms:W3CDTF">2012-08-15T16:54:36Z</dcterms:created>
  <dcterms:modified xsi:type="dcterms:W3CDTF">2024-01-25T09:25:32Z</dcterms:modified>
</cp:coreProperties>
</file>