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-330" y="-10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Электронный дневник: Ваш путь к успеху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Электронный дневник - это инновационное решение, которое трансформирует процесс обучения, делая его более эффективным и интерактивным. Присоединяйтесь к нашей цифровой революции и откройте для себя мир новых возможностей.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695926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Преимущества использования электронного дневника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640098"/>
            <a:ext cx="27665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Доступность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624376" y="4209455"/>
            <a:ext cx="276653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Доступ к дневнику в любое время и в любом месте через мобильное приложение или веб-сайт.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40504" y="3640098"/>
            <a:ext cx="276546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Эффективность и удобство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940504" y="4556641"/>
            <a:ext cx="27654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Упрощённое ведение занятий как онлайн так и оффлайн, выставление оценок и быстрый доступ к учебной информации.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5562" y="3640098"/>
            <a:ext cx="27654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Вовлечение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255562" y="4209455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Интерактивное взаимодействие между учителями, учениками и их родителями.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Стек технологий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10244" y="1953101"/>
            <a:ext cx="27742" cy="5351026"/>
          </a:xfrm>
          <a:prstGeom prst="rect">
            <a:avLst/>
          </a:prstGeom>
          <a:solidFill>
            <a:srgbClr val="302E41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362736"/>
            <a:ext cx="777597" cy="27742"/>
          </a:xfrm>
          <a:prstGeom prst="rect">
            <a:avLst/>
          </a:prstGeom>
          <a:solidFill>
            <a:srgbClr val="16FFBB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51963" y="2168366"/>
            <a:ext cx="1441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Язык Python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Удобный и многофункциональный язык для быстрой разработки Программного Обеспечения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220468"/>
            <a:ext cx="777597" cy="27742"/>
          </a:xfrm>
          <a:prstGeom prst="rect">
            <a:avLst/>
          </a:prstGeom>
          <a:solidFill>
            <a:srgbClr val="29DDDA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31365" y="4026098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033004"/>
            <a:ext cx="3064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Веб-фреймворк Flask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Гибкий вэб-фреймворк для Языка Python с огромными возможностями использования для проекта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6078200"/>
            <a:ext cx="777597" cy="27742"/>
          </a:xfrm>
          <a:prstGeom prst="rect">
            <a:avLst/>
          </a:prstGeom>
          <a:solidFill>
            <a:srgbClr val="37A7E7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6484" y="5883831"/>
            <a:ext cx="1951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Базы данных SQL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Надежное хранение данных в базах данных на основе технологии ORM и библиотекой SQLAlchemy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58785" y="606504"/>
            <a:ext cx="9312712" cy="1378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7"/>
              </a:lnSpc>
              <a:buNone/>
            </a:pPr>
            <a:r>
              <a:rPr lang="en-US" sz="4342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Преимущества перед конкурентами</a:t>
            </a:r>
            <a:endParaRPr lang="en-US" sz="4342" dirty="0"/>
          </a:p>
        </p:txBody>
      </p:sp>
      <p:sp>
        <p:nvSpPr>
          <p:cNvPr id="5" name="Shape 2"/>
          <p:cNvSpPr/>
          <p:nvPr/>
        </p:nvSpPr>
        <p:spPr>
          <a:xfrm>
            <a:off x="2658785" y="2598182"/>
            <a:ext cx="496253" cy="496253"/>
          </a:xfrm>
          <a:prstGeom prst="roundRect">
            <a:avLst>
              <a:gd name="adj" fmla="val 80003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35354" y="2639497"/>
            <a:ext cx="143113" cy="413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6"/>
              </a:lnSpc>
              <a:buNone/>
            </a:pPr>
            <a:r>
              <a:rPr lang="en-US" sz="2605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605" dirty="0"/>
          </a:p>
        </p:txBody>
      </p:sp>
      <p:sp>
        <p:nvSpPr>
          <p:cNvPr id="7" name="Text 4"/>
          <p:cNvSpPr/>
          <p:nvPr/>
        </p:nvSpPr>
        <p:spPr>
          <a:xfrm>
            <a:off x="3375541" y="2674025"/>
            <a:ext cx="2757011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Интерфейс</a:t>
            </a:r>
            <a:endParaRPr lang="en-US" sz="2171" dirty="0"/>
          </a:p>
        </p:txBody>
      </p:sp>
      <p:sp>
        <p:nvSpPr>
          <p:cNvPr id="8" name="Text 5"/>
          <p:cNvSpPr/>
          <p:nvPr/>
        </p:nvSpPr>
        <p:spPr>
          <a:xfrm>
            <a:off x="3375541" y="3150989"/>
            <a:ext cx="3829407" cy="705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Интуитивно понятный интерфейс для любого пользователя.</a:t>
            </a:r>
            <a:endParaRPr lang="en-US" sz="1737" dirty="0"/>
          </a:p>
        </p:txBody>
      </p:sp>
      <p:sp>
        <p:nvSpPr>
          <p:cNvPr id="9" name="Shape 6"/>
          <p:cNvSpPr/>
          <p:nvPr/>
        </p:nvSpPr>
        <p:spPr>
          <a:xfrm>
            <a:off x="7425452" y="2598182"/>
            <a:ext cx="496253" cy="496253"/>
          </a:xfrm>
          <a:prstGeom prst="roundRect">
            <a:avLst>
              <a:gd name="adj" fmla="val 80003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543" y="2639497"/>
            <a:ext cx="183952" cy="413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6"/>
              </a:lnSpc>
              <a:buNone/>
            </a:pPr>
            <a:r>
              <a:rPr lang="en-US" sz="2605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605" dirty="0"/>
          </a:p>
        </p:txBody>
      </p:sp>
      <p:sp>
        <p:nvSpPr>
          <p:cNvPr id="11" name="Text 8"/>
          <p:cNvSpPr/>
          <p:nvPr/>
        </p:nvSpPr>
        <p:spPr>
          <a:xfrm>
            <a:off x="8142208" y="2674025"/>
            <a:ext cx="2757011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Безопасность</a:t>
            </a:r>
            <a:endParaRPr lang="en-US" sz="2171" dirty="0"/>
          </a:p>
        </p:txBody>
      </p:sp>
      <p:sp>
        <p:nvSpPr>
          <p:cNvPr id="12" name="Text 9"/>
          <p:cNvSpPr/>
          <p:nvPr/>
        </p:nvSpPr>
        <p:spPr>
          <a:xfrm>
            <a:off x="8142208" y="3150989"/>
            <a:ext cx="3829407" cy="2117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ru-RU" sz="1737" dirty="0" smtClean="0">
                <a:solidFill>
                  <a:srgbClr val="E0E4E6"/>
                </a:solidFill>
                <a:ea typeface="Barlow" pitchFamily="34" charset="-122"/>
              </a:rPr>
              <a:t>Продукт не собирает лишней для работы информации, а вся важная информация храниться на сервере в зашифрованном виде</a:t>
            </a:r>
          </a:p>
          <a:p>
            <a:pPr marL="0" indent="0">
              <a:lnSpc>
                <a:spcPts val="2779"/>
              </a:lnSpc>
              <a:buNone/>
            </a:pPr>
            <a:endParaRPr lang="en-US" sz="1737" dirty="0"/>
          </a:p>
        </p:txBody>
      </p:sp>
      <p:sp>
        <p:nvSpPr>
          <p:cNvPr id="13" name="Shape 10"/>
          <p:cNvSpPr/>
          <p:nvPr/>
        </p:nvSpPr>
        <p:spPr>
          <a:xfrm>
            <a:off x="2658785" y="5661184"/>
            <a:ext cx="496253" cy="496253"/>
          </a:xfrm>
          <a:prstGeom prst="roundRect">
            <a:avLst>
              <a:gd name="adj" fmla="val 80003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809994" y="5702498"/>
            <a:ext cx="193715" cy="413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6"/>
              </a:lnSpc>
              <a:buNone/>
            </a:pPr>
            <a:r>
              <a:rPr lang="en-US" sz="2605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2605" dirty="0"/>
          </a:p>
        </p:txBody>
      </p:sp>
      <p:sp>
        <p:nvSpPr>
          <p:cNvPr id="15" name="Text 12"/>
          <p:cNvSpPr/>
          <p:nvPr/>
        </p:nvSpPr>
        <p:spPr>
          <a:xfrm>
            <a:off x="3375541" y="5737027"/>
            <a:ext cx="2757011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Поддержка</a:t>
            </a:r>
            <a:endParaRPr lang="en-US" sz="2171" dirty="0"/>
          </a:p>
        </p:txBody>
      </p:sp>
      <p:sp>
        <p:nvSpPr>
          <p:cNvPr id="16" name="Text 13"/>
          <p:cNvSpPr/>
          <p:nvPr/>
        </p:nvSpPr>
        <p:spPr>
          <a:xfrm>
            <a:off x="3375541" y="6213991"/>
            <a:ext cx="3829407" cy="1411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Возможность постоянного дорабатывания готового продукта совершенствуя интерфейс и систему безопасности</a:t>
            </a:r>
            <a:endParaRPr lang="en-US" sz="1737" dirty="0"/>
          </a:p>
        </p:txBody>
      </p:sp>
      <p:sp>
        <p:nvSpPr>
          <p:cNvPr id="17" name="Shape 14"/>
          <p:cNvSpPr/>
          <p:nvPr/>
        </p:nvSpPr>
        <p:spPr>
          <a:xfrm>
            <a:off x="7425452" y="5661184"/>
            <a:ext cx="496253" cy="496253"/>
          </a:xfrm>
          <a:prstGeom prst="roundRect">
            <a:avLst>
              <a:gd name="adj" fmla="val 80003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80114" y="5702498"/>
            <a:ext cx="186928" cy="4135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6"/>
              </a:lnSpc>
              <a:buNone/>
            </a:pPr>
            <a:r>
              <a:rPr lang="en-US" sz="2605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4</a:t>
            </a:r>
            <a:endParaRPr lang="en-US" sz="2605" dirty="0"/>
          </a:p>
        </p:txBody>
      </p:sp>
      <p:sp>
        <p:nvSpPr>
          <p:cNvPr id="19" name="Text 16"/>
          <p:cNvSpPr/>
          <p:nvPr/>
        </p:nvSpPr>
        <p:spPr>
          <a:xfrm>
            <a:off x="8142208" y="5737027"/>
            <a:ext cx="2885003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4"/>
              </a:lnSpc>
              <a:buNone/>
            </a:pPr>
            <a:r>
              <a:rPr lang="en-US" sz="2171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Масштабируемость</a:t>
            </a:r>
            <a:endParaRPr lang="en-US" sz="2171" dirty="0"/>
          </a:p>
        </p:txBody>
      </p:sp>
      <p:sp>
        <p:nvSpPr>
          <p:cNvPr id="20" name="Text 17"/>
          <p:cNvSpPr/>
          <p:nvPr/>
        </p:nvSpPr>
        <p:spPr>
          <a:xfrm>
            <a:off x="8142208" y="6213991"/>
            <a:ext cx="3829407" cy="1058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9"/>
              </a:lnSpc>
              <a:buNone/>
            </a:pPr>
            <a:r>
              <a:rPr lang="en-US" sz="173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Способность адаптироваться к потребностям учебных заведений любого размера.</a:t>
            </a:r>
            <a:endParaRPr lang="en-US" sz="17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219914"/>
            <a:ext cx="92999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Функциональные возможности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2358628"/>
            <a:ext cx="4579739" cy="2036683"/>
          </a:xfrm>
          <a:prstGeom prst="roundRect">
            <a:avLst>
              <a:gd name="adj" fmla="val 19638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69406" y="2603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Успеваемость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869406" y="3084076"/>
            <a:ext cx="408967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Мониторинг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успеваемости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ученика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, </a:t>
            </a:r>
            <a:r>
              <a:rPr lang="en-US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выставление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оценок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и слежка за домашним заданием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358628"/>
            <a:ext cx="4579739" cy="2036683"/>
          </a:xfrm>
          <a:prstGeom prst="roundRect">
            <a:avLst>
              <a:gd name="adj" fmla="val 19638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1316" y="2603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29DDDA"/>
                </a:solidFill>
                <a:ea typeface="Spline Sans" pitchFamily="34" charset="-122"/>
              </a:rPr>
              <a:t>Собственные классы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1316" y="3084076"/>
            <a:ext cx="408967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Создание собственных классов и возможность приглашать других людей в них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624376" y="4617482"/>
            <a:ext cx="4579739" cy="2392085"/>
          </a:xfrm>
          <a:prstGeom prst="roundRect">
            <a:avLst>
              <a:gd name="adj" fmla="val 16720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869406" y="48625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37A7E7"/>
                </a:solidFill>
                <a:ea typeface="Spline Sans" pitchFamily="34" charset="-122"/>
              </a:rPr>
              <a:t>Возможность следить за всем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869406" y="5342930"/>
            <a:ext cx="408967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Вы можете следить за своей успеваемостью во всех кружках и секциях в одном месте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4579739" cy="2392085"/>
          </a:xfrm>
          <a:prstGeom prst="roundRect">
            <a:avLst>
              <a:gd name="adj" fmla="val 16720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71316" y="4862512"/>
            <a:ext cx="3552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5372DF"/>
                </a:solidFill>
                <a:ea typeface="Spline Sans" pitchFamily="34" charset="-122"/>
              </a:rPr>
              <a:t>Обратная связь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1316" y="5342930"/>
            <a:ext cx="408967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Можно легко написать </a:t>
            </a:r>
            <a:r>
              <a:rPr lang="ru-RU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администратарам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сайта за помощью или обратиться к своему преподавателю прямо на почту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692354"/>
            <a:ext cx="57089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Целевая аудитория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2831068"/>
            <a:ext cx="523756" cy="5237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3576995"/>
            <a:ext cx="20953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Ученики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4057412"/>
            <a:ext cx="209538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Легкий </a:t>
            </a:r>
            <a:r>
              <a:rPr lang="en-US" sz="1750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доступ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к </a:t>
            </a:r>
            <a:r>
              <a:rPr lang="en-US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оценкам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, домашнему заданию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 информации об успеваемости.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012" y="2831068"/>
            <a:ext cx="523875" cy="523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53012" y="3577114"/>
            <a:ext cx="2095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Учителя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053012" y="4057531"/>
            <a:ext cx="20955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Эффективные инструменты для ведения </a:t>
            </a:r>
            <a:r>
              <a:rPr lang="en-US" sz="1750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журнала</a:t>
            </a: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организации учебного процесса</a:t>
            </a:r>
            <a:r>
              <a:rPr lang="en-US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7481768" y="3577114"/>
            <a:ext cx="2095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057531"/>
            <a:ext cx="20955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491" y="2831068"/>
            <a:ext cx="523875" cy="5238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442235" y="3577114"/>
            <a:ext cx="246828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Администрация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7442235" y="4057412"/>
            <a:ext cx="20955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Управление учебным процессом и получение аналитики успеваемости.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8279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 smtClean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Идеи</a:t>
            </a:r>
            <a:r>
              <a:rPr lang="ru-RU" sz="4374" b="1" dirty="0" smtClean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монетизации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855589"/>
            <a:ext cx="1110972" cy="199096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077760"/>
            <a:ext cx="30084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16FFBB"/>
                </a:solidFill>
                <a:ea typeface="Spline Sans" pitchFamily="34" charset="-122"/>
              </a:rPr>
              <a:t>Подписка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558177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Гибкая система подписок для учебных заведений различного размера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84655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40687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29DDDA"/>
                </a:solidFill>
                <a:ea typeface="Spline Sans" pitchFamily="34" charset="-122"/>
              </a:rPr>
              <a:t>Реклама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54914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Возможность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размещать </a:t>
            </a:r>
            <a:r>
              <a:rPr lang="ru-RU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таргетированную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рекламу на </a:t>
            </a:r>
            <a:r>
              <a:rPr lang="ru-RU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плотформа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62403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846207"/>
            <a:ext cx="32837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 smtClean="0">
                <a:solidFill>
                  <a:srgbClr val="37A7E7"/>
                </a:solidFill>
                <a:ea typeface="Spline Sans" pitchFamily="34" charset="-122"/>
              </a:rPr>
              <a:t>Дополнительные услуги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32662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Продажа дополнительных модулей и </a:t>
            </a:r>
            <a:r>
              <a:rPr lang="ru-RU" sz="1750" dirty="0" err="1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итеграций</a:t>
            </a:r>
            <a:r>
              <a:rPr lang="ru-RU" sz="1750" dirty="0" smtClean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под индивидуальные потребности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295043"/>
            <a:ext cx="68176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Перспективы развития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2433757"/>
            <a:ext cx="9381649" cy="4500682"/>
          </a:xfrm>
          <a:prstGeom prst="roundRect">
            <a:avLst>
              <a:gd name="adj" fmla="val 8887"/>
            </a:avLst>
          </a:prstGeom>
          <a:solidFill>
            <a:srgbClr val="0A081B"/>
          </a:solidFill>
          <a:ln w="53340">
            <a:solidFill>
              <a:srgbClr val="302E4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99886" y="2627948"/>
            <a:ext cx="41893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Искусственный интеллект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2627948"/>
            <a:ext cx="418933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Внедрение AI-технологий для персонализации и аналитики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899886" y="3643313"/>
            <a:ext cx="41893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Интеграции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3643313"/>
            <a:ext cx="418933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Расширение возможностей за счет интеграции с другими сервисами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899886" y="4658678"/>
            <a:ext cx="41893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Мобильность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658678"/>
            <a:ext cx="418933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Дальнейшее развитие мобильного приложения и адаптивности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899886" y="5674042"/>
            <a:ext cx="41893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Глобальное расширение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41181" y="5674042"/>
            <a:ext cx="418933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Выход на новые рынки и адаптация под различные образовательные системы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363</Words>
  <Application>Microsoft Office PowerPoint</Application>
  <PresentationFormat>Произвольный</PresentationFormat>
  <Paragraphs>72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CORE-i3</cp:lastModifiedBy>
  <cp:revision>3</cp:revision>
  <dcterms:created xsi:type="dcterms:W3CDTF">2024-05-28T11:12:39Z</dcterms:created>
  <dcterms:modified xsi:type="dcterms:W3CDTF">2024-05-28T15:03:20Z</dcterms:modified>
</cp:coreProperties>
</file>