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7" r:id="rId2"/>
    <p:sldId id="258" r:id="rId3"/>
    <p:sldId id="259" r:id="rId4"/>
    <p:sldId id="296" r:id="rId5"/>
    <p:sldId id="283" r:id="rId6"/>
    <p:sldId id="291" r:id="rId7"/>
    <p:sldId id="292" r:id="rId8"/>
    <p:sldId id="293" r:id="rId9"/>
    <p:sldId id="294" r:id="rId10"/>
    <p:sldId id="290" r:id="rId11"/>
    <p:sldId id="289" r:id="rId12"/>
    <p:sldId id="297" r:id="rId13"/>
    <p:sldId id="284" r:id="rId14"/>
    <p:sldId id="298" r:id="rId15"/>
    <p:sldId id="301" r:id="rId16"/>
    <p:sldId id="300" r:id="rId17"/>
    <p:sldId id="285" r:id="rId18"/>
    <p:sldId id="286" r:id="rId19"/>
    <p:sldId id="287" r:id="rId20"/>
    <p:sldId id="288"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2" autoAdjust="0"/>
    <p:restoredTop sz="94660"/>
  </p:normalViewPr>
  <p:slideViewPr>
    <p:cSldViewPr snapToGrid="0">
      <p:cViewPr varScale="1">
        <p:scale>
          <a:sx n="72" d="100"/>
          <a:sy n="72"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90FDC6-3188-4151-A468-D44AD7FF4A1C}" type="datetimeFigureOut">
              <a:rPr lang="zh-CN" altLang="en-US" smtClean="0"/>
              <a:t>2020/9/17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9FC98A-201F-4604-A4E3-3A1C3B32749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r>
              <a:rPr lang="zh-CN" altLang="en-US"/>
              <a:t> 版权声明：</a:t>
            </a:r>
            <a:r>
              <a:rPr lang="en-US" altLang="zh-CN"/>
              <a:t>300</a:t>
            </a:r>
            <a:r>
              <a:rPr lang="zh-CN" altLang="en-US"/>
              <a:t>套精品模板商业授权，请联系</a:t>
            </a:r>
            <a:r>
              <a:rPr lang="en-US" altLang="zh-CN"/>
              <a:t>【</a:t>
            </a:r>
            <a:r>
              <a:rPr lang="zh-CN" altLang="en-US"/>
              <a:t>锐旗设计</a:t>
            </a:r>
            <a:r>
              <a:rPr lang="en-US" altLang="zh-CN"/>
              <a:t>】:https://9ppt.taobao.com</a:t>
            </a:r>
            <a:r>
              <a:rPr lang="zh-CN" altLang="en-US"/>
              <a:t>，专业</a:t>
            </a:r>
            <a:r>
              <a:rPr lang="en-US" altLang="zh-CN"/>
              <a:t>PPT</a:t>
            </a:r>
            <a:r>
              <a:rPr lang="zh-CN" altLang="en-US"/>
              <a:t>老师为你解决所有</a:t>
            </a:r>
            <a:r>
              <a:rPr lang="en-US" altLang="zh-CN"/>
              <a:t>PPT</a:t>
            </a:r>
            <a:r>
              <a:rPr lang="zh-CN" altLang="en-US"/>
              <a:t>问题！</a:t>
            </a:r>
          </a:p>
        </p:txBody>
      </p:sp>
      <p:sp>
        <p:nvSpPr>
          <p:cNvPr id="1638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1A34D1D-E80B-417F-98B5-39D8613BB070}" type="slidenum">
              <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1</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p:sp>
      <p:sp>
        <p:nvSpPr>
          <p:cNvPr id="18435"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t> 版权声明：</a:t>
            </a:r>
            <a:r>
              <a:rPr lang="en-US" altLang="zh-CN"/>
              <a:t>300</a:t>
            </a:r>
            <a:r>
              <a:rPr lang="zh-CN" altLang="en-US"/>
              <a:t>套精品模板商业授权，请联系</a:t>
            </a:r>
            <a:r>
              <a:rPr lang="en-US" altLang="zh-CN"/>
              <a:t>【</a:t>
            </a:r>
            <a:r>
              <a:rPr lang="zh-CN" altLang="en-US"/>
              <a:t>锐旗设计</a:t>
            </a:r>
            <a:r>
              <a:rPr lang="en-US" altLang="zh-CN"/>
              <a:t>】:https://9ppt.taobao.com</a:t>
            </a:r>
            <a:r>
              <a:rPr lang="zh-CN" altLang="en-US"/>
              <a:t>，专业</a:t>
            </a:r>
            <a:r>
              <a:rPr lang="en-US" altLang="zh-CN"/>
              <a:t>PPT</a:t>
            </a:r>
            <a:r>
              <a:rPr lang="zh-CN" altLang="en-US"/>
              <a:t>老师为你解决所有</a:t>
            </a:r>
            <a:r>
              <a:rPr lang="en-US" altLang="zh-CN"/>
              <a:t>PPT</a:t>
            </a:r>
            <a:r>
              <a:rPr lang="zh-CN" altLang="en-US"/>
              <a:t>问题！</a:t>
            </a:r>
          </a:p>
        </p:txBody>
      </p:sp>
      <p:sp>
        <p:nvSpPr>
          <p:cNvPr id="18436" name="灯片编号占位符 3"/>
          <p:cNvSpPr>
            <a:spLocks noGrp="1"/>
          </p:cNvSpPr>
          <p:nvPr>
            <p:ph type="sldNum" sz="quarter" idx="5"/>
          </p:nvPr>
        </p:nvSpPr>
        <p:spPr>
          <a:noFill/>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8C25E9A-696C-4D1E-A94A-A9CBE9892DB6}"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2</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t> 版权声明：</a:t>
            </a:r>
            <a:r>
              <a:rPr lang="en-US" altLang="zh-CN"/>
              <a:t>300</a:t>
            </a:r>
            <a:r>
              <a:rPr lang="zh-CN" altLang="en-US"/>
              <a:t>套精品模板商业授权，请联系</a:t>
            </a:r>
            <a:r>
              <a:rPr lang="en-US" altLang="zh-CN"/>
              <a:t>【</a:t>
            </a:r>
            <a:r>
              <a:rPr lang="zh-CN" altLang="en-US"/>
              <a:t>锐旗设计</a:t>
            </a:r>
            <a:r>
              <a:rPr lang="en-US" altLang="zh-CN"/>
              <a:t>】:https://9ppt.taobao.com</a:t>
            </a:r>
            <a:r>
              <a:rPr lang="zh-CN" altLang="en-US"/>
              <a:t>，专业</a:t>
            </a:r>
            <a:r>
              <a:rPr lang="en-US" altLang="zh-CN"/>
              <a:t>PPT</a:t>
            </a:r>
            <a:r>
              <a:rPr lang="zh-CN" altLang="en-US"/>
              <a:t>老师为你解决所有</a:t>
            </a:r>
            <a:r>
              <a:rPr lang="en-US" altLang="zh-CN"/>
              <a:t>PPT</a:t>
            </a:r>
            <a:r>
              <a:rPr lang="zh-CN" altLang="en-US"/>
              <a:t>问题！</a:t>
            </a:r>
          </a:p>
        </p:txBody>
      </p:sp>
      <p:sp>
        <p:nvSpPr>
          <p:cNvPr id="39940" name="灯片编号占位符 3"/>
          <p:cNvSpPr>
            <a:spLocks noGrp="1"/>
          </p:cNvSpPr>
          <p:nvPr>
            <p:ph type="sldNum" sz="quarter" idx="5"/>
          </p:nvPr>
        </p:nvSpPr>
        <p:spPr>
          <a:noFill/>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4721A9A-E5FB-4124-A78B-2F66E776FE15}"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15</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p:sp>
      <p:sp>
        <p:nvSpPr>
          <p:cNvPr id="46083"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t> 版权声明：</a:t>
            </a:r>
            <a:r>
              <a:rPr lang="en-US" altLang="zh-CN"/>
              <a:t>300</a:t>
            </a:r>
            <a:r>
              <a:rPr lang="zh-CN" altLang="en-US"/>
              <a:t>套精品模板商业授权，请联系</a:t>
            </a:r>
            <a:r>
              <a:rPr lang="en-US" altLang="zh-CN"/>
              <a:t>【</a:t>
            </a:r>
            <a:r>
              <a:rPr lang="zh-CN" altLang="en-US"/>
              <a:t>锐旗设计</a:t>
            </a:r>
            <a:r>
              <a:rPr lang="en-US" altLang="zh-CN"/>
              <a:t>】:https://9ppt.taobao.com</a:t>
            </a:r>
            <a:r>
              <a:rPr lang="zh-CN" altLang="en-US"/>
              <a:t>，专业</a:t>
            </a:r>
            <a:r>
              <a:rPr lang="en-US" altLang="zh-CN"/>
              <a:t>PPT</a:t>
            </a:r>
            <a:r>
              <a:rPr lang="zh-CN" altLang="en-US"/>
              <a:t>老师为你解决所有</a:t>
            </a:r>
            <a:r>
              <a:rPr lang="en-US" altLang="zh-CN"/>
              <a:t>PPT</a:t>
            </a:r>
            <a:r>
              <a:rPr lang="zh-CN" altLang="en-US"/>
              <a:t>问题！</a:t>
            </a:r>
          </a:p>
        </p:txBody>
      </p:sp>
      <p:sp>
        <p:nvSpPr>
          <p:cNvPr id="46084" name="灯片编号占位符 3"/>
          <p:cNvSpPr>
            <a:spLocks noGrp="1"/>
          </p:cNvSpPr>
          <p:nvPr>
            <p:ph type="sldNum" sz="quarter" idx="5"/>
          </p:nvPr>
        </p:nvSpPr>
        <p:spPr>
          <a:noFill/>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552F8F5-A500-4800-850B-BEDAAB85095D}"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18</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p:sp>
      <p:sp>
        <p:nvSpPr>
          <p:cNvPr id="46083"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t> 版权声明：</a:t>
            </a:r>
            <a:r>
              <a:rPr lang="en-US" altLang="zh-CN"/>
              <a:t>300</a:t>
            </a:r>
            <a:r>
              <a:rPr lang="zh-CN" altLang="en-US"/>
              <a:t>套精品模板商业授权，请联系</a:t>
            </a:r>
            <a:r>
              <a:rPr lang="en-US" altLang="zh-CN"/>
              <a:t>【</a:t>
            </a:r>
            <a:r>
              <a:rPr lang="zh-CN" altLang="en-US"/>
              <a:t>锐旗设计</a:t>
            </a:r>
            <a:r>
              <a:rPr lang="en-US" altLang="zh-CN"/>
              <a:t>】:https://9ppt.taobao.com</a:t>
            </a:r>
            <a:r>
              <a:rPr lang="zh-CN" altLang="en-US"/>
              <a:t>，专业</a:t>
            </a:r>
            <a:r>
              <a:rPr lang="en-US" altLang="zh-CN"/>
              <a:t>PPT</a:t>
            </a:r>
            <a:r>
              <a:rPr lang="zh-CN" altLang="en-US"/>
              <a:t>老师为你解决所有</a:t>
            </a:r>
            <a:r>
              <a:rPr lang="en-US" altLang="zh-CN"/>
              <a:t>PPT</a:t>
            </a:r>
            <a:r>
              <a:rPr lang="zh-CN" altLang="en-US"/>
              <a:t>问题！</a:t>
            </a:r>
          </a:p>
        </p:txBody>
      </p:sp>
      <p:sp>
        <p:nvSpPr>
          <p:cNvPr id="46084" name="灯片编号占位符 3"/>
          <p:cNvSpPr>
            <a:spLocks noGrp="1"/>
          </p:cNvSpPr>
          <p:nvPr>
            <p:ph type="sldNum" sz="quarter" idx="5"/>
          </p:nvPr>
        </p:nvSpPr>
        <p:spPr>
          <a:noFill/>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552F8F5-A500-4800-850B-BEDAAB85095D}"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19</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96406E25-F275-41B9-85F1-E33A903E7D48}" type="datetimeFigureOut">
              <a:rPr lang="zh-CN" altLang="en-US"/>
              <a:t>2020/9/17</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88FD924F-FAFB-4990-9FC5-977A0EAE7C8B}" type="slidenum">
              <a:rPr lang="zh-CN" altLang="en-US"/>
              <a:t>‹#›</a:t>
            </a:fld>
            <a:endParaRPr lang="zh-CN" alt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9B9A33BA-FE40-49B6-BC27-737CDA7C2DF5}" type="datetimeFigureOut">
              <a:rPr lang="zh-CN" altLang="en-US"/>
              <a:t>2020/9/17</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B41442BE-D869-4810-9AE0-C3CA887C847D}" type="slidenum">
              <a:rPr lang="zh-CN" altLang="en-US"/>
              <a:t>‹#›</a:t>
            </a:fld>
            <a:endParaRPr lang="zh-CN" alt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CEDE2DA9-6BBE-4F07-8A1A-4E1717CD08BF}" type="datetimeFigureOut">
              <a:rPr lang="zh-CN" altLang="en-US"/>
              <a:t>2020/9/17</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9D28A026-A787-4F2D-AA3C-FD55667CBAA7}" type="slidenum">
              <a:rPr lang="zh-CN" altLang="en-US"/>
              <a:t>‹#›</a:t>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363ADD19-2F56-4884-9057-7B378A411F90}" type="datetimeFigureOut">
              <a:rPr lang="zh-CN" altLang="en-US"/>
              <a:t>2020/9/17</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B147305A-A8A2-4576-8668-ED68D096E672}" type="slidenum">
              <a:rPr lang="zh-CN" altLang="en-US"/>
              <a:t>‹#›</a:t>
            </a:fld>
            <a:endParaRPr lang="zh-CN" alt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53299E89-F5E8-4FC8-9AC9-1DD1BA0175A0}" type="datetimeFigureOut">
              <a:rPr lang="zh-CN" altLang="en-US"/>
              <a:t>2020/9/17</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D3D3E256-12C3-4B74-9728-815CB9BA5A6C}" type="slidenum">
              <a:rPr lang="zh-CN" altLang="en-US"/>
              <a:t>‹#›</a:t>
            </a:fld>
            <a:endParaRPr lang="zh-CN" alt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p:txBody>
          <a:bodyPr/>
          <a:lstStyle>
            <a:lvl1pPr>
              <a:defRPr/>
            </a:lvl1pPr>
          </a:lstStyle>
          <a:p>
            <a:pPr>
              <a:defRPr/>
            </a:pPr>
            <a:fld id="{EA7DE229-7F1C-4895-9D23-AB3D698C7AD4}" type="datetimeFigureOut">
              <a:rPr lang="zh-CN" altLang="en-US"/>
              <a:t>2020/9/17</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A15087E8-DDA2-474A-BBA4-BAD631178D57}" type="slidenum">
              <a:rPr lang="zh-CN" altLang="en-US"/>
              <a:t>‹#›</a:t>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p:txBody>
          <a:bodyPr/>
          <a:lstStyle>
            <a:lvl1pPr>
              <a:defRPr/>
            </a:lvl1pPr>
          </a:lstStyle>
          <a:p>
            <a:pPr>
              <a:defRPr/>
            </a:pPr>
            <a:fld id="{A9F954AE-EA8C-406C-BEAF-5ECECA60F206}" type="datetimeFigureOut">
              <a:rPr lang="zh-CN" altLang="en-US"/>
              <a:t>2020/9/17</a:t>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C9BE6ECB-5C1D-4721-AD9F-0D37957AF266}" type="slidenum">
              <a:rPr lang="zh-CN" altLang="en-US"/>
              <a:t>‹#›</a:t>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3C0C3389-FE09-4E1E-804B-462C1FE7E37C}" type="datetimeFigureOut">
              <a:rPr lang="zh-CN" altLang="en-US"/>
              <a:t>2020/9/17</a:t>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A969469A-0E3E-4D8E-8F9D-268FBCAE6DDB}" type="slidenum">
              <a:rPr lang="zh-CN" altLang="en-US"/>
              <a:t>‹#›</a:t>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C593CDD9-FF3F-4E57-8B51-6A765CADE9D2}" type="datetimeFigureOut">
              <a:rPr lang="zh-CN" altLang="en-US"/>
              <a:t>2020/9/17</a:t>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FC15BBC4-E1E7-4C2D-B3DB-21897DB16130}" type="slidenum">
              <a:rPr lang="zh-CN" altLang="en-US"/>
              <a:t>‹#›</a:t>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2B865AF5-838F-45D0-9A83-EF3E1EFD7252}" type="datetimeFigureOut">
              <a:rPr lang="zh-CN" altLang="en-US"/>
              <a:t>2020/9/17</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97568158-184F-460C-9F74-2599431E8C64}" type="slidenum">
              <a:rPr lang="zh-CN" altLang="en-US"/>
              <a:t>‹#›</a:t>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02840685-67CF-4318-A7E5-237822F30E92}" type="datetimeFigureOut">
              <a:rPr lang="zh-CN" altLang="en-US"/>
              <a:t>2020/9/17</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ABC09270-CC46-4434-A13F-29B2E2C7F1D9}" type="slidenum">
              <a:rPr lang="zh-CN" altLang="en-US"/>
              <a:t>‹#›</a:t>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AC9C3143-D29B-44C0-BC28-375CF6EBDE21}" type="datetimeFigureOut">
              <a:rPr lang="zh-CN" altLang="en-US"/>
              <a:t>2020/9/17</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09C2937C-73E9-4D68-A0F4-C5FD6B983DA6}"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2"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2"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2"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2"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2"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2"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2"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2"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eg"/></Relationships>
</file>

<file path=ppt/slides/_rels/slide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jpeg"/><Relationship Id="rId7"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图片 7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2700"/>
            <a:ext cx="121920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组合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7538" y="493713"/>
            <a:ext cx="5876925" cy="587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076" name="直接连接符 16"/>
          <p:cNvCxnSpPr>
            <a:cxnSpLocks noChangeShapeType="1"/>
          </p:cNvCxnSpPr>
          <p:nvPr/>
        </p:nvCxnSpPr>
        <p:spPr bwMode="auto">
          <a:xfrm flipV="1">
            <a:off x="4833938" y="579438"/>
            <a:ext cx="1285875" cy="323850"/>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3077" name="直接连接符 17"/>
          <p:cNvCxnSpPr>
            <a:cxnSpLocks noChangeShapeType="1"/>
          </p:cNvCxnSpPr>
          <p:nvPr/>
        </p:nvCxnSpPr>
        <p:spPr bwMode="auto">
          <a:xfrm>
            <a:off x="6119813" y="579438"/>
            <a:ext cx="1389062" cy="323850"/>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3078" name="直接连接符 18"/>
          <p:cNvCxnSpPr>
            <a:cxnSpLocks noChangeShapeType="1"/>
          </p:cNvCxnSpPr>
          <p:nvPr/>
        </p:nvCxnSpPr>
        <p:spPr bwMode="auto">
          <a:xfrm>
            <a:off x="7508875" y="903288"/>
            <a:ext cx="990600" cy="909637"/>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3079" name="直接连接符 19"/>
          <p:cNvCxnSpPr>
            <a:cxnSpLocks noChangeShapeType="1"/>
          </p:cNvCxnSpPr>
          <p:nvPr/>
        </p:nvCxnSpPr>
        <p:spPr bwMode="auto">
          <a:xfrm>
            <a:off x="8499475" y="1812925"/>
            <a:ext cx="500063" cy="1303338"/>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3080" name="直接连接符 20"/>
          <p:cNvCxnSpPr>
            <a:cxnSpLocks noChangeShapeType="1"/>
          </p:cNvCxnSpPr>
          <p:nvPr/>
        </p:nvCxnSpPr>
        <p:spPr bwMode="auto">
          <a:xfrm flipV="1">
            <a:off x="3789363" y="903288"/>
            <a:ext cx="1052512" cy="909637"/>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3081" name="直接连接符 21"/>
          <p:cNvCxnSpPr>
            <a:cxnSpLocks noChangeShapeType="1"/>
          </p:cNvCxnSpPr>
          <p:nvPr/>
        </p:nvCxnSpPr>
        <p:spPr bwMode="auto">
          <a:xfrm flipV="1">
            <a:off x="3317875" y="1812925"/>
            <a:ext cx="471488" cy="1270000"/>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3082" name="直接连接符 22"/>
          <p:cNvCxnSpPr>
            <a:cxnSpLocks noChangeShapeType="1"/>
          </p:cNvCxnSpPr>
          <p:nvPr/>
        </p:nvCxnSpPr>
        <p:spPr bwMode="auto">
          <a:xfrm flipH="1" flipV="1">
            <a:off x="3317875" y="3082925"/>
            <a:ext cx="165100" cy="1370013"/>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3083" name="直接连接符 23"/>
          <p:cNvCxnSpPr>
            <a:cxnSpLocks noChangeShapeType="1"/>
          </p:cNvCxnSpPr>
          <p:nvPr/>
        </p:nvCxnSpPr>
        <p:spPr bwMode="auto">
          <a:xfrm flipH="1" flipV="1">
            <a:off x="3482975" y="4468813"/>
            <a:ext cx="777875" cy="1114425"/>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3084" name="直接连接符 24"/>
          <p:cNvCxnSpPr>
            <a:cxnSpLocks noChangeShapeType="1"/>
          </p:cNvCxnSpPr>
          <p:nvPr/>
        </p:nvCxnSpPr>
        <p:spPr bwMode="auto">
          <a:xfrm flipV="1">
            <a:off x="8812213" y="3108325"/>
            <a:ext cx="179387" cy="1322388"/>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3085" name="直接连接符 25"/>
          <p:cNvCxnSpPr>
            <a:cxnSpLocks noChangeShapeType="1"/>
          </p:cNvCxnSpPr>
          <p:nvPr/>
        </p:nvCxnSpPr>
        <p:spPr bwMode="auto">
          <a:xfrm flipV="1">
            <a:off x="8032750" y="4430713"/>
            <a:ext cx="779463" cy="1143000"/>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3086" name="直接连接符 26"/>
          <p:cNvCxnSpPr>
            <a:cxnSpLocks noChangeShapeType="1"/>
          </p:cNvCxnSpPr>
          <p:nvPr/>
        </p:nvCxnSpPr>
        <p:spPr bwMode="auto">
          <a:xfrm flipH="1" flipV="1">
            <a:off x="4260850" y="5583238"/>
            <a:ext cx="1216025" cy="622300"/>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3087" name="直接连接符 27"/>
          <p:cNvCxnSpPr>
            <a:cxnSpLocks noChangeShapeType="1"/>
          </p:cNvCxnSpPr>
          <p:nvPr/>
        </p:nvCxnSpPr>
        <p:spPr bwMode="auto">
          <a:xfrm flipH="1">
            <a:off x="6813550" y="5573713"/>
            <a:ext cx="1219200" cy="660400"/>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3088" name="直接连接符 28"/>
          <p:cNvCxnSpPr>
            <a:cxnSpLocks noChangeShapeType="1"/>
          </p:cNvCxnSpPr>
          <p:nvPr/>
        </p:nvCxnSpPr>
        <p:spPr bwMode="auto">
          <a:xfrm flipH="1" flipV="1">
            <a:off x="5472113" y="6205538"/>
            <a:ext cx="1341437" cy="28575"/>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3089" name="直接连接符 29"/>
          <p:cNvCxnSpPr>
            <a:cxnSpLocks noChangeShapeType="1"/>
          </p:cNvCxnSpPr>
          <p:nvPr/>
        </p:nvCxnSpPr>
        <p:spPr bwMode="auto">
          <a:xfrm>
            <a:off x="4833938" y="903288"/>
            <a:ext cx="368300" cy="660400"/>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3090" name="直接连接符 30"/>
          <p:cNvCxnSpPr>
            <a:cxnSpLocks noChangeShapeType="1"/>
          </p:cNvCxnSpPr>
          <p:nvPr/>
        </p:nvCxnSpPr>
        <p:spPr bwMode="auto">
          <a:xfrm>
            <a:off x="4833938" y="903288"/>
            <a:ext cx="1546225" cy="0"/>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3091" name="直接连接符 31"/>
          <p:cNvCxnSpPr>
            <a:cxnSpLocks noChangeShapeType="1"/>
          </p:cNvCxnSpPr>
          <p:nvPr/>
        </p:nvCxnSpPr>
        <p:spPr bwMode="auto">
          <a:xfrm>
            <a:off x="6119813" y="579438"/>
            <a:ext cx="260350" cy="323850"/>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3092" name="直接连接符 32"/>
          <p:cNvCxnSpPr>
            <a:cxnSpLocks noChangeShapeType="1"/>
          </p:cNvCxnSpPr>
          <p:nvPr/>
        </p:nvCxnSpPr>
        <p:spPr bwMode="auto">
          <a:xfrm>
            <a:off x="6380163" y="903288"/>
            <a:ext cx="1128712" cy="0"/>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3093" name="直接连接符 33"/>
          <p:cNvCxnSpPr>
            <a:cxnSpLocks noChangeShapeType="1"/>
          </p:cNvCxnSpPr>
          <p:nvPr/>
        </p:nvCxnSpPr>
        <p:spPr bwMode="auto">
          <a:xfrm>
            <a:off x="7508875" y="903288"/>
            <a:ext cx="603250" cy="930275"/>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3094" name="直接连接符 34"/>
          <p:cNvCxnSpPr>
            <a:cxnSpLocks noChangeShapeType="1"/>
          </p:cNvCxnSpPr>
          <p:nvPr/>
        </p:nvCxnSpPr>
        <p:spPr bwMode="auto">
          <a:xfrm flipV="1">
            <a:off x="8112125" y="1812925"/>
            <a:ext cx="387350" cy="23813"/>
          </a:xfrm>
          <a:prstGeom prst="line">
            <a:avLst/>
          </a:prstGeom>
          <a:noFill/>
          <a:ln w="6350" cap="rnd">
            <a:solidFill>
              <a:schemeClr val="bg1"/>
            </a:solidFill>
            <a:round/>
            <a:tailEnd type="oval" w="med" len="med"/>
          </a:ln>
          <a:extLst>
            <a:ext uri="{909E8E84-426E-40DD-AFC4-6F175D3DCCD1}">
              <a14:hiddenFill xmlns:a14="http://schemas.microsoft.com/office/drawing/2010/main">
                <a:noFill/>
              </a14:hiddenFill>
            </a:ext>
          </a:extLst>
        </p:spPr>
      </p:cxnSp>
      <p:cxnSp>
        <p:nvCxnSpPr>
          <p:cNvPr id="3095" name="直接连接符 35"/>
          <p:cNvCxnSpPr>
            <a:cxnSpLocks noChangeShapeType="1"/>
          </p:cNvCxnSpPr>
          <p:nvPr/>
        </p:nvCxnSpPr>
        <p:spPr bwMode="auto">
          <a:xfrm flipV="1">
            <a:off x="3817938" y="903288"/>
            <a:ext cx="1016000" cy="1522412"/>
          </a:xfrm>
          <a:prstGeom prst="line">
            <a:avLst/>
          </a:prstGeom>
          <a:noFill/>
          <a:ln w="6350" cap="rnd">
            <a:solidFill>
              <a:schemeClr val="bg1"/>
            </a:solidFill>
            <a:round/>
            <a:tailEnd type="oval" w="med" len="med"/>
          </a:ln>
          <a:extLst>
            <a:ext uri="{909E8E84-426E-40DD-AFC4-6F175D3DCCD1}">
              <a14:hiddenFill xmlns:a14="http://schemas.microsoft.com/office/drawing/2010/main">
                <a:noFill/>
              </a14:hiddenFill>
            </a:ext>
          </a:extLst>
        </p:spPr>
      </p:cxnSp>
      <p:cxnSp>
        <p:nvCxnSpPr>
          <p:cNvPr id="3096" name="直接连接符 36"/>
          <p:cNvCxnSpPr>
            <a:cxnSpLocks noChangeShapeType="1"/>
          </p:cNvCxnSpPr>
          <p:nvPr/>
        </p:nvCxnSpPr>
        <p:spPr bwMode="auto">
          <a:xfrm flipH="1">
            <a:off x="3317875" y="2387600"/>
            <a:ext cx="525463" cy="706438"/>
          </a:xfrm>
          <a:prstGeom prst="line">
            <a:avLst/>
          </a:prstGeom>
          <a:noFill/>
          <a:ln w="6350" cap="rnd">
            <a:solidFill>
              <a:schemeClr val="bg1"/>
            </a:solidFill>
            <a:round/>
            <a:tailEnd type="oval" w="med" len="med"/>
          </a:ln>
          <a:extLst>
            <a:ext uri="{909E8E84-426E-40DD-AFC4-6F175D3DCCD1}">
              <a14:hiddenFill xmlns:a14="http://schemas.microsoft.com/office/drawing/2010/main">
                <a:noFill/>
              </a14:hiddenFill>
            </a:ext>
          </a:extLst>
        </p:spPr>
      </p:cxnSp>
      <p:cxnSp>
        <p:nvCxnSpPr>
          <p:cNvPr id="3097" name="直接连接符 37"/>
          <p:cNvCxnSpPr>
            <a:cxnSpLocks noChangeShapeType="1"/>
          </p:cNvCxnSpPr>
          <p:nvPr/>
        </p:nvCxnSpPr>
        <p:spPr bwMode="auto">
          <a:xfrm flipH="1" flipV="1">
            <a:off x="8108950" y="1825625"/>
            <a:ext cx="890588" cy="1290638"/>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3098" name="直接连接符 38"/>
          <p:cNvCxnSpPr>
            <a:cxnSpLocks noChangeShapeType="1"/>
          </p:cNvCxnSpPr>
          <p:nvPr/>
        </p:nvCxnSpPr>
        <p:spPr bwMode="auto">
          <a:xfrm flipH="1" flipV="1">
            <a:off x="3789363" y="1812925"/>
            <a:ext cx="111125" cy="2508250"/>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3099" name="直接连接符 39"/>
          <p:cNvCxnSpPr>
            <a:cxnSpLocks noChangeShapeType="1"/>
          </p:cNvCxnSpPr>
          <p:nvPr/>
        </p:nvCxnSpPr>
        <p:spPr bwMode="auto">
          <a:xfrm flipH="1" flipV="1">
            <a:off x="3317875" y="3082925"/>
            <a:ext cx="582613" cy="1238250"/>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3100" name="直接连接符 40"/>
          <p:cNvCxnSpPr>
            <a:cxnSpLocks noChangeShapeType="1"/>
          </p:cNvCxnSpPr>
          <p:nvPr/>
        </p:nvCxnSpPr>
        <p:spPr bwMode="auto">
          <a:xfrm flipH="1">
            <a:off x="3490913" y="4321175"/>
            <a:ext cx="409575" cy="141288"/>
          </a:xfrm>
          <a:prstGeom prst="line">
            <a:avLst/>
          </a:prstGeom>
          <a:noFill/>
          <a:ln w="6350" cap="rnd">
            <a:solidFill>
              <a:schemeClr val="bg1"/>
            </a:solidFill>
            <a:round/>
            <a:tailEnd type="oval" w="med" len="med"/>
          </a:ln>
          <a:extLst>
            <a:ext uri="{909E8E84-426E-40DD-AFC4-6F175D3DCCD1}">
              <a14:hiddenFill xmlns:a14="http://schemas.microsoft.com/office/drawing/2010/main">
                <a:noFill/>
              </a14:hiddenFill>
            </a:ext>
          </a:extLst>
        </p:spPr>
      </p:cxnSp>
      <p:cxnSp>
        <p:nvCxnSpPr>
          <p:cNvPr id="3101" name="直接连接符 41"/>
          <p:cNvCxnSpPr>
            <a:cxnSpLocks noChangeShapeType="1"/>
          </p:cNvCxnSpPr>
          <p:nvPr/>
        </p:nvCxnSpPr>
        <p:spPr bwMode="auto">
          <a:xfrm flipH="1">
            <a:off x="4260850" y="5021263"/>
            <a:ext cx="941388" cy="552450"/>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3102" name="直接连接符 42"/>
          <p:cNvCxnSpPr>
            <a:cxnSpLocks noChangeShapeType="1"/>
          </p:cNvCxnSpPr>
          <p:nvPr/>
        </p:nvCxnSpPr>
        <p:spPr bwMode="auto">
          <a:xfrm>
            <a:off x="3900488" y="4310063"/>
            <a:ext cx="360362" cy="1273175"/>
          </a:xfrm>
          <a:prstGeom prst="line">
            <a:avLst/>
          </a:prstGeom>
          <a:noFill/>
          <a:ln w="6350" cap="rnd">
            <a:solidFill>
              <a:schemeClr val="bg1"/>
            </a:solidFill>
            <a:round/>
            <a:tailEnd type="oval" w="med" len="med"/>
          </a:ln>
          <a:extLst>
            <a:ext uri="{909E8E84-426E-40DD-AFC4-6F175D3DCCD1}">
              <a14:hiddenFill xmlns:a14="http://schemas.microsoft.com/office/drawing/2010/main">
                <a:noFill/>
              </a14:hiddenFill>
            </a:ext>
          </a:extLst>
        </p:spPr>
      </p:cxnSp>
      <p:cxnSp>
        <p:nvCxnSpPr>
          <p:cNvPr id="3103" name="直接连接符 43"/>
          <p:cNvCxnSpPr>
            <a:cxnSpLocks noChangeShapeType="1"/>
          </p:cNvCxnSpPr>
          <p:nvPr/>
        </p:nvCxnSpPr>
        <p:spPr bwMode="auto">
          <a:xfrm flipV="1">
            <a:off x="7897813" y="4440238"/>
            <a:ext cx="922337" cy="304800"/>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3104" name="直接箭头连接符 44"/>
          <p:cNvCxnSpPr>
            <a:cxnSpLocks noChangeShapeType="1"/>
          </p:cNvCxnSpPr>
          <p:nvPr/>
        </p:nvCxnSpPr>
        <p:spPr bwMode="auto">
          <a:xfrm>
            <a:off x="7900988" y="4749800"/>
            <a:ext cx="134937" cy="833438"/>
          </a:xfrm>
          <a:prstGeom prst="straightConnector1">
            <a:avLst/>
          </a:prstGeom>
          <a:noFill/>
          <a:ln w="6350" cap="rnd">
            <a:solidFill>
              <a:schemeClr val="bg1"/>
            </a:solidFill>
            <a:round/>
            <a:tailEnd type="oval" w="med" len="med"/>
          </a:ln>
          <a:extLst>
            <a:ext uri="{909E8E84-426E-40DD-AFC4-6F175D3DCCD1}">
              <a14:hiddenFill xmlns:a14="http://schemas.microsoft.com/office/drawing/2010/main">
                <a:noFill/>
              </a14:hiddenFill>
            </a:ext>
          </a:extLst>
        </p:spPr>
      </p:cxnSp>
      <p:cxnSp>
        <p:nvCxnSpPr>
          <p:cNvPr id="3105" name="直接连接符 45"/>
          <p:cNvCxnSpPr>
            <a:cxnSpLocks noChangeShapeType="1"/>
          </p:cNvCxnSpPr>
          <p:nvPr/>
        </p:nvCxnSpPr>
        <p:spPr bwMode="auto">
          <a:xfrm flipV="1">
            <a:off x="6542088" y="5573713"/>
            <a:ext cx="1490662" cy="123825"/>
          </a:xfrm>
          <a:prstGeom prst="line">
            <a:avLst/>
          </a:prstGeom>
          <a:noFill/>
          <a:ln w="6350" cap="rnd">
            <a:solidFill>
              <a:schemeClr val="bg1"/>
            </a:solidFill>
            <a:round/>
            <a:tailEnd type="oval" w="med" len="med"/>
          </a:ln>
          <a:extLst>
            <a:ext uri="{909E8E84-426E-40DD-AFC4-6F175D3DCCD1}">
              <a14:hiddenFill xmlns:a14="http://schemas.microsoft.com/office/drawing/2010/main">
                <a:noFill/>
              </a14:hiddenFill>
            </a:ext>
          </a:extLst>
        </p:spPr>
      </p:cxnSp>
      <p:cxnSp>
        <p:nvCxnSpPr>
          <p:cNvPr id="3106" name="直接连接符 46"/>
          <p:cNvCxnSpPr>
            <a:cxnSpLocks noChangeShapeType="1"/>
          </p:cNvCxnSpPr>
          <p:nvPr/>
        </p:nvCxnSpPr>
        <p:spPr bwMode="auto">
          <a:xfrm flipH="1" flipV="1">
            <a:off x="4257675" y="5575300"/>
            <a:ext cx="2274888" cy="122238"/>
          </a:xfrm>
          <a:prstGeom prst="line">
            <a:avLst/>
          </a:prstGeom>
          <a:noFill/>
          <a:ln w="6350" cap="rnd">
            <a:solidFill>
              <a:schemeClr val="bg1"/>
            </a:solidFill>
            <a:round/>
            <a:tailEnd type="oval" w="med" len="med"/>
          </a:ln>
          <a:extLst>
            <a:ext uri="{909E8E84-426E-40DD-AFC4-6F175D3DCCD1}">
              <a14:hiddenFill xmlns:a14="http://schemas.microsoft.com/office/drawing/2010/main">
                <a:noFill/>
              </a14:hiddenFill>
            </a:ext>
          </a:extLst>
        </p:spPr>
      </p:cxnSp>
      <p:cxnSp>
        <p:nvCxnSpPr>
          <p:cNvPr id="3107" name="直接连接符 47"/>
          <p:cNvCxnSpPr>
            <a:cxnSpLocks noChangeShapeType="1"/>
          </p:cNvCxnSpPr>
          <p:nvPr/>
        </p:nvCxnSpPr>
        <p:spPr bwMode="auto">
          <a:xfrm>
            <a:off x="6523038" y="5697538"/>
            <a:ext cx="290512" cy="536575"/>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3108" name="直接连接符 48"/>
          <p:cNvCxnSpPr>
            <a:cxnSpLocks noChangeShapeType="1"/>
          </p:cNvCxnSpPr>
          <p:nvPr/>
        </p:nvCxnSpPr>
        <p:spPr bwMode="auto">
          <a:xfrm flipH="1">
            <a:off x="5472113" y="5697538"/>
            <a:ext cx="1050925" cy="508000"/>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3109" name="直接连接符 49"/>
          <p:cNvCxnSpPr>
            <a:cxnSpLocks noChangeShapeType="1"/>
          </p:cNvCxnSpPr>
          <p:nvPr/>
        </p:nvCxnSpPr>
        <p:spPr bwMode="auto">
          <a:xfrm flipH="1">
            <a:off x="8305800" y="3111500"/>
            <a:ext cx="693738" cy="192088"/>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3110" name="直接连接符 50"/>
          <p:cNvCxnSpPr>
            <a:cxnSpLocks noChangeShapeType="1"/>
          </p:cNvCxnSpPr>
          <p:nvPr/>
        </p:nvCxnSpPr>
        <p:spPr bwMode="auto">
          <a:xfrm flipV="1">
            <a:off x="7891463" y="3094038"/>
            <a:ext cx="1100137" cy="1654175"/>
          </a:xfrm>
          <a:prstGeom prst="line">
            <a:avLst/>
          </a:prstGeom>
          <a:noFill/>
          <a:ln w="6350" cap="rnd">
            <a:solidFill>
              <a:schemeClr val="bg1"/>
            </a:solidFill>
            <a:round/>
            <a:tailEnd type="oval" w="med" len="med"/>
          </a:ln>
          <a:extLst>
            <a:ext uri="{909E8E84-426E-40DD-AFC4-6F175D3DCCD1}">
              <a14:hiddenFill xmlns:a14="http://schemas.microsoft.com/office/drawing/2010/main">
                <a:noFill/>
              </a14:hiddenFill>
            </a:ext>
          </a:extLst>
        </p:spPr>
      </p:cxnSp>
      <p:cxnSp>
        <p:nvCxnSpPr>
          <p:cNvPr id="3111" name="直接连接符 51"/>
          <p:cNvCxnSpPr>
            <a:cxnSpLocks noChangeShapeType="1"/>
          </p:cNvCxnSpPr>
          <p:nvPr/>
        </p:nvCxnSpPr>
        <p:spPr bwMode="auto">
          <a:xfrm>
            <a:off x="6380163" y="903288"/>
            <a:ext cx="1731962" cy="922337"/>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3112" name="直接连接符 52"/>
          <p:cNvCxnSpPr>
            <a:cxnSpLocks noChangeShapeType="1"/>
          </p:cNvCxnSpPr>
          <p:nvPr/>
        </p:nvCxnSpPr>
        <p:spPr bwMode="auto">
          <a:xfrm flipH="1" flipV="1">
            <a:off x="6380163" y="903288"/>
            <a:ext cx="1579562" cy="1782762"/>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3113" name="直接连接符 53"/>
          <p:cNvCxnSpPr>
            <a:cxnSpLocks noChangeShapeType="1"/>
          </p:cNvCxnSpPr>
          <p:nvPr/>
        </p:nvCxnSpPr>
        <p:spPr bwMode="auto">
          <a:xfrm flipH="1">
            <a:off x="7959725" y="1836738"/>
            <a:ext cx="152400" cy="849312"/>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3114" name="直接连接符 54"/>
          <p:cNvCxnSpPr>
            <a:cxnSpLocks noChangeShapeType="1"/>
          </p:cNvCxnSpPr>
          <p:nvPr/>
        </p:nvCxnSpPr>
        <p:spPr bwMode="auto">
          <a:xfrm flipH="1" flipV="1">
            <a:off x="8112125" y="1828800"/>
            <a:ext cx="193675" cy="1481138"/>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3115" name="直接连接符 55"/>
          <p:cNvCxnSpPr>
            <a:cxnSpLocks noChangeShapeType="1"/>
          </p:cNvCxnSpPr>
          <p:nvPr/>
        </p:nvCxnSpPr>
        <p:spPr bwMode="auto">
          <a:xfrm flipV="1">
            <a:off x="4168775" y="1563688"/>
            <a:ext cx="1033463" cy="1122362"/>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3116" name="直接连接符 56"/>
          <p:cNvCxnSpPr>
            <a:cxnSpLocks noChangeShapeType="1"/>
          </p:cNvCxnSpPr>
          <p:nvPr/>
        </p:nvCxnSpPr>
        <p:spPr bwMode="auto">
          <a:xfrm flipV="1">
            <a:off x="5202238" y="903288"/>
            <a:ext cx="1173162" cy="660400"/>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3117" name="直接连接符 57"/>
          <p:cNvCxnSpPr>
            <a:cxnSpLocks noChangeShapeType="1"/>
          </p:cNvCxnSpPr>
          <p:nvPr/>
        </p:nvCxnSpPr>
        <p:spPr bwMode="auto">
          <a:xfrm flipV="1">
            <a:off x="3817938" y="1570038"/>
            <a:ext cx="1384300" cy="844550"/>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3118" name="直接连接符 58"/>
          <p:cNvCxnSpPr>
            <a:cxnSpLocks noChangeShapeType="1"/>
          </p:cNvCxnSpPr>
          <p:nvPr/>
        </p:nvCxnSpPr>
        <p:spPr bwMode="auto">
          <a:xfrm flipH="1" flipV="1">
            <a:off x="3819525" y="2420938"/>
            <a:ext cx="349250" cy="265112"/>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3119" name="直接连接符 59"/>
          <p:cNvCxnSpPr>
            <a:cxnSpLocks noChangeShapeType="1"/>
          </p:cNvCxnSpPr>
          <p:nvPr/>
        </p:nvCxnSpPr>
        <p:spPr bwMode="auto">
          <a:xfrm flipH="1">
            <a:off x="3900488" y="3789363"/>
            <a:ext cx="268287" cy="525462"/>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3120" name="直接连接符 60"/>
          <p:cNvCxnSpPr>
            <a:cxnSpLocks noChangeShapeType="1"/>
          </p:cNvCxnSpPr>
          <p:nvPr/>
        </p:nvCxnSpPr>
        <p:spPr bwMode="auto">
          <a:xfrm flipH="1" flipV="1">
            <a:off x="4168775" y="3789363"/>
            <a:ext cx="1033463" cy="1227137"/>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3121" name="直接连接符 61"/>
          <p:cNvCxnSpPr>
            <a:cxnSpLocks noChangeShapeType="1"/>
          </p:cNvCxnSpPr>
          <p:nvPr/>
        </p:nvCxnSpPr>
        <p:spPr bwMode="auto">
          <a:xfrm flipH="1" flipV="1">
            <a:off x="3900488" y="4321175"/>
            <a:ext cx="1301750" cy="692150"/>
          </a:xfrm>
          <a:prstGeom prst="line">
            <a:avLst/>
          </a:prstGeom>
          <a:noFill/>
          <a:ln w="6350" cap="rnd">
            <a:solidFill>
              <a:schemeClr val="bg1"/>
            </a:solidFill>
            <a:round/>
            <a:tailEnd type="oval" w="med" len="med"/>
          </a:ln>
          <a:extLst>
            <a:ext uri="{909E8E84-426E-40DD-AFC4-6F175D3DCCD1}">
              <a14:hiddenFill xmlns:a14="http://schemas.microsoft.com/office/drawing/2010/main">
                <a:noFill/>
              </a14:hiddenFill>
            </a:ext>
          </a:extLst>
        </p:spPr>
      </p:cxnSp>
      <p:cxnSp>
        <p:nvCxnSpPr>
          <p:cNvPr id="3122" name="直接连接符 62"/>
          <p:cNvCxnSpPr>
            <a:cxnSpLocks noChangeShapeType="1"/>
          </p:cNvCxnSpPr>
          <p:nvPr/>
        </p:nvCxnSpPr>
        <p:spPr bwMode="auto">
          <a:xfrm flipH="1" flipV="1">
            <a:off x="5202238" y="5021263"/>
            <a:ext cx="1339850" cy="677862"/>
          </a:xfrm>
          <a:prstGeom prst="line">
            <a:avLst/>
          </a:prstGeom>
          <a:noFill/>
          <a:ln w="6350" cap="rnd">
            <a:solidFill>
              <a:schemeClr val="bg1"/>
            </a:solidFill>
            <a:round/>
            <a:tailEnd type="oval" w="med" len="med"/>
          </a:ln>
          <a:extLst>
            <a:ext uri="{909E8E84-426E-40DD-AFC4-6F175D3DCCD1}">
              <a14:hiddenFill xmlns:a14="http://schemas.microsoft.com/office/drawing/2010/main">
                <a:noFill/>
              </a14:hiddenFill>
            </a:ext>
          </a:extLst>
        </p:spPr>
      </p:cxnSp>
      <p:cxnSp>
        <p:nvCxnSpPr>
          <p:cNvPr id="3123" name="直接连接符 63"/>
          <p:cNvCxnSpPr>
            <a:cxnSpLocks noChangeShapeType="1"/>
          </p:cNvCxnSpPr>
          <p:nvPr/>
        </p:nvCxnSpPr>
        <p:spPr bwMode="auto">
          <a:xfrm flipH="1">
            <a:off x="6523038" y="3789363"/>
            <a:ext cx="1436687" cy="1909762"/>
          </a:xfrm>
          <a:prstGeom prst="line">
            <a:avLst/>
          </a:prstGeom>
          <a:noFill/>
          <a:ln w="6350" cap="rnd">
            <a:solidFill>
              <a:schemeClr val="bg1"/>
            </a:solidFill>
            <a:round/>
            <a:tailEnd type="oval" w="med" len="med"/>
          </a:ln>
          <a:extLst>
            <a:ext uri="{909E8E84-426E-40DD-AFC4-6F175D3DCCD1}">
              <a14:hiddenFill xmlns:a14="http://schemas.microsoft.com/office/drawing/2010/main">
                <a:noFill/>
              </a14:hiddenFill>
            </a:ext>
          </a:extLst>
        </p:spPr>
      </p:cxnSp>
      <p:cxnSp>
        <p:nvCxnSpPr>
          <p:cNvPr id="3124" name="直接连接符 64"/>
          <p:cNvCxnSpPr>
            <a:cxnSpLocks noChangeShapeType="1"/>
          </p:cNvCxnSpPr>
          <p:nvPr/>
        </p:nvCxnSpPr>
        <p:spPr bwMode="auto">
          <a:xfrm flipV="1">
            <a:off x="7883525" y="3800475"/>
            <a:ext cx="76200" cy="944563"/>
          </a:xfrm>
          <a:prstGeom prst="line">
            <a:avLst/>
          </a:prstGeom>
          <a:noFill/>
          <a:ln w="6350" cap="rnd">
            <a:solidFill>
              <a:schemeClr val="bg1"/>
            </a:solidFill>
            <a:round/>
            <a:tailEnd type="oval" w="med" len="med"/>
          </a:ln>
          <a:extLst>
            <a:ext uri="{909E8E84-426E-40DD-AFC4-6F175D3DCCD1}">
              <a14:hiddenFill xmlns:a14="http://schemas.microsoft.com/office/drawing/2010/main">
                <a:noFill/>
              </a14:hiddenFill>
            </a:ext>
          </a:extLst>
        </p:spPr>
      </p:cxnSp>
      <p:cxnSp>
        <p:nvCxnSpPr>
          <p:cNvPr id="3125" name="直接连接符 65"/>
          <p:cNvCxnSpPr>
            <a:cxnSpLocks noChangeShapeType="1"/>
          </p:cNvCxnSpPr>
          <p:nvPr/>
        </p:nvCxnSpPr>
        <p:spPr bwMode="auto">
          <a:xfrm flipH="1">
            <a:off x="7897813" y="3298825"/>
            <a:ext cx="411162" cy="1446213"/>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3126" name="直接连接符 66"/>
          <p:cNvCxnSpPr>
            <a:cxnSpLocks noChangeShapeType="1"/>
          </p:cNvCxnSpPr>
          <p:nvPr/>
        </p:nvCxnSpPr>
        <p:spPr bwMode="auto">
          <a:xfrm flipV="1">
            <a:off x="6537325" y="4749800"/>
            <a:ext cx="1363663" cy="941388"/>
          </a:xfrm>
          <a:prstGeom prst="line">
            <a:avLst/>
          </a:prstGeom>
          <a:noFill/>
          <a:ln w="6350" cap="rnd">
            <a:solidFill>
              <a:schemeClr val="bg1"/>
            </a:solidFill>
            <a:round/>
            <a:tailEnd type="oval" w="med" len="med"/>
          </a:ln>
          <a:extLst>
            <a:ext uri="{909E8E84-426E-40DD-AFC4-6F175D3DCCD1}">
              <a14:hiddenFill xmlns:a14="http://schemas.microsoft.com/office/drawing/2010/main">
                <a:noFill/>
              </a14:hiddenFill>
            </a:ext>
          </a:extLst>
        </p:spPr>
      </p:cxnSp>
      <p:cxnSp>
        <p:nvCxnSpPr>
          <p:cNvPr id="3127" name="直接连接符 67"/>
          <p:cNvCxnSpPr>
            <a:cxnSpLocks noChangeShapeType="1"/>
          </p:cNvCxnSpPr>
          <p:nvPr/>
        </p:nvCxnSpPr>
        <p:spPr bwMode="auto">
          <a:xfrm>
            <a:off x="4168775" y="2686050"/>
            <a:ext cx="1927225" cy="0"/>
          </a:xfrm>
          <a:prstGeom prst="line">
            <a:avLst/>
          </a:prstGeom>
          <a:noFill/>
          <a:ln w="6350">
            <a:solidFill>
              <a:schemeClr val="bg1"/>
            </a:solidFill>
            <a:round/>
          </a:ln>
          <a:extLst>
            <a:ext uri="{909E8E84-426E-40DD-AFC4-6F175D3DCCD1}">
              <a14:hiddenFill xmlns:a14="http://schemas.microsoft.com/office/drawing/2010/main">
                <a:noFill/>
              </a14:hiddenFill>
            </a:ext>
          </a:extLst>
        </p:spPr>
      </p:cxnSp>
      <p:cxnSp>
        <p:nvCxnSpPr>
          <p:cNvPr id="3128" name="直接连接符 68"/>
          <p:cNvCxnSpPr>
            <a:cxnSpLocks noChangeShapeType="1"/>
          </p:cNvCxnSpPr>
          <p:nvPr/>
        </p:nvCxnSpPr>
        <p:spPr bwMode="auto">
          <a:xfrm>
            <a:off x="4168775" y="2686050"/>
            <a:ext cx="0" cy="615950"/>
          </a:xfrm>
          <a:prstGeom prst="line">
            <a:avLst/>
          </a:prstGeom>
          <a:noFill/>
          <a:ln w="6350">
            <a:solidFill>
              <a:schemeClr val="bg1"/>
            </a:solidFill>
            <a:round/>
          </a:ln>
          <a:extLst>
            <a:ext uri="{909E8E84-426E-40DD-AFC4-6F175D3DCCD1}">
              <a14:hiddenFill xmlns:a14="http://schemas.microsoft.com/office/drawing/2010/main">
                <a:noFill/>
              </a14:hiddenFill>
            </a:ext>
          </a:extLst>
        </p:spPr>
      </p:cxnSp>
      <p:cxnSp>
        <p:nvCxnSpPr>
          <p:cNvPr id="3129" name="直接连接符 69"/>
          <p:cNvCxnSpPr>
            <a:cxnSpLocks noChangeShapeType="1"/>
          </p:cNvCxnSpPr>
          <p:nvPr/>
        </p:nvCxnSpPr>
        <p:spPr bwMode="auto">
          <a:xfrm>
            <a:off x="7959725" y="2686050"/>
            <a:ext cx="0" cy="742950"/>
          </a:xfrm>
          <a:prstGeom prst="line">
            <a:avLst/>
          </a:prstGeom>
          <a:noFill/>
          <a:ln w="6350">
            <a:solidFill>
              <a:schemeClr val="bg1"/>
            </a:solidFill>
            <a:round/>
          </a:ln>
          <a:extLst>
            <a:ext uri="{909E8E84-426E-40DD-AFC4-6F175D3DCCD1}">
              <a14:hiddenFill xmlns:a14="http://schemas.microsoft.com/office/drawing/2010/main">
                <a:noFill/>
              </a14:hiddenFill>
            </a:ext>
          </a:extLst>
        </p:spPr>
      </p:cxnSp>
      <p:cxnSp>
        <p:nvCxnSpPr>
          <p:cNvPr id="3130" name="直接连接符 70"/>
          <p:cNvCxnSpPr>
            <a:cxnSpLocks noChangeShapeType="1"/>
          </p:cNvCxnSpPr>
          <p:nvPr/>
        </p:nvCxnSpPr>
        <p:spPr bwMode="auto">
          <a:xfrm>
            <a:off x="6032500" y="2686050"/>
            <a:ext cx="1927225" cy="0"/>
          </a:xfrm>
          <a:prstGeom prst="line">
            <a:avLst/>
          </a:prstGeom>
          <a:noFill/>
          <a:ln w="6350">
            <a:solidFill>
              <a:schemeClr val="bg1"/>
            </a:solidFill>
            <a:round/>
          </a:ln>
          <a:extLst>
            <a:ext uri="{909E8E84-426E-40DD-AFC4-6F175D3DCCD1}">
              <a14:hiddenFill xmlns:a14="http://schemas.microsoft.com/office/drawing/2010/main">
                <a:noFill/>
              </a14:hiddenFill>
            </a:ext>
          </a:extLst>
        </p:spPr>
      </p:cxnSp>
      <p:cxnSp>
        <p:nvCxnSpPr>
          <p:cNvPr id="3131" name="直接连接符 71"/>
          <p:cNvCxnSpPr>
            <a:cxnSpLocks noChangeShapeType="1"/>
          </p:cNvCxnSpPr>
          <p:nvPr/>
        </p:nvCxnSpPr>
        <p:spPr bwMode="auto">
          <a:xfrm>
            <a:off x="4168775" y="3184525"/>
            <a:ext cx="0" cy="615950"/>
          </a:xfrm>
          <a:prstGeom prst="line">
            <a:avLst/>
          </a:prstGeom>
          <a:noFill/>
          <a:ln w="6350">
            <a:solidFill>
              <a:schemeClr val="bg1"/>
            </a:solidFill>
            <a:round/>
          </a:ln>
          <a:extLst>
            <a:ext uri="{909E8E84-426E-40DD-AFC4-6F175D3DCCD1}">
              <a14:hiddenFill xmlns:a14="http://schemas.microsoft.com/office/drawing/2010/main">
                <a:noFill/>
              </a14:hiddenFill>
            </a:ext>
          </a:extLst>
        </p:spPr>
      </p:cxnSp>
      <p:cxnSp>
        <p:nvCxnSpPr>
          <p:cNvPr id="3132" name="直接连接符 72"/>
          <p:cNvCxnSpPr>
            <a:cxnSpLocks noChangeShapeType="1"/>
          </p:cNvCxnSpPr>
          <p:nvPr/>
        </p:nvCxnSpPr>
        <p:spPr bwMode="auto">
          <a:xfrm>
            <a:off x="7959725" y="3057525"/>
            <a:ext cx="0" cy="742950"/>
          </a:xfrm>
          <a:prstGeom prst="line">
            <a:avLst/>
          </a:prstGeom>
          <a:noFill/>
          <a:ln w="6350">
            <a:solidFill>
              <a:schemeClr val="bg1"/>
            </a:solidFill>
            <a:round/>
          </a:ln>
          <a:extLst>
            <a:ext uri="{909E8E84-426E-40DD-AFC4-6F175D3DCCD1}">
              <a14:hiddenFill xmlns:a14="http://schemas.microsoft.com/office/drawing/2010/main">
                <a:noFill/>
              </a14:hiddenFill>
            </a:ext>
          </a:extLst>
        </p:spPr>
      </p:cxnSp>
      <p:cxnSp>
        <p:nvCxnSpPr>
          <p:cNvPr id="3133" name="直接连接符 73"/>
          <p:cNvCxnSpPr>
            <a:cxnSpLocks noChangeShapeType="1"/>
          </p:cNvCxnSpPr>
          <p:nvPr/>
        </p:nvCxnSpPr>
        <p:spPr bwMode="auto">
          <a:xfrm>
            <a:off x="4168775" y="3800475"/>
            <a:ext cx="1298575" cy="0"/>
          </a:xfrm>
          <a:prstGeom prst="line">
            <a:avLst/>
          </a:prstGeom>
          <a:noFill/>
          <a:ln w="6350">
            <a:solidFill>
              <a:schemeClr val="bg1"/>
            </a:solidFill>
            <a:round/>
          </a:ln>
          <a:extLst>
            <a:ext uri="{909E8E84-426E-40DD-AFC4-6F175D3DCCD1}">
              <a14:hiddenFill xmlns:a14="http://schemas.microsoft.com/office/drawing/2010/main">
                <a:noFill/>
              </a14:hiddenFill>
            </a:ext>
          </a:extLst>
        </p:spPr>
      </p:cxnSp>
      <p:cxnSp>
        <p:nvCxnSpPr>
          <p:cNvPr id="3134" name="直接连接符 74"/>
          <p:cNvCxnSpPr>
            <a:cxnSpLocks noChangeShapeType="1"/>
          </p:cNvCxnSpPr>
          <p:nvPr/>
        </p:nvCxnSpPr>
        <p:spPr bwMode="auto">
          <a:xfrm>
            <a:off x="6661150" y="3800475"/>
            <a:ext cx="1298575" cy="0"/>
          </a:xfrm>
          <a:prstGeom prst="line">
            <a:avLst/>
          </a:prstGeom>
          <a:noFill/>
          <a:ln w="6350">
            <a:solidFill>
              <a:schemeClr val="bg1"/>
            </a:solidFill>
            <a:round/>
          </a:ln>
          <a:extLst>
            <a:ext uri="{909E8E84-426E-40DD-AFC4-6F175D3DCCD1}">
              <a14:hiddenFill xmlns:a14="http://schemas.microsoft.com/office/drawing/2010/main">
                <a:noFill/>
              </a14:hiddenFill>
            </a:ext>
          </a:extLst>
        </p:spPr>
      </p:cxnSp>
      <p:grpSp>
        <p:nvGrpSpPr>
          <p:cNvPr id="3135" name="组合 78"/>
          <p:cNvGrpSpPr/>
          <p:nvPr/>
        </p:nvGrpSpPr>
        <p:grpSpPr bwMode="auto">
          <a:xfrm>
            <a:off x="3359150" y="2713038"/>
            <a:ext cx="5448300" cy="1240536"/>
            <a:chOff x="0" y="0"/>
            <a:chExt cx="5448300" cy="1241272"/>
          </a:xfrm>
        </p:grpSpPr>
        <p:sp>
          <p:nvSpPr>
            <p:cNvPr id="15424" name="文本框 76"/>
            <p:cNvSpPr txBox="1">
              <a:spLocks noChangeArrowheads="1"/>
            </p:cNvSpPr>
            <p:nvPr/>
          </p:nvSpPr>
          <p:spPr bwMode="auto">
            <a:xfrm>
              <a:off x="0" y="0"/>
              <a:ext cx="5448300" cy="101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6000" b="0" i="0" u="none" strike="noStrike" kern="1200" cap="none" spc="0" normalizeH="0" baseline="0" noProof="0">
                  <a:ln>
                    <a:noFill/>
                  </a:ln>
                  <a:solidFill>
                    <a:srgbClr val="FFFFFF"/>
                  </a:solidFill>
                  <a:effectLst/>
                  <a:uLnTx/>
                  <a:uFillTx/>
                  <a:latin typeface="Billboard"/>
                  <a:ea typeface="张海山锐谐体" pitchFamily="2" charset="-122"/>
                  <a:cs typeface="+mn-cs"/>
                </a:rPr>
                <a:t>WeShare</a:t>
              </a:r>
            </a:p>
          </p:txBody>
        </p:sp>
        <p:sp>
          <p:nvSpPr>
            <p:cNvPr id="15425" name="文本框 77"/>
            <p:cNvSpPr txBox="1">
              <a:spLocks noChangeArrowheads="1"/>
            </p:cNvSpPr>
            <p:nvPr/>
          </p:nvSpPr>
          <p:spPr bwMode="auto">
            <a:xfrm>
              <a:off x="2037995" y="934385"/>
              <a:ext cx="1366022" cy="30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rgbClr val="FFFFFF"/>
                  </a:solidFill>
                  <a:effectLst/>
                  <a:uLnTx/>
                  <a:uFillTx/>
                  <a:latin typeface="张海山锐谐体" pitchFamily="2" charset="-122"/>
                  <a:ea typeface="张海山锐谐体" pitchFamily="2" charset="-122"/>
                  <a:cs typeface="+mn-cs"/>
                </a:rPr>
                <a:t>何宇峰</a:t>
              </a:r>
            </a:p>
          </p:txBody>
        </p:sp>
      </p:grpSp>
      <p:grpSp>
        <p:nvGrpSpPr>
          <p:cNvPr id="41988" name="组合 3"/>
          <p:cNvGrpSpPr/>
          <p:nvPr/>
        </p:nvGrpSpPr>
        <p:grpSpPr bwMode="auto">
          <a:xfrm>
            <a:off x="196850" y="182563"/>
            <a:ext cx="238125" cy="347662"/>
            <a:chOff x="0" y="0"/>
            <a:chExt cx="569789" cy="829904"/>
          </a:xfrm>
        </p:grpSpPr>
        <p:sp>
          <p:nvSpPr>
            <p:cNvPr id="41998" name="菱形 39"/>
            <p:cNvSpPr>
              <a:spLocks noChangeArrowheads="1"/>
            </p:cNvSpPr>
            <p:nvPr/>
          </p:nvSpPr>
          <p:spPr bwMode="auto">
            <a:xfrm>
              <a:off x="0" y="0"/>
              <a:ext cx="569789" cy="569790"/>
            </a:xfrm>
            <a:prstGeom prst="diamond">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1999" name="菱形 40"/>
            <p:cNvSpPr>
              <a:spLocks noChangeArrowheads="1"/>
            </p:cNvSpPr>
            <p:nvPr/>
          </p:nvSpPr>
          <p:spPr bwMode="auto">
            <a:xfrm>
              <a:off x="0" y="260114"/>
              <a:ext cx="569789" cy="569790"/>
            </a:xfrm>
            <a:prstGeom prst="diamond">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pic>
        <p:nvPicPr>
          <p:cNvPr id="5" name="图片 4"/>
          <p:cNvPicPr>
            <a:picLocks noChangeAspect="1"/>
          </p:cNvPicPr>
          <p:nvPr/>
        </p:nvPicPr>
        <p:blipFill>
          <a:blip r:embed="rId5"/>
          <a:stretch>
            <a:fillRect/>
          </a:stretch>
        </p:blipFill>
        <p:spPr>
          <a:xfrm>
            <a:off x="666750" y="113665"/>
            <a:ext cx="2492375" cy="74803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p:cTn id="7" dur="2000" fill="hold"/>
                                        <p:tgtEl>
                                          <p:spTgt spid="3075"/>
                                        </p:tgtEl>
                                        <p:attrNameLst>
                                          <p:attrName>ppt_w</p:attrName>
                                        </p:attrNameLst>
                                      </p:cBhvr>
                                      <p:tavLst>
                                        <p:tav tm="0">
                                          <p:val>
                                            <p:fltVal val="0"/>
                                          </p:val>
                                        </p:tav>
                                        <p:tav tm="100000">
                                          <p:val>
                                            <p:strVal val="#ppt_w"/>
                                          </p:val>
                                        </p:tav>
                                      </p:tavLst>
                                    </p:anim>
                                    <p:anim calcmode="lin" valueType="num">
                                      <p:cBhvr>
                                        <p:cTn id="8" dur="2000" fill="hold"/>
                                        <p:tgtEl>
                                          <p:spTgt spid="3075"/>
                                        </p:tgtEl>
                                        <p:attrNameLst>
                                          <p:attrName>ppt_h</p:attrName>
                                        </p:attrNameLst>
                                      </p:cBhvr>
                                      <p:tavLst>
                                        <p:tav tm="0">
                                          <p:val>
                                            <p:fltVal val="0"/>
                                          </p:val>
                                        </p:tav>
                                        <p:tav tm="100000">
                                          <p:val>
                                            <p:strVal val="#ppt_h"/>
                                          </p:val>
                                        </p:tav>
                                      </p:tavLst>
                                    </p:anim>
                                    <p:anim calcmode="lin" valueType="num">
                                      <p:cBhvr>
                                        <p:cTn id="9" dur="2000" fill="hold"/>
                                        <p:tgtEl>
                                          <p:spTgt spid="3075"/>
                                        </p:tgtEl>
                                        <p:attrNameLst>
                                          <p:attrName>style.rotation</p:attrName>
                                        </p:attrNameLst>
                                      </p:cBhvr>
                                      <p:tavLst>
                                        <p:tav tm="0">
                                          <p:val>
                                            <p:fltVal val="360"/>
                                          </p:val>
                                        </p:tav>
                                        <p:tav tm="100000">
                                          <p:val>
                                            <p:fltVal val="0"/>
                                          </p:val>
                                        </p:tav>
                                      </p:tavLst>
                                    </p:anim>
                                    <p:animEffect transition="in" filter="fade">
                                      <p:cBhvr>
                                        <p:cTn id="10" dur="2000"/>
                                        <p:tgtEl>
                                          <p:spTgt spid="3075"/>
                                        </p:tgtEl>
                                      </p:cBhvr>
                                    </p:animEffect>
                                  </p:childTnLst>
                                </p:cTn>
                              </p:par>
                            </p:childTnLst>
                          </p:cTn>
                        </p:par>
                        <p:par>
                          <p:cTn id="11" fill="hold">
                            <p:stCondLst>
                              <p:cond delay="2000"/>
                            </p:stCondLst>
                            <p:childTnLst>
                              <p:par>
                                <p:cTn id="12" presetID="22" presetClass="entr" presetSubtype="4" fill="hold" nodeType="afterEffect">
                                  <p:stCondLst>
                                    <p:cond delay="0"/>
                                  </p:stCondLst>
                                  <p:childTnLst>
                                    <p:set>
                                      <p:cBhvr>
                                        <p:cTn id="13" dur="1" fill="hold">
                                          <p:stCondLst>
                                            <p:cond delay="0"/>
                                          </p:stCondLst>
                                        </p:cTn>
                                        <p:tgtEl>
                                          <p:spTgt spid="3078"/>
                                        </p:tgtEl>
                                        <p:attrNameLst>
                                          <p:attrName>style.visibility</p:attrName>
                                        </p:attrNameLst>
                                      </p:cBhvr>
                                      <p:to>
                                        <p:strVal val="visible"/>
                                      </p:to>
                                    </p:set>
                                    <p:animEffect transition="in" filter="wipe(down)">
                                      <p:cBhvr>
                                        <p:cTn id="14" dur="1000"/>
                                        <p:tgtEl>
                                          <p:spTgt spid="3078"/>
                                        </p:tgtEl>
                                      </p:cBhvr>
                                    </p:animEffect>
                                  </p:childTnLst>
                                </p:cTn>
                              </p:par>
                              <p:par>
                                <p:cTn id="15" presetID="22" presetClass="entr" presetSubtype="2" fill="hold" nodeType="withEffect">
                                  <p:stCondLst>
                                    <p:cond delay="0"/>
                                  </p:stCondLst>
                                  <p:childTnLst>
                                    <p:set>
                                      <p:cBhvr>
                                        <p:cTn id="16" dur="1" fill="hold">
                                          <p:stCondLst>
                                            <p:cond delay="0"/>
                                          </p:stCondLst>
                                        </p:cTn>
                                        <p:tgtEl>
                                          <p:spTgt spid="3077"/>
                                        </p:tgtEl>
                                        <p:attrNameLst>
                                          <p:attrName>style.visibility</p:attrName>
                                        </p:attrNameLst>
                                      </p:cBhvr>
                                      <p:to>
                                        <p:strVal val="visible"/>
                                      </p:to>
                                    </p:set>
                                    <p:animEffect transition="in" filter="wipe(right)">
                                      <p:cBhvr>
                                        <p:cTn id="17" dur="1000"/>
                                        <p:tgtEl>
                                          <p:spTgt spid="3077"/>
                                        </p:tgtEl>
                                      </p:cBhvr>
                                    </p:animEffect>
                                  </p:childTnLst>
                                </p:cTn>
                              </p:par>
                              <p:par>
                                <p:cTn id="18" presetID="22" presetClass="entr" presetSubtype="2" fill="hold" nodeType="withEffect">
                                  <p:stCondLst>
                                    <p:cond delay="0"/>
                                  </p:stCondLst>
                                  <p:childTnLst>
                                    <p:set>
                                      <p:cBhvr>
                                        <p:cTn id="19" dur="1" fill="hold">
                                          <p:stCondLst>
                                            <p:cond delay="0"/>
                                          </p:stCondLst>
                                        </p:cTn>
                                        <p:tgtEl>
                                          <p:spTgt spid="3076"/>
                                        </p:tgtEl>
                                        <p:attrNameLst>
                                          <p:attrName>style.visibility</p:attrName>
                                        </p:attrNameLst>
                                      </p:cBhvr>
                                      <p:to>
                                        <p:strVal val="visible"/>
                                      </p:to>
                                    </p:set>
                                    <p:animEffect transition="in" filter="wipe(right)">
                                      <p:cBhvr>
                                        <p:cTn id="20" dur="1000"/>
                                        <p:tgtEl>
                                          <p:spTgt spid="3076"/>
                                        </p:tgtEl>
                                      </p:cBhvr>
                                    </p:animEffect>
                                  </p:childTnLst>
                                </p:cTn>
                              </p:par>
                              <p:par>
                                <p:cTn id="21" presetID="22" presetClass="entr" presetSubtype="2" fill="hold" nodeType="withEffect">
                                  <p:stCondLst>
                                    <p:cond delay="0"/>
                                  </p:stCondLst>
                                  <p:childTnLst>
                                    <p:set>
                                      <p:cBhvr>
                                        <p:cTn id="22" dur="1" fill="hold">
                                          <p:stCondLst>
                                            <p:cond delay="0"/>
                                          </p:stCondLst>
                                        </p:cTn>
                                        <p:tgtEl>
                                          <p:spTgt spid="3080"/>
                                        </p:tgtEl>
                                        <p:attrNameLst>
                                          <p:attrName>style.visibility</p:attrName>
                                        </p:attrNameLst>
                                      </p:cBhvr>
                                      <p:to>
                                        <p:strVal val="visible"/>
                                      </p:to>
                                    </p:set>
                                    <p:animEffect transition="in" filter="wipe(right)">
                                      <p:cBhvr>
                                        <p:cTn id="23" dur="1000"/>
                                        <p:tgtEl>
                                          <p:spTgt spid="3080"/>
                                        </p:tgtEl>
                                      </p:cBhvr>
                                    </p:animEffect>
                                  </p:childTnLst>
                                </p:cTn>
                              </p:par>
                              <p:par>
                                <p:cTn id="24" presetID="22" presetClass="entr" presetSubtype="1" fill="hold" nodeType="withEffect">
                                  <p:stCondLst>
                                    <p:cond delay="0"/>
                                  </p:stCondLst>
                                  <p:childTnLst>
                                    <p:set>
                                      <p:cBhvr>
                                        <p:cTn id="25" dur="1" fill="hold">
                                          <p:stCondLst>
                                            <p:cond delay="0"/>
                                          </p:stCondLst>
                                        </p:cTn>
                                        <p:tgtEl>
                                          <p:spTgt spid="3081"/>
                                        </p:tgtEl>
                                        <p:attrNameLst>
                                          <p:attrName>style.visibility</p:attrName>
                                        </p:attrNameLst>
                                      </p:cBhvr>
                                      <p:to>
                                        <p:strVal val="visible"/>
                                      </p:to>
                                    </p:set>
                                    <p:animEffect transition="in" filter="wipe(up)">
                                      <p:cBhvr>
                                        <p:cTn id="26" dur="1000"/>
                                        <p:tgtEl>
                                          <p:spTgt spid="3081"/>
                                        </p:tgtEl>
                                      </p:cBhvr>
                                    </p:animEffect>
                                  </p:childTnLst>
                                </p:cTn>
                              </p:par>
                              <p:par>
                                <p:cTn id="27" presetID="22" presetClass="entr" presetSubtype="1" fill="hold" nodeType="withEffect">
                                  <p:stCondLst>
                                    <p:cond delay="0"/>
                                  </p:stCondLst>
                                  <p:childTnLst>
                                    <p:set>
                                      <p:cBhvr>
                                        <p:cTn id="28" dur="1" fill="hold">
                                          <p:stCondLst>
                                            <p:cond delay="0"/>
                                          </p:stCondLst>
                                        </p:cTn>
                                        <p:tgtEl>
                                          <p:spTgt spid="3082"/>
                                        </p:tgtEl>
                                        <p:attrNameLst>
                                          <p:attrName>style.visibility</p:attrName>
                                        </p:attrNameLst>
                                      </p:cBhvr>
                                      <p:to>
                                        <p:strVal val="visible"/>
                                      </p:to>
                                    </p:set>
                                    <p:animEffect transition="in" filter="wipe(up)">
                                      <p:cBhvr>
                                        <p:cTn id="29" dur="1000"/>
                                        <p:tgtEl>
                                          <p:spTgt spid="3082"/>
                                        </p:tgtEl>
                                      </p:cBhvr>
                                    </p:animEffect>
                                  </p:childTnLst>
                                </p:cTn>
                              </p:par>
                              <p:par>
                                <p:cTn id="30" presetID="22" presetClass="entr" presetSubtype="1" fill="hold" nodeType="withEffect">
                                  <p:stCondLst>
                                    <p:cond delay="0"/>
                                  </p:stCondLst>
                                  <p:childTnLst>
                                    <p:set>
                                      <p:cBhvr>
                                        <p:cTn id="31" dur="1" fill="hold">
                                          <p:stCondLst>
                                            <p:cond delay="0"/>
                                          </p:stCondLst>
                                        </p:cTn>
                                        <p:tgtEl>
                                          <p:spTgt spid="3083"/>
                                        </p:tgtEl>
                                        <p:attrNameLst>
                                          <p:attrName>style.visibility</p:attrName>
                                        </p:attrNameLst>
                                      </p:cBhvr>
                                      <p:to>
                                        <p:strVal val="visible"/>
                                      </p:to>
                                    </p:set>
                                    <p:animEffect transition="in" filter="wipe(up)">
                                      <p:cBhvr>
                                        <p:cTn id="32" dur="1000"/>
                                        <p:tgtEl>
                                          <p:spTgt spid="3083"/>
                                        </p:tgtEl>
                                      </p:cBhvr>
                                    </p:animEffect>
                                  </p:childTnLst>
                                </p:cTn>
                              </p:par>
                              <p:par>
                                <p:cTn id="33" presetID="22" presetClass="entr" presetSubtype="8" fill="hold" nodeType="withEffect">
                                  <p:stCondLst>
                                    <p:cond delay="0"/>
                                  </p:stCondLst>
                                  <p:childTnLst>
                                    <p:set>
                                      <p:cBhvr>
                                        <p:cTn id="34" dur="1" fill="hold">
                                          <p:stCondLst>
                                            <p:cond delay="0"/>
                                          </p:stCondLst>
                                        </p:cTn>
                                        <p:tgtEl>
                                          <p:spTgt spid="3086"/>
                                        </p:tgtEl>
                                        <p:attrNameLst>
                                          <p:attrName>style.visibility</p:attrName>
                                        </p:attrNameLst>
                                      </p:cBhvr>
                                      <p:to>
                                        <p:strVal val="visible"/>
                                      </p:to>
                                    </p:set>
                                    <p:animEffect transition="in" filter="wipe(left)">
                                      <p:cBhvr>
                                        <p:cTn id="35" dur="1000"/>
                                        <p:tgtEl>
                                          <p:spTgt spid="3086"/>
                                        </p:tgtEl>
                                      </p:cBhvr>
                                    </p:animEffect>
                                  </p:childTnLst>
                                </p:cTn>
                              </p:par>
                              <p:par>
                                <p:cTn id="36" presetID="22" presetClass="entr" presetSubtype="8" fill="hold" nodeType="withEffect">
                                  <p:stCondLst>
                                    <p:cond delay="0"/>
                                  </p:stCondLst>
                                  <p:childTnLst>
                                    <p:set>
                                      <p:cBhvr>
                                        <p:cTn id="37" dur="1" fill="hold">
                                          <p:stCondLst>
                                            <p:cond delay="0"/>
                                          </p:stCondLst>
                                        </p:cTn>
                                        <p:tgtEl>
                                          <p:spTgt spid="3088"/>
                                        </p:tgtEl>
                                        <p:attrNameLst>
                                          <p:attrName>style.visibility</p:attrName>
                                        </p:attrNameLst>
                                      </p:cBhvr>
                                      <p:to>
                                        <p:strVal val="visible"/>
                                      </p:to>
                                    </p:set>
                                    <p:animEffect transition="in" filter="wipe(left)">
                                      <p:cBhvr>
                                        <p:cTn id="38" dur="1000"/>
                                        <p:tgtEl>
                                          <p:spTgt spid="3088"/>
                                        </p:tgtEl>
                                      </p:cBhvr>
                                    </p:animEffect>
                                  </p:childTnLst>
                                </p:cTn>
                              </p:par>
                              <p:par>
                                <p:cTn id="39" presetID="22" presetClass="entr" presetSubtype="8" fill="hold" nodeType="withEffect">
                                  <p:stCondLst>
                                    <p:cond delay="0"/>
                                  </p:stCondLst>
                                  <p:childTnLst>
                                    <p:set>
                                      <p:cBhvr>
                                        <p:cTn id="40" dur="1" fill="hold">
                                          <p:stCondLst>
                                            <p:cond delay="0"/>
                                          </p:stCondLst>
                                        </p:cTn>
                                        <p:tgtEl>
                                          <p:spTgt spid="3087"/>
                                        </p:tgtEl>
                                        <p:attrNameLst>
                                          <p:attrName>style.visibility</p:attrName>
                                        </p:attrNameLst>
                                      </p:cBhvr>
                                      <p:to>
                                        <p:strVal val="visible"/>
                                      </p:to>
                                    </p:set>
                                    <p:animEffect transition="in" filter="wipe(left)">
                                      <p:cBhvr>
                                        <p:cTn id="41" dur="1000"/>
                                        <p:tgtEl>
                                          <p:spTgt spid="3087"/>
                                        </p:tgtEl>
                                      </p:cBhvr>
                                    </p:animEffect>
                                  </p:childTnLst>
                                </p:cTn>
                              </p:par>
                              <p:par>
                                <p:cTn id="42" presetID="22" presetClass="entr" presetSubtype="8" fill="hold" nodeType="withEffect">
                                  <p:stCondLst>
                                    <p:cond delay="0"/>
                                  </p:stCondLst>
                                  <p:childTnLst>
                                    <p:set>
                                      <p:cBhvr>
                                        <p:cTn id="43" dur="1" fill="hold">
                                          <p:stCondLst>
                                            <p:cond delay="0"/>
                                          </p:stCondLst>
                                        </p:cTn>
                                        <p:tgtEl>
                                          <p:spTgt spid="3085"/>
                                        </p:tgtEl>
                                        <p:attrNameLst>
                                          <p:attrName>style.visibility</p:attrName>
                                        </p:attrNameLst>
                                      </p:cBhvr>
                                      <p:to>
                                        <p:strVal val="visible"/>
                                      </p:to>
                                    </p:set>
                                    <p:animEffect transition="in" filter="wipe(left)">
                                      <p:cBhvr>
                                        <p:cTn id="44" dur="1000"/>
                                        <p:tgtEl>
                                          <p:spTgt spid="3085"/>
                                        </p:tgtEl>
                                      </p:cBhvr>
                                    </p:animEffect>
                                  </p:childTnLst>
                                </p:cTn>
                              </p:par>
                              <p:par>
                                <p:cTn id="45" presetID="22" presetClass="entr" presetSubtype="4" fill="hold" nodeType="withEffect">
                                  <p:stCondLst>
                                    <p:cond delay="0"/>
                                  </p:stCondLst>
                                  <p:childTnLst>
                                    <p:set>
                                      <p:cBhvr>
                                        <p:cTn id="46" dur="1" fill="hold">
                                          <p:stCondLst>
                                            <p:cond delay="0"/>
                                          </p:stCondLst>
                                        </p:cTn>
                                        <p:tgtEl>
                                          <p:spTgt spid="3084"/>
                                        </p:tgtEl>
                                        <p:attrNameLst>
                                          <p:attrName>style.visibility</p:attrName>
                                        </p:attrNameLst>
                                      </p:cBhvr>
                                      <p:to>
                                        <p:strVal val="visible"/>
                                      </p:to>
                                    </p:set>
                                    <p:animEffect transition="in" filter="wipe(down)">
                                      <p:cBhvr>
                                        <p:cTn id="47" dur="1000"/>
                                        <p:tgtEl>
                                          <p:spTgt spid="3084"/>
                                        </p:tgtEl>
                                      </p:cBhvr>
                                    </p:animEffect>
                                  </p:childTnLst>
                                </p:cTn>
                              </p:par>
                              <p:par>
                                <p:cTn id="48" presetID="22" presetClass="entr" presetSubtype="4" fill="hold" nodeType="withEffect">
                                  <p:stCondLst>
                                    <p:cond delay="0"/>
                                  </p:stCondLst>
                                  <p:childTnLst>
                                    <p:set>
                                      <p:cBhvr>
                                        <p:cTn id="49" dur="1" fill="hold">
                                          <p:stCondLst>
                                            <p:cond delay="0"/>
                                          </p:stCondLst>
                                        </p:cTn>
                                        <p:tgtEl>
                                          <p:spTgt spid="3079"/>
                                        </p:tgtEl>
                                        <p:attrNameLst>
                                          <p:attrName>style.visibility</p:attrName>
                                        </p:attrNameLst>
                                      </p:cBhvr>
                                      <p:to>
                                        <p:strVal val="visible"/>
                                      </p:to>
                                    </p:set>
                                    <p:animEffect transition="in" filter="wipe(down)">
                                      <p:cBhvr>
                                        <p:cTn id="50" dur="1000"/>
                                        <p:tgtEl>
                                          <p:spTgt spid="3079"/>
                                        </p:tgtEl>
                                      </p:cBhvr>
                                    </p:animEffect>
                                  </p:childTnLst>
                                </p:cTn>
                              </p:par>
                            </p:childTnLst>
                          </p:cTn>
                        </p:par>
                        <p:par>
                          <p:cTn id="51" fill="hold">
                            <p:stCondLst>
                              <p:cond delay="3000"/>
                            </p:stCondLst>
                            <p:childTnLst>
                              <p:par>
                                <p:cTn id="52" presetID="22" presetClass="entr" presetSubtype="1" fill="hold" nodeType="afterEffect">
                                  <p:stCondLst>
                                    <p:cond delay="0"/>
                                  </p:stCondLst>
                                  <p:childTnLst>
                                    <p:set>
                                      <p:cBhvr>
                                        <p:cTn id="53" dur="1" fill="hold">
                                          <p:stCondLst>
                                            <p:cond delay="0"/>
                                          </p:stCondLst>
                                        </p:cTn>
                                        <p:tgtEl>
                                          <p:spTgt spid="3091"/>
                                        </p:tgtEl>
                                        <p:attrNameLst>
                                          <p:attrName>style.visibility</p:attrName>
                                        </p:attrNameLst>
                                      </p:cBhvr>
                                      <p:to>
                                        <p:strVal val="visible"/>
                                      </p:to>
                                    </p:set>
                                    <p:animEffect transition="in" filter="wipe(up)">
                                      <p:cBhvr>
                                        <p:cTn id="54" dur="1000"/>
                                        <p:tgtEl>
                                          <p:spTgt spid="3091"/>
                                        </p:tgtEl>
                                      </p:cBhvr>
                                    </p:animEffect>
                                  </p:childTnLst>
                                </p:cTn>
                              </p:par>
                              <p:par>
                                <p:cTn id="55" presetID="22" presetClass="entr" presetSubtype="2" fill="hold" nodeType="withEffect">
                                  <p:stCondLst>
                                    <p:cond delay="0"/>
                                  </p:stCondLst>
                                  <p:childTnLst>
                                    <p:set>
                                      <p:cBhvr>
                                        <p:cTn id="56" dur="1" fill="hold">
                                          <p:stCondLst>
                                            <p:cond delay="0"/>
                                          </p:stCondLst>
                                        </p:cTn>
                                        <p:tgtEl>
                                          <p:spTgt spid="3092"/>
                                        </p:tgtEl>
                                        <p:attrNameLst>
                                          <p:attrName>style.visibility</p:attrName>
                                        </p:attrNameLst>
                                      </p:cBhvr>
                                      <p:to>
                                        <p:strVal val="visible"/>
                                      </p:to>
                                    </p:set>
                                    <p:animEffect transition="in" filter="wipe(right)">
                                      <p:cBhvr>
                                        <p:cTn id="57" dur="1000"/>
                                        <p:tgtEl>
                                          <p:spTgt spid="3092"/>
                                        </p:tgtEl>
                                      </p:cBhvr>
                                    </p:animEffect>
                                  </p:childTnLst>
                                </p:cTn>
                              </p:par>
                              <p:par>
                                <p:cTn id="58" presetID="22" presetClass="entr" presetSubtype="8" fill="hold" nodeType="withEffect">
                                  <p:stCondLst>
                                    <p:cond delay="0"/>
                                  </p:stCondLst>
                                  <p:childTnLst>
                                    <p:set>
                                      <p:cBhvr>
                                        <p:cTn id="59" dur="1" fill="hold">
                                          <p:stCondLst>
                                            <p:cond delay="0"/>
                                          </p:stCondLst>
                                        </p:cTn>
                                        <p:tgtEl>
                                          <p:spTgt spid="3090"/>
                                        </p:tgtEl>
                                        <p:attrNameLst>
                                          <p:attrName>style.visibility</p:attrName>
                                        </p:attrNameLst>
                                      </p:cBhvr>
                                      <p:to>
                                        <p:strVal val="visible"/>
                                      </p:to>
                                    </p:set>
                                    <p:animEffect transition="in" filter="wipe(left)">
                                      <p:cBhvr>
                                        <p:cTn id="60" dur="1000"/>
                                        <p:tgtEl>
                                          <p:spTgt spid="3090"/>
                                        </p:tgtEl>
                                      </p:cBhvr>
                                    </p:animEffect>
                                  </p:childTnLst>
                                </p:cTn>
                              </p:par>
                              <p:par>
                                <p:cTn id="61" presetID="22" presetClass="entr" presetSubtype="1" fill="hold" nodeType="withEffect">
                                  <p:stCondLst>
                                    <p:cond delay="0"/>
                                  </p:stCondLst>
                                  <p:childTnLst>
                                    <p:set>
                                      <p:cBhvr>
                                        <p:cTn id="62" dur="1" fill="hold">
                                          <p:stCondLst>
                                            <p:cond delay="0"/>
                                          </p:stCondLst>
                                        </p:cTn>
                                        <p:tgtEl>
                                          <p:spTgt spid="3093"/>
                                        </p:tgtEl>
                                        <p:attrNameLst>
                                          <p:attrName>style.visibility</p:attrName>
                                        </p:attrNameLst>
                                      </p:cBhvr>
                                      <p:to>
                                        <p:strVal val="visible"/>
                                      </p:to>
                                    </p:set>
                                    <p:animEffect transition="in" filter="wipe(up)">
                                      <p:cBhvr>
                                        <p:cTn id="63" dur="1000"/>
                                        <p:tgtEl>
                                          <p:spTgt spid="3093"/>
                                        </p:tgtEl>
                                      </p:cBhvr>
                                    </p:animEffect>
                                  </p:childTnLst>
                                </p:cTn>
                              </p:par>
                              <p:par>
                                <p:cTn id="64" presetID="22" presetClass="entr" presetSubtype="2" fill="hold" nodeType="withEffect">
                                  <p:stCondLst>
                                    <p:cond delay="0"/>
                                  </p:stCondLst>
                                  <p:childTnLst>
                                    <p:set>
                                      <p:cBhvr>
                                        <p:cTn id="65" dur="1" fill="hold">
                                          <p:stCondLst>
                                            <p:cond delay="0"/>
                                          </p:stCondLst>
                                        </p:cTn>
                                        <p:tgtEl>
                                          <p:spTgt spid="3094"/>
                                        </p:tgtEl>
                                        <p:attrNameLst>
                                          <p:attrName>style.visibility</p:attrName>
                                        </p:attrNameLst>
                                      </p:cBhvr>
                                      <p:to>
                                        <p:strVal val="visible"/>
                                      </p:to>
                                    </p:set>
                                    <p:animEffect transition="in" filter="wipe(right)">
                                      <p:cBhvr>
                                        <p:cTn id="66" dur="1000"/>
                                        <p:tgtEl>
                                          <p:spTgt spid="3094"/>
                                        </p:tgtEl>
                                      </p:cBhvr>
                                    </p:animEffect>
                                  </p:childTnLst>
                                </p:cTn>
                              </p:par>
                              <p:par>
                                <p:cTn id="67" presetID="22" presetClass="entr" presetSubtype="4" fill="hold" nodeType="withEffect">
                                  <p:stCondLst>
                                    <p:cond delay="0"/>
                                  </p:stCondLst>
                                  <p:childTnLst>
                                    <p:set>
                                      <p:cBhvr>
                                        <p:cTn id="68" dur="1" fill="hold">
                                          <p:stCondLst>
                                            <p:cond delay="0"/>
                                          </p:stCondLst>
                                        </p:cTn>
                                        <p:tgtEl>
                                          <p:spTgt spid="3097"/>
                                        </p:tgtEl>
                                        <p:attrNameLst>
                                          <p:attrName>style.visibility</p:attrName>
                                        </p:attrNameLst>
                                      </p:cBhvr>
                                      <p:to>
                                        <p:strVal val="visible"/>
                                      </p:to>
                                    </p:set>
                                    <p:animEffect transition="in" filter="wipe(down)">
                                      <p:cBhvr>
                                        <p:cTn id="69" dur="1000"/>
                                        <p:tgtEl>
                                          <p:spTgt spid="3097"/>
                                        </p:tgtEl>
                                      </p:cBhvr>
                                    </p:animEffect>
                                  </p:childTnLst>
                                </p:cTn>
                              </p:par>
                              <p:par>
                                <p:cTn id="70" presetID="22" presetClass="entr" presetSubtype="2" fill="hold" nodeType="withEffect">
                                  <p:stCondLst>
                                    <p:cond delay="0"/>
                                  </p:stCondLst>
                                  <p:childTnLst>
                                    <p:set>
                                      <p:cBhvr>
                                        <p:cTn id="71" dur="1" fill="hold">
                                          <p:stCondLst>
                                            <p:cond delay="0"/>
                                          </p:stCondLst>
                                        </p:cTn>
                                        <p:tgtEl>
                                          <p:spTgt spid="3109"/>
                                        </p:tgtEl>
                                        <p:attrNameLst>
                                          <p:attrName>style.visibility</p:attrName>
                                        </p:attrNameLst>
                                      </p:cBhvr>
                                      <p:to>
                                        <p:strVal val="visible"/>
                                      </p:to>
                                    </p:set>
                                    <p:animEffect transition="in" filter="wipe(right)">
                                      <p:cBhvr>
                                        <p:cTn id="72" dur="1000"/>
                                        <p:tgtEl>
                                          <p:spTgt spid="3109"/>
                                        </p:tgtEl>
                                      </p:cBhvr>
                                    </p:animEffect>
                                  </p:childTnLst>
                                </p:cTn>
                              </p:par>
                              <p:par>
                                <p:cTn id="73" presetID="22" presetClass="entr" presetSubtype="1" fill="hold" nodeType="withEffect">
                                  <p:stCondLst>
                                    <p:cond delay="0"/>
                                  </p:stCondLst>
                                  <p:childTnLst>
                                    <p:set>
                                      <p:cBhvr>
                                        <p:cTn id="74" dur="1" fill="hold">
                                          <p:stCondLst>
                                            <p:cond delay="0"/>
                                          </p:stCondLst>
                                        </p:cTn>
                                        <p:tgtEl>
                                          <p:spTgt spid="3110"/>
                                        </p:tgtEl>
                                        <p:attrNameLst>
                                          <p:attrName>style.visibility</p:attrName>
                                        </p:attrNameLst>
                                      </p:cBhvr>
                                      <p:to>
                                        <p:strVal val="visible"/>
                                      </p:to>
                                    </p:set>
                                    <p:animEffect transition="in" filter="wipe(up)">
                                      <p:cBhvr>
                                        <p:cTn id="75" dur="1000"/>
                                        <p:tgtEl>
                                          <p:spTgt spid="3110"/>
                                        </p:tgtEl>
                                      </p:cBhvr>
                                    </p:animEffect>
                                  </p:childTnLst>
                                </p:cTn>
                              </p:par>
                              <p:par>
                                <p:cTn id="76" presetID="22" presetClass="entr" presetSubtype="2" fill="hold" nodeType="withEffect">
                                  <p:stCondLst>
                                    <p:cond delay="0"/>
                                  </p:stCondLst>
                                  <p:childTnLst>
                                    <p:set>
                                      <p:cBhvr>
                                        <p:cTn id="77" dur="1" fill="hold">
                                          <p:stCondLst>
                                            <p:cond delay="0"/>
                                          </p:stCondLst>
                                        </p:cTn>
                                        <p:tgtEl>
                                          <p:spTgt spid="3103"/>
                                        </p:tgtEl>
                                        <p:attrNameLst>
                                          <p:attrName>style.visibility</p:attrName>
                                        </p:attrNameLst>
                                      </p:cBhvr>
                                      <p:to>
                                        <p:strVal val="visible"/>
                                      </p:to>
                                    </p:set>
                                    <p:animEffect transition="in" filter="wipe(right)">
                                      <p:cBhvr>
                                        <p:cTn id="78" dur="1000"/>
                                        <p:tgtEl>
                                          <p:spTgt spid="3103"/>
                                        </p:tgtEl>
                                      </p:cBhvr>
                                    </p:animEffect>
                                  </p:childTnLst>
                                </p:cTn>
                              </p:par>
                              <p:par>
                                <p:cTn id="79" presetID="22" presetClass="entr" presetSubtype="4" fill="hold" nodeType="withEffect">
                                  <p:stCondLst>
                                    <p:cond delay="0"/>
                                  </p:stCondLst>
                                  <p:childTnLst>
                                    <p:set>
                                      <p:cBhvr>
                                        <p:cTn id="80" dur="1" fill="hold">
                                          <p:stCondLst>
                                            <p:cond delay="0"/>
                                          </p:stCondLst>
                                        </p:cTn>
                                        <p:tgtEl>
                                          <p:spTgt spid="3104"/>
                                        </p:tgtEl>
                                        <p:attrNameLst>
                                          <p:attrName>style.visibility</p:attrName>
                                        </p:attrNameLst>
                                      </p:cBhvr>
                                      <p:to>
                                        <p:strVal val="visible"/>
                                      </p:to>
                                    </p:set>
                                    <p:animEffect transition="in" filter="wipe(down)">
                                      <p:cBhvr>
                                        <p:cTn id="81" dur="1000"/>
                                        <p:tgtEl>
                                          <p:spTgt spid="3104"/>
                                        </p:tgtEl>
                                      </p:cBhvr>
                                    </p:animEffect>
                                  </p:childTnLst>
                                </p:cTn>
                              </p:par>
                              <p:par>
                                <p:cTn id="82" presetID="22" presetClass="entr" presetSubtype="2" fill="hold" nodeType="withEffect">
                                  <p:stCondLst>
                                    <p:cond delay="0"/>
                                  </p:stCondLst>
                                  <p:childTnLst>
                                    <p:set>
                                      <p:cBhvr>
                                        <p:cTn id="83" dur="1" fill="hold">
                                          <p:stCondLst>
                                            <p:cond delay="0"/>
                                          </p:stCondLst>
                                        </p:cTn>
                                        <p:tgtEl>
                                          <p:spTgt spid="3105"/>
                                        </p:tgtEl>
                                        <p:attrNameLst>
                                          <p:attrName>style.visibility</p:attrName>
                                        </p:attrNameLst>
                                      </p:cBhvr>
                                      <p:to>
                                        <p:strVal val="visible"/>
                                      </p:to>
                                    </p:set>
                                    <p:animEffect transition="in" filter="wipe(right)">
                                      <p:cBhvr>
                                        <p:cTn id="84" dur="1000"/>
                                        <p:tgtEl>
                                          <p:spTgt spid="3105"/>
                                        </p:tgtEl>
                                      </p:cBhvr>
                                    </p:animEffect>
                                  </p:childTnLst>
                                </p:cTn>
                              </p:par>
                              <p:par>
                                <p:cTn id="85" presetID="22" presetClass="entr" presetSubtype="4" fill="hold" nodeType="withEffect">
                                  <p:stCondLst>
                                    <p:cond delay="0"/>
                                  </p:stCondLst>
                                  <p:childTnLst>
                                    <p:set>
                                      <p:cBhvr>
                                        <p:cTn id="86" dur="1" fill="hold">
                                          <p:stCondLst>
                                            <p:cond delay="0"/>
                                          </p:stCondLst>
                                        </p:cTn>
                                        <p:tgtEl>
                                          <p:spTgt spid="3107"/>
                                        </p:tgtEl>
                                        <p:attrNameLst>
                                          <p:attrName>style.visibility</p:attrName>
                                        </p:attrNameLst>
                                      </p:cBhvr>
                                      <p:to>
                                        <p:strVal val="visible"/>
                                      </p:to>
                                    </p:set>
                                    <p:animEffect transition="in" filter="wipe(down)">
                                      <p:cBhvr>
                                        <p:cTn id="87" dur="1000"/>
                                        <p:tgtEl>
                                          <p:spTgt spid="3107"/>
                                        </p:tgtEl>
                                      </p:cBhvr>
                                    </p:animEffect>
                                  </p:childTnLst>
                                </p:cTn>
                              </p:par>
                              <p:par>
                                <p:cTn id="88" presetID="22" presetClass="entr" presetSubtype="8" fill="hold" nodeType="withEffect">
                                  <p:stCondLst>
                                    <p:cond delay="0"/>
                                  </p:stCondLst>
                                  <p:childTnLst>
                                    <p:set>
                                      <p:cBhvr>
                                        <p:cTn id="89" dur="1" fill="hold">
                                          <p:stCondLst>
                                            <p:cond delay="0"/>
                                          </p:stCondLst>
                                        </p:cTn>
                                        <p:tgtEl>
                                          <p:spTgt spid="3108"/>
                                        </p:tgtEl>
                                        <p:attrNameLst>
                                          <p:attrName>style.visibility</p:attrName>
                                        </p:attrNameLst>
                                      </p:cBhvr>
                                      <p:to>
                                        <p:strVal val="visible"/>
                                      </p:to>
                                    </p:set>
                                    <p:animEffect transition="in" filter="wipe(left)">
                                      <p:cBhvr>
                                        <p:cTn id="90" dur="1000"/>
                                        <p:tgtEl>
                                          <p:spTgt spid="3108"/>
                                        </p:tgtEl>
                                      </p:cBhvr>
                                    </p:animEffect>
                                  </p:childTnLst>
                                </p:cTn>
                              </p:par>
                              <p:par>
                                <p:cTn id="91" presetID="22" presetClass="entr" presetSubtype="8" fill="hold" nodeType="withEffect">
                                  <p:stCondLst>
                                    <p:cond delay="0"/>
                                  </p:stCondLst>
                                  <p:childTnLst>
                                    <p:set>
                                      <p:cBhvr>
                                        <p:cTn id="92" dur="1" fill="hold">
                                          <p:stCondLst>
                                            <p:cond delay="0"/>
                                          </p:stCondLst>
                                        </p:cTn>
                                        <p:tgtEl>
                                          <p:spTgt spid="3106"/>
                                        </p:tgtEl>
                                        <p:attrNameLst>
                                          <p:attrName>style.visibility</p:attrName>
                                        </p:attrNameLst>
                                      </p:cBhvr>
                                      <p:to>
                                        <p:strVal val="visible"/>
                                      </p:to>
                                    </p:set>
                                    <p:animEffect transition="in" filter="wipe(left)">
                                      <p:cBhvr>
                                        <p:cTn id="93" dur="1000"/>
                                        <p:tgtEl>
                                          <p:spTgt spid="3106"/>
                                        </p:tgtEl>
                                      </p:cBhvr>
                                    </p:animEffect>
                                  </p:childTnLst>
                                </p:cTn>
                              </p:par>
                              <p:par>
                                <p:cTn id="94" presetID="22" presetClass="entr" presetSubtype="4" fill="hold" nodeType="withEffect">
                                  <p:stCondLst>
                                    <p:cond delay="0"/>
                                  </p:stCondLst>
                                  <p:childTnLst>
                                    <p:set>
                                      <p:cBhvr>
                                        <p:cTn id="95" dur="1" fill="hold">
                                          <p:stCondLst>
                                            <p:cond delay="0"/>
                                          </p:stCondLst>
                                        </p:cTn>
                                        <p:tgtEl>
                                          <p:spTgt spid="3101"/>
                                        </p:tgtEl>
                                        <p:attrNameLst>
                                          <p:attrName>style.visibility</p:attrName>
                                        </p:attrNameLst>
                                      </p:cBhvr>
                                      <p:to>
                                        <p:strVal val="visible"/>
                                      </p:to>
                                    </p:set>
                                    <p:animEffect transition="in" filter="wipe(down)">
                                      <p:cBhvr>
                                        <p:cTn id="96" dur="1000"/>
                                        <p:tgtEl>
                                          <p:spTgt spid="3101"/>
                                        </p:tgtEl>
                                      </p:cBhvr>
                                    </p:animEffect>
                                  </p:childTnLst>
                                </p:cTn>
                              </p:par>
                              <p:par>
                                <p:cTn id="97" presetID="22" presetClass="entr" presetSubtype="4" fill="hold" nodeType="withEffect">
                                  <p:stCondLst>
                                    <p:cond delay="0"/>
                                  </p:stCondLst>
                                  <p:childTnLst>
                                    <p:set>
                                      <p:cBhvr>
                                        <p:cTn id="98" dur="1" fill="hold">
                                          <p:stCondLst>
                                            <p:cond delay="0"/>
                                          </p:stCondLst>
                                        </p:cTn>
                                        <p:tgtEl>
                                          <p:spTgt spid="3102"/>
                                        </p:tgtEl>
                                        <p:attrNameLst>
                                          <p:attrName>style.visibility</p:attrName>
                                        </p:attrNameLst>
                                      </p:cBhvr>
                                      <p:to>
                                        <p:strVal val="visible"/>
                                      </p:to>
                                    </p:set>
                                    <p:animEffect transition="in" filter="wipe(down)">
                                      <p:cBhvr>
                                        <p:cTn id="99" dur="1000"/>
                                        <p:tgtEl>
                                          <p:spTgt spid="3102"/>
                                        </p:tgtEl>
                                      </p:cBhvr>
                                    </p:animEffect>
                                  </p:childTnLst>
                                </p:cTn>
                              </p:par>
                              <p:par>
                                <p:cTn id="100" presetID="22" presetClass="entr" presetSubtype="8" fill="hold" nodeType="withEffect">
                                  <p:stCondLst>
                                    <p:cond delay="0"/>
                                  </p:stCondLst>
                                  <p:childTnLst>
                                    <p:set>
                                      <p:cBhvr>
                                        <p:cTn id="101" dur="1" fill="hold">
                                          <p:stCondLst>
                                            <p:cond delay="0"/>
                                          </p:stCondLst>
                                        </p:cTn>
                                        <p:tgtEl>
                                          <p:spTgt spid="3100"/>
                                        </p:tgtEl>
                                        <p:attrNameLst>
                                          <p:attrName>style.visibility</p:attrName>
                                        </p:attrNameLst>
                                      </p:cBhvr>
                                      <p:to>
                                        <p:strVal val="visible"/>
                                      </p:to>
                                    </p:set>
                                    <p:animEffect transition="in" filter="wipe(left)">
                                      <p:cBhvr>
                                        <p:cTn id="102" dur="1000"/>
                                        <p:tgtEl>
                                          <p:spTgt spid="3100"/>
                                        </p:tgtEl>
                                      </p:cBhvr>
                                    </p:animEffect>
                                  </p:childTnLst>
                                </p:cTn>
                              </p:par>
                              <p:par>
                                <p:cTn id="103" presetID="22" presetClass="entr" presetSubtype="4" fill="hold" nodeType="withEffect">
                                  <p:stCondLst>
                                    <p:cond delay="0"/>
                                  </p:stCondLst>
                                  <p:childTnLst>
                                    <p:set>
                                      <p:cBhvr>
                                        <p:cTn id="104" dur="1" fill="hold">
                                          <p:stCondLst>
                                            <p:cond delay="0"/>
                                          </p:stCondLst>
                                        </p:cTn>
                                        <p:tgtEl>
                                          <p:spTgt spid="3099"/>
                                        </p:tgtEl>
                                        <p:attrNameLst>
                                          <p:attrName>style.visibility</p:attrName>
                                        </p:attrNameLst>
                                      </p:cBhvr>
                                      <p:to>
                                        <p:strVal val="visible"/>
                                      </p:to>
                                    </p:set>
                                    <p:animEffect transition="in" filter="wipe(down)">
                                      <p:cBhvr>
                                        <p:cTn id="105" dur="1000"/>
                                        <p:tgtEl>
                                          <p:spTgt spid="3099"/>
                                        </p:tgtEl>
                                      </p:cBhvr>
                                    </p:animEffect>
                                  </p:childTnLst>
                                </p:cTn>
                              </p:par>
                              <p:par>
                                <p:cTn id="106" presetID="22" presetClass="entr" presetSubtype="1" fill="hold" nodeType="withEffect">
                                  <p:stCondLst>
                                    <p:cond delay="0"/>
                                  </p:stCondLst>
                                  <p:childTnLst>
                                    <p:set>
                                      <p:cBhvr>
                                        <p:cTn id="107" dur="1" fill="hold">
                                          <p:stCondLst>
                                            <p:cond delay="0"/>
                                          </p:stCondLst>
                                        </p:cTn>
                                        <p:tgtEl>
                                          <p:spTgt spid="3098"/>
                                        </p:tgtEl>
                                        <p:attrNameLst>
                                          <p:attrName>style.visibility</p:attrName>
                                        </p:attrNameLst>
                                      </p:cBhvr>
                                      <p:to>
                                        <p:strVal val="visible"/>
                                      </p:to>
                                    </p:set>
                                    <p:animEffect transition="in" filter="wipe(up)">
                                      <p:cBhvr>
                                        <p:cTn id="108" dur="1000"/>
                                        <p:tgtEl>
                                          <p:spTgt spid="3098"/>
                                        </p:tgtEl>
                                      </p:cBhvr>
                                    </p:animEffect>
                                  </p:childTnLst>
                                </p:cTn>
                              </p:par>
                              <p:par>
                                <p:cTn id="109" presetID="22" presetClass="entr" presetSubtype="1" fill="hold" nodeType="withEffect">
                                  <p:stCondLst>
                                    <p:cond delay="0"/>
                                  </p:stCondLst>
                                  <p:childTnLst>
                                    <p:set>
                                      <p:cBhvr>
                                        <p:cTn id="110" dur="1" fill="hold">
                                          <p:stCondLst>
                                            <p:cond delay="0"/>
                                          </p:stCondLst>
                                        </p:cTn>
                                        <p:tgtEl>
                                          <p:spTgt spid="3095"/>
                                        </p:tgtEl>
                                        <p:attrNameLst>
                                          <p:attrName>style.visibility</p:attrName>
                                        </p:attrNameLst>
                                      </p:cBhvr>
                                      <p:to>
                                        <p:strVal val="visible"/>
                                      </p:to>
                                    </p:set>
                                    <p:animEffect transition="in" filter="wipe(up)">
                                      <p:cBhvr>
                                        <p:cTn id="111" dur="1000"/>
                                        <p:tgtEl>
                                          <p:spTgt spid="3095"/>
                                        </p:tgtEl>
                                      </p:cBhvr>
                                    </p:animEffect>
                                  </p:childTnLst>
                                </p:cTn>
                              </p:par>
                              <p:par>
                                <p:cTn id="112" presetID="22" presetClass="entr" presetSubtype="1" fill="hold" nodeType="withEffect">
                                  <p:stCondLst>
                                    <p:cond delay="0"/>
                                  </p:stCondLst>
                                  <p:childTnLst>
                                    <p:set>
                                      <p:cBhvr>
                                        <p:cTn id="113" dur="1" fill="hold">
                                          <p:stCondLst>
                                            <p:cond delay="0"/>
                                          </p:stCondLst>
                                        </p:cTn>
                                        <p:tgtEl>
                                          <p:spTgt spid="3089"/>
                                        </p:tgtEl>
                                        <p:attrNameLst>
                                          <p:attrName>style.visibility</p:attrName>
                                        </p:attrNameLst>
                                      </p:cBhvr>
                                      <p:to>
                                        <p:strVal val="visible"/>
                                      </p:to>
                                    </p:set>
                                    <p:animEffect transition="in" filter="wipe(up)">
                                      <p:cBhvr>
                                        <p:cTn id="114" dur="1000"/>
                                        <p:tgtEl>
                                          <p:spTgt spid="3089"/>
                                        </p:tgtEl>
                                      </p:cBhvr>
                                    </p:animEffect>
                                  </p:childTnLst>
                                </p:cTn>
                              </p:par>
                              <p:par>
                                <p:cTn id="115" presetID="22" presetClass="entr" presetSubtype="4" fill="hold" nodeType="withEffect">
                                  <p:stCondLst>
                                    <p:cond delay="0"/>
                                  </p:stCondLst>
                                  <p:childTnLst>
                                    <p:set>
                                      <p:cBhvr>
                                        <p:cTn id="116" dur="1" fill="hold">
                                          <p:stCondLst>
                                            <p:cond delay="0"/>
                                          </p:stCondLst>
                                        </p:cTn>
                                        <p:tgtEl>
                                          <p:spTgt spid="3096"/>
                                        </p:tgtEl>
                                        <p:attrNameLst>
                                          <p:attrName>style.visibility</p:attrName>
                                        </p:attrNameLst>
                                      </p:cBhvr>
                                      <p:to>
                                        <p:strVal val="visible"/>
                                      </p:to>
                                    </p:set>
                                    <p:animEffect transition="in" filter="wipe(down)">
                                      <p:cBhvr>
                                        <p:cTn id="117" dur="1000"/>
                                        <p:tgtEl>
                                          <p:spTgt spid="3096"/>
                                        </p:tgtEl>
                                      </p:cBhvr>
                                    </p:animEffect>
                                  </p:childTnLst>
                                </p:cTn>
                              </p:par>
                            </p:childTnLst>
                          </p:cTn>
                        </p:par>
                        <p:par>
                          <p:cTn id="118" fill="hold">
                            <p:stCondLst>
                              <p:cond delay="4000"/>
                            </p:stCondLst>
                            <p:childTnLst>
                              <p:par>
                                <p:cTn id="119" presetID="22" presetClass="entr" presetSubtype="1" fill="hold" nodeType="afterEffect">
                                  <p:stCondLst>
                                    <p:cond delay="0"/>
                                  </p:stCondLst>
                                  <p:childTnLst>
                                    <p:set>
                                      <p:cBhvr>
                                        <p:cTn id="120" dur="1" fill="hold">
                                          <p:stCondLst>
                                            <p:cond delay="0"/>
                                          </p:stCondLst>
                                        </p:cTn>
                                        <p:tgtEl>
                                          <p:spTgt spid="3116"/>
                                        </p:tgtEl>
                                        <p:attrNameLst>
                                          <p:attrName>style.visibility</p:attrName>
                                        </p:attrNameLst>
                                      </p:cBhvr>
                                      <p:to>
                                        <p:strVal val="visible"/>
                                      </p:to>
                                    </p:set>
                                    <p:animEffect transition="in" filter="wipe(up)">
                                      <p:cBhvr>
                                        <p:cTn id="121" dur="1000"/>
                                        <p:tgtEl>
                                          <p:spTgt spid="3116"/>
                                        </p:tgtEl>
                                      </p:cBhvr>
                                    </p:animEffect>
                                  </p:childTnLst>
                                </p:cTn>
                              </p:par>
                              <p:par>
                                <p:cTn id="122" presetID="22" presetClass="entr" presetSubtype="1" fill="hold" nodeType="withEffect">
                                  <p:stCondLst>
                                    <p:cond delay="0"/>
                                  </p:stCondLst>
                                  <p:childTnLst>
                                    <p:set>
                                      <p:cBhvr>
                                        <p:cTn id="123" dur="1" fill="hold">
                                          <p:stCondLst>
                                            <p:cond delay="0"/>
                                          </p:stCondLst>
                                        </p:cTn>
                                        <p:tgtEl>
                                          <p:spTgt spid="3112"/>
                                        </p:tgtEl>
                                        <p:attrNameLst>
                                          <p:attrName>style.visibility</p:attrName>
                                        </p:attrNameLst>
                                      </p:cBhvr>
                                      <p:to>
                                        <p:strVal val="visible"/>
                                      </p:to>
                                    </p:set>
                                    <p:animEffect transition="in" filter="wipe(up)">
                                      <p:cBhvr>
                                        <p:cTn id="124" dur="1000"/>
                                        <p:tgtEl>
                                          <p:spTgt spid="3112"/>
                                        </p:tgtEl>
                                      </p:cBhvr>
                                    </p:animEffect>
                                  </p:childTnLst>
                                </p:cTn>
                              </p:par>
                              <p:par>
                                <p:cTn id="125" presetID="22" presetClass="entr" presetSubtype="1" fill="hold" nodeType="withEffect">
                                  <p:stCondLst>
                                    <p:cond delay="0"/>
                                  </p:stCondLst>
                                  <p:childTnLst>
                                    <p:set>
                                      <p:cBhvr>
                                        <p:cTn id="126" dur="1" fill="hold">
                                          <p:stCondLst>
                                            <p:cond delay="0"/>
                                          </p:stCondLst>
                                        </p:cTn>
                                        <p:tgtEl>
                                          <p:spTgt spid="3111"/>
                                        </p:tgtEl>
                                        <p:attrNameLst>
                                          <p:attrName>style.visibility</p:attrName>
                                        </p:attrNameLst>
                                      </p:cBhvr>
                                      <p:to>
                                        <p:strVal val="visible"/>
                                      </p:to>
                                    </p:set>
                                    <p:animEffect transition="in" filter="wipe(up)">
                                      <p:cBhvr>
                                        <p:cTn id="127" dur="1000"/>
                                        <p:tgtEl>
                                          <p:spTgt spid="3111"/>
                                        </p:tgtEl>
                                      </p:cBhvr>
                                    </p:animEffect>
                                  </p:childTnLst>
                                </p:cTn>
                              </p:par>
                              <p:par>
                                <p:cTn id="128" presetID="22" presetClass="entr" presetSubtype="1" fill="hold" nodeType="withEffect">
                                  <p:stCondLst>
                                    <p:cond delay="0"/>
                                  </p:stCondLst>
                                  <p:childTnLst>
                                    <p:set>
                                      <p:cBhvr>
                                        <p:cTn id="129" dur="1" fill="hold">
                                          <p:stCondLst>
                                            <p:cond delay="0"/>
                                          </p:stCondLst>
                                        </p:cTn>
                                        <p:tgtEl>
                                          <p:spTgt spid="3113"/>
                                        </p:tgtEl>
                                        <p:attrNameLst>
                                          <p:attrName>style.visibility</p:attrName>
                                        </p:attrNameLst>
                                      </p:cBhvr>
                                      <p:to>
                                        <p:strVal val="visible"/>
                                      </p:to>
                                    </p:set>
                                    <p:animEffect transition="in" filter="wipe(up)">
                                      <p:cBhvr>
                                        <p:cTn id="130" dur="1000"/>
                                        <p:tgtEl>
                                          <p:spTgt spid="3113"/>
                                        </p:tgtEl>
                                      </p:cBhvr>
                                    </p:animEffect>
                                  </p:childTnLst>
                                </p:cTn>
                              </p:par>
                              <p:par>
                                <p:cTn id="131" presetID="22" presetClass="entr" presetSubtype="4" fill="hold" nodeType="withEffect">
                                  <p:stCondLst>
                                    <p:cond delay="0"/>
                                  </p:stCondLst>
                                  <p:childTnLst>
                                    <p:set>
                                      <p:cBhvr>
                                        <p:cTn id="132" dur="1" fill="hold">
                                          <p:stCondLst>
                                            <p:cond delay="0"/>
                                          </p:stCondLst>
                                        </p:cTn>
                                        <p:tgtEl>
                                          <p:spTgt spid="3114"/>
                                        </p:tgtEl>
                                        <p:attrNameLst>
                                          <p:attrName>style.visibility</p:attrName>
                                        </p:attrNameLst>
                                      </p:cBhvr>
                                      <p:to>
                                        <p:strVal val="visible"/>
                                      </p:to>
                                    </p:set>
                                    <p:animEffect transition="in" filter="wipe(down)">
                                      <p:cBhvr>
                                        <p:cTn id="133" dur="1000"/>
                                        <p:tgtEl>
                                          <p:spTgt spid="3114"/>
                                        </p:tgtEl>
                                      </p:cBhvr>
                                    </p:animEffect>
                                  </p:childTnLst>
                                </p:cTn>
                              </p:par>
                              <p:par>
                                <p:cTn id="134" presetID="22" presetClass="entr" presetSubtype="1" fill="hold" nodeType="withEffect">
                                  <p:stCondLst>
                                    <p:cond delay="0"/>
                                  </p:stCondLst>
                                  <p:childTnLst>
                                    <p:set>
                                      <p:cBhvr>
                                        <p:cTn id="135" dur="1" fill="hold">
                                          <p:stCondLst>
                                            <p:cond delay="0"/>
                                          </p:stCondLst>
                                        </p:cTn>
                                        <p:tgtEl>
                                          <p:spTgt spid="3125"/>
                                        </p:tgtEl>
                                        <p:attrNameLst>
                                          <p:attrName>style.visibility</p:attrName>
                                        </p:attrNameLst>
                                      </p:cBhvr>
                                      <p:to>
                                        <p:strVal val="visible"/>
                                      </p:to>
                                    </p:set>
                                    <p:animEffect transition="in" filter="wipe(up)">
                                      <p:cBhvr>
                                        <p:cTn id="136" dur="1000"/>
                                        <p:tgtEl>
                                          <p:spTgt spid="3125"/>
                                        </p:tgtEl>
                                      </p:cBhvr>
                                    </p:animEffect>
                                  </p:childTnLst>
                                </p:cTn>
                              </p:par>
                              <p:par>
                                <p:cTn id="137" presetID="22" presetClass="entr" presetSubtype="4" fill="hold" nodeType="withEffect">
                                  <p:stCondLst>
                                    <p:cond delay="0"/>
                                  </p:stCondLst>
                                  <p:childTnLst>
                                    <p:set>
                                      <p:cBhvr>
                                        <p:cTn id="138" dur="1" fill="hold">
                                          <p:stCondLst>
                                            <p:cond delay="0"/>
                                          </p:stCondLst>
                                        </p:cTn>
                                        <p:tgtEl>
                                          <p:spTgt spid="3124"/>
                                        </p:tgtEl>
                                        <p:attrNameLst>
                                          <p:attrName>style.visibility</p:attrName>
                                        </p:attrNameLst>
                                      </p:cBhvr>
                                      <p:to>
                                        <p:strVal val="visible"/>
                                      </p:to>
                                    </p:set>
                                    <p:animEffect transition="in" filter="wipe(down)">
                                      <p:cBhvr>
                                        <p:cTn id="139" dur="1000"/>
                                        <p:tgtEl>
                                          <p:spTgt spid="3124"/>
                                        </p:tgtEl>
                                      </p:cBhvr>
                                    </p:animEffect>
                                  </p:childTnLst>
                                </p:cTn>
                              </p:par>
                              <p:par>
                                <p:cTn id="140" presetID="22" presetClass="entr" presetSubtype="4" fill="hold" nodeType="withEffect">
                                  <p:stCondLst>
                                    <p:cond delay="0"/>
                                  </p:stCondLst>
                                  <p:childTnLst>
                                    <p:set>
                                      <p:cBhvr>
                                        <p:cTn id="141" dur="1" fill="hold">
                                          <p:stCondLst>
                                            <p:cond delay="0"/>
                                          </p:stCondLst>
                                        </p:cTn>
                                        <p:tgtEl>
                                          <p:spTgt spid="3126"/>
                                        </p:tgtEl>
                                        <p:attrNameLst>
                                          <p:attrName>style.visibility</p:attrName>
                                        </p:attrNameLst>
                                      </p:cBhvr>
                                      <p:to>
                                        <p:strVal val="visible"/>
                                      </p:to>
                                    </p:set>
                                    <p:animEffect transition="in" filter="wipe(down)">
                                      <p:cBhvr>
                                        <p:cTn id="142" dur="1000"/>
                                        <p:tgtEl>
                                          <p:spTgt spid="3126"/>
                                        </p:tgtEl>
                                      </p:cBhvr>
                                    </p:animEffect>
                                  </p:childTnLst>
                                </p:cTn>
                              </p:par>
                              <p:par>
                                <p:cTn id="143" presetID="22" presetClass="entr" presetSubtype="4" fill="hold" nodeType="withEffect">
                                  <p:stCondLst>
                                    <p:cond delay="0"/>
                                  </p:stCondLst>
                                  <p:childTnLst>
                                    <p:set>
                                      <p:cBhvr>
                                        <p:cTn id="144" dur="1" fill="hold">
                                          <p:stCondLst>
                                            <p:cond delay="0"/>
                                          </p:stCondLst>
                                        </p:cTn>
                                        <p:tgtEl>
                                          <p:spTgt spid="3123"/>
                                        </p:tgtEl>
                                        <p:attrNameLst>
                                          <p:attrName>style.visibility</p:attrName>
                                        </p:attrNameLst>
                                      </p:cBhvr>
                                      <p:to>
                                        <p:strVal val="visible"/>
                                      </p:to>
                                    </p:set>
                                    <p:animEffect transition="in" filter="wipe(down)">
                                      <p:cBhvr>
                                        <p:cTn id="145" dur="1000"/>
                                        <p:tgtEl>
                                          <p:spTgt spid="3123"/>
                                        </p:tgtEl>
                                      </p:cBhvr>
                                    </p:animEffect>
                                  </p:childTnLst>
                                </p:cTn>
                              </p:par>
                              <p:par>
                                <p:cTn id="146" presetID="22" presetClass="entr" presetSubtype="4" fill="hold" nodeType="withEffect">
                                  <p:stCondLst>
                                    <p:cond delay="0"/>
                                  </p:stCondLst>
                                  <p:childTnLst>
                                    <p:set>
                                      <p:cBhvr>
                                        <p:cTn id="147" dur="1" fill="hold">
                                          <p:stCondLst>
                                            <p:cond delay="0"/>
                                          </p:stCondLst>
                                        </p:cTn>
                                        <p:tgtEl>
                                          <p:spTgt spid="3122"/>
                                        </p:tgtEl>
                                        <p:attrNameLst>
                                          <p:attrName>style.visibility</p:attrName>
                                        </p:attrNameLst>
                                      </p:cBhvr>
                                      <p:to>
                                        <p:strVal val="visible"/>
                                      </p:to>
                                    </p:set>
                                    <p:animEffect transition="in" filter="wipe(down)">
                                      <p:cBhvr>
                                        <p:cTn id="148" dur="1000"/>
                                        <p:tgtEl>
                                          <p:spTgt spid="3122"/>
                                        </p:tgtEl>
                                      </p:cBhvr>
                                    </p:animEffect>
                                  </p:childTnLst>
                                </p:cTn>
                              </p:par>
                              <p:par>
                                <p:cTn id="149" presetID="22" presetClass="entr" presetSubtype="1" fill="hold" nodeType="withEffect">
                                  <p:stCondLst>
                                    <p:cond delay="0"/>
                                  </p:stCondLst>
                                  <p:childTnLst>
                                    <p:set>
                                      <p:cBhvr>
                                        <p:cTn id="150" dur="1" fill="hold">
                                          <p:stCondLst>
                                            <p:cond delay="0"/>
                                          </p:stCondLst>
                                        </p:cTn>
                                        <p:tgtEl>
                                          <p:spTgt spid="3121"/>
                                        </p:tgtEl>
                                        <p:attrNameLst>
                                          <p:attrName>style.visibility</p:attrName>
                                        </p:attrNameLst>
                                      </p:cBhvr>
                                      <p:to>
                                        <p:strVal val="visible"/>
                                      </p:to>
                                    </p:set>
                                    <p:animEffect transition="in" filter="wipe(up)">
                                      <p:cBhvr>
                                        <p:cTn id="151" dur="1000"/>
                                        <p:tgtEl>
                                          <p:spTgt spid="3121"/>
                                        </p:tgtEl>
                                      </p:cBhvr>
                                    </p:animEffect>
                                  </p:childTnLst>
                                </p:cTn>
                              </p:par>
                              <p:par>
                                <p:cTn id="152" presetID="22" presetClass="entr" presetSubtype="4" fill="hold" nodeType="withEffect">
                                  <p:stCondLst>
                                    <p:cond delay="0"/>
                                  </p:stCondLst>
                                  <p:childTnLst>
                                    <p:set>
                                      <p:cBhvr>
                                        <p:cTn id="153" dur="1" fill="hold">
                                          <p:stCondLst>
                                            <p:cond delay="0"/>
                                          </p:stCondLst>
                                        </p:cTn>
                                        <p:tgtEl>
                                          <p:spTgt spid="3120"/>
                                        </p:tgtEl>
                                        <p:attrNameLst>
                                          <p:attrName>style.visibility</p:attrName>
                                        </p:attrNameLst>
                                      </p:cBhvr>
                                      <p:to>
                                        <p:strVal val="visible"/>
                                      </p:to>
                                    </p:set>
                                    <p:animEffect transition="in" filter="wipe(down)">
                                      <p:cBhvr>
                                        <p:cTn id="154" dur="1000"/>
                                        <p:tgtEl>
                                          <p:spTgt spid="3120"/>
                                        </p:tgtEl>
                                      </p:cBhvr>
                                    </p:animEffect>
                                  </p:childTnLst>
                                </p:cTn>
                              </p:par>
                              <p:par>
                                <p:cTn id="155" presetID="22" presetClass="entr" presetSubtype="4" fill="hold" nodeType="withEffect">
                                  <p:stCondLst>
                                    <p:cond delay="0"/>
                                  </p:stCondLst>
                                  <p:childTnLst>
                                    <p:set>
                                      <p:cBhvr>
                                        <p:cTn id="156" dur="1" fill="hold">
                                          <p:stCondLst>
                                            <p:cond delay="0"/>
                                          </p:stCondLst>
                                        </p:cTn>
                                        <p:tgtEl>
                                          <p:spTgt spid="3119"/>
                                        </p:tgtEl>
                                        <p:attrNameLst>
                                          <p:attrName>style.visibility</p:attrName>
                                        </p:attrNameLst>
                                      </p:cBhvr>
                                      <p:to>
                                        <p:strVal val="visible"/>
                                      </p:to>
                                    </p:set>
                                    <p:animEffect transition="in" filter="wipe(down)">
                                      <p:cBhvr>
                                        <p:cTn id="157" dur="1000"/>
                                        <p:tgtEl>
                                          <p:spTgt spid="3119"/>
                                        </p:tgtEl>
                                      </p:cBhvr>
                                    </p:animEffect>
                                  </p:childTnLst>
                                </p:cTn>
                              </p:par>
                              <p:par>
                                <p:cTn id="158" presetID="22" presetClass="entr" presetSubtype="4" fill="hold" nodeType="withEffect">
                                  <p:stCondLst>
                                    <p:cond delay="0"/>
                                  </p:stCondLst>
                                  <p:childTnLst>
                                    <p:set>
                                      <p:cBhvr>
                                        <p:cTn id="159" dur="1" fill="hold">
                                          <p:stCondLst>
                                            <p:cond delay="0"/>
                                          </p:stCondLst>
                                        </p:cTn>
                                        <p:tgtEl>
                                          <p:spTgt spid="3117"/>
                                        </p:tgtEl>
                                        <p:attrNameLst>
                                          <p:attrName>style.visibility</p:attrName>
                                        </p:attrNameLst>
                                      </p:cBhvr>
                                      <p:to>
                                        <p:strVal val="visible"/>
                                      </p:to>
                                    </p:set>
                                    <p:animEffect transition="in" filter="wipe(down)">
                                      <p:cBhvr>
                                        <p:cTn id="160" dur="1000"/>
                                        <p:tgtEl>
                                          <p:spTgt spid="3117"/>
                                        </p:tgtEl>
                                      </p:cBhvr>
                                    </p:animEffect>
                                  </p:childTnLst>
                                </p:cTn>
                              </p:par>
                              <p:par>
                                <p:cTn id="161" presetID="22" presetClass="entr" presetSubtype="1" fill="hold" nodeType="withEffect">
                                  <p:stCondLst>
                                    <p:cond delay="0"/>
                                  </p:stCondLst>
                                  <p:childTnLst>
                                    <p:set>
                                      <p:cBhvr>
                                        <p:cTn id="162" dur="1" fill="hold">
                                          <p:stCondLst>
                                            <p:cond delay="0"/>
                                          </p:stCondLst>
                                        </p:cTn>
                                        <p:tgtEl>
                                          <p:spTgt spid="3115"/>
                                        </p:tgtEl>
                                        <p:attrNameLst>
                                          <p:attrName>style.visibility</p:attrName>
                                        </p:attrNameLst>
                                      </p:cBhvr>
                                      <p:to>
                                        <p:strVal val="visible"/>
                                      </p:to>
                                    </p:set>
                                    <p:animEffect transition="in" filter="wipe(up)">
                                      <p:cBhvr>
                                        <p:cTn id="163" dur="1000"/>
                                        <p:tgtEl>
                                          <p:spTgt spid="3115"/>
                                        </p:tgtEl>
                                      </p:cBhvr>
                                    </p:animEffect>
                                  </p:childTnLst>
                                </p:cTn>
                              </p:par>
                              <p:par>
                                <p:cTn id="164" presetID="22" presetClass="entr" presetSubtype="1" fill="hold" nodeType="withEffect">
                                  <p:stCondLst>
                                    <p:cond delay="0"/>
                                  </p:stCondLst>
                                  <p:childTnLst>
                                    <p:set>
                                      <p:cBhvr>
                                        <p:cTn id="165" dur="1" fill="hold">
                                          <p:stCondLst>
                                            <p:cond delay="0"/>
                                          </p:stCondLst>
                                        </p:cTn>
                                        <p:tgtEl>
                                          <p:spTgt spid="3118"/>
                                        </p:tgtEl>
                                        <p:attrNameLst>
                                          <p:attrName>style.visibility</p:attrName>
                                        </p:attrNameLst>
                                      </p:cBhvr>
                                      <p:to>
                                        <p:strVal val="visible"/>
                                      </p:to>
                                    </p:set>
                                    <p:animEffect transition="in" filter="wipe(up)">
                                      <p:cBhvr>
                                        <p:cTn id="166" dur="1000"/>
                                        <p:tgtEl>
                                          <p:spTgt spid="3118"/>
                                        </p:tgtEl>
                                      </p:cBhvr>
                                    </p:animEffect>
                                  </p:childTnLst>
                                </p:cTn>
                              </p:par>
                            </p:childTnLst>
                          </p:cTn>
                        </p:par>
                        <p:par>
                          <p:cTn id="167" fill="hold">
                            <p:stCondLst>
                              <p:cond delay="5000"/>
                            </p:stCondLst>
                            <p:childTnLst>
                              <p:par>
                                <p:cTn id="168" presetID="22" presetClass="entr" presetSubtype="8" fill="hold" nodeType="afterEffect">
                                  <p:stCondLst>
                                    <p:cond delay="0"/>
                                  </p:stCondLst>
                                  <p:childTnLst>
                                    <p:set>
                                      <p:cBhvr>
                                        <p:cTn id="169" dur="1" fill="hold">
                                          <p:stCondLst>
                                            <p:cond delay="0"/>
                                          </p:stCondLst>
                                        </p:cTn>
                                        <p:tgtEl>
                                          <p:spTgt spid="3127"/>
                                        </p:tgtEl>
                                        <p:attrNameLst>
                                          <p:attrName>style.visibility</p:attrName>
                                        </p:attrNameLst>
                                      </p:cBhvr>
                                      <p:to>
                                        <p:strVal val="visible"/>
                                      </p:to>
                                    </p:set>
                                    <p:animEffect transition="in" filter="wipe(left)">
                                      <p:cBhvr>
                                        <p:cTn id="170" dur="1000"/>
                                        <p:tgtEl>
                                          <p:spTgt spid="3127"/>
                                        </p:tgtEl>
                                      </p:cBhvr>
                                    </p:animEffect>
                                  </p:childTnLst>
                                </p:cTn>
                              </p:par>
                              <p:par>
                                <p:cTn id="171" presetID="22" presetClass="entr" presetSubtype="2" fill="hold" nodeType="withEffect">
                                  <p:stCondLst>
                                    <p:cond delay="0"/>
                                  </p:stCondLst>
                                  <p:childTnLst>
                                    <p:set>
                                      <p:cBhvr>
                                        <p:cTn id="172" dur="1" fill="hold">
                                          <p:stCondLst>
                                            <p:cond delay="0"/>
                                          </p:stCondLst>
                                        </p:cTn>
                                        <p:tgtEl>
                                          <p:spTgt spid="3130"/>
                                        </p:tgtEl>
                                        <p:attrNameLst>
                                          <p:attrName>style.visibility</p:attrName>
                                        </p:attrNameLst>
                                      </p:cBhvr>
                                      <p:to>
                                        <p:strVal val="visible"/>
                                      </p:to>
                                    </p:set>
                                    <p:animEffect transition="in" filter="wipe(right)">
                                      <p:cBhvr>
                                        <p:cTn id="173" dur="1000"/>
                                        <p:tgtEl>
                                          <p:spTgt spid="3130"/>
                                        </p:tgtEl>
                                      </p:cBhvr>
                                    </p:animEffect>
                                  </p:childTnLst>
                                </p:cTn>
                              </p:par>
                              <p:par>
                                <p:cTn id="174" presetID="22" presetClass="entr" presetSubtype="1" fill="hold" nodeType="withEffect">
                                  <p:stCondLst>
                                    <p:cond delay="0"/>
                                  </p:stCondLst>
                                  <p:childTnLst>
                                    <p:set>
                                      <p:cBhvr>
                                        <p:cTn id="175" dur="1" fill="hold">
                                          <p:stCondLst>
                                            <p:cond delay="0"/>
                                          </p:stCondLst>
                                        </p:cTn>
                                        <p:tgtEl>
                                          <p:spTgt spid="3128"/>
                                        </p:tgtEl>
                                        <p:attrNameLst>
                                          <p:attrName>style.visibility</p:attrName>
                                        </p:attrNameLst>
                                      </p:cBhvr>
                                      <p:to>
                                        <p:strVal val="visible"/>
                                      </p:to>
                                    </p:set>
                                    <p:animEffect transition="in" filter="wipe(up)">
                                      <p:cBhvr>
                                        <p:cTn id="176" dur="1000"/>
                                        <p:tgtEl>
                                          <p:spTgt spid="3128"/>
                                        </p:tgtEl>
                                      </p:cBhvr>
                                    </p:animEffect>
                                  </p:childTnLst>
                                </p:cTn>
                              </p:par>
                              <p:par>
                                <p:cTn id="177" presetID="22" presetClass="entr" presetSubtype="1" fill="hold" nodeType="withEffect">
                                  <p:stCondLst>
                                    <p:cond delay="0"/>
                                  </p:stCondLst>
                                  <p:childTnLst>
                                    <p:set>
                                      <p:cBhvr>
                                        <p:cTn id="178" dur="1" fill="hold">
                                          <p:stCondLst>
                                            <p:cond delay="0"/>
                                          </p:stCondLst>
                                        </p:cTn>
                                        <p:tgtEl>
                                          <p:spTgt spid="3129"/>
                                        </p:tgtEl>
                                        <p:attrNameLst>
                                          <p:attrName>style.visibility</p:attrName>
                                        </p:attrNameLst>
                                      </p:cBhvr>
                                      <p:to>
                                        <p:strVal val="visible"/>
                                      </p:to>
                                    </p:set>
                                    <p:animEffect transition="in" filter="wipe(up)">
                                      <p:cBhvr>
                                        <p:cTn id="179" dur="1000"/>
                                        <p:tgtEl>
                                          <p:spTgt spid="3129"/>
                                        </p:tgtEl>
                                      </p:cBhvr>
                                    </p:animEffect>
                                  </p:childTnLst>
                                </p:cTn>
                              </p:par>
                              <p:par>
                                <p:cTn id="180" presetID="22" presetClass="entr" presetSubtype="4" fill="hold" nodeType="withEffect">
                                  <p:stCondLst>
                                    <p:cond delay="0"/>
                                  </p:stCondLst>
                                  <p:childTnLst>
                                    <p:set>
                                      <p:cBhvr>
                                        <p:cTn id="181" dur="1" fill="hold">
                                          <p:stCondLst>
                                            <p:cond delay="0"/>
                                          </p:stCondLst>
                                        </p:cTn>
                                        <p:tgtEl>
                                          <p:spTgt spid="3131"/>
                                        </p:tgtEl>
                                        <p:attrNameLst>
                                          <p:attrName>style.visibility</p:attrName>
                                        </p:attrNameLst>
                                      </p:cBhvr>
                                      <p:to>
                                        <p:strVal val="visible"/>
                                      </p:to>
                                    </p:set>
                                    <p:animEffect transition="in" filter="wipe(down)">
                                      <p:cBhvr>
                                        <p:cTn id="182" dur="1000"/>
                                        <p:tgtEl>
                                          <p:spTgt spid="3131"/>
                                        </p:tgtEl>
                                      </p:cBhvr>
                                    </p:animEffect>
                                  </p:childTnLst>
                                </p:cTn>
                              </p:par>
                              <p:par>
                                <p:cTn id="183" presetID="22" presetClass="entr" presetSubtype="4" fill="hold" nodeType="withEffect">
                                  <p:stCondLst>
                                    <p:cond delay="0"/>
                                  </p:stCondLst>
                                  <p:childTnLst>
                                    <p:set>
                                      <p:cBhvr>
                                        <p:cTn id="184" dur="1" fill="hold">
                                          <p:stCondLst>
                                            <p:cond delay="0"/>
                                          </p:stCondLst>
                                        </p:cTn>
                                        <p:tgtEl>
                                          <p:spTgt spid="3132"/>
                                        </p:tgtEl>
                                        <p:attrNameLst>
                                          <p:attrName>style.visibility</p:attrName>
                                        </p:attrNameLst>
                                      </p:cBhvr>
                                      <p:to>
                                        <p:strVal val="visible"/>
                                      </p:to>
                                    </p:set>
                                    <p:animEffect transition="in" filter="wipe(down)">
                                      <p:cBhvr>
                                        <p:cTn id="185" dur="1000"/>
                                        <p:tgtEl>
                                          <p:spTgt spid="3132"/>
                                        </p:tgtEl>
                                      </p:cBhvr>
                                    </p:animEffect>
                                  </p:childTnLst>
                                </p:cTn>
                              </p:par>
                              <p:par>
                                <p:cTn id="186" presetID="22" presetClass="entr" presetSubtype="8" fill="hold" nodeType="withEffect">
                                  <p:stCondLst>
                                    <p:cond delay="0"/>
                                  </p:stCondLst>
                                  <p:childTnLst>
                                    <p:set>
                                      <p:cBhvr>
                                        <p:cTn id="187" dur="1" fill="hold">
                                          <p:stCondLst>
                                            <p:cond delay="0"/>
                                          </p:stCondLst>
                                        </p:cTn>
                                        <p:tgtEl>
                                          <p:spTgt spid="3133"/>
                                        </p:tgtEl>
                                        <p:attrNameLst>
                                          <p:attrName>style.visibility</p:attrName>
                                        </p:attrNameLst>
                                      </p:cBhvr>
                                      <p:to>
                                        <p:strVal val="visible"/>
                                      </p:to>
                                    </p:set>
                                    <p:animEffect transition="in" filter="wipe(left)">
                                      <p:cBhvr>
                                        <p:cTn id="188" dur="1000"/>
                                        <p:tgtEl>
                                          <p:spTgt spid="3133"/>
                                        </p:tgtEl>
                                      </p:cBhvr>
                                    </p:animEffect>
                                  </p:childTnLst>
                                </p:cTn>
                              </p:par>
                              <p:par>
                                <p:cTn id="189" presetID="22" presetClass="entr" presetSubtype="2" fill="hold" nodeType="withEffect">
                                  <p:stCondLst>
                                    <p:cond delay="0"/>
                                  </p:stCondLst>
                                  <p:childTnLst>
                                    <p:set>
                                      <p:cBhvr>
                                        <p:cTn id="190" dur="1" fill="hold">
                                          <p:stCondLst>
                                            <p:cond delay="0"/>
                                          </p:stCondLst>
                                        </p:cTn>
                                        <p:tgtEl>
                                          <p:spTgt spid="3134"/>
                                        </p:tgtEl>
                                        <p:attrNameLst>
                                          <p:attrName>style.visibility</p:attrName>
                                        </p:attrNameLst>
                                      </p:cBhvr>
                                      <p:to>
                                        <p:strVal val="visible"/>
                                      </p:to>
                                    </p:set>
                                    <p:animEffect transition="in" filter="wipe(right)">
                                      <p:cBhvr>
                                        <p:cTn id="191" dur="1000"/>
                                        <p:tgtEl>
                                          <p:spTgt spid="3134"/>
                                        </p:tgtEl>
                                      </p:cBhvr>
                                    </p:animEffect>
                                  </p:childTnLst>
                                </p:cTn>
                              </p:par>
                            </p:childTnLst>
                          </p:cTn>
                        </p:par>
                        <p:par>
                          <p:cTn id="192" fill="hold">
                            <p:stCondLst>
                              <p:cond delay="6000"/>
                            </p:stCondLst>
                            <p:childTnLst>
                              <p:par>
                                <p:cTn id="193" presetID="23" presetClass="entr" presetSubtype="16" fill="hold" nodeType="afterEffect">
                                  <p:stCondLst>
                                    <p:cond delay="500"/>
                                  </p:stCondLst>
                                  <p:childTnLst>
                                    <p:set>
                                      <p:cBhvr>
                                        <p:cTn id="194" dur="1" fill="hold">
                                          <p:stCondLst>
                                            <p:cond delay="0"/>
                                          </p:stCondLst>
                                        </p:cTn>
                                        <p:tgtEl>
                                          <p:spTgt spid="3135"/>
                                        </p:tgtEl>
                                        <p:attrNameLst>
                                          <p:attrName>style.visibility</p:attrName>
                                        </p:attrNameLst>
                                      </p:cBhvr>
                                      <p:to>
                                        <p:strVal val="visible"/>
                                      </p:to>
                                    </p:set>
                                    <p:anim calcmode="lin" valueType="num">
                                      <p:cBhvr>
                                        <p:cTn id="195" dur="1000" fill="hold"/>
                                        <p:tgtEl>
                                          <p:spTgt spid="3135"/>
                                        </p:tgtEl>
                                        <p:attrNameLst>
                                          <p:attrName>ppt_w</p:attrName>
                                        </p:attrNameLst>
                                      </p:cBhvr>
                                      <p:tavLst>
                                        <p:tav tm="0">
                                          <p:val>
                                            <p:fltVal val="0"/>
                                          </p:val>
                                        </p:tav>
                                        <p:tav tm="100000">
                                          <p:val>
                                            <p:strVal val="#ppt_w"/>
                                          </p:val>
                                        </p:tav>
                                      </p:tavLst>
                                    </p:anim>
                                    <p:anim calcmode="lin" valueType="num">
                                      <p:cBhvr>
                                        <p:cTn id="196" dur="1000" fill="hold"/>
                                        <p:tgtEl>
                                          <p:spTgt spid="3135"/>
                                        </p:tgtEl>
                                        <p:attrNameLst>
                                          <p:attrName>ppt_h</p:attrName>
                                        </p:attrNameLst>
                                      </p:cBhvr>
                                      <p:tavLst>
                                        <p:tav tm="0">
                                          <p:val>
                                            <p:fltVal val="0"/>
                                          </p:val>
                                        </p:tav>
                                        <p:tav tm="100000">
                                          <p:val>
                                            <p:strVal val="#ppt_h"/>
                                          </p:val>
                                        </p:tav>
                                      </p:tavLst>
                                    </p:anim>
                                  </p:childTnLst>
                                </p:cTn>
                              </p:par>
                              <p:par>
                                <p:cTn id="197" presetID="22" presetClass="entr" presetSubtype="8" fill="hold" nodeType="withEffect">
                                  <p:stCondLst>
                                    <p:cond delay="0"/>
                                  </p:stCondLst>
                                  <p:childTnLst>
                                    <p:set>
                                      <p:cBhvr>
                                        <p:cTn id="198" dur="1" fill="hold">
                                          <p:stCondLst>
                                            <p:cond delay="0"/>
                                          </p:stCondLst>
                                        </p:cTn>
                                        <p:tgtEl>
                                          <p:spTgt spid="41988"/>
                                        </p:tgtEl>
                                        <p:attrNameLst>
                                          <p:attrName>style.visibility</p:attrName>
                                        </p:attrNameLst>
                                      </p:cBhvr>
                                      <p:to>
                                        <p:strVal val="visible"/>
                                      </p:to>
                                    </p:set>
                                    <p:animEffect transition="in" filter="wipe(left)">
                                      <p:cBhvr>
                                        <p:cTn id="199"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175"/>
            <a:ext cx="121920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Text Box 18"/>
          <p:cNvSpPr txBox="1">
            <a:spLocks noChangeArrowheads="1"/>
          </p:cNvSpPr>
          <p:nvPr/>
        </p:nvSpPr>
        <p:spPr bwMode="gray">
          <a:xfrm>
            <a:off x="4289512" y="258554"/>
            <a:ext cx="3384376"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4000" dirty="0">
                <a:solidFill>
                  <a:schemeClr val="bg1"/>
                </a:solidFill>
                <a:latin typeface="Microsoft YaHei UI" panose="020B0503020204020204" charset="-122"/>
                <a:ea typeface="Microsoft YaHei UI" panose="020B0503020204020204" charset="-122"/>
              </a:rPr>
              <a:t>问卷调查</a:t>
            </a:r>
          </a:p>
        </p:txBody>
      </p:sp>
      <p:cxnSp>
        <p:nvCxnSpPr>
          <p:cNvPr id="85" name="直接连接符​​ 14"/>
          <p:cNvCxnSpPr/>
          <p:nvPr/>
        </p:nvCxnSpPr>
        <p:spPr>
          <a:xfrm>
            <a:off x="3850797" y="965478"/>
            <a:ext cx="4261807" cy="0"/>
          </a:xfrm>
          <a:prstGeom prst="line">
            <a:avLst/>
          </a:prstGeom>
          <a:ln w="9525">
            <a:solidFill>
              <a:srgbClr val="333333"/>
            </a:solidFill>
            <a:prstDash val="solid"/>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6587906" y="2849594"/>
            <a:ext cx="2808312" cy="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6587906" y="4649794"/>
            <a:ext cx="2808312" cy="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0" name="TextBox 5"/>
          <p:cNvSpPr txBox="1"/>
          <p:nvPr/>
        </p:nvSpPr>
        <p:spPr>
          <a:xfrm>
            <a:off x="6731000" y="3250565"/>
            <a:ext cx="2665730" cy="368935"/>
          </a:xfrm>
          <a:prstGeom prst="rect">
            <a:avLst/>
          </a:prstGeom>
          <a:noFill/>
        </p:spPr>
        <p:txBody>
          <a:bodyPr wrap="square" lIns="0" tIns="0" rIns="0" bIns="0" rtlCol="0">
            <a:spAutoFit/>
          </a:bodyPr>
          <a:lstStyle/>
          <a:p>
            <a:pPr algn="dist"/>
            <a:r>
              <a:rPr lang="zh-CN" altLang="en-US" sz="2400" b="1" dirty="0">
                <a:ln/>
                <a:solidFill>
                  <a:schemeClr val="bg2"/>
                </a:solidFill>
                <a:effectLst>
                  <a:innerShdw blurRad="63500" dist="50800" dir="13500000">
                    <a:srgbClr val="000000">
                      <a:alpha val="50000"/>
                    </a:srgbClr>
                  </a:innerShdw>
                </a:effectLst>
                <a:latin typeface="+mj-ea"/>
                <a:ea typeface="+mj-ea"/>
              </a:rPr>
              <a:t>核心竞争力</a:t>
            </a:r>
          </a:p>
        </p:txBody>
      </p:sp>
      <p:sp>
        <p:nvSpPr>
          <p:cNvPr id="91" name="TextBox 6"/>
          <p:cNvSpPr txBox="1"/>
          <p:nvPr/>
        </p:nvSpPr>
        <p:spPr>
          <a:xfrm>
            <a:off x="7199974" y="3802535"/>
            <a:ext cx="1584176" cy="215265"/>
          </a:xfrm>
          <a:prstGeom prst="rect">
            <a:avLst/>
          </a:prstGeom>
          <a:noFill/>
        </p:spPr>
        <p:txBody>
          <a:bodyPr wrap="square" lIns="0" tIns="0" rIns="0" bIns="0" rtlCol="0">
            <a:spAutoFit/>
          </a:bodyPr>
          <a:lstStyle/>
          <a:p>
            <a:pPr algn="ctr"/>
            <a:r>
              <a:rPr lang="zh-CN" altLang="en-US" sz="1400" b="1" dirty="0">
                <a:solidFill>
                  <a:schemeClr val="bg1"/>
                </a:solidFill>
                <a:latin typeface="+mj-ea"/>
                <a:ea typeface="+mj-ea"/>
              </a:rPr>
              <a:t>准确</a:t>
            </a:r>
          </a:p>
        </p:txBody>
      </p:sp>
      <p:sp>
        <p:nvSpPr>
          <p:cNvPr id="92" name="TextBox 7"/>
          <p:cNvSpPr txBox="1"/>
          <p:nvPr/>
        </p:nvSpPr>
        <p:spPr>
          <a:xfrm>
            <a:off x="7199974" y="4073730"/>
            <a:ext cx="1584176" cy="215265"/>
          </a:xfrm>
          <a:prstGeom prst="rect">
            <a:avLst/>
          </a:prstGeom>
          <a:noFill/>
        </p:spPr>
        <p:txBody>
          <a:bodyPr wrap="square" lIns="0" tIns="0" rIns="0" bIns="0" rtlCol="0">
            <a:spAutoFit/>
          </a:bodyPr>
          <a:lstStyle/>
          <a:p>
            <a:pPr algn="ctr"/>
            <a:r>
              <a:rPr lang="zh-CN" altLang="en-US" sz="1400" b="1" dirty="0">
                <a:solidFill>
                  <a:schemeClr val="bg1"/>
                </a:solidFill>
                <a:latin typeface="+mj-ea"/>
                <a:ea typeface="+mj-ea"/>
              </a:rPr>
              <a:t>全面</a:t>
            </a:r>
          </a:p>
        </p:txBody>
      </p:sp>
      <p:sp>
        <p:nvSpPr>
          <p:cNvPr id="93" name="TextBox 8"/>
          <p:cNvSpPr txBox="1"/>
          <p:nvPr/>
        </p:nvSpPr>
        <p:spPr>
          <a:xfrm>
            <a:off x="7199974" y="4361762"/>
            <a:ext cx="1584176" cy="215265"/>
          </a:xfrm>
          <a:prstGeom prst="rect">
            <a:avLst/>
          </a:prstGeom>
          <a:noFill/>
        </p:spPr>
        <p:txBody>
          <a:bodyPr wrap="square" lIns="0" tIns="0" rIns="0" bIns="0" rtlCol="0">
            <a:spAutoFit/>
          </a:bodyPr>
          <a:lstStyle/>
          <a:p>
            <a:pPr algn="ctr"/>
            <a:r>
              <a:rPr lang="zh-CN" altLang="en-US" sz="1400" b="1" dirty="0">
                <a:solidFill>
                  <a:schemeClr val="bg1"/>
                </a:solidFill>
                <a:latin typeface="+mj-ea"/>
                <a:ea typeface="+mj-ea"/>
              </a:rPr>
              <a:t>迅速</a:t>
            </a:r>
          </a:p>
        </p:txBody>
      </p:sp>
      <p:sp>
        <p:nvSpPr>
          <p:cNvPr id="94" name="TextBox 9"/>
          <p:cNvSpPr txBox="1"/>
          <p:nvPr/>
        </p:nvSpPr>
        <p:spPr>
          <a:xfrm>
            <a:off x="6587906" y="4756496"/>
            <a:ext cx="2808312" cy="768985"/>
          </a:xfrm>
          <a:prstGeom prst="rect">
            <a:avLst/>
          </a:prstGeom>
          <a:noFill/>
        </p:spPr>
        <p:txBody>
          <a:bodyPr wrap="square" lIns="0" tIns="0" rIns="0" bIns="0" rtlCol="0">
            <a:spAutoFit/>
          </a:bodyPr>
          <a:lstStyle/>
          <a:p>
            <a:pPr algn="just">
              <a:lnSpc>
                <a:spcPts val="1500"/>
              </a:lnSpc>
            </a:pPr>
            <a:r>
              <a:rPr lang="zh-CN" altLang="en-US" sz="1200" dirty="0">
                <a:solidFill>
                  <a:schemeClr val="bg1"/>
                </a:solidFill>
                <a:latin typeface="+mj-ea"/>
                <a:ea typeface="+mj-ea"/>
              </a:rPr>
              <a:t>对于我们平台来说，检索功能是最重要的一环。首先必须准确，其次要全面，最后再要求性能，调研结果也反应了用户对我们平台检索功能的高要求。</a:t>
            </a:r>
          </a:p>
        </p:txBody>
      </p:sp>
      <p:sp>
        <p:nvSpPr>
          <p:cNvPr id="95" name="Freeform 5"/>
          <p:cNvSpPr/>
          <p:nvPr/>
        </p:nvSpPr>
        <p:spPr bwMode="auto">
          <a:xfrm>
            <a:off x="1626993" y="1574143"/>
            <a:ext cx="931331" cy="3822203"/>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solidFill>
            <a:schemeClr val="accent1"/>
          </a:solidFill>
          <a:ln>
            <a:noFill/>
          </a:ln>
        </p:spPr>
        <p:txBody>
          <a:bodyPr vert="horz" wrap="square" lIns="91440" tIns="45720" rIns="91440" bIns="45720" numCol="1" anchor="t" anchorCtr="0" compatLnSpc="1"/>
          <a:lstStyle/>
          <a:p>
            <a:endParaRPr lang="zh-CN" altLang="en-US" dirty="0">
              <a:solidFill>
                <a:prstClr val="black"/>
              </a:solidFill>
              <a:latin typeface="+mj-ea"/>
              <a:ea typeface="+mj-ea"/>
            </a:endParaRPr>
          </a:p>
        </p:txBody>
      </p:sp>
      <p:sp>
        <p:nvSpPr>
          <p:cNvPr id="96" name="圆角矩形 95"/>
          <p:cNvSpPr/>
          <p:nvPr/>
        </p:nvSpPr>
        <p:spPr>
          <a:xfrm>
            <a:off x="2744639" y="1574143"/>
            <a:ext cx="3168352" cy="469958"/>
          </a:xfrm>
          <a:prstGeom prst="round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mj-ea"/>
              <a:ea typeface="+mj-ea"/>
            </a:endParaRPr>
          </a:p>
        </p:txBody>
      </p:sp>
      <p:sp>
        <p:nvSpPr>
          <p:cNvPr id="97" name="圆角矩形 96"/>
          <p:cNvSpPr/>
          <p:nvPr/>
        </p:nvSpPr>
        <p:spPr>
          <a:xfrm>
            <a:off x="2744639" y="2132851"/>
            <a:ext cx="3168352" cy="469958"/>
          </a:xfrm>
          <a:prstGeom prst="round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mj-ea"/>
              <a:ea typeface="+mj-ea"/>
            </a:endParaRPr>
          </a:p>
        </p:txBody>
      </p:sp>
      <p:sp>
        <p:nvSpPr>
          <p:cNvPr id="98" name="圆角矩形 97"/>
          <p:cNvSpPr/>
          <p:nvPr/>
        </p:nvSpPr>
        <p:spPr>
          <a:xfrm>
            <a:off x="2744639" y="2691559"/>
            <a:ext cx="3168352" cy="469958"/>
          </a:xfrm>
          <a:prstGeom prst="round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mj-ea"/>
              <a:ea typeface="+mj-ea"/>
            </a:endParaRPr>
          </a:p>
        </p:txBody>
      </p:sp>
      <p:sp>
        <p:nvSpPr>
          <p:cNvPr id="99" name="圆角矩形 98"/>
          <p:cNvSpPr/>
          <p:nvPr/>
        </p:nvSpPr>
        <p:spPr>
          <a:xfrm>
            <a:off x="2744639" y="3250267"/>
            <a:ext cx="3168352" cy="469958"/>
          </a:xfrm>
          <a:prstGeom prst="round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mj-ea"/>
              <a:ea typeface="+mj-ea"/>
            </a:endParaRPr>
          </a:p>
        </p:txBody>
      </p:sp>
      <p:sp>
        <p:nvSpPr>
          <p:cNvPr id="100" name="圆角矩形 99"/>
          <p:cNvSpPr/>
          <p:nvPr/>
        </p:nvSpPr>
        <p:spPr>
          <a:xfrm>
            <a:off x="2744639" y="3808975"/>
            <a:ext cx="3168352" cy="469958"/>
          </a:xfrm>
          <a:prstGeom prst="round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mj-ea"/>
              <a:ea typeface="+mj-ea"/>
            </a:endParaRPr>
          </a:p>
        </p:txBody>
      </p:sp>
      <p:sp>
        <p:nvSpPr>
          <p:cNvPr id="101" name="圆角矩形 100"/>
          <p:cNvSpPr/>
          <p:nvPr/>
        </p:nvSpPr>
        <p:spPr>
          <a:xfrm>
            <a:off x="2744639" y="4367683"/>
            <a:ext cx="3168352" cy="469958"/>
          </a:xfrm>
          <a:prstGeom prst="round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mj-ea"/>
              <a:ea typeface="+mj-ea"/>
            </a:endParaRPr>
          </a:p>
        </p:txBody>
      </p:sp>
      <p:sp>
        <p:nvSpPr>
          <p:cNvPr id="102" name="圆角矩形 101"/>
          <p:cNvSpPr/>
          <p:nvPr/>
        </p:nvSpPr>
        <p:spPr>
          <a:xfrm>
            <a:off x="2744639" y="4926388"/>
            <a:ext cx="3168352" cy="469958"/>
          </a:xfrm>
          <a:prstGeom prst="round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mj-ea"/>
              <a:ea typeface="+mj-ea"/>
            </a:endParaRPr>
          </a:p>
        </p:txBody>
      </p:sp>
      <p:sp>
        <p:nvSpPr>
          <p:cNvPr id="103" name="TextBox 19"/>
          <p:cNvSpPr txBox="1"/>
          <p:nvPr/>
        </p:nvSpPr>
        <p:spPr>
          <a:xfrm>
            <a:off x="3020571" y="2175316"/>
            <a:ext cx="2313434" cy="430530"/>
          </a:xfrm>
          <a:prstGeom prst="rect">
            <a:avLst/>
          </a:prstGeom>
          <a:noFill/>
        </p:spPr>
        <p:txBody>
          <a:bodyPr wrap="square" lIns="0" tIns="0" rIns="0" bIns="0" rtlCol="0">
            <a:spAutoFit/>
          </a:bodyPr>
          <a:lstStyle/>
          <a:p>
            <a:pPr algn="just"/>
            <a:r>
              <a:rPr lang="zh-CN" altLang="en-US" sz="1400" dirty="0">
                <a:solidFill>
                  <a:prstClr val="black"/>
                </a:solidFill>
                <a:latin typeface="+mj-ea"/>
                <a:ea typeface="+mj-ea"/>
              </a:rPr>
              <a:t>平台作者愿意展示个人信息的调查</a:t>
            </a:r>
          </a:p>
        </p:txBody>
      </p:sp>
      <p:sp>
        <p:nvSpPr>
          <p:cNvPr id="104" name="TextBox 20"/>
          <p:cNvSpPr txBox="1"/>
          <p:nvPr/>
        </p:nvSpPr>
        <p:spPr>
          <a:xfrm>
            <a:off x="3020562" y="2711164"/>
            <a:ext cx="2313434" cy="430530"/>
          </a:xfrm>
          <a:prstGeom prst="rect">
            <a:avLst/>
          </a:prstGeom>
          <a:noFill/>
        </p:spPr>
        <p:txBody>
          <a:bodyPr wrap="square" lIns="0" tIns="0" rIns="0" bIns="0" rtlCol="0">
            <a:spAutoFit/>
          </a:bodyPr>
          <a:lstStyle/>
          <a:p>
            <a:pPr algn="just"/>
            <a:r>
              <a:rPr lang="zh-CN" altLang="en-US" sz="1400" dirty="0">
                <a:solidFill>
                  <a:prstClr val="black"/>
                </a:solidFill>
                <a:latin typeface="+mj-ea"/>
                <a:ea typeface="+mj-ea"/>
              </a:rPr>
              <a:t>检索失败后，平台处理的方式的调查</a:t>
            </a:r>
          </a:p>
        </p:txBody>
      </p:sp>
      <p:sp>
        <p:nvSpPr>
          <p:cNvPr id="105" name="TextBox 21"/>
          <p:cNvSpPr txBox="1"/>
          <p:nvPr/>
        </p:nvSpPr>
        <p:spPr>
          <a:xfrm>
            <a:off x="3020571" y="3317497"/>
            <a:ext cx="2313434" cy="430530"/>
          </a:xfrm>
          <a:prstGeom prst="rect">
            <a:avLst/>
          </a:prstGeom>
          <a:noFill/>
        </p:spPr>
        <p:txBody>
          <a:bodyPr wrap="square" lIns="0" tIns="0" rIns="0" bIns="0" rtlCol="0">
            <a:spAutoFit/>
          </a:bodyPr>
          <a:lstStyle/>
          <a:p>
            <a:pPr algn="just"/>
            <a:r>
              <a:rPr lang="zh-CN" altLang="en-US" sz="1400" dirty="0">
                <a:solidFill>
                  <a:prstClr val="black"/>
                </a:solidFill>
                <a:latin typeface="+mj-ea"/>
                <a:ea typeface="+mj-ea"/>
              </a:rPr>
              <a:t>为准确检索到想要文章，所使用的多种检索方式共同使用</a:t>
            </a:r>
          </a:p>
        </p:txBody>
      </p:sp>
      <p:sp>
        <p:nvSpPr>
          <p:cNvPr id="106" name="TextBox 22"/>
          <p:cNvSpPr txBox="1"/>
          <p:nvPr/>
        </p:nvSpPr>
        <p:spPr>
          <a:xfrm>
            <a:off x="3020571" y="3890175"/>
            <a:ext cx="2313434" cy="215265"/>
          </a:xfrm>
          <a:prstGeom prst="rect">
            <a:avLst/>
          </a:prstGeom>
          <a:noFill/>
        </p:spPr>
        <p:txBody>
          <a:bodyPr wrap="square" lIns="0" tIns="0" rIns="0" bIns="0" rtlCol="0">
            <a:spAutoFit/>
          </a:bodyPr>
          <a:lstStyle/>
          <a:p>
            <a:pPr algn="just"/>
            <a:r>
              <a:rPr lang="zh-CN" altLang="en-US" sz="1400" dirty="0">
                <a:solidFill>
                  <a:prstClr val="black"/>
                </a:solidFill>
                <a:latin typeface="+mj-ea"/>
                <a:ea typeface="+mj-ea"/>
                <a:sym typeface="+mn-ea"/>
              </a:rPr>
              <a:t>付费项目的调查</a:t>
            </a:r>
          </a:p>
        </p:txBody>
      </p:sp>
      <p:sp>
        <p:nvSpPr>
          <p:cNvPr id="107" name="TextBox 23"/>
          <p:cNvSpPr txBox="1"/>
          <p:nvPr/>
        </p:nvSpPr>
        <p:spPr>
          <a:xfrm>
            <a:off x="3020571" y="4496508"/>
            <a:ext cx="2313434" cy="215265"/>
          </a:xfrm>
          <a:prstGeom prst="rect">
            <a:avLst/>
          </a:prstGeom>
          <a:noFill/>
        </p:spPr>
        <p:txBody>
          <a:bodyPr wrap="square" lIns="0" tIns="0" rIns="0" bIns="0" rtlCol="0">
            <a:spAutoFit/>
          </a:bodyPr>
          <a:lstStyle/>
          <a:p>
            <a:pPr algn="just"/>
            <a:r>
              <a:rPr lang="zh-CN" altLang="en-US" sz="1400" dirty="0">
                <a:solidFill>
                  <a:prstClr val="black"/>
                </a:solidFill>
                <a:latin typeface="+mj-ea"/>
                <a:ea typeface="+mj-ea"/>
                <a:sym typeface="+mn-ea"/>
              </a:rPr>
              <a:t>对平台安全性的调查</a:t>
            </a:r>
          </a:p>
        </p:txBody>
      </p:sp>
      <p:sp>
        <p:nvSpPr>
          <p:cNvPr id="108" name="TextBox 24"/>
          <p:cNvSpPr txBox="1"/>
          <p:nvPr/>
        </p:nvSpPr>
        <p:spPr>
          <a:xfrm>
            <a:off x="3020571" y="5084423"/>
            <a:ext cx="2313434" cy="215265"/>
          </a:xfrm>
          <a:prstGeom prst="rect">
            <a:avLst/>
          </a:prstGeom>
          <a:noFill/>
        </p:spPr>
        <p:txBody>
          <a:bodyPr wrap="square" lIns="0" tIns="0" rIns="0" bIns="0" rtlCol="0">
            <a:spAutoFit/>
          </a:bodyPr>
          <a:lstStyle/>
          <a:p>
            <a:pPr algn="just"/>
            <a:r>
              <a:rPr lang="zh-CN" altLang="en-US" sz="1400" dirty="0">
                <a:solidFill>
                  <a:prstClr val="black"/>
                </a:solidFill>
                <a:latin typeface="+mj-ea"/>
                <a:ea typeface="+mj-ea"/>
              </a:rPr>
              <a:t>平台更新速度的调查</a:t>
            </a:r>
          </a:p>
        </p:txBody>
      </p:sp>
      <p:grpSp>
        <p:nvGrpSpPr>
          <p:cNvPr id="109" name="组合 108"/>
          <p:cNvGrpSpPr/>
          <p:nvPr/>
        </p:nvGrpSpPr>
        <p:grpSpPr>
          <a:xfrm>
            <a:off x="7334227" y="1434859"/>
            <a:ext cx="1197175" cy="1197175"/>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mj-ea"/>
                <a:ea typeface="+mj-ea"/>
              </a:endParaRPr>
            </a:p>
          </p:txBody>
        </p:sp>
        <p:sp>
          <p:nvSpPr>
            <p:cNvPr id="111" name="椭圆 1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sp>
        <p:nvSpPr>
          <p:cNvPr id="112" name="TextBox 2"/>
          <p:cNvSpPr txBox="1"/>
          <p:nvPr/>
        </p:nvSpPr>
        <p:spPr>
          <a:xfrm>
            <a:off x="7291554" y="1671508"/>
            <a:ext cx="1257356" cy="768985"/>
          </a:xfrm>
          <a:prstGeom prst="rect">
            <a:avLst/>
          </a:prstGeom>
          <a:noFill/>
        </p:spPr>
        <p:txBody>
          <a:bodyPr wrap="square" lIns="0" tIns="0" rIns="0" bIns="0" rtlCol="0">
            <a:spAutoFit/>
          </a:bodyPr>
          <a:lstStyle/>
          <a:p>
            <a:pPr algn="ctr"/>
            <a:r>
              <a:rPr lang="zh-CN" altLang="en-US" sz="2500" b="1" dirty="0">
                <a:solidFill>
                  <a:schemeClr val="accent2"/>
                </a:solidFill>
                <a:latin typeface="+mj-ea"/>
                <a:ea typeface="+mj-ea"/>
              </a:rPr>
              <a:t>检索</a:t>
            </a:r>
          </a:p>
          <a:p>
            <a:pPr algn="ctr"/>
            <a:r>
              <a:rPr lang="zh-CN" altLang="en-US" sz="2500" b="1" dirty="0">
                <a:solidFill>
                  <a:schemeClr val="accent2"/>
                </a:solidFill>
                <a:latin typeface="+mj-ea"/>
                <a:ea typeface="+mj-ea"/>
              </a:rPr>
              <a:t>功能</a:t>
            </a:r>
          </a:p>
        </p:txBody>
      </p:sp>
      <p:sp>
        <p:nvSpPr>
          <p:cNvPr id="113" name="TextBox 19"/>
          <p:cNvSpPr txBox="1"/>
          <p:nvPr/>
        </p:nvSpPr>
        <p:spPr>
          <a:xfrm>
            <a:off x="3020571" y="1731983"/>
            <a:ext cx="2313434" cy="215265"/>
          </a:xfrm>
          <a:prstGeom prst="rect">
            <a:avLst/>
          </a:prstGeom>
          <a:noFill/>
        </p:spPr>
        <p:txBody>
          <a:bodyPr wrap="square" lIns="0" tIns="0" rIns="0" bIns="0" rtlCol="0">
            <a:spAutoFit/>
          </a:bodyPr>
          <a:lstStyle/>
          <a:p>
            <a:pPr algn="just"/>
            <a:r>
              <a:rPr lang="zh-CN" altLang="en-US" sz="1400" dirty="0">
                <a:solidFill>
                  <a:prstClr val="black"/>
                </a:solidFill>
                <a:latin typeface="+mj-ea"/>
                <a:ea typeface="+mj-ea"/>
              </a:rPr>
              <a:t>检索结果的排序方式的调查</a:t>
            </a:r>
          </a:p>
        </p:txBody>
      </p:sp>
      <p:grpSp>
        <p:nvGrpSpPr>
          <p:cNvPr id="41988" name="组合 3"/>
          <p:cNvGrpSpPr/>
          <p:nvPr/>
        </p:nvGrpSpPr>
        <p:grpSpPr bwMode="auto">
          <a:xfrm>
            <a:off x="196850" y="182563"/>
            <a:ext cx="238125" cy="347662"/>
            <a:chOff x="0" y="0"/>
            <a:chExt cx="569789" cy="829904"/>
          </a:xfrm>
        </p:grpSpPr>
        <p:sp>
          <p:nvSpPr>
            <p:cNvPr id="41998" name="菱形 39"/>
            <p:cNvSpPr>
              <a:spLocks noChangeArrowheads="1"/>
            </p:cNvSpPr>
            <p:nvPr/>
          </p:nvSpPr>
          <p:spPr bwMode="auto">
            <a:xfrm>
              <a:off x="0" y="0"/>
              <a:ext cx="569789" cy="569790"/>
            </a:xfrm>
            <a:prstGeom prst="diamond">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1999" name="菱形 40"/>
            <p:cNvSpPr>
              <a:spLocks noChangeArrowheads="1"/>
            </p:cNvSpPr>
            <p:nvPr/>
          </p:nvSpPr>
          <p:spPr bwMode="auto">
            <a:xfrm>
              <a:off x="0" y="260114"/>
              <a:ext cx="569789" cy="569790"/>
            </a:xfrm>
            <a:prstGeom prst="diamond">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pic>
        <p:nvPicPr>
          <p:cNvPr id="114" name="图片 113"/>
          <p:cNvPicPr>
            <a:picLocks noChangeAspect="1"/>
          </p:cNvPicPr>
          <p:nvPr/>
        </p:nvPicPr>
        <p:blipFill>
          <a:blip r:embed="rId3"/>
          <a:stretch>
            <a:fillRect/>
          </a:stretch>
        </p:blipFill>
        <p:spPr>
          <a:xfrm>
            <a:off x="666750" y="113665"/>
            <a:ext cx="2492375" cy="74803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p:cTn id="7" dur="500" fill="hold"/>
                                        <p:tgtEl>
                                          <p:spTgt spid="109"/>
                                        </p:tgtEl>
                                        <p:attrNameLst>
                                          <p:attrName>ppt_w</p:attrName>
                                        </p:attrNameLst>
                                      </p:cBhvr>
                                      <p:tavLst>
                                        <p:tav tm="0">
                                          <p:val>
                                            <p:fltVal val="0"/>
                                          </p:val>
                                        </p:tav>
                                        <p:tav tm="100000">
                                          <p:val>
                                            <p:strVal val="#ppt_w"/>
                                          </p:val>
                                        </p:tav>
                                      </p:tavLst>
                                    </p:anim>
                                    <p:anim calcmode="lin" valueType="num">
                                      <p:cBhvr>
                                        <p:cTn id="8" dur="500" fill="hold"/>
                                        <p:tgtEl>
                                          <p:spTgt spid="109"/>
                                        </p:tgtEl>
                                        <p:attrNameLst>
                                          <p:attrName>ppt_h</p:attrName>
                                        </p:attrNameLst>
                                      </p:cBhvr>
                                      <p:tavLst>
                                        <p:tav tm="0">
                                          <p:val>
                                            <p:fltVal val="0"/>
                                          </p:val>
                                        </p:tav>
                                        <p:tav tm="100000">
                                          <p:val>
                                            <p:strVal val="#ppt_h"/>
                                          </p:val>
                                        </p:tav>
                                      </p:tavLst>
                                    </p:anim>
                                    <p:animEffect transition="in" filter="fade">
                                      <p:cBhvr>
                                        <p:cTn id="9" dur="500"/>
                                        <p:tgtEl>
                                          <p:spTgt spid="109"/>
                                        </p:tgtEl>
                                      </p:cBhvr>
                                    </p:animEffect>
                                    <p:anim calcmode="lin" valueType="num">
                                      <p:cBhvr>
                                        <p:cTn id="10" dur="500" fill="hold"/>
                                        <p:tgtEl>
                                          <p:spTgt spid="109"/>
                                        </p:tgtEl>
                                        <p:attrNameLst>
                                          <p:attrName>ppt_x</p:attrName>
                                        </p:attrNameLst>
                                      </p:cBhvr>
                                      <p:tavLst>
                                        <p:tav tm="0">
                                          <p:val>
                                            <p:fltVal val="0.5"/>
                                          </p:val>
                                        </p:tav>
                                        <p:tav tm="100000">
                                          <p:val>
                                            <p:strVal val="#ppt_x"/>
                                          </p:val>
                                        </p:tav>
                                      </p:tavLst>
                                    </p:anim>
                                    <p:anim calcmode="lin" valueType="num">
                                      <p:cBhvr>
                                        <p:cTn id="11" dur="500" fill="hold"/>
                                        <p:tgtEl>
                                          <p:spTgt spid="109"/>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112"/>
                                        </p:tgtEl>
                                        <p:attrNameLst>
                                          <p:attrName>style.visibility</p:attrName>
                                        </p:attrNameLst>
                                      </p:cBhvr>
                                      <p:to>
                                        <p:strVal val="visible"/>
                                      </p:to>
                                    </p:set>
                                    <p:animEffect transition="in" filter="fade">
                                      <p:cBhvr>
                                        <p:cTn id="15" dur="500"/>
                                        <p:tgtEl>
                                          <p:spTgt spid="112"/>
                                        </p:tgtEl>
                                      </p:cBhvr>
                                    </p:animEffect>
                                    <p:anim calcmode="lin" valueType="num">
                                      <p:cBhvr>
                                        <p:cTn id="16" dur="500" fill="hold"/>
                                        <p:tgtEl>
                                          <p:spTgt spid="112"/>
                                        </p:tgtEl>
                                        <p:attrNameLst>
                                          <p:attrName>ppt_x</p:attrName>
                                        </p:attrNameLst>
                                      </p:cBhvr>
                                      <p:tavLst>
                                        <p:tav tm="0">
                                          <p:val>
                                            <p:strVal val="#ppt_x"/>
                                          </p:val>
                                        </p:tav>
                                        <p:tav tm="100000">
                                          <p:val>
                                            <p:strVal val="#ppt_x"/>
                                          </p:val>
                                        </p:tav>
                                      </p:tavLst>
                                    </p:anim>
                                    <p:anim calcmode="lin" valueType="num">
                                      <p:cBhvr>
                                        <p:cTn id="17" dur="500" fill="hold"/>
                                        <p:tgtEl>
                                          <p:spTgt spid="112"/>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16" presetClass="entr" presetSubtype="37" fill="hold" nodeType="afterEffect">
                                  <p:stCondLst>
                                    <p:cond delay="0"/>
                                  </p:stCondLst>
                                  <p:childTnLst>
                                    <p:set>
                                      <p:cBhvr>
                                        <p:cTn id="20" dur="1" fill="hold">
                                          <p:stCondLst>
                                            <p:cond delay="0"/>
                                          </p:stCondLst>
                                        </p:cTn>
                                        <p:tgtEl>
                                          <p:spTgt spid="86"/>
                                        </p:tgtEl>
                                        <p:attrNameLst>
                                          <p:attrName>style.visibility</p:attrName>
                                        </p:attrNameLst>
                                      </p:cBhvr>
                                      <p:to>
                                        <p:strVal val="visible"/>
                                      </p:to>
                                    </p:set>
                                    <p:animEffect transition="in" filter="barn(outVertical)">
                                      <p:cBhvr>
                                        <p:cTn id="21" dur="500"/>
                                        <p:tgtEl>
                                          <p:spTgt spid="86"/>
                                        </p:tgtEl>
                                      </p:cBhvr>
                                    </p:animEffect>
                                  </p:childTnLst>
                                </p:cTn>
                              </p:par>
                              <p:par>
                                <p:cTn id="22" presetID="16" presetClass="entr" presetSubtype="37" fill="hold" nodeType="withEffect">
                                  <p:stCondLst>
                                    <p:cond delay="0"/>
                                  </p:stCondLst>
                                  <p:childTnLst>
                                    <p:set>
                                      <p:cBhvr>
                                        <p:cTn id="23" dur="1" fill="hold">
                                          <p:stCondLst>
                                            <p:cond delay="0"/>
                                          </p:stCondLst>
                                        </p:cTn>
                                        <p:tgtEl>
                                          <p:spTgt spid="89"/>
                                        </p:tgtEl>
                                        <p:attrNameLst>
                                          <p:attrName>style.visibility</p:attrName>
                                        </p:attrNameLst>
                                      </p:cBhvr>
                                      <p:to>
                                        <p:strVal val="visible"/>
                                      </p:to>
                                    </p:set>
                                    <p:animEffect transition="in" filter="barn(outVertical)">
                                      <p:cBhvr>
                                        <p:cTn id="24" dur="500"/>
                                        <p:tgtEl>
                                          <p:spTgt spid="89"/>
                                        </p:tgtEl>
                                      </p:cBhvr>
                                    </p:animEffect>
                                  </p:childTnLst>
                                </p:cTn>
                              </p:par>
                            </p:childTnLst>
                          </p:cTn>
                        </p:par>
                        <p:par>
                          <p:cTn id="25" fill="hold">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90"/>
                                        </p:tgtEl>
                                        <p:attrNameLst>
                                          <p:attrName>style.visibility</p:attrName>
                                        </p:attrNameLst>
                                      </p:cBhvr>
                                      <p:to>
                                        <p:strVal val="visible"/>
                                      </p:to>
                                    </p:set>
                                    <p:anim calcmode="lin" valueType="num">
                                      <p:cBhvr>
                                        <p:cTn id="28" dur="500" fill="hold"/>
                                        <p:tgtEl>
                                          <p:spTgt spid="90"/>
                                        </p:tgtEl>
                                        <p:attrNameLst>
                                          <p:attrName>ppt_w</p:attrName>
                                        </p:attrNameLst>
                                      </p:cBhvr>
                                      <p:tavLst>
                                        <p:tav tm="0">
                                          <p:val>
                                            <p:fltVal val="0"/>
                                          </p:val>
                                        </p:tav>
                                        <p:tav tm="100000">
                                          <p:val>
                                            <p:strVal val="#ppt_w"/>
                                          </p:val>
                                        </p:tav>
                                      </p:tavLst>
                                    </p:anim>
                                    <p:anim calcmode="lin" valueType="num">
                                      <p:cBhvr>
                                        <p:cTn id="29" dur="500" fill="hold"/>
                                        <p:tgtEl>
                                          <p:spTgt spid="90"/>
                                        </p:tgtEl>
                                        <p:attrNameLst>
                                          <p:attrName>ppt_h</p:attrName>
                                        </p:attrNameLst>
                                      </p:cBhvr>
                                      <p:tavLst>
                                        <p:tav tm="0">
                                          <p:val>
                                            <p:fltVal val="0"/>
                                          </p:val>
                                        </p:tav>
                                        <p:tav tm="100000">
                                          <p:val>
                                            <p:strVal val="#ppt_h"/>
                                          </p:val>
                                        </p:tav>
                                      </p:tavLst>
                                    </p:anim>
                                    <p:animEffect transition="in" filter="fade">
                                      <p:cBhvr>
                                        <p:cTn id="30" dur="500"/>
                                        <p:tgtEl>
                                          <p:spTgt spid="90"/>
                                        </p:tgtEl>
                                      </p:cBhvr>
                                    </p:animEffect>
                                  </p:childTnLst>
                                </p:cTn>
                              </p:par>
                            </p:childTnLst>
                          </p:cTn>
                        </p:par>
                        <p:par>
                          <p:cTn id="31" fill="hold">
                            <p:stCondLst>
                              <p:cond delay="2000"/>
                            </p:stCondLst>
                            <p:childTnLst>
                              <p:par>
                                <p:cTn id="32" presetID="42" presetClass="entr" presetSubtype="0" fill="hold" grpId="0" nodeType="afterEffect">
                                  <p:stCondLst>
                                    <p:cond delay="0"/>
                                  </p:stCondLst>
                                  <p:childTnLst>
                                    <p:set>
                                      <p:cBhvr>
                                        <p:cTn id="33" dur="1" fill="hold">
                                          <p:stCondLst>
                                            <p:cond delay="0"/>
                                          </p:stCondLst>
                                        </p:cTn>
                                        <p:tgtEl>
                                          <p:spTgt spid="91"/>
                                        </p:tgtEl>
                                        <p:attrNameLst>
                                          <p:attrName>style.visibility</p:attrName>
                                        </p:attrNameLst>
                                      </p:cBhvr>
                                      <p:to>
                                        <p:strVal val="visible"/>
                                      </p:to>
                                    </p:set>
                                    <p:animEffect transition="in" filter="fade">
                                      <p:cBhvr>
                                        <p:cTn id="34" dur="500"/>
                                        <p:tgtEl>
                                          <p:spTgt spid="91"/>
                                        </p:tgtEl>
                                      </p:cBhvr>
                                    </p:animEffect>
                                    <p:anim calcmode="lin" valueType="num">
                                      <p:cBhvr>
                                        <p:cTn id="35" dur="500" fill="hold"/>
                                        <p:tgtEl>
                                          <p:spTgt spid="91"/>
                                        </p:tgtEl>
                                        <p:attrNameLst>
                                          <p:attrName>ppt_x</p:attrName>
                                        </p:attrNameLst>
                                      </p:cBhvr>
                                      <p:tavLst>
                                        <p:tav tm="0">
                                          <p:val>
                                            <p:strVal val="#ppt_x"/>
                                          </p:val>
                                        </p:tav>
                                        <p:tav tm="100000">
                                          <p:val>
                                            <p:strVal val="#ppt_x"/>
                                          </p:val>
                                        </p:tav>
                                      </p:tavLst>
                                    </p:anim>
                                    <p:anim calcmode="lin" valueType="num">
                                      <p:cBhvr>
                                        <p:cTn id="36" dur="500" fill="hold"/>
                                        <p:tgtEl>
                                          <p:spTgt spid="9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200"/>
                                  </p:stCondLst>
                                  <p:childTnLst>
                                    <p:set>
                                      <p:cBhvr>
                                        <p:cTn id="38" dur="1" fill="hold">
                                          <p:stCondLst>
                                            <p:cond delay="0"/>
                                          </p:stCondLst>
                                        </p:cTn>
                                        <p:tgtEl>
                                          <p:spTgt spid="92"/>
                                        </p:tgtEl>
                                        <p:attrNameLst>
                                          <p:attrName>style.visibility</p:attrName>
                                        </p:attrNameLst>
                                      </p:cBhvr>
                                      <p:to>
                                        <p:strVal val="visible"/>
                                      </p:to>
                                    </p:set>
                                    <p:animEffect transition="in" filter="fade">
                                      <p:cBhvr>
                                        <p:cTn id="39" dur="500"/>
                                        <p:tgtEl>
                                          <p:spTgt spid="92"/>
                                        </p:tgtEl>
                                      </p:cBhvr>
                                    </p:animEffect>
                                    <p:anim calcmode="lin" valueType="num">
                                      <p:cBhvr>
                                        <p:cTn id="40" dur="500" fill="hold"/>
                                        <p:tgtEl>
                                          <p:spTgt spid="92"/>
                                        </p:tgtEl>
                                        <p:attrNameLst>
                                          <p:attrName>ppt_x</p:attrName>
                                        </p:attrNameLst>
                                      </p:cBhvr>
                                      <p:tavLst>
                                        <p:tav tm="0">
                                          <p:val>
                                            <p:strVal val="#ppt_x"/>
                                          </p:val>
                                        </p:tav>
                                        <p:tav tm="100000">
                                          <p:val>
                                            <p:strVal val="#ppt_x"/>
                                          </p:val>
                                        </p:tav>
                                      </p:tavLst>
                                    </p:anim>
                                    <p:anim calcmode="lin" valueType="num">
                                      <p:cBhvr>
                                        <p:cTn id="41" dur="500" fill="hold"/>
                                        <p:tgtEl>
                                          <p:spTgt spid="9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400"/>
                                  </p:stCondLst>
                                  <p:childTnLst>
                                    <p:set>
                                      <p:cBhvr>
                                        <p:cTn id="43" dur="1" fill="hold">
                                          <p:stCondLst>
                                            <p:cond delay="0"/>
                                          </p:stCondLst>
                                        </p:cTn>
                                        <p:tgtEl>
                                          <p:spTgt spid="93"/>
                                        </p:tgtEl>
                                        <p:attrNameLst>
                                          <p:attrName>style.visibility</p:attrName>
                                        </p:attrNameLst>
                                      </p:cBhvr>
                                      <p:to>
                                        <p:strVal val="visible"/>
                                      </p:to>
                                    </p:set>
                                    <p:animEffect transition="in" filter="fade">
                                      <p:cBhvr>
                                        <p:cTn id="44" dur="500"/>
                                        <p:tgtEl>
                                          <p:spTgt spid="93"/>
                                        </p:tgtEl>
                                      </p:cBhvr>
                                    </p:animEffect>
                                    <p:anim calcmode="lin" valueType="num">
                                      <p:cBhvr>
                                        <p:cTn id="45" dur="500" fill="hold"/>
                                        <p:tgtEl>
                                          <p:spTgt spid="93"/>
                                        </p:tgtEl>
                                        <p:attrNameLst>
                                          <p:attrName>ppt_x</p:attrName>
                                        </p:attrNameLst>
                                      </p:cBhvr>
                                      <p:tavLst>
                                        <p:tav tm="0">
                                          <p:val>
                                            <p:strVal val="#ppt_x"/>
                                          </p:val>
                                        </p:tav>
                                        <p:tav tm="100000">
                                          <p:val>
                                            <p:strVal val="#ppt_x"/>
                                          </p:val>
                                        </p:tav>
                                      </p:tavLst>
                                    </p:anim>
                                    <p:anim calcmode="lin" valueType="num">
                                      <p:cBhvr>
                                        <p:cTn id="46" dur="500" fill="hold"/>
                                        <p:tgtEl>
                                          <p:spTgt spid="93"/>
                                        </p:tgtEl>
                                        <p:attrNameLst>
                                          <p:attrName>ppt_y</p:attrName>
                                        </p:attrNameLst>
                                      </p:cBhvr>
                                      <p:tavLst>
                                        <p:tav tm="0">
                                          <p:val>
                                            <p:strVal val="#ppt_y+.1"/>
                                          </p:val>
                                        </p:tav>
                                        <p:tav tm="100000">
                                          <p:val>
                                            <p:strVal val="#ppt_y"/>
                                          </p:val>
                                        </p:tav>
                                      </p:tavLst>
                                    </p:anim>
                                  </p:childTnLst>
                                </p:cTn>
                              </p:par>
                            </p:childTnLst>
                          </p:cTn>
                        </p:par>
                        <p:par>
                          <p:cTn id="47" fill="hold">
                            <p:stCondLst>
                              <p:cond delay="2500"/>
                            </p:stCondLst>
                            <p:childTnLst>
                              <p:par>
                                <p:cTn id="48" presetID="22" presetClass="entr" presetSubtype="8" fill="hold" grpId="0" nodeType="afterEffect">
                                  <p:stCondLst>
                                    <p:cond delay="0"/>
                                  </p:stCondLst>
                                  <p:childTnLst>
                                    <p:set>
                                      <p:cBhvr>
                                        <p:cTn id="49" dur="1" fill="hold">
                                          <p:stCondLst>
                                            <p:cond delay="0"/>
                                          </p:stCondLst>
                                        </p:cTn>
                                        <p:tgtEl>
                                          <p:spTgt spid="94"/>
                                        </p:tgtEl>
                                        <p:attrNameLst>
                                          <p:attrName>style.visibility</p:attrName>
                                        </p:attrNameLst>
                                      </p:cBhvr>
                                      <p:to>
                                        <p:strVal val="visible"/>
                                      </p:to>
                                    </p:set>
                                    <p:animEffect transition="in" filter="wipe(left)">
                                      <p:cBhvr>
                                        <p:cTn id="50" dur="300"/>
                                        <p:tgtEl>
                                          <p:spTgt spid="94"/>
                                        </p:tgtEl>
                                      </p:cBhvr>
                                    </p:animEffect>
                                  </p:childTnLst>
                                </p:cTn>
                              </p:par>
                            </p:childTnLst>
                          </p:cTn>
                        </p:par>
                        <p:par>
                          <p:cTn id="51" fill="hold">
                            <p:stCondLst>
                              <p:cond delay="3000"/>
                            </p:stCondLst>
                            <p:childTnLst>
                              <p:par>
                                <p:cTn id="52" presetID="22" presetClass="entr" presetSubtype="8" fill="hold" grpId="0" nodeType="afterEffect">
                                  <p:stCondLst>
                                    <p:cond delay="0"/>
                                  </p:stCondLst>
                                  <p:childTnLst>
                                    <p:set>
                                      <p:cBhvr>
                                        <p:cTn id="53" dur="1" fill="hold">
                                          <p:stCondLst>
                                            <p:cond delay="0"/>
                                          </p:stCondLst>
                                        </p:cTn>
                                        <p:tgtEl>
                                          <p:spTgt spid="95"/>
                                        </p:tgtEl>
                                        <p:attrNameLst>
                                          <p:attrName>style.visibility</p:attrName>
                                        </p:attrNameLst>
                                      </p:cBhvr>
                                      <p:to>
                                        <p:strVal val="visible"/>
                                      </p:to>
                                    </p:set>
                                    <p:animEffect transition="in" filter="wipe(left)">
                                      <p:cBhvr>
                                        <p:cTn id="54" dur="500"/>
                                        <p:tgtEl>
                                          <p:spTgt spid="9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96"/>
                                        </p:tgtEl>
                                        <p:attrNameLst>
                                          <p:attrName>style.visibility</p:attrName>
                                        </p:attrNameLst>
                                      </p:cBhvr>
                                      <p:to>
                                        <p:strVal val="visible"/>
                                      </p:to>
                                    </p:set>
                                    <p:animEffect transition="in" filter="wipe(left)">
                                      <p:cBhvr>
                                        <p:cTn id="57" dur="300"/>
                                        <p:tgtEl>
                                          <p:spTgt spid="96"/>
                                        </p:tgtEl>
                                      </p:cBhvr>
                                    </p:animEffect>
                                  </p:childTnLst>
                                </p:cTn>
                              </p:par>
                            </p:childTnLst>
                          </p:cTn>
                        </p:par>
                        <p:par>
                          <p:cTn id="58" fill="hold">
                            <p:stCondLst>
                              <p:cond delay="3500"/>
                            </p:stCondLst>
                            <p:childTnLst>
                              <p:par>
                                <p:cTn id="59" presetID="22" presetClass="entr" presetSubtype="8" fill="hold" grpId="0" nodeType="afterEffect">
                                  <p:stCondLst>
                                    <p:cond delay="0"/>
                                  </p:stCondLst>
                                  <p:childTnLst>
                                    <p:set>
                                      <p:cBhvr>
                                        <p:cTn id="60" dur="1" fill="hold">
                                          <p:stCondLst>
                                            <p:cond delay="0"/>
                                          </p:stCondLst>
                                        </p:cTn>
                                        <p:tgtEl>
                                          <p:spTgt spid="103"/>
                                        </p:tgtEl>
                                        <p:attrNameLst>
                                          <p:attrName>style.visibility</p:attrName>
                                        </p:attrNameLst>
                                      </p:cBhvr>
                                      <p:to>
                                        <p:strVal val="visible"/>
                                      </p:to>
                                    </p:set>
                                    <p:animEffect transition="in" filter="wipe(left)">
                                      <p:cBhvr>
                                        <p:cTn id="61" dur="300"/>
                                        <p:tgtEl>
                                          <p:spTgt spid="103"/>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97"/>
                                        </p:tgtEl>
                                        <p:attrNameLst>
                                          <p:attrName>style.visibility</p:attrName>
                                        </p:attrNameLst>
                                      </p:cBhvr>
                                      <p:to>
                                        <p:strVal val="visible"/>
                                      </p:to>
                                    </p:set>
                                    <p:animEffect transition="in" filter="wipe(left)">
                                      <p:cBhvr>
                                        <p:cTn id="64" dur="300"/>
                                        <p:tgtEl>
                                          <p:spTgt spid="97"/>
                                        </p:tgtEl>
                                      </p:cBhvr>
                                    </p:animEffect>
                                  </p:childTnLst>
                                </p:cTn>
                              </p:par>
                            </p:childTnLst>
                          </p:cTn>
                        </p:par>
                        <p:par>
                          <p:cTn id="65" fill="hold">
                            <p:stCondLst>
                              <p:cond delay="4000"/>
                            </p:stCondLst>
                            <p:childTnLst>
                              <p:par>
                                <p:cTn id="66" presetID="22" presetClass="entr" presetSubtype="8" fill="hold" grpId="0" nodeType="afterEffect">
                                  <p:stCondLst>
                                    <p:cond delay="0"/>
                                  </p:stCondLst>
                                  <p:childTnLst>
                                    <p:set>
                                      <p:cBhvr>
                                        <p:cTn id="67" dur="1" fill="hold">
                                          <p:stCondLst>
                                            <p:cond delay="0"/>
                                          </p:stCondLst>
                                        </p:cTn>
                                        <p:tgtEl>
                                          <p:spTgt spid="104"/>
                                        </p:tgtEl>
                                        <p:attrNameLst>
                                          <p:attrName>style.visibility</p:attrName>
                                        </p:attrNameLst>
                                      </p:cBhvr>
                                      <p:to>
                                        <p:strVal val="visible"/>
                                      </p:to>
                                    </p:set>
                                    <p:animEffect transition="in" filter="wipe(left)">
                                      <p:cBhvr>
                                        <p:cTn id="68" dur="300"/>
                                        <p:tgtEl>
                                          <p:spTgt spid="104"/>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98"/>
                                        </p:tgtEl>
                                        <p:attrNameLst>
                                          <p:attrName>style.visibility</p:attrName>
                                        </p:attrNameLst>
                                      </p:cBhvr>
                                      <p:to>
                                        <p:strVal val="visible"/>
                                      </p:to>
                                    </p:set>
                                    <p:animEffect transition="in" filter="wipe(left)">
                                      <p:cBhvr>
                                        <p:cTn id="71" dur="300"/>
                                        <p:tgtEl>
                                          <p:spTgt spid="98"/>
                                        </p:tgtEl>
                                      </p:cBhvr>
                                    </p:animEffect>
                                  </p:childTnLst>
                                </p:cTn>
                              </p:par>
                            </p:childTnLst>
                          </p:cTn>
                        </p:par>
                        <p:par>
                          <p:cTn id="72" fill="hold">
                            <p:stCondLst>
                              <p:cond delay="4500"/>
                            </p:stCondLst>
                            <p:childTnLst>
                              <p:par>
                                <p:cTn id="73" presetID="22" presetClass="entr" presetSubtype="8" fill="hold" grpId="0" nodeType="afterEffect">
                                  <p:stCondLst>
                                    <p:cond delay="0"/>
                                  </p:stCondLst>
                                  <p:childTnLst>
                                    <p:set>
                                      <p:cBhvr>
                                        <p:cTn id="74" dur="1" fill="hold">
                                          <p:stCondLst>
                                            <p:cond delay="0"/>
                                          </p:stCondLst>
                                        </p:cTn>
                                        <p:tgtEl>
                                          <p:spTgt spid="105"/>
                                        </p:tgtEl>
                                        <p:attrNameLst>
                                          <p:attrName>style.visibility</p:attrName>
                                        </p:attrNameLst>
                                      </p:cBhvr>
                                      <p:to>
                                        <p:strVal val="visible"/>
                                      </p:to>
                                    </p:set>
                                    <p:animEffect transition="in" filter="wipe(left)">
                                      <p:cBhvr>
                                        <p:cTn id="75" dur="300"/>
                                        <p:tgtEl>
                                          <p:spTgt spid="105"/>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99"/>
                                        </p:tgtEl>
                                        <p:attrNameLst>
                                          <p:attrName>style.visibility</p:attrName>
                                        </p:attrNameLst>
                                      </p:cBhvr>
                                      <p:to>
                                        <p:strVal val="visible"/>
                                      </p:to>
                                    </p:set>
                                    <p:animEffect transition="in" filter="wipe(left)">
                                      <p:cBhvr>
                                        <p:cTn id="78" dur="300"/>
                                        <p:tgtEl>
                                          <p:spTgt spid="99"/>
                                        </p:tgtEl>
                                      </p:cBhvr>
                                    </p:animEffect>
                                  </p:childTnLst>
                                </p:cTn>
                              </p:par>
                            </p:childTnLst>
                          </p:cTn>
                        </p:par>
                        <p:par>
                          <p:cTn id="79" fill="hold">
                            <p:stCondLst>
                              <p:cond delay="5000"/>
                            </p:stCondLst>
                            <p:childTnLst>
                              <p:par>
                                <p:cTn id="80" presetID="22" presetClass="entr" presetSubtype="8" fill="hold" grpId="0" nodeType="afterEffect">
                                  <p:stCondLst>
                                    <p:cond delay="0"/>
                                  </p:stCondLst>
                                  <p:childTnLst>
                                    <p:set>
                                      <p:cBhvr>
                                        <p:cTn id="81" dur="1" fill="hold">
                                          <p:stCondLst>
                                            <p:cond delay="0"/>
                                          </p:stCondLst>
                                        </p:cTn>
                                        <p:tgtEl>
                                          <p:spTgt spid="106"/>
                                        </p:tgtEl>
                                        <p:attrNameLst>
                                          <p:attrName>style.visibility</p:attrName>
                                        </p:attrNameLst>
                                      </p:cBhvr>
                                      <p:to>
                                        <p:strVal val="visible"/>
                                      </p:to>
                                    </p:set>
                                    <p:animEffect transition="in" filter="wipe(left)">
                                      <p:cBhvr>
                                        <p:cTn id="82" dur="300"/>
                                        <p:tgtEl>
                                          <p:spTgt spid="106"/>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100"/>
                                        </p:tgtEl>
                                        <p:attrNameLst>
                                          <p:attrName>style.visibility</p:attrName>
                                        </p:attrNameLst>
                                      </p:cBhvr>
                                      <p:to>
                                        <p:strVal val="visible"/>
                                      </p:to>
                                    </p:set>
                                    <p:animEffect transition="in" filter="wipe(left)">
                                      <p:cBhvr>
                                        <p:cTn id="85" dur="300"/>
                                        <p:tgtEl>
                                          <p:spTgt spid="100"/>
                                        </p:tgtEl>
                                      </p:cBhvr>
                                    </p:animEffect>
                                  </p:childTnLst>
                                </p:cTn>
                              </p:par>
                            </p:childTnLst>
                          </p:cTn>
                        </p:par>
                        <p:par>
                          <p:cTn id="86" fill="hold">
                            <p:stCondLst>
                              <p:cond delay="5500"/>
                            </p:stCondLst>
                            <p:childTnLst>
                              <p:par>
                                <p:cTn id="87" presetID="22" presetClass="entr" presetSubtype="8" fill="hold" grpId="0" nodeType="afterEffect">
                                  <p:stCondLst>
                                    <p:cond delay="0"/>
                                  </p:stCondLst>
                                  <p:childTnLst>
                                    <p:set>
                                      <p:cBhvr>
                                        <p:cTn id="88" dur="1" fill="hold">
                                          <p:stCondLst>
                                            <p:cond delay="0"/>
                                          </p:stCondLst>
                                        </p:cTn>
                                        <p:tgtEl>
                                          <p:spTgt spid="107"/>
                                        </p:tgtEl>
                                        <p:attrNameLst>
                                          <p:attrName>style.visibility</p:attrName>
                                        </p:attrNameLst>
                                      </p:cBhvr>
                                      <p:to>
                                        <p:strVal val="visible"/>
                                      </p:to>
                                    </p:set>
                                    <p:animEffect transition="in" filter="wipe(left)">
                                      <p:cBhvr>
                                        <p:cTn id="89" dur="300"/>
                                        <p:tgtEl>
                                          <p:spTgt spid="107"/>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101"/>
                                        </p:tgtEl>
                                        <p:attrNameLst>
                                          <p:attrName>style.visibility</p:attrName>
                                        </p:attrNameLst>
                                      </p:cBhvr>
                                      <p:to>
                                        <p:strVal val="visible"/>
                                      </p:to>
                                    </p:set>
                                    <p:animEffect transition="in" filter="wipe(left)">
                                      <p:cBhvr>
                                        <p:cTn id="92" dur="300"/>
                                        <p:tgtEl>
                                          <p:spTgt spid="101"/>
                                        </p:tgtEl>
                                      </p:cBhvr>
                                    </p:animEffect>
                                  </p:childTnLst>
                                </p:cTn>
                              </p:par>
                            </p:childTnLst>
                          </p:cTn>
                        </p:par>
                        <p:par>
                          <p:cTn id="93" fill="hold">
                            <p:stCondLst>
                              <p:cond delay="6000"/>
                            </p:stCondLst>
                            <p:childTnLst>
                              <p:par>
                                <p:cTn id="94" presetID="22" presetClass="entr" presetSubtype="8" fill="hold" grpId="0" nodeType="afterEffect">
                                  <p:stCondLst>
                                    <p:cond delay="0"/>
                                  </p:stCondLst>
                                  <p:childTnLst>
                                    <p:set>
                                      <p:cBhvr>
                                        <p:cTn id="95" dur="1" fill="hold">
                                          <p:stCondLst>
                                            <p:cond delay="0"/>
                                          </p:stCondLst>
                                        </p:cTn>
                                        <p:tgtEl>
                                          <p:spTgt spid="108"/>
                                        </p:tgtEl>
                                        <p:attrNameLst>
                                          <p:attrName>style.visibility</p:attrName>
                                        </p:attrNameLst>
                                      </p:cBhvr>
                                      <p:to>
                                        <p:strVal val="visible"/>
                                      </p:to>
                                    </p:set>
                                    <p:animEffect transition="in" filter="wipe(left)">
                                      <p:cBhvr>
                                        <p:cTn id="96" dur="300"/>
                                        <p:tgtEl>
                                          <p:spTgt spid="108"/>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102"/>
                                        </p:tgtEl>
                                        <p:attrNameLst>
                                          <p:attrName>style.visibility</p:attrName>
                                        </p:attrNameLst>
                                      </p:cBhvr>
                                      <p:to>
                                        <p:strVal val="visible"/>
                                      </p:to>
                                    </p:set>
                                    <p:animEffect transition="in" filter="wipe(left)">
                                      <p:cBhvr>
                                        <p:cTn id="99" dur="300"/>
                                        <p:tgtEl>
                                          <p:spTgt spid="102"/>
                                        </p:tgtEl>
                                      </p:cBhvr>
                                    </p:animEffect>
                                  </p:childTnLst>
                                </p:cTn>
                              </p:par>
                            </p:childTnLst>
                          </p:cTn>
                        </p:par>
                        <p:par>
                          <p:cTn id="100" fill="hold">
                            <p:stCondLst>
                              <p:cond delay="6500"/>
                            </p:stCondLst>
                            <p:childTnLst>
                              <p:par>
                                <p:cTn id="101" presetID="22" presetClass="entr" presetSubtype="8" fill="hold" grpId="0" nodeType="afterEffect">
                                  <p:stCondLst>
                                    <p:cond delay="0"/>
                                  </p:stCondLst>
                                  <p:childTnLst>
                                    <p:set>
                                      <p:cBhvr>
                                        <p:cTn id="102" dur="1" fill="hold">
                                          <p:stCondLst>
                                            <p:cond delay="0"/>
                                          </p:stCondLst>
                                        </p:cTn>
                                        <p:tgtEl>
                                          <p:spTgt spid="113"/>
                                        </p:tgtEl>
                                        <p:attrNameLst>
                                          <p:attrName>style.visibility</p:attrName>
                                        </p:attrNameLst>
                                      </p:cBhvr>
                                      <p:to>
                                        <p:strVal val="visible"/>
                                      </p:to>
                                    </p:set>
                                    <p:animEffect transition="in" filter="wipe(left)">
                                      <p:cBhvr>
                                        <p:cTn id="103" dur="300"/>
                                        <p:tgtEl>
                                          <p:spTgt spid="113"/>
                                        </p:tgtEl>
                                      </p:cBhvr>
                                    </p:animEffect>
                                  </p:childTnLst>
                                </p:cTn>
                              </p:par>
                              <p:par>
                                <p:cTn id="104" presetID="22" presetClass="entr" presetSubtype="8" fill="hold" nodeType="withEffect">
                                  <p:stCondLst>
                                    <p:cond delay="0"/>
                                  </p:stCondLst>
                                  <p:childTnLst>
                                    <p:set>
                                      <p:cBhvr>
                                        <p:cTn id="105" dur="1" fill="hold">
                                          <p:stCondLst>
                                            <p:cond delay="0"/>
                                          </p:stCondLst>
                                        </p:cTn>
                                        <p:tgtEl>
                                          <p:spTgt spid="41988"/>
                                        </p:tgtEl>
                                        <p:attrNameLst>
                                          <p:attrName>style.visibility</p:attrName>
                                        </p:attrNameLst>
                                      </p:cBhvr>
                                      <p:to>
                                        <p:strVal val="visible"/>
                                      </p:to>
                                    </p:set>
                                    <p:animEffect transition="in" filter="wipe(left)">
                                      <p:cBhvr>
                                        <p:cTn id="106"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0"/>
      <p:bldP spid="92" grpId="0"/>
      <p:bldP spid="93" grpId="0"/>
      <p:bldP spid="94" grpId="0"/>
      <p:bldP spid="95" grpId="0" bldLvl="0" animBg="1"/>
      <p:bldP spid="96" grpId="0" bldLvl="0" animBg="1"/>
      <p:bldP spid="97" grpId="0" bldLvl="0" animBg="1"/>
      <p:bldP spid="98" grpId="0" bldLvl="0" animBg="1"/>
      <p:bldP spid="99" grpId="0" bldLvl="0" animBg="1"/>
      <p:bldP spid="100" grpId="0" bldLvl="0" animBg="1"/>
      <p:bldP spid="101" grpId="0" bldLvl="0" animBg="1"/>
      <p:bldP spid="102" grpId="0" bldLvl="0" animBg="1"/>
      <p:bldP spid="103" grpId="0"/>
      <p:bldP spid="104" grpId="0"/>
      <p:bldP spid="105" grpId="0"/>
      <p:bldP spid="106" grpId="0"/>
      <p:bldP spid="107" grpId="0"/>
      <p:bldP spid="108" grpId="0"/>
      <p:bldP spid="112" grpId="0"/>
      <p:bldP spid="1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700"/>
            <a:ext cx="121920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988" name="组合 3"/>
          <p:cNvGrpSpPr/>
          <p:nvPr/>
        </p:nvGrpSpPr>
        <p:grpSpPr bwMode="auto">
          <a:xfrm>
            <a:off x="196850" y="182563"/>
            <a:ext cx="238125" cy="347662"/>
            <a:chOff x="0" y="0"/>
            <a:chExt cx="569789" cy="829904"/>
          </a:xfrm>
        </p:grpSpPr>
        <p:sp>
          <p:nvSpPr>
            <p:cNvPr id="41998" name="菱形 39"/>
            <p:cNvSpPr>
              <a:spLocks noChangeArrowheads="1"/>
            </p:cNvSpPr>
            <p:nvPr/>
          </p:nvSpPr>
          <p:spPr bwMode="auto">
            <a:xfrm>
              <a:off x="0" y="0"/>
              <a:ext cx="569789" cy="569790"/>
            </a:xfrm>
            <a:prstGeom prst="diamond">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1999" name="菱形 40"/>
            <p:cNvSpPr>
              <a:spLocks noChangeArrowheads="1"/>
            </p:cNvSpPr>
            <p:nvPr/>
          </p:nvSpPr>
          <p:spPr bwMode="auto">
            <a:xfrm>
              <a:off x="0" y="260114"/>
              <a:ext cx="569789" cy="569790"/>
            </a:xfrm>
            <a:prstGeom prst="diamond">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grpSp>
        <p:nvGrpSpPr>
          <p:cNvPr id="41992" name="组合 32"/>
          <p:cNvGrpSpPr/>
          <p:nvPr/>
        </p:nvGrpSpPr>
        <p:grpSpPr bwMode="auto">
          <a:xfrm>
            <a:off x="3251200" y="1463675"/>
            <a:ext cx="2062163" cy="2062163"/>
            <a:chOff x="0" y="0"/>
            <a:chExt cx="2062480" cy="2062480"/>
          </a:xfrm>
        </p:grpSpPr>
        <p:sp>
          <p:nvSpPr>
            <p:cNvPr id="41996" name="矩形 33"/>
            <p:cNvSpPr>
              <a:spLocks noChangeArrowheads="1"/>
            </p:cNvSpPr>
            <p:nvPr/>
          </p:nvSpPr>
          <p:spPr bwMode="auto">
            <a:xfrm>
              <a:off x="0" y="0"/>
              <a:ext cx="2062480" cy="2062480"/>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1997" name="Freeform 252"/>
            <p:cNvSpPr>
              <a:spLocks noEditPoints="1"/>
            </p:cNvSpPr>
            <p:nvPr/>
          </p:nvSpPr>
          <p:spPr bwMode="auto">
            <a:xfrm>
              <a:off x="676592" y="695118"/>
              <a:ext cx="709295" cy="672244"/>
            </a:xfrm>
            <a:custGeom>
              <a:avLst/>
              <a:gdLst>
                <a:gd name="T0" fmla="*/ 2147483646 w 301"/>
                <a:gd name="T1" fmla="*/ 2147483646 h 285"/>
                <a:gd name="T2" fmla="*/ 2147483646 w 301"/>
                <a:gd name="T3" fmla="*/ 2147483646 h 285"/>
                <a:gd name="T4" fmla="*/ 2147483646 w 301"/>
                <a:gd name="T5" fmla="*/ 2147483646 h 285"/>
                <a:gd name="T6" fmla="*/ 2147483646 w 301"/>
                <a:gd name="T7" fmla="*/ 2147483646 h 285"/>
                <a:gd name="T8" fmla="*/ 2147483646 w 301"/>
                <a:gd name="T9" fmla="*/ 2147483646 h 285"/>
                <a:gd name="T10" fmla="*/ 2147483646 w 301"/>
                <a:gd name="T11" fmla="*/ 2147483646 h 285"/>
                <a:gd name="T12" fmla="*/ 2147483646 w 301"/>
                <a:gd name="T13" fmla="*/ 2147483646 h 285"/>
                <a:gd name="T14" fmla="*/ 2147483646 w 301"/>
                <a:gd name="T15" fmla="*/ 2147483646 h 285"/>
                <a:gd name="T16" fmla="*/ 2147483646 w 301"/>
                <a:gd name="T17" fmla="*/ 2147483646 h 285"/>
                <a:gd name="T18" fmla="*/ 2147483646 w 301"/>
                <a:gd name="T19" fmla="*/ 2147483646 h 285"/>
                <a:gd name="T20" fmla="*/ 2147483646 w 301"/>
                <a:gd name="T21" fmla="*/ 2147483646 h 285"/>
                <a:gd name="T22" fmla="*/ 2147483646 w 301"/>
                <a:gd name="T23" fmla="*/ 2147483646 h 285"/>
                <a:gd name="T24" fmla="*/ 2147483646 w 301"/>
                <a:gd name="T25" fmla="*/ 2147483646 h 285"/>
                <a:gd name="T26" fmla="*/ 2147483646 w 301"/>
                <a:gd name="T27" fmla="*/ 2147483646 h 285"/>
                <a:gd name="T28" fmla="*/ 2147483646 w 301"/>
                <a:gd name="T29" fmla="*/ 2147483646 h 285"/>
                <a:gd name="T30" fmla="*/ 2147483646 w 301"/>
                <a:gd name="T31" fmla="*/ 2147483646 h 285"/>
                <a:gd name="T32" fmla="*/ 2147483646 w 301"/>
                <a:gd name="T33" fmla="*/ 2147483646 h 285"/>
                <a:gd name="T34" fmla="*/ 2147483646 w 301"/>
                <a:gd name="T35" fmla="*/ 2147483646 h 285"/>
                <a:gd name="T36" fmla="*/ 2147483646 w 301"/>
                <a:gd name="T37" fmla="*/ 2147483646 h 285"/>
                <a:gd name="T38" fmla="*/ 2147483646 w 301"/>
                <a:gd name="T39" fmla="*/ 2147483646 h 285"/>
                <a:gd name="T40" fmla="*/ 2147483646 w 301"/>
                <a:gd name="T41" fmla="*/ 2147483646 h 285"/>
                <a:gd name="T42" fmla="*/ 2147483646 w 301"/>
                <a:gd name="T43" fmla="*/ 2147483646 h 285"/>
                <a:gd name="T44" fmla="*/ 2147483646 w 301"/>
                <a:gd name="T45" fmla="*/ 2147483646 h 28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01" h="285">
                  <a:moveTo>
                    <a:pt x="294" y="107"/>
                  </a:moveTo>
                  <a:cubicBezTo>
                    <a:pt x="286" y="44"/>
                    <a:pt x="216" y="0"/>
                    <a:pt x="137" y="9"/>
                  </a:cubicBezTo>
                  <a:cubicBezTo>
                    <a:pt x="58" y="18"/>
                    <a:pt x="0" y="76"/>
                    <a:pt x="7" y="139"/>
                  </a:cubicBezTo>
                  <a:cubicBezTo>
                    <a:pt x="11" y="172"/>
                    <a:pt x="33" y="200"/>
                    <a:pt x="64" y="218"/>
                  </a:cubicBezTo>
                  <a:cubicBezTo>
                    <a:pt x="65" y="232"/>
                    <a:pt x="60" y="250"/>
                    <a:pt x="36" y="268"/>
                  </a:cubicBezTo>
                  <a:cubicBezTo>
                    <a:pt x="26" y="275"/>
                    <a:pt x="76" y="285"/>
                    <a:pt x="122" y="237"/>
                  </a:cubicBezTo>
                  <a:cubicBezTo>
                    <a:pt x="136" y="238"/>
                    <a:pt x="150" y="239"/>
                    <a:pt x="164" y="237"/>
                  </a:cubicBezTo>
                  <a:cubicBezTo>
                    <a:pt x="243" y="228"/>
                    <a:pt x="301" y="170"/>
                    <a:pt x="294" y="107"/>
                  </a:cubicBezTo>
                  <a:close/>
                  <a:moveTo>
                    <a:pt x="80" y="143"/>
                  </a:moveTo>
                  <a:cubicBezTo>
                    <a:pt x="69" y="143"/>
                    <a:pt x="60" y="134"/>
                    <a:pt x="60" y="123"/>
                  </a:cubicBezTo>
                  <a:cubicBezTo>
                    <a:pt x="60" y="112"/>
                    <a:pt x="69" y="103"/>
                    <a:pt x="80" y="103"/>
                  </a:cubicBezTo>
                  <a:cubicBezTo>
                    <a:pt x="91" y="103"/>
                    <a:pt x="100" y="112"/>
                    <a:pt x="100" y="123"/>
                  </a:cubicBezTo>
                  <a:cubicBezTo>
                    <a:pt x="100" y="134"/>
                    <a:pt x="91" y="143"/>
                    <a:pt x="80" y="143"/>
                  </a:cubicBezTo>
                  <a:close/>
                  <a:moveTo>
                    <a:pt x="151" y="143"/>
                  </a:moveTo>
                  <a:cubicBezTo>
                    <a:pt x="140" y="143"/>
                    <a:pt x="131" y="134"/>
                    <a:pt x="131" y="123"/>
                  </a:cubicBezTo>
                  <a:cubicBezTo>
                    <a:pt x="131" y="112"/>
                    <a:pt x="140" y="103"/>
                    <a:pt x="151" y="103"/>
                  </a:cubicBezTo>
                  <a:cubicBezTo>
                    <a:pt x="163" y="103"/>
                    <a:pt x="172" y="112"/>
                    <a:pt x="172" y="123"/>
                  </a:cubicBezTo>
                  <a:cubicBezTo>
                    <a:pt x="172" y="134"/>
                    <a:pt x="163" y="143"/>
                    <a:pt x="151" y="143"/>
                  </a:cubicBezTo>
                  <a:close/>
                  <a:moveTo>
                    <a:pt x="223" y="143"/>
                  </a:moveTo>
                  <a:cubicBezTo>
                    <a:pt x="212" y="143"/>
                    <a:pt x="203" y="134"/>
                    <a:pt x="203" y="123"/>
                  </a:cubicBezTo>
                  <a:cubicBezTo>
                    <a:pt x="203" y="112"/>
                    <a:pt x="212" y="103"/>
                    <a:pt x="223" y="103"/>
                  </a:cubicBezTo>
                  <a:cubicBezTo>
                    <a:pt x="234" y="103"/>
                    <a:pt x="243" y="112"/>
                    <a:pt x="243" y="123"/>
                  </a:cubicBezTo>
                  <a:cubicBezTo>
                    <a:pt x="243" y="134"/>
                    <a:pt x="234" y="143"/>
                    <a:pt x="223" y="14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grpSp>
        <p:nvGrpSpPr>
          <p:cNvPr id="41993" name="组合 35"/>
          <p:cNvGrpSpPr/>
          <p:nvPr/>
        </p:nvGrpSpPr>
        <p:grpSpPr bwMode="auto">
          <a:xfrm>
            <a:off x="1096963" y="3657600"/>
            <a:ext cx="2062162" cy="2063750"/>
            <a:chOff x="0" y="0"/>
            <a:chExt cx="2062480" cy="2062480"/>
          </a:xfrm>
        </p:grpSpPr>
        <p:sp>
          <p:nvSpPr>
            <p:cNvPr id="41994" name="矩形 36"/>
            <p:cNvSpPr>
              <a:spLocks noChangeArrowheads="1"/>
            </p:cNvSpPr>
            <p:nvPr/>
          </p:nvSpPr>
          <p:spPr bwMode="auto">
            <a:xfrm>
              <a:off x="0" y="0"/>
              <a:ext cx="2062480" cy="2062480"/>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1995" name="Freeform 337"/>
            <p:cNvSpPr>
              <a:spLocks noEditPoints="1"/>
            </p:cNvSpPr>
            <p:nvPr/>
          </p:nvSpPr>
          <p:spPr bwMode="auto">
            <a:xfrm>
              <a:off x="685964" y="686998"/>
              <a:ext cx="677536" cy="677536"/>
            </a:xfrm>
            <a:custGeom>
              <a:avLst/>
              <a:gdLst>
                <a:gd name="T0" fmla="*/ 2147483646 w 288"/>
                <a:gd name="T1" fmla="*/ 0 h 288"/>
                <a:gd name="T2" fmla="*/ 0 w 288"/>
                <a:gd name="T3" fmla="*/ 2147483646 h 288"/>
                <a:gd name="T4" fmla="*/ 2147483646 w 288"/>
                <a:gd name="T5" fmla="*/ 2147483646 h 288"/>
                <a:gd name="T6" fmla="*/ 2147483646 w 288"/>
                <a:gd name="T7" fmla="*/ 2147483646 h 288"/>
                <a:gd name="T8" fmla="*/ 2147483646 w 288"/>
                <a:gd name="T9" fmla="*/ 0 h 288"/>
                <a:gd name="T10" fmla="*/ 2147483646 w 288"/>
                <a:gd name="T11" fmla="*/ 2147483646 h 288"/>
                <a:gd name="T12" fmla="*/ 2147483646 w 288"/>
                <a:gd name="T13" fmla="*/ 2147483646 h 288"/>
                <a:gd name="T14" fmla="*/ 2147483646 w 288"/>
                <a:gd name="T15" fmla="*/ 2147483646 h 288"/>
                <a:gd name="T16" fmla="*/ 2147483646 w 288"/>
                <a:gd name="T17" fmla="*/ 2147483646 h 288"/>
                <a:gd name="T18" fmla="*/ 2147483646 w 288"/>
                <a:gd name="T19" fmla="*/ 2147483646 h 288"/>
                <a:gd name="T20" fmla="*/ 2147483646 w 288"/>
                <a:gd name="T21" fmla="*/ 2147483646 h 288"/>
                <a:gd name="T22" fmla="*/ 2147483646 w 288"/>
                <a:gd name="T23" fmla="*/ 2147483646 h 288"/>
                <a:gd name="T24" fmla="*/ 2147483646 w 288"/>
                <a:gd name="T25" fmla="*/ 2147483646 h 2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8" h="288">
                  <a:moveTo>
                    <a:pt x="144" y="0"/>
                  </a:moveTo>
                  <a:cubicBezTo>
                    <a:pt x="64" y="0"/>
                    <a:pt x="0" y="65"/>
                    <a:pt x="0" y="144"/>
                  </a:cubicBezTo>
                  <a:cubicBezTo>
                    <a:pt x="0" y="224"/>
                    <a:pt x="64" y="288"/>
                    <a:pt x="144" y="288"/>
                  </a:cubicBezTo>
                  <a:cubicBezTo>
                    <a:pt x="224" y="288"/>
                    <a:pt x="288" y="224"/>
                    <a:pt x="288" y="144"/>
                  </a:cubicBezTo>
                  <a:cubicBezTo>
                    <a:pt x="288" y="65"/>
                    <a:pt x="224" y="0"/>
                    <a:pt x="144" y="0"/>
                  </a:cubicBezTo>
                  <a:close/>
                  <a:moveTo>
                    <a:pt x="153" y="209"/>
                  </a:moveTo>
                  <a:cubicBezTo>
                    <a:pt x="144" y="210"/>
                    <a:pt x="135" y="210"/>
                    <a:pt x="127" y="209"/>
                  </a:cubicBezTo>
                  <a:cubicBezTo>
                    <a:pt x="97" y="239"/>
                    <a:pt x="66" y="233"/>
                    <a:pt x="72" y="229"/>
                  </a:cubicBezTo>
                  <a:cubicBezTo>
                    <a:pt x="87" y="217"/>
                    <a:pt x="90" y="206"/>
                    <a:pt x="90" y="197"/>
                  </a:cubicBezTo>
                  <a:cubicBezTo>
                    <a:pt x="70" y="186"/>
                    <a:pt x="56" y="168"/>
                    <a:pt x="54" y="147"/>
                  </a:cubicBezTo>
                  <a:cubicBezTo>
                    <a:pt x="49" y="108"/>
                    <a:pt x="86" y="71"/>
                    <a:pt x="136" y="65"/>
                  </a:cubicBezTo>
                  <a:cubicBezTo>
                    <a:pt x="186" y="60"/>
                    <a:pt x="230" y="87"/>
                    <a:pt x="235" y="127"/>
                  </a:cubicBezTo>
                  <a:cubicBezTo>
                    <a:pt x="239" y="167"/>
                    <a:pt x="203" y="204"/>
                    <a:pt x="153" y="20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pic>
        <p:nvPicPr>
          <p:cNvPr id="2" name="图片 -2147482585"/>
          <p:cNvPicPr>
            <a:picLocks noChangeAspect="1"/>
          </p:cNvPicPr>
          <p:nvPr/>
        </p:nvPicPr>
        <p:blipFill>
          <a:blip r:embed="rId3"/>
          <a:stretch>
            <a:fillRect/>
          </a:stretch>
        </p:blipFill>
        <p:spPr>
          <a:xfrm>
            <a:off x="3251200" y="3657600"/>
            <a:ext cx="2062480" cy="2126615"/>
          </a:xfrm>
          <a:prstGeom prst="rect">
            <a:avLst/>
          </a:prstGeom>
          <a:noFill/>
          <a:ln w="9525">
            <a:noFill/>
          </a:ln>
        </p:spPr>
      </p:pic>
      <p:pic>
        <p:nvPicPr>
          <p:cNvPr id="3" name="图片 -2147482615"/>
          <p:cNvPicPr>
            <a:picLocks noChangeAspect="1"/>
          </p:cNvPicPr>
          <p:nvPr/>
        </p:nvPicPr>
        <p:blipFill>
          <a:blip r:embed="rId4"/>
          <a:stretch>
            <a:fillRect/>
          </a:stretch>
        </p:blipFill>
        <p:spPr>
          <a:xfrm>
            <a:off x="1097280" y="1463675"/>
            <a:ext cx="2153920" cy="2062480"/>
          </a:xfrm>
          <a:prstGeom prst="rect">
            <a:avLst/>
          </a:prstGeom>
          <a:noFill/>
          <a:ln w="9525">
            <a:noFill/>
          </a:ln>
        </p:spPr>
      </p:pic>
      <p:pic>
        <p:nvPicPr>
          <p:cNvPr id="4" name="图片 -2147482546"/>
          <p:cNvPicPr>
            <a:picLocks noChangeAspect="1"/>
          </p:cNvPicPr>
          <p:nvPr/>
        </p:nvPicPr>
        <p:blipFill>
          <a:blip r:embed="rId5"/>
          <a:stretch>
            <a:fillRect/>
          </a:stretch>
        </p:blipFill>
        <p:spPr>
          <a:xfrm>
            <a:off x="5634990" y="1536065"/>
            <a:ext cx="5389880" cy="4248150"/>
          </a:xfrm>
          <a:prstGeom prst="rect">
            <a:avLst/>
          </a:prstGeom>
          <a:noFill/>
          <a:ln w="9525">
            <a:noFill/>
          </a:ln>
        </p:spPr>
      </p:pic>
      <p:pic>
        <p:nvPicPr>
          <p:cNvPr id="5" name="图片 4"/>
          <p:cNvPicPr>
            <a:picLocks noChangeAspect="1"/>
          </p:cNvPicPr>
          <p:nvPr/>
        </p:nvPicPr>
        <p:blipFill>
          <a:blip r:embed="rId6"/>
          <a:stretch>
            <a:fillRect/>
          </a:stretch>
        </p:blipFill>
        <p:spPr>
          <a:xfrm>
            <a:off x="666750" y="113665"/>
            <a:ext cx="2492375" cy="74803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wipe(left)">
                                      <p:cBhvr>
                                        <p:cTn id="7" dur="500"/>
                                        <p:tgtEl>
                                          <p:spTgt spid="41988"/>
                                        </p:tgtEl>
                                      </p:cBhvr>
                                    </p:animEffect>
                                  </p:childTnLst>
                                </p:cTn>
                              </p:par>
                              <p:par>
                                <p:cTn id="8" presetID="2" presetClass="entr" presetSubtype="4" fill="hold" nodeType="withEffect">
                                  <p:stCondLst>
                                    <p:cond delay="500"/>
                                  </p:stCondLst>
                                  <p:childTnLst>
                                    <p:set>
                                      <p:cBhvr>
                                        <p:cTn id="9" dur="1" fill="hold">
                                          <p:stCondLst>
                                            <p:cond delay="0"/>
                                          </p:stCondLst>
                                        </p:cTn>
                                        <p:tgtEl>
                                          <p:spTgt spid="41992"/>
                                        </p:tgtEl>
                                        <p:attrNameLst>
                                          <p:attrName>style.visibility</p:attrName>
                                        </p:attrNameLst>
                                      </p:cBhvr>
                                      <p:to>
                                        <p:strVal val="visible"/>
                                      </p:to>
                                    </p:set>
                                    <p:anim calcmode="lin" valueType="num">
                                      <p:cBhvr additive="base">
                                        <p:cTn id="10" dur="500" fill="hold"/>
                                        <p:tgtEl>
                                          <p:spTgt spid="41992"/>
                                        </p:tgtEl>
                                        <p:attrNameLst>
                                          <p:attrName>ppt_x</p:attrName>
                                        </p:attrNameLst>
                                      </p:cBhvr>
                                      <p:tavLst>
                                        <p:tav tm="0">
                                          <p:val>
                                            <p:strVal val="#ppt_x"/>
                                          </p:val>
                                        </p:tav>
                                        <p:tav tm="100000">
                                          <p:val>
                                            <p:strVal val="#ppt_x"/>
                                          </p:val>
                                        </p:tav>
                                      </p:tavLst>
                                    </p:anim>
                                    <p:anim calcmode="lin" valueType="num">
                                      <p:cBhvr additive="base">
                                        <p:cTn id="11" dur="500" fill="hold"/>
                                        <p:tgtEl>
                                          <p:spTgt spid="41992"/>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750"/>
                                  </p:stCondLst>
                                  <p:childTnLst>
                                    <p:set>
                                      <p:cBhvr>
                                        <p:cTn id="13" dur="1" fill="hold">
                                          <p:stCondLst>
                                            <p:cond delay="0"/>
                                          </p:stCondLst>
                                        </p:cTn>
                                        <p:tgtEl>
                                          <p:spTgt spid="41993"/>
                                        </p:tgtEl>
                                        <p:attrNameLst>
                                          <p:attrName>style.visibility</p:attrName>
                                        </p:attrNameLst>
                                      </p:cBhvr>
                                      <p:to>
                                        <p:strVal val="visible"/>
                                      </p:to>
                                    </p:set>
                                    <p:anim calcmode="lin" valueType="num">
                                      <p:cBhvr additive="base">
                                        <p:cTn id="14" dur="500" fill="hold"/>
                                        <p:tgtEl>
                                          <p:spTgt spid="41993"/>
                                        </p:tgtEl>
                                        <p:attrNameLst>
                                          <p:attrName>ppt_x</p:attrName>
                                        </p:attrNameLst>
                                      </p:cBhvr>
                                      <p:tavLst>
                                        <p:tav tm="0">
                                          <p:val>
                                            <p:strVal val="#ppt_x"/>
                                          </p:val>
                                        </p:tav>
                                        <p:tav tm="100000">
                                          <p:val>
                                            <p:strVal val="#ppt_x"/>
                                          </p:val>
                                        </p:tav>
                                      </p:tavLst>
                                    </p:anim>
                                    <p:anim calcmode="lin" valueType="num">
                                      <p:cBhvr additive="base">
                                        <p:cTn id="15" dur="500" fill="hold"/>
                                        <p:tgtEl>
                                          <p:spTgt spid="419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700"/>
            <a:ext cx="121920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连接符 3"/>
          <p:cNvCxnSpPr/>
          <p:nvPr/>
        </p:nvCxnSpPr>
        <p:spPr>
          <a:xfrm flipH="1" flipV="1">
            <a:off x="4403510" y="2536729"/>
            <a:ext cx="3628920" cy="16956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3619444" y="2095206"/>
            <a:ext cx="4562601" cy="21650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3255446" y="2038591"/>
            <a:ext cx="1414632" cy="636545"/>
            <a:chOff x="1591195" y="3531392"/>
            <a:chExt cx="1721136" cy="774463"/>
          </a:xfrm>
          <a:effectLst>
            <a:outerShdw blurRad="444500" dist="254000" dir="8100000" algn="tr" rotWithShape="0">
              <a:prstClr val="black">
                <a:alpha val="50000"/>
              </a:prstClr>
            </a:outerShdw>
          </a:effectLst>
        </p:grpSpPr>
        <p:sp>
          <p:nvSpPr>
            <p:cNvPr id="7" name="圆角矩形 104"/>
            <p:cNvSpPr/>
            <p:nvPr/>
          </p:nvSpPr>
          <p:spPr>
            <a:xfrm>
              <a:off x="1591195" y="3531392"/>
              <a:ext cx="1721136" cy="774463"/>
            </a:xfrm>
            <a:custGeom>
              <a:avLst/>
              <a:gdLst/>
              <a:ahLst/>
              <a:cxnLst/>
              <a:rect l="l" t="t" r="r" b="b"/>
              <a:pathLst>
                <a:path w="1721136" h="774463">
                  <a:moveTo>
                    <a:pt x="136668" y="0"/>
                  </a:moveTo>
                  <a:lnTo>
                    <a:pt x="1291044" y="0"/>
                  </a:lnTo>
                  <a:cubicBezTo>
                    <a:pt x="1323411" y="0"/>
                    <a:pt x="1349650" y="26239"/>
                    <a:pt x="1349650" y="58606"/>
                  </a:cubicBezTo>
                  <a:lnTo>
                    <a:pt x="1349650" y="225615"/>
                  </a:lnTo>
                  <a:lnTo>
                    <a:pt x="1629660" y="225615"/>
                  </a:lnTo>
                  <a:cubicBezTo>
                    <a:pt x="1680181" y="225615"/>
                    <a:pt x="1721136" y="266570"/>
                    <a:pt x="1721136" y="317091"/>
                  </a:cubicBezTo>
                  <a:lnTo>
                    <a:pt x="1721136" y="682987"/>
                  </a:lnTo>
                  <a:cubicBezTo>
                    <a:pt x="1721136" y="733508"/>
                    <a:pt x="1680181" y="774463"/>
                    <a:pt x="1629660" y="774463"/>
                  </a:cubicBezTo>
                  <a:lnTo>
                    <a:pt x="91476" y="774463"/>
                  </a:lnTo>
                  <a:cubicBezTo>
                    <a:pt x="40955" y="774463"/>
                    <a:pt x="0" y="733508"/>
                    <a:pt x="0" y="682987"/>
                  </a:cubicBezTo>
                  <a:lnTo>
                    <a:pt x="0" y="317091"/>
                  </a:lnTo>
                  <a:cubicBezTo>
                    <a:pt x="0" y="271215"/>
                    <a:pt x="33770" y="233227"/>
                    <a:pt x="78062" y="228323"/>
                  </a:cubicBezTo>
                  <a:lnTo>
                    <a:pt x="78062" y="58606"/>
                  </a:lnTo>
                  <a:cubicBezTo>
                    <a:pt x="78062" y="26239"/>
                    <a:pt x="104301" y="0"/>
                    <a:pt x="136668" y="0"/>
                  </a:cubicBezTo>
                  <a:close/>
                </a:path>
              </a:pathLst>
            </a:cu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sp>
          <p:nvSpPr>
            <p:cNvPr id="8" name="圆角矩形 100"/>
            <p:cNvSpPr/>
            <p:nvPr/>
          </p:nvSpPr>
          <p:spPr>
            <a:xfrm>
              <a:off x="1612670" y="3548528"/>
              <a:ext cx="1678187" cy="740191"/>
            </a:xfrm>
            <a:custGeom>
              <a:avLst/>
              <a:gdLst/>
              <a:ahLst/>
              <a:cxnLst/>
              <a:rect l="l" t="t" r="r" b="b"/>
              <a:pathLst>
                <a:path w="1678187" h="740191">
                  <a:moveTo>
                    <a:pt x="140663" y="0"/>
                  </a:moveTo>
                  <a:lnTo>
                    <a:pt x="1250586" y="0"/>
                  </a:lnTo>
                  <a:cubicBezTo>
                    <a:pt x="1285463" y="0"/>
                    <a:pt x="1313736" y="28273"/>
                    <a:pt x="1313736" y="63150"/>
                  </a:cubicBezTo>
                  <a:lnTo>
                    <a:pt x="1313736" y="225841"/>
                  </a:lnTo>
                  <a:lnTo>
                    <a:pt x="1592460" y="225841"/>
                  </a:lnTo>
                  <a:cubicBezTo>
                    <a:pt x="1639806" y="225841"/>
                    <a:pt x="1678187" y="264222"/>
                    <a:pt x="1678187" y="311568"/>
                  </a:cubicBezTo>
                  <a:lnTo>
                    <a:pt x="1678187" y="654464"/>
                  </a:lnTo>
                  <a:cubicBezTo>
                    <a:pt x="1678187" y="701810"/>
                    <a:pt x="1639806" y="740191"/>
                    <a:pt x="1592460" y="740191"/>
                  </a:cubicBezTo>
                  <a:lnTo>
                    <a:pt x="85727" y="740191"/>
                  </a:lnTo>
                  <a:cubicBezTo>
                    <a:pt x="38381" y="740191"/>
                    <a:pt x="0" y="701810"/>
                    <a:pt x="0" y="654464"/>
                  </a:cubicBezTo>
                  <a:lnTo>
                    <a:pt x="0" y="311568"/>
                  </a:lnTo>
                  <a:cubicBezTo>
                    <a:pt x="0" y="267034"/>
                    <a:pt x="33957" y="230432"/>
                    <a:pt x="77513" y="227499"/>
                  </a:cubicBezTo>
                  <a:lnTo>
                    <a:pt x="77513" y="63150"/>
                  </a:lnTo>
                  <a:cubicBezTo>
                    <a:pt x="77513" y="28273"/>
                    <a:pt x="105786" y="0"/>
                    <a:pt x="140663" y="0"/>
                  </a:cubicBezTo>
                  <a:close/>
                </a:path>
              </a:pathLst>
            </a:custGeom>
            <a:gradFill>
              <a:gsLst>
                <a:gs pos="39000">
                  <a:srgbClr val="F0F0F0"/>
                </a:gs>
                <a:gs pos="0">
                  <a:schemeClr val="bg1"/>
                </a:gs>
                <a:gs pos="100000">
                  <a:schemeClr val="bg1">
                    <a:lumMod val="7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grpSp>
        <p:nvGrpSpPr>
          <p:cNvPr id="9" name="组合 8"/>
          <p:cNvGrpSpPr/>
          <p:nvPr/>
        </p:nvGrpSpPr>
        <p:grpSpPr>
          <a:xfrm>
            <a:off x="2879201" y="3975726"/>
            <a:ext cx="1414632" cy="636545"/>
            <a:chOff x="1591195" y="3531391"/>
            <a:chExt cx="1721136" cy="774463"/>
          </a:xfrm>
          <a:effectLst>
            <a:outerShdw blurRad="444500" dist="254000" dir="8100000" algn="tr" rotWithShape="0">
              <a:prstClr val="black">
                <a:alpha val="50000"/>
              </a:prstClr>
            </a:outerShdw>
          </a:effectLst>
        </p:grpSpPr>
        <p:sp>
          <p:nvSpPr>
            <p:cNvPr id="10" name="圆角矩形 104"/>
            <p:cNvSpPr/>
            <p:nvPr/>
          </p:nvSpPr>
          <p:spPr>
            <a:xfrm>
              <a:off x="1591195" y="3531391"/>
              <a:ext cx="1721136" cy="774463"/>
            </a:xfrm>
            <a:custGeom>
              <a:avLst/>
              <a:gdLst/>
              <a:ahLst/>
              <a:cxnLst/>
              <a:rect l="l" t="t" r="r" b="b"/>
              <a:pathLst>
                <a:path w="1721136" h="774463">
                  <a:moveTo>
                    <a:pt x="136668" y="0"/>
                  </a:moveTo>
                  <a:lnTo>
                    <a:pt x="1291044" y="0"/>
                  </a:lnTo>
                  <a:cubicBezTo>
                    <a:pt x="1323411" y="0"/>
                    <a:pt x="1349650" y="26239"/>
                    <a:pt x="1349650" y="58606"/>
                  </a:cubicBezTo>
                  <a:lnTo>
                    <a:pt x="1349650" y="225615"/>
                  </a:lnTo>
                  <a:lnTo>
                    <a:pt x="1629660" y="225615"/>
                  </a:lnTo>
                  <a:cubicBezTo>
                    <a:pt x="1680181" y="225615"/>
                    <a:pt x="1721136" y="266570"/>
                    <a:pt x="1721136" y="317091"/>
                  </a:cubicBezTo>
                  <a:lnTo>
                    <a:pt x="1721136" y="682987"/>
                  </a:lnTo>
                  <a:cubicBezTo>
                    <a:pt x="1721136" y="733508"/>
                    <a:pt x="1680181" y="774463"/>
                    <a:pt x="1629660" y="774463"/>
                  </a:cubicBezTo>
                  <a:lnTo>
                    <a:pt x="91476" y="774463"/>
                  </a:lnTo>
                  <a:cubicBezTo>
                    <a:pt x="40955" y="774463"/>
                    <a:pt x="0" y="733508"/>
                    <a:pt x="0" y="682987"/>
                  </a:cubicBezTo>
                  <a:lnTo>
                    <a:pt x="0" y="317091"/>
                  </a:lnTo>
                  <a:cubicBezTo>
                    <a:pt x="0" y="271215"/>
                    <a:pt x="33770" y="233227"/>
                    <a:pt x="78062" y="228323"/>
                  </a:cubicBezTo>
                  <a:lnTo>
                    <a:pt x="78062" y="58606"/>
                  </a:lnTo>
                  <a:cubicBezTo>
                    <a:pt x="78062" y="26239"/>
                    <a:pt x="104301" y="0"/>
                    <a:pt x="136668" y="0"/>
                  </a:cubicBezTo>
                  <a:close/>
                </a:path>
              </a:pathLst>
            </a:cu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sp>
          <p:nvSpPr>
            <p:cNvPr id="11" name="圆角矩形 100"/>
            <p:cNvSpPr/>
            <p:nvPr/>
          </p:nvSpPr>
          <p:spPr>
            <a:xfrm>
              <a:off x="1612670" y="3548528"/>
              <a:ext cx="1678187" cy="740191"/>
            </a:xfrm>
            <a:custGeom>
              <a:avLst/>
              <a:gdLst/>
              <a:ahLst/>
              <a:cxnLst/>
              <a:rect l="l" t="t" r="r" b="b"/>
              <a:pathLst>
                <a:path w="1678187" h="740191">
                  <a:moveTo>
                    <a:pt x="140663" y="0"/>
                  </a:moveTo>
                  <a:lnTo>
                    <a:pt x="1250586" y="0"/>
                  </a:lnTo>
                  <a:cubicBezTo>
                    <a:pt x="1285463" y="0"/>
                    <a:pt x="1313736" y="28273"/>
                    <a:pt x="1313736" y="63150"/>
                  </a:cubicBezTo>
                  <a:lnTo>
                    <a:pt x="1313736" y="225841"/>
                  </a:lnTo>
                  <a:lnTo>
                    <a:pt x="1592460" y="225841"/>
                  </a:lnTo>
                  <a:cubicBezTo>
                    <a:pt x="1639806" y="225841"/>
                    <a:pt x="1678187" y="264222"/>
                    <a:pt x="1678187" y="311568"/>
                  </a:cubicBezTo>
                  <a:lnTo>
                    <a:pt x="1678187" y="654464"/>
                  </a:lnTo>
                  <a:cubicBezTo>
                    <a:pt x="1678187" y="701810"/>
                    <a:pt x="1639806" y="740191"/>
                    <a:pt x="1592460" y="740191"/>
                  </a:cubicBezTo>
                  <a:lnTo>
                    <a:pt x="85727" y="740191"/>
                  </a:lnTo>
                  <a:cubicBezTo>
                    <a:pt x="38381" y="740191"/>
                    <a:pt x="0" y="701810"/>
                    <a:pt x="0" y="654464"/>
                  </a:cubicBezTo>
                  <a:lnTo>
                    <a:pt x="0" y="311568"/>
                  </a:lnTo>
                  <a:cubicBezTo>
                    <a:pt x="0" y="267034"/>
                    <a:pt x="33957" y="230432"/>
                    <a:pt x="77513" y="227499"/>
                  </a:cubicBezTo>
                  <a:lnTo>
                    <a:pt x="77513" y="63150"/>
                  </a:lnTo>
                  <a:cubicBezTo>
                    <a:pt x="77513" y="28273"/>
                    <a:pt x="105786" y="0"/>
                    <a:pt x="140663" y="0"/>
                  </a:cubicBezTo>
                  <a:close/>
                </a:path>
              </a:pathLst>
            </a:custGeom>
            <a:gradFill>
              <a:gsLst>
                <a:gs pos="39000">
                  <a:srgbClr val="F0F0F0"/>
                </a:gs>
                <a:gs pos="0">
                  <a:schemeClr val="bg1"/>
                </a:gs>
                <a:gs pos="100000">
                  <a:schemeClr val="bg1">
                    <a:lumMod val="7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solidFill>
                    <a:prstClr val="black"/>
                  </a:solidFill>
                  <a:latin typeface="+mj-ea"/>
                  <a:ea typeface="+mj-ea"/>
                </a:rPr>
                <a:t>检索效率低</a:t>
              </a:r>
            </a:p>
          </p:txBody>
        </p:sp>
      </p:grpSp>
      <p:grpSp>
        <p:nvGrpSpPr>
          <p:cNvPr id="12" name="组合 11"/>
          <p:cNvGrpSpPr/>
          <p:nvPr/>
        </p:nvGrpSpPr>
        <p:grpSpPr>
          <a:xfrm>
            <a:off x="8075918" y="1776934"/>
            <a:ext cx="1414632" cy="636545"/>
            <a:chOff x="1591195" y="3531392"/>
            <a:chExt cx="1721136" cy="774463"/>
          </a:xfrm>
          <a:effectLst>
            <a:outerShdw blurRad="444500" dist="254000" dir="8100000" algn="tr" rotWithShape="0">
              <a:prstClr val="black">
                <a:alpha val="50000"/>
              </a:prstClr>
            </a:outerShdw>
          </a:effectLst>
        </p:grpSpPr>
        <p:sp>
          <p:nvSpPr>
            <p:cNvPr id="13" name="圆角矩形 104"/>
            <p:cNvSpPr/>
            <p:nvPr/>
          </p:nvSpPr>
          <p:spPr>
            <a:xfrm>
              <a:off x="1591195" y="3531392"/>
              <a:ext cx="1721136" cy="774463"/>
            </a:xfrm>
            <a:custGeom>
              <a:avLst/>
              <a:gdLst/>
              <a:ahLst/>
              <a:cxnLst/>
              <a:rect l="l" t="t" r="r" b="b"/>
              <a:pathLst>
                <a:path w="1721136" h="774463">
                  <a:moveTo>
                    <a:pt x="136668" y="0"/>
                  </a:moveTo>
                  <a:lnTo>
                    <a:pt x="1291044" y="0"/>
                  </a:lnTo>
                  <a:cubicBezTo>
                    <a:pt x="1323411" y="0"/>
                    <a:pt x="1349650" y="26239"/>
                    <a:pt x="1349650" y="58606"/>
                  </a:cubicBezTo>
                  <a:lnTo>
                    <a:pt x="1349650" y="225615"/>
                  </a:lnTo>
                  <a:lnTo>
                    <a:pt x="1629660" y="225615"/>
                  </a:lnTo>
                  <a:cubicBezTo>
                    <a:pt x="1680181" y="225615"/>
                    <a:pt x="1721136" y="266570"/>
                    <a:pt x="1721136" y="317091"/>
                  </a:cubicBezTo>
                  <a:lnTo>
                    <a:pt x="1721136" y="682987"/>
                  </a:lnTo>
                  <a:cubicBezTo>
                    <a:pt x="1721136" y="733508"/>
                    <a:pt x="1680181" y="774463"/>
                    <a:pt x="1629660" y="774463"/>
                  </a:cubicBezTo>
                  <a:lnTo>
                    <a:pt x="91476" y="774463"/>
                  </a:lnTo>
                  <a:cubicBezTo>
                    <a:pt x="40955" y="774463"/>
                    <a:pt x="0" y="733508"/>
                    <a:pt x="0" y="682987"/>
                  </a:cubicBezTo>
                  <a:lnTo>
                    <a:pt x="0" y="317091"/>
                  </a:lnTo>
                  <a:cubicBezTo>
                    <a:pt x="0" y="271215"/>
                    <a:pt x="33770" y="233227"/>
                    <a:pt x="78062" y="228323"/>
                  </a:cubicBezTo>
                  <a:lnTo>
                    <a:pt x="78062" y="58606"/>
                  </a:lnTo>
                  <a:cubicBezTo>
                    <a:pt x="78062" y="26239"/>
                    <a:pt x="104301" y="0"/>
                    <a:pt x="136668" y="0"/>
                  </a:cubicBezTo>
                  <a:close/>
                </a:path>
              </a:pathLst>
            </a:cu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sp>
          <p:nvSpPr>
            <p:cNvPr id="14" name="圆角矩形 100"/>
            <p:cNvSpPr/>
            <p:nvPr/>
          </p:nvSpPr>
          <p:spPr>
            <a:xfrm>
              <a:off x="1612670" y="3548528"/>
              <a:ext cx="1678187" cy="740191"/>
            </a:xfrm>
            <a:custGeom>
              <a:avLst/>
              <a:gdLst/>
              <a:ahLst/>
              <a:cxnLst/>
              <a:rect l="l" t="t" r="r" b="b"/>
              <a:pathLst>
                <a:path w="1678187" h="740191">
                  <a:moveTo>
                    <a:pt x="140663" y="0"/>
                  </a:moveTo>
                  <a:lnTo>
                    <a:pt x="1250586" y="0"/>
                  </a:lnTo>
                  <a:cubicBezTo>
                    <a:pt x="1285463" y="0"/>
                    <a:pt x="1313736" y="28273"/>
                    <a:pt x="1313736" y="63150"/>
                  </a:cubicBezTo>
                  <a:lnTo>
                    <a:pt x="1313736" y="225841"/>
                  </a:lnTo>
                  <a:lnTo>
                    <a:pt x="1592460" y="225841"/>
                  </a:lnTo>
                  <a:cubicBezTo>
                    <a:pt x="1639806" y="225841"/>
                    <a:pt x="1678187" y="264222"/>
                    <a:pt x="1678187" y="311568"/>
                  </a:cubicBezTo>
                  <a:lnTo>
                    <a:pt x="1678187" y="654464"/>
                  </a:lnTo>
                  <a:cubicBezTo>
                    <a:pt x="1678187" y="701810"/>
                    <a:pt x="1639806" y="740191"/>
                    <a:pt x="1592460" y="740191"/>
                  </a:cubicBezTo>
                  <a:lnTo>
                    <a:pt x="85727" y="740191"/>
                  </a:lnTo>
                  <a:cubicBezTo>
                    <a:pt x="38381" y="740191"/>
                    <a:pt x="0" y="701810"/>
                    <a:pt x="0" y="654464"/>
                  </a:cubicBezTo>
                  <a:lnTo>
                    <a:pt x="0" y="311568"/>
                  </a:lnTo>
                  <a:cubicBezTo>
                    <a:pt x="0" y="267034"/>
                    <a:pt x="33957" y="230432"/>
                    <a:pt x="77513" y="227499"/>
                  </a:cubicBezTo>
                  <a:lnTo>
                    <a:pt x="77513" y="63150"/>
                  </a:lnTo>
                  <a:cubicBezTo>
                    <a:pt x="77513" y="28273"/>
                    <a:pt x="105786" y="0"/>
                    <a:pt x="140663" y="0"/>
                  </a:cubicBezTo>
                  <a:close/>
                </a:path>
              </a:pathLst>
            </a:custGeom>
            <a:gradFill>
              <a:gsLst>
                <a:gs pos="39000">
                  <a:srgbClr val="F0F0F0"/>
                </a:gs>
                <a:gs pos="0">
                  <a:schemeClr val="bg1"/>
                </a:gs>
                <a:gs pos="100000">
                  <a:schemeClr val="bg1">
                    <a:lumMod val="7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grpSp>
        <p:nvGrpSpPr>
          <p:cNvPr id="15" name="组合 14"/>
          <p:cNvGrpSpPr/>
          <p:nvPr/>
        </p:nvGrpSpPr>
        <p:grpSpPr>
          <a:xfrm>
            <a:off x="7287762" y="3992863"/>
            <a:ext cx="1414632" cy="636545"/>
            <a:chOff x="1591195" y="3531392"/>
            <a:chExt cx="1721136" cy="774463"/>
          </a:xfrm>
          <a:effectLst>
            <a:outerShdw blurRad="444500" dist="254000" dir="8100000" algn="tr" rotWithShape="0">
              <a:prstClr val="black">
                <a:alpha val="50000"/>
              </a:prstClr>
            </a:outerShdw>
          </a:effectLst>
        </p:grpSpPr>
        <p:sp>
          <p:nvSpPr>
            <p:cNvPr id="16" name="圆角矩形 104"/>
            <p:cNvSpPr/>
            <p:nvPr/>
          </p:nvSpPr>
          <p:spPr>
            <a:xfrm>
              <a:off x="1591195" y="3531392"/>
              <a:ext cx="1721136" cy="774463"/>
            </a:xfrm>
            <a:custGeom>
              <a:avLst/>
              <a:gdLst/>
              <a:ahLst/>
              <a:cxnLst/>
              <a:rect l="l" t="t" r="r" b="b"/>
              <a:pathLst>
                <a:path w="1721136" h="774463">
                  <a:moveTo>
                    <a:pt x="136668" y="0"/>
                  </a:moveTo>
                  <a:lnTo>
                    <a:pt x="1291044" y="0"/>
                  </a:lnTo>
                  <a:cubicBezTo>
                    <a:pt x="1323411" y="0"/>
                    <a:pt x="1349650" y="26239"/>
                    <a:pt x="1349650" y="58606"/>
                  </a:cubicBezTo>
                  <a:lnTo>
                    <a:pt x="1349650" y="225615"/>
                  </a:lnTo>
                  <a:lnTo>
                    <a:pt x="1629660" y="225615"/>
                  </a:lnTo>
                  <a:cubicBezTo>
                    <a:pt x="1680181" y="225615"/>
                    <a:pt x="1721136" y="266570"/>
                    <a:pt x="1721136" y="317091"/>
                  </a:cubicBezTo>
                  <a:lnTo>
                    <a:pt x="1721136" y="682987"/>
                  </a:lnTo>
                  <a:cubicBezTo>
                    <a:pt x="1721136" y="733508"/>
                    <a:pt x="1680181" y="774463"/>
                    <a:pt x="1629660" y="774463"/>
                  </a:cubicBezTo>
                  <a:lnTo>
                    <a:pt x="91476" y="774463"/>
                  </a:lnTo>
                  <a:cubicBezTo>
                    <a:pt x="40955" y="774463"/>
                    <a:pt x="0" y="733508"/>
                    <a:pt x="0" y="682987"/>
                  </a:cubicBezTo>
                  <a:lnTo>
                    <a:pt x="0" y="317091"/>
                  </a:lnTo>
                  <a:cubicBezTo>
                    <a:pt x="0" y="271215"/>
                    <a:pt x="33770" y="233227"/>
                    <a:pt x="78062" y="228323"/>
                  </a:cubicBezTo>
                  <a:lnTo>
                    <a:pt x="78062" y="58606"/>
                  </a:lnTo>
                  <a:cubicBezTo>
                    <a:pt x="78062" y="26239"/>
                    <a:pt x="104301" y="0"/>
                    <a:pt x="136668" y="0"/>
                  </a:cubicBezTo>
                  <a:close/>
                </a:path>
              </a:pathLst>
            </a:cu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sp>
          <p:nvSpPr>
            <p:cNvPr id="17" name="圆角矩形 100"/>
            <p:cNvSpPr/>
            <p:nvPr/>
          </p:nvSpPr>
          <p:spPr>
            <a:xfrm>
              <a:off x="1612670" y="3548528"/>
              <a:ext cx="1678187" cy="740191"/>
            </a:xfrm>
            <a:custGeom>
              <a:avLst/>
              <a:gdLst/>
              <a:ahLst/>
              <a:cxnLst/>
              <a:rect l="l" t="t" r="r" b="b"/>
              <a:pathLst>
                <a:path w="1678187" h="740191">
                  <a:moveTo>
                    <a:pt x="140663" y="0"/>
                  </a:moveTo>
                  <a:lnTo>
                    <a:pt x="1250586" y="0"/>
                  </a:lnTo>
                  <a:cubicBezTo>
                    <a:pt x="1285463" y="0"/>
                    <a:pt x="1313736" y="28273"/>
                    <a:pt x="1313736" y="63150"/>
                  </a:cubicBezTo>
                  <a:lnTo>
                    <a:pt x="1313736" y="225841"/>
                  </a:lnTo>
                  <a:lnTo>
                    <a:pt x="1592460" y="225841"/>
                  </a:lnTo>
                  <a:cubicBezTo>
                    <a:pt x="1639806" y="225841"/>
                    <a:pt x="1678187" y="264222"/>
                    <a:pt x="1678187" y="311568"/>
                  </a:cubicBezTo>
                  <a:lnTo>
                    <a:pt x="1678187" y="654464"/>
                  </a:lnTo>
                  <a:cubicBezTo>
                    <a:pt x="1678187" y="701810"/>
                    <a:pt x="1639806" y="740191"/>
                    <a:pt x="1592460" y="740191"/>
                  </a:cubicBezTo>
                  <a:lnTo>
                    <a:pt x="85727" y="740191"/>
                  </a:lnTo>
                  <a:cubicBezTo>
                    <a:pt x="38381" y="740191"/>
                    <a:pt x="0" y="701810"/>
                    <a:pt x="0" y="654464"/>
                  </a:cubicBezTo>
                  <a:lnTo>
                    <a:pt x="0" y="311568"/>
                  </a:lnTo>
                  <a:cubicBezTo>
                    <a:pt x="0" y="267034"/>
                    <a:pt x="33957" y="230432"/>
                    <a:pt x="77513" y="227499"/>
                  </a:cubicBezTo>
                  <a:lnTo>
                    <a:pt x="77513" y="63150"/>
                  </a:lnTo>
                  <a:cubicBezTo>
                    <a:pt x="77513" y="28273"/>
                    <a:pt x="105786" y="0"/>
                    <a:pt x="140663" y="0"/>
                  </a:cubicBezTo>
                  <a:close/>
                </a:path>
              </a:pathLst>
            </a:custGeom>
            <a:gradFill>
              <a:gsLst>
                <a:gs pos="39000">
                  <a:srgbClr val="F0F0F0"/>
                </a:gs>
                <a:gs pos="0">
                  <a:schemeClr val="bg1"/>
                </a:gs>
                <a:gs pos="100000">
                  <a:schemeClr val="bg1">
                    <a:lumMod val="7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sp>
        <p:nvSpPr>
          <p:cNvPr id="18" name="TextBox 24"/>
          <p:cNvSpPr txBox="1"/>
          <p:nvPr/>
        </p:nvSpPr>
        <p:spPr>
          <a:xfrm>
            <a:off x="3270161" y="2315096"/>
            <a:ext cx="1338828" cy="323165"/>
          </a:xfrm>
          <a:prstGeom prst="rect">
            <a:avLst/>
          </a:prstGeom>
          <a:noFill/>
        </p:spPr>
        <p:txBody>
          <a:bodyPr wrap="none" rtlCol="0">
            <a:spAutoFit/>
          </a:bodyPr>
          <a:lstStyle/>
          <a:p>
            <a:r>
              <a:rPr lang="zh-CN" altLang="en-US" sz="1500" dirty="0">
                <a:solidFill>
                  <a:prstClr val="black"/>
                </a:solidFill>
                <a:latin typeface="+mj-ea"/>
                <a:ea typeface="+mj-ea"/>
              </a:rPr>
              <a:t>页面组成复杂</a:t>
            </a:r>
          </a:p>
        </p:txBody>
      </p:sp>
      <p:sp>
        <p:nvSpPr>
          <p:cNvPr id="19" name="TextBox 25"/>
          <p:cNvSpPr txBox="1"/>
          <p:nvPr/>
        </p:nvSpPr>
        <p:spPr>
          <a:xfrm>
            <a:off x="8094697" y="2052675"/>
            <a:ext cx="954107" cy="323165"/>
          </a:xfrm>
          <a:prstGeom prst="rect">
            <a:avLst/>
          </a:prstGeom>
          <a:noFill/>
        </p:spPr>
        <p:txBody>
          <a:bodyPr wrap="none" rtlCol="0">
            <a:spAutoFit/>
          </a:bodyPr>
          <a:lstStyle/>
          <a:p>
            <a:r>
              <a:rPr lang="zh-CN" altLang="en-US" sz="1500" dirty="0">
                <a:solidFill>
                  <a:prstClr val="black"/>
                </a:solidFill>
                <a:latin typeface="+mj-ea"/>
                <a:ea typeface="+mj-ea"/>
              </a:rPr>
              <a:t>需要付费</a:t>
            </a:r>
          </a:p>
        </p:txBody>
      </p:sp>
      <p:sp>
        <p:nvSpPr>
          <p:cNvPr id="21" name="TextBox 27"/>
          <p:cNvSpPr txBox="1"/>
          <p:nvPr/>
        </p:nvSpPr>
        <p:spPr>
          <a:xfrm>
            <a:off x="7302609" y="4266003"/>
            <a:ext cx="1146468" cy="323165"/>
          </a:xfrm>
          <a:prstGeom prst="rect">
            <a:avLst/>
          </a:prstGeom>
          <a:noFill/>
        </p:spPr>
        <p:txBody>
          <a:bodyPr wrap="none" rtlCol="0">
            <a:spAutoFit/>
          </a:bodyPr>
          <a:lstStyle/>
          <a:p>
            <a:r>
              <a:rPr lang="zh-CN" altLang="en-US" sz="1500" dirty="0">
                <a:solidFill>
                  <a:prstClr val="black"/>
                </a:solidFill>
                <a:latin typeface="+mj-ea"/>
                <a:ea typeface="+mj-ea"/>
              </a:rPr>
              <a:t>合法性不明</a:t>
            </a:r>
          </a:p>
        </p:txBody>
      </p:sp>
      <p:grpSp>
        <p:nvGrpSpPr>
          <p:cNvPr id="22" name="组合 21"/>
          <p:cNvGrpSpPr/>
          <p:nvPr/>
        </p:nvGrpSpPr>
        <p:grpSpPr>
          <a:xfrm>
            <a:off x="5181098" y="2489480"/>
            <a:ext cx="1382075" cy="1382075"/>
            <a:chOff x="3746633" y="1810030"/>
            <a:chExt cx="1382075" cy="1382075"/>
          </a:xfrm>
        </p:grpSpPr>
        <p:grpSp>
          <p:nvGrpSpPr>
            <p:cNvPr id="23" name="组合 22"/>
            <p:cNvGrpSpPr/>
            <p:nvPr/>
          </p:nvGrpSpPr>
          <p:grpSpPr>
            <a:xfrm>
              <a:off x="3746633" y="1810030"/>
              <a:ext cx="1382075" cy="1382075"/>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mj-ea"/>
                  <a:ea typeface="+mj-ea"/>
                </a:endParaRPr>
              </a:p>
            </p:txBody>
          </p:sp>
          <p:sp>
            <p:nvSpPr>
              <p:cNvPr id="26" name="椭圆 25"/>
              <p:cNvSpPr/>
              <p:nvPr/>
            </p:nvSpPr>
            <p:spPr>
              <a:xfrm>
                <a:off x="392112" y="760412"/>
                <a:ext cx="3825877" cy="3825877"/>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sp>
          <p:nvSpPr>
            <p:cNvPr id="24" name="TextBox 30"/>
            <p:cNvSpPr txBox="1"/>
            <p:nvPr/>
          </p:nvSpPr>
          <p:spPr>
            <a:xfrm>
              <a:off x="3973677" y="2283670"/>
              <a:ext cx="926418" cy="430530"/>
            </a:xfrm>
            <a:prstGeom prst="rect">
              <a:avLst/>
            </a:prstGeom>
            <a:noFill/>
          </p:spPr>
          <p:txBody>
            <a:bodyPr wrap="square" lIns="0" tIns="0" rIns="0" bIns="0" rtlCol="0">
              <a:spAutoFit/>
            </a:bodyPr>
            <a:lstStyle/>
            <a:p>
              <a:pPr algn="ctr"/>
              <a:r>
                <a:rPr lang="zh-CN" altLang="en-US" sz="2800" b="1" dirty="0">
                  <a:solidFill>
                    <a:schemeClr val="accent1"/>
                  </a:solidFill>
                  <a:latin typeface="+mj-ea"/>
                  <a:ea typeface="+mj-ea"/>
                </a:rPr>
                <a:t>痛点</a:t>
              </a:r>
            </a:p>
          </p:txBody>
        </p:sp>
      </p:grpSp>
      <p:sp>
        <p:nvSpPr>
          <p:cNvPr id="27" name="TextBox 31"/>
          <p:cNvSpPr txBox="1"/>
          <p:nvPr/>
        </p:nvSpPr>
        <p:spPr>
          <a:xfrm>
            <a:off x="2027246" y="2866227"/>
            <a:ext cx="2448272" cy="1050290"/>
          </a:xfrm>
          <a:prstGeom prst="rect">
            <a:avLst/>
          </a:prstGeom>
          <a:noFill/>
        </p:spPr>
        <p:txBody>
          <a:bodyPr wrap="square" rtlCol="0">
            <a:spAutoFit/>
          </a:bodyPr>
          <a:lstStyle/>
          <a:p>
            <a:pPr>
              <a:lnSpc>
                <a:spcPct val="130000"/>
              </a:lnSpc>
            </a:pPr>
            <a:r>
              <a:rPr lang="zh-CN" altLang="en-US" sz="1200" dirty="0">
                <a:solidFill>
                  <a:schemeClr val="bg1"/>
                </a:solidFill>
                <a:latin typeface="+mj-ea"/>
                <a:ea typeface="+mj-ea"/>
              </a:rPr>
              <a:t>过于复杂的布局会提高上手成本，受访者均表现出了对页面简洁性的要求，并希望页面能突出访问者所需要的功能。</a:t>
            </a:r>
          </a:p>
        </p:txBody>
      </p:sp>
      <p:sp>
        <p:nvSpPr>
          <p:cNvPr id="28" name="TextBox 32"/>
          <p:cNvSpPr txBox="1"/>
          <p:nvPr/>
        </p:nvSpPr>
        <p:spPr>
          <a:xfrm>
            <a:off x="2179646" y="4691360"/>
            <a:ext cx="2448272" cy="570865"/>
          </a:xfrm>
          <a:prstGeom prst="rect">
            <a:avLst/>
          </a:prstGeom>
          <a:noFill/>
        </p:spPr>
        <p:txBody>
          <a:bodyPr wrap="square" rtlCol="0">
            <a:spAutoFit/>
          </a:bodyPr>
          <a:lstStyle/>
          <a:p>
            <a:pPr>
              <a:lnSpc>
                <a:spcPct val="130000"/>
              </a:lnSpc>
            </a:pPr>
            <a:r>
              <a:rPr lang="zh-CN" altLang="en-US" sz="1200" dirty="0">
                <a:solidFill>
                  <a:schemeClr val="bg1"/>
                </a:solidFill>
                <a:latin typeface="+mj-ea"/>
                <a:ea typeface="+mj-ea"/>
              </a:rPr>
              <a:t>傻瓜搜索方便快捷但结果模糊，高级搜索结果明确但难以上手。</a:t>
            </a:r>
          </a:p>
        </p:txBody>
      </p:sp>
      <p:sp>
        <p:nvSpPr>
          <p:cNvPr id="29" name="TextBox 33"/>
          <p:cNvSpPr txBox="1"/>
          <p:nvPr/>
        </p:nvSpPr>
        <p:spPr>
          <a:xfrm>
            <a:off x="7283830" y="4738435"/>
            <a:ext cx="2448272" cy="330835"/>
          </a:xfrm>
          <a:prstGeom prst="rect">
            <a:avLst/>
          </a:prstGeom>
          <a:noFill/>
        </p:spPr>
        <p:txBody>
          <a:bodyPr wrap="square" rtlCol="0">
            <a:spAutoFit/>
          </a:bodyPr>
          <a:lstStyle/>
          <a:p>
            <a:pPr>
              <a:lnSpc>
                <a:spcPct val="130000"/>
              </a:lnSpc>
            </a:pPr>
            <a:r>
              <a:rPr lang="zh-CN" altLang="en-US" sz="1200" dirty="0">
                <a:solidFill>
                  <a:schemeClr val="bg1"/>
                </a:solidFill>
                <a:latin typeface="+mj-ea"/>
                <a:ea typeface="+mj-ea"/>
              </a:rPr>
              <a:t>论文版权问题。</a:t>
            </a:r>
          </a:p>
        </p:txBody>
      </p:sp>
      <p:sp>
        <p:nvSpPr>
          <p:cNvPr id="30" name="TextBox 34"/>
          <p:cNvSpPr txBox="1"/>
          <p:nvPr/>
        </p:nvSpPr>
        <p:spPr>
          <a:xfrm>
            <a:off x="7460608" y="2656555"/>
            <a:ext cx="2448272" cy="810260"/>
          </a:xfrm>
          <a:prstGeom prst="rect">
            <a:avLst/>
          </a:prstGeom>
          <a:noFill/>
        </p:spPr>
        <p:txBody>
          <a:bodyPr wrap="square" rtlCol="0">
            <a:spAutoFit/>
          </a:bodyPr>
          <a:lstStyle/>
          <a:p>
            <a:pPr>
              <a:lnSpc>
                <a:spcPct val="130000"/>
              </a:lnSpc>
            </a:pPr>
            <a:r>
              <a:rPr lang="zh-CN" altLang="en-US" sz="1200" dirty="0">
                <a:solidFill>
                  <a:schemeClr val="bg1"/>
                </a:solidFill>
                <a:latin typeface="+mj-ea"/>
                <a:ea typeface="+mj-ea"/>
              </a:rPr>
              <a:t>大学生是本产品的主要面向对象之一，财力有限，因此对付费方面提出了低收费的要求。</a:t>
            </a:r>
          </a:p>
        </p:txBody>
      </p:sp>
      <p:sp>
        <p:nvSpPr>
          <p:cNvPr id="31" name="椭圆 30"/>
          <p:cNvSpPr/>
          <p:nvPr/>
        </p:nvSpPr>
        <p:spPr>
          <a:xfrm>
            <a:off x="4318232" y="1983553"/>
            <a:ext cx="373310" cy="373310"/>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latin typeface="+mj-ea"/>
                <a:ea typeface="+mj-ea"/>
              </a:rPr>
              <a:t>1</a:t>
            </a:r>
            <a:endParaRPr lang="zh-CN" altLang="en-US" dirty="0">
              <a:solidFill>
                <a:prstClr val="white"/>
              </a:solidFill>
              <a:latin typeface="+mj-ea"/>
              <a:ea typeface="+mj-ea"/>
            </a:endParaRPr>
          </a:p>
        </p:txBody>
      </p:sp>
      <p:sp>
        <p:nvSpPr>
          <p:cNvPr id="32" name="椭圆 31"/>
          <p:cNvSpPr/>
          <p:nvPr/>
        </p:nvSpPr>
        <p:spPr>
          <a:xfrm>
            <a:off x="3958192" y="3886937"/>
            <a:ext cx="373310" cy="373310"/>
          </a:xfrm>
          <a:prstGeom prst="ellipse">
            <a:avLst/>
          </a:prstGeom>
          <a:solidFill>
            <a:schemeClr val="accent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latin typeface="+mj-ea"/>
                <a:ea typeface="+mj-ea"/>
              </a:rPr>
              <a:t>22</a:t>
            </a:r>
            <a:endParaRPr lang="zh-CN" altLang="en-US" dirty="0">
              <a:solidFill>
                <a:prstClr val="white"/>
              </a:solidFill>
              <a:latin typeface="+mj-ea"/>
              <a:ea typeface="+mj-ea"/>
            </a:endParaRPr>
          </a:p>
        </p:txBody>
      </p:sp>
      <p:sp>
        <p:nvSpPr>
          <p:cNvPr id="33" name="椭圆 32"/>
          <p:cNvSpPr/>
          <p:nvPr/>
        </p:nvSpPr>
        <p:spPr>
          <a:xfrm>
            <a:off x="8345793" y="3954717"/>
            <a:ext cx="373310" cy="373310"/>
          </a:xfrm>
          <a:prstGeom prst="ellipse">
            <a:avLst/>
          </a:prstGeom>
          <a:solidFill>
            <a:schemeClr val="accent4"/>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latin typeface="+mj-ea"/>
                <a:ea typeface="+mj-ea"/>
              </a:rPr>
              <a:t>3</a:t>
            </a:r>
            <a:endParaRPr lang="zh-CN" altLang="en-US" dirty="0">
              <a:solidFill>
                <a:prstClr val="white"/>
              </a:solidFill>
              <a:latin typeface="+mj-ea"/>
              <a:ea typeface="+mj-ea"/>
            </a:endParaRPr>
          </a:p>
        </p:txBody>
      </p:sp>
      <p:sp>
        <p:nvSpPr>
          <p:cNvPr id="34" name="椭圆 33"/>
          <p:cNvSpPr/>
          <p:nvPr/>
        </p:nvSpPr>
        <p:spPr>
          <a:xfrm>
            <a:off x="9159617" y="1739032"/>
            <a:ext cx="373310" cy="373310"/>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latin typeface="+mj-ea"/>
                <a:ea typeface="+mj-ea"/>
              </a:rPr>
              <a:t>4</a:t>
            </a:r>
            <a:endParaRPr lang="zh-CN" altLang="en-US" dirty="0">
              <a:solidFill>
                <a:prstClr val="white"/>
              </a:solidFill>
              <a:latin typeface="+mj-ea"/>
              <a:ea typeface="+mj-ea"/>
            </a:endParaRPr>
          </a:p>
        </p:txBody>
      </p:sp>
      <p:grpSp>
        <p:nvGrpSpPr>
          <p:cNvPr id="41988" name="组合 3"/>
          <p:cNvGrpSpPr/>
          <p:nvPr/>
        </p:nvGrpSpPr>
        <p:grpSpPr bwMode="auto">
          <a:xfrm>
            <a:off x="196850" y="182563"/>
            <a:ext cx="238125" cy="347662"/>
            <a:chOff x="0" y="0"/>
            <a:chExt cx="569789" cy="829904"/>
          </a:xfrm>
        </p:grpSpPr>
        <p:sp>
          <p:nvSpPr>
            <p:cNvPr id="41998" name="菱形 39"/>
            <p:cNvSpPr>
              <a:spLocks noChangeArrowheads="1"/>
            </p:cNvSpPr>
            <p:nvPr/>
          </p:nvSpPr>
          <p:spPr bwMode="auto">
            <a:xfrm>
              <a:off x="0" y="0"/>
              <a:ext cx="569789" cy="569790"/>
            </a:xfrm>
            <a:prstGeom prst="diamond">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1999" name="菱形 40"/>
            <p:cNvSpPr>
              <a:spLocks noChangeArrowheads="1"/>
            </p:cNvSpPr>
            <p:nvPr/>
          </p:nvSpPr>
          <p:spPr bwMode="auto">
            <a:xfrm>
              <a:off x="0" y="260114"/>
              <a:ext cx="569789" cy="569790"/>
            </a:xfrm>
            <a:prstGeom prst="diamond">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pic>
        <p:nvPicPr>
          <p:cNvPr id="2" name="图片 1"/>
          <p:cNvPicPr>
            <a:picLocks noChangeAspect="1"/>
          </p:cNvPicPr>
          <p:nvPr/>
        </p:nvPicPr>
        <p:blipFill>
          <a:blip r:embed="rId3"/>
          <a:stretch>
            <a:fillRect/>
          </a:stretch>
        </p:blipFill>
        <p:spPr>
          <a:xfrm>
            <a:off x="666750" y="113665"/>
            <a:ext cx="2492375" cy="74803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outVertical)">
                                      <p:cBhvr>
                                        <p:cTn id="13" dur="500"/>
                                        <p:tgtEl>
                                          <p:spTgt spid="4"/>
                                        </p:tgtEl>
                                      </p:cBhvr>
                                    </p:animEffect>
                                  </p:childTnLst>
                                </p:cTn>
                              </p:par>
                              <p:par>
                                <p:cTn id="14" presetID="53" presetClass="entr" presetSubtype="16" fill="hold" nodeType="withEffect">
                                  <p:stCondLst>
                                    <p:cond delay="30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par>
                                <p:cTn id="19" presetID="53" presetClass="entr" presetSubtype="16" fill="hold" nodeType="withEffect">
                                  <p:stCondLst>
                                    <p:cond delay="30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p:tgtEl>
                                          <p:spTgt spid="21"/>
                                        </p:tgtEl>
                                        <p:attrNameLst>
                                          <p:attrName>ppt_y</p:attrName>
                                        </p:attrNameLst>
                                      </p:cBhvr>
                                      <p:tavLst>
                                        <p:tav tm="0">
                                          <p:val>
                                            <p:strVal val="#ppt_y+#ppt_h*1.125000"/>
                                          </p:val>
                                        </p:tav>
                                        <p:tav tm="100000">
                                          <p:val>
                                            <p:strVal val="#ppt_y"/>
                                          </p:val>
                                        </p:tav>
                                      </p:tavLst>
                                    </p:anim>
                                    <p:animEffect transition="in" filter="wipe(up)">
                                      <p:cBhvr>
                                        <p:cTn id="27" dur="500"/>
                                        <p:tgtEl>
                                          <p:spTgt spid="21"/>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p:tgtEl>
                                          <p:spTgt spid="18"/>
                                        </p:tgtEl>
                                        <p:attrNameLst>
                                          <p:attrName>ppt_y</p:attrName>
                                        </p:attrNameLst>
                                      </p:cBhvr>
                                      <p:tavLst>
                                        <p:tav tm="0">
                                          <p:val>
                                            <p:strVal val="#ppt_y+#ppt_h*1.125000"/>
                                          </p:val>
                                        </p:tav>
                                        <p:tav tm="100000">
                                          <p:val>
                                            <p:strVal val="#ppt_y"/>
                                          </p:val>
                                        </p:tav>
                                      </p:tavLst>
                                    </p:anim>
                                    <p:animEffect transition="in" filter="wipe(up)">
                                      <p:cBhvr>
                                        <p:cTn id="31" dur="500"/>
                                        <p:tgtEl>
                                          <p:spTgt spid="18"/>
                                        </p:tgtEl>
                                      </p:cBhvr>
                                    </p:animEffect>
                                  </p:childTnLst>
                                </p:cTn>
                              </p:par>
                            </p:childTnLst>
                          </p:cTn>
                        </p:par>
                        <p:par>
                          <p:cTn id="32" fill="hold">
                            <p:stCondLst>
                              <p:cond delay="1500"/>
                            </p:stCondLst>
                            <p:childTnLst>
                              <p:par>
                                <p:cTn id="33" presetID="16" presetClass="entr" presetSubtype="37"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arn(outVertical)">
                                      <p:cBhvr>
                                        <p:cTn id="35" dur="500"/>
                                        <p:tgtEl>
                                          <p:spTgt spid="5"/>
                                        </p:tgtEl>
                                      </p:cBhvr>
                                    </p:animEffect>
                                  </p:childTnLst>
                                </p:cTn>
                              </p:par>
                              <p:par>
                                <p:cTn id="36" presetID="53" presetClass="entr" presetSubtype="16" fill="hold" nodeType="withEffect">
                                  <p:stCondLst>
                                    <p:cond delay="300"/>
                                  </p:stCondLst>
                                  <p:childTnLst>
                                    <p:set>
                                      <p:cBhvr>
                                        <p:cTn id="37" dur="1" fill="hold">
                                          <p:stCondLst>
                                            <p:cond delay="0"/>
                                          </p:stCondLst>
                                        </p:cTn>
                                        <p:tgtEl>
                                          <p:spTgt spid="9"/>
                                        </p:tgtEl>
                                        <p:attrNameLst>
                                          <p:attrName>style.visibility</p:attrName>
                                        </p:attrNameLst>
                                      </p:cBhvr>
                                      <p:to>
                                        <p:strVal val="visible"/>
                                      </p:to>
                                    </p:set>
                                    <p:anim calcmode="lin" valueType="num">
                                      <p:cBhvr>
                                        <p:cTn id="38" dur="500" fill="hold"/>
                                        <p:tgtEl>
                                          <p:spTgt spid="9"/>
                                        </p:tgtEl>
                                        <p:attrNameLst>
                                          <p:attrName>ppt_w</p:attrName>
                                        </p:attrNameLst>
                                      </p:cBhvr>
                                      <p:tavLst>
                                        <p:tav tm="0">
                                          <p:val>
                                            <p:fltVal val="0"/>
                                          </p:val>
                                        </p:tav>
                                        <p:tav tm="100000">
                                          <p:val>
                                            <p:strVal val="#ppt_w"/>
                                          </p:val>
                                        </p:tav>
                                      </p:tavLst>
                                    </p:anim>
                                    <p:anim calcmode="lin" valueType="num">
                                      <p:cBhvr>
                                        <p:cTn id="39" dur="500" fill="hold"/>
                                        <p:tgtEl>
                                          <p:spTgt spid="9"/>
                                        </p:tgtEl>
                                        <p:attrNameLst>
                                          <p:attrName>ppt_h</p:attrName>
                                        </p:attrNameLst>
                                      </p:cBhvr>
                                      <p:tavLst>
                                        <p:tav tm="0">
                                          <p:val>
                                            <p:fltVal val="0"/>
                                          </p:val>
                                        </p:tav>
                                        <p:tav tm="100000">
                                          <p:val>
                                            <p:strVal val="#ppt_h"/>
                                          </p:val>
                                        </p:tav>
                                      </p:tavLst>
                                    </p:anim>
                                    <p:animEffect transition="in" filter="fade">
                                      <p:cBhvr>
                                        <p:cTn id="40" dur="500"/>
                                        <p:tgtEl>
                                          <p:spTgt spid="9"/>
                                        </p:tgtEl>
                                      </p:cBhvr>
                                    </p:animEffect>
                                  </p:childTnLst>
                                </p:cTn>
                              </p:par>
                              <p:par>
                                <p:cTn id="41" presetID="53" presetClass="entr" presetSubtype="16" fill="hold" nodeType="withEffect">
                                  <p:stCondLst>
                                    <p:cond delay="30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par>
                                <p:cTn id="46" presetID="12" presetClass="entr" presetSubtype="4"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additive="base">
                                        <p:cTn id="48" dur="500"/>
                                        <p:tgtEl>
                                          <p:spTgt spid="19"/>
                                        </p:tgtEl>
                                        <p:attrNameLst>
                                          <p:attrName>ppt_y</p:attrName>
                                        </p:attrNameLst>
                                      </p:cBhvr>
                                      <p:tavLst>
                                        <p:tav tm="0">
                                          <p:val>
                                            <p:strVal val="#ppt_y+#ppt_h*1.125000"/>
                                          </p:val>
                                        </p:tav>
                                        <p:tav tm="100000">
                                          <p:val>
                                            <p:strVal val="#ppt_y"/>
                                          </p:val>
                                        </p:tav>
                                      </p:tavLst>
                                    </p:anim>
                                    <p:animEffect transition="in" filter="wipe(up)">
                                      <p:cBhvr>
                                        <p:cTn id="49" dur="500"/>
                                        <p:tgtEl>
                                          <p:spTgt spid="19"/>
                                        </p:tgtEl>
                                      </p:cBhvr>
                                    </p:animEffect>
                                  </p:childTnLst>
                                </p:cTn>
                              </p:par>
                            </p:childTnLst>
                          </p:cTn>
                        </p:par>
                        <p:par>
                          <p:cTn id="50" fill="hold">
                            <p:stCondLst>
                              <p:cond delay="2000"/>
                            </p:stCondLst>
                            <p:childTnLst>
                              <p:par>
                                <p:cTn id="51" presetID="53" presetClass="entr" presetSubtype="16"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 calcmode="lin" valueType="num">
                                      <p:cBhvr>
                                        <p:cTn id="53" dur="500" fill="hold"/>
                                        <p:tgtEl>
                                          <p:spTgt spid="31"/>
                                        </p:tgtEl>
                                        <p:attrNameLst>
                                          <p:attrName>ppt_w</p:attrName>
                                        </p:attrNameLst>
                                      </p:cBhvr>
                                      <p:tavLst>
                                        <p:tav tm="0">
                                          <p:val>
                                            <p:fltVal val="0"/>
                                          </p:val>
                                        </p:tav>
                                        <p:tav tm="100000">
                                          <p:val>
                                            <p:strVal val="#ppt_w"/>
                                          </p:val>
                                        </p:tav>
                                      </p:tavLst>
                                    </p:anim>
                                    <p:anim calcmode="lin" valueType="num">
                                      <p:cBhvr>
                                        <p:cTn id="54" dur="500" fill="hold"/>
                                        <p:tgtEl>
                                          <p:spTgt spid="31"/>
                                        </p:tgtEl>
                                        <p:attrNameLst>
                                          <p:attrName>ppt_h</p:attrName>
                                        </p:attrNameLst>
                                      </p:cBhvr>
                                      <p:tavLst>
                                        <p:tav tm="0">
                                          <p:val>
                                            <p:fltVal val="0"/>
                                          </p:val>
                                        </p:tav>
                                        <p:tav tm="100000">
                                          <p:val>
                                            <p:strVal val="#ppt_h"/>
                                          </p:val>
                                        </p:tav>
                                      </p:tavLst>
                                    </p:anim>
                                    <p:animEffect transition="in" filter="fade">
                                      <p:cBhvr>
                                        <p:cTn id="55" dur="500"/>
                                        <p:tgtEl>
                                          <p:spTgt spid="31"/>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 calcmode="lin" valueType="num">
                                      <p:cBhvr>
                                        <p:cTn id="58" dur="500" fill="hold"/>
                                        <p:tgtEl>
                                          <p:spTgt spid="32"/>
                                        </p:tgtEl>
                                        <p:attrNameLst>
                                          <p:attrName>ppt_w</p:attrName>
                                        </p:attrNameLst>
                                      </p:cBhvr>
                                      <p:tavLst>
                                        <p:tav tm="0">
                                          <p:val>
                                            <p:fltVal val="0"/>
                                          </p:val>
                                        </p:tav>
                                        <p:tav tm="100000">
                                          <p:val>
                                            <p:strVal val="#ppt_w"/>
                                          </p:val>
                                        </p:tav>
                                      </p:tavLst>
                                    </p:anim>
                                    <p:anim calcmode="lin" valueType="num">
                                      <p:cBhvr>
                                        <p:cTn id="59" dur="500" fill="hold"/>
                                        <p:tgtEl>
                                          <p:spTgt spid="32"/>
                                        </p:tgtEl>
                                        <p:attrNameLst>
                                          <p:attrName>ppt_h</p:attrName>
                                        </p:attrNameLst>
                                      </p:cBhvr>
                                      <p:tavLst>
                                        <p:tav tm="0">
                                          <p:val>
                                            <p:fltVal val="0"/>
                                          </p:val>
                                        </p:tav>
                                        <p:tav tm="100000">
                                          <p:val>
                                            <p:strVal val="#ppt_h"/>
                                          </p:val>
                                        </p:tav>
                                      </p:tavLst>
                                    </p:anim>
                                    <p:animEffect transition="in" filter="fade">
                                      <p:cBhvr>
                                        <p:cTn id="60" dur="500"/>
                                        <p:tgtEl>
                                          <p:spTgt spid="32"/>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 calcmode="lin" valueType="num">
                                      <p:cBhvr>
                                        <p:cTn id="63" dur="500" fill="hold"/>
                                        <p:tgtEl>
                                          <p:spTgt spid="33"/>
                                        </p:tgtEl>
                                        <p:attrNameLst>
                                          <p:attrName>ppt_w</p:attrName>
                                        </p:attrNameLst>
                                      </p:cBhvr>
                                      <p:tavLst>
                                        <p:tav tm="0">
                                          <p:val>
                                            <p:fltVal val="0"/>
                                          </p:val>
                                        </p:tav>
                                        <p:tav tm="100000">
                                          <p:val>
                                            <p:strVal val="#ppt_w"/>
                                          </p:val>
                                        </p:tav>
                                      </p:tavLst>
                                    </p:anim>
                                    <p:anim calcmode="lin" valueType="num">
                                      <p:cBhvr>
                                        <p:cTn id="64" dur="500" fill="hold"/>
                                        <p:tgtEl>
                                          <p:spTgt spid="33"/>
                                        </p:tgtEl>
                                        <p:attrNameLst>
                                          <p:attrName>ppt_h</p:attrName>
                                        </p:attrNameLst>
                                      </p:cBhvr>
                                      <p:tavLst>
                                        <p:tav tm="0">
                                          <p:val>
                                            <p:fltVal val="0"/>
                                          </p:val>
                                        </p:tav>
                                        <p:tav tm="100000">
                                          <p:val>
                                            <p:strVal val="#ppt_h"/>
                                          </p:val>
                                        </p:tav>
                                      </p:tavLst>
                                    </p:anim>
                                    <p:animEffect transition="in" filter="fade">
                                      <p:cBhvr>
                                        <p:cTn id="65" dur="500"/>
                                        <p:tgtEl>
                                          <p:spTgt spid="33"/>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34"/>
                                        </p:tgtEl>
                                        <p:attrNameLst>
                                          <p:attrName>style.visibility</p:attrName>
                                        </p:attrNameLst>
                                      </p:cBhvr>
                                      <p:to>
                                        <p:strVal val="visible"/>
                                      </p:to>
                                    </p:set>
                                    <p:anim calcmode="lin" valueType="num">
                                      <p:cBhvr>
                                        <p:cTn id="68" dur="500" fill="hold"/>
                                        <p:tgtEl>
                                          <p:spTgt spid="34"/>
                                        </p:tgtEl>
                                        <p:attrNameLst>
                                          <p:attrName>ppt_w</p:attrName>
                                        </p:attrNameLst>
                                      </p:cBhvr>
                                      <p:tavLst>
                                        <p:tav tm="0">
                                          <p:val>
                                            <p:fltVal val="0"/>
                                          </p:val>
                                        </p:tav>
                                        <p:tav tm="100000">
                                          <p:val>
                                            <p:strVal val="#ppt_w"/>
                                          </p:val>
                                        </p:tav>
                                      </p:tavLst>
                                    </p:anim>
                                    <p:anim calcmode="lin" valueType="num">
                                      <p:cBhvr>
                                        <p:cTn id="69" dur="500" fill="hold"/>
                                        <p:tgtEl>
                                          <p:spTgt spid="34"/>
                                        </p:tgtEl>
                                        <p:attrNameLst>
                                          <p:attrName>ppt_h</p:attrName>
                                        </p:attrNameLst>
                                      </p:cBhvr>
                                      <p:tavLst>
                                        <p:tav tm="0">
                                          <p:val>
                                            <p:fltVal val="0"/>
                                          </p:val>
                                        </p:tav>
                                        <p:tav tm="100000">
                                          <p:val>
                                            <p:strVal val="#ppt_h"/>
                                          </p:val>
                                        </p:tav>
                                      </p:tavLst>
                                    </p:anim>
                                    <p:animEffect transition="in" filter="fade">
                                      <p:cBhvr>
                                        <p:cTn id="70" dur="500"/>
                                        <p:tgtEl>
                                          <p:spTgt spid="34"/>
                                        </p:tgtEl>
                                      </p:cBhvr>
                                    </p:animEffect>
                                  </p:childTnLst>
                                </p:cTn>
                              </p:par>
                            </p:childTnLst>
                          </p:cTn>
                        </p:par>
                        <p:par>
                          <p:cTn id="71" fill="hold">
                            <p:stCondLst>
                              <p:cond delay="2500"/>
                            </p:stCondLst>
                            <p:childTnLst>
                              <p:par>
                                <p:cTn id="72" presetID="22" presetClass="entr" presetSubtype="1" fill="hold" grpId="0" nodeType="after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wipe(up)">
                                      <p:cBhvr>
                                        <p:cTn id="74" dur="500"/>
                                        <p:tgtEl>
                                          <p:spTgt spid="27"/>
                                        </p:tgtEl>
                                      </p:cBhvr>
                                    </p:animEffect>
                                  </p:childTnLst>
                                </p:cTn>
                              </p:par>
                            </p:childTnLst>
                          </p:cTn>
                        </p:par>
                        <p:par>
                          <p:cTn id="75" fill="hold">
                            <p:stCondLst>
                              <p:cond delay="3000"/>
                            </p:stCondLst>
                            <p:childTnLst>
                              <p:par>
                                <p:cTn id="76" presetID="22" presetClass="entr" presetSubtype="1" fill="hold" grpId="0" nodeType="after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wipe(up)">
                                      <p:cBhvr>
                                        <p:cTn id="78" dur="500"/>
                                        <p:tgtEl>
                                          <p:spTgt spid="28"/>
                                        </p:tgtEl>
                                      </p:cBhvr>
                                    </p:animEffect>
                                  </p:childTnLst>
                                </p:cTn>
                              </p:par>
                            </p:childTnLst>
                          </p:cTn>
                        </p:par>
                        <p:par>
                          <p:cTn id="79" fill="hold">
                            <p:stCondLst>
                              <p:cond delay="3500"/>
                            </p:stCondLst>
                            <p:childTnLst>
                              <p:par>
                                <p:cTn id="80" presetID="22" presetClass="entr" presetSubtype="1" fill="hold" grpId="0" nodeType="after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wipe(up)">
                                      <p:cBhvr>
                                        <p:cTn id="82" dur="500"/>
                                        <p:tgtEl>
                                          <p:spTgt spid="29"/>
                                        </p:tgtEl>
                                      </p:cBhvr>
                                    </p:animEffect>
                                  </p:childTnLst>
                                </p:cTn>
                              </p:par>
                            </p:childTnLst>
                          </p:cTn>
                        </p:par>
                        <p:par>
                          <p:cTn id="83" fill="hold">
                            <p:stCondLst>
                              <p:cond delay="4000"/>
                            </p:stCondLst>
                            <p:childTnLst>
                              <p:par>
                                <p:cTn id="84" presetID="22" presetClass="entr" presetSubtype="1" fill="hold" grpId="0" nodeType="after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wipe(up)">
                                      <p:cBhvr>
                                        <p:cTn id="86" dur="500"/>
                                        <p:tgtEl>
                                          <p:spTgt spid="30"/>
                                        </p:tgtEl>
                                      </p:cBhvr>
                                    </p:animEffect>
                                  </p:childTnLst>
                                </p:cTn>
                              </p:par>
                              <p:par>
                                <p:cTn id="87" presetID="22" presetClass="entr" presetSubtype="8" fill="hold" nodeType="withEffect">
                                  <p:stCondLst>
                                    <p:cond delay="0"/>
                                  </p:stCondLst>
                                  <p:childTnLst>
                                    <p:set>
                                      <p:cBhvr>
                                        <p:cTn id="88" dur="1" fill="hold">
                                          <p:stCondLst>
                                            <p:cond delay="0"/>
                                          </p:stCondLst>
                                        </p:cTn>
                                        <p:tgtEl>
                                          <p:spTgt spid="41988"/>
                                        </p:tgtEl>
                                        <p:attrNameLst>
                                          <p:attrName>style.visibility</p:attrName>
                                        </p:attrNameLst>
                                      </p:cBhvr>
                                      <p:to>
                                        <p:strVal val="visible"/>
                                      </p:to>
                                    </p:set>
                                    <p:animEffect transition="in" filter="wipe(left)">
                                      <p:cBhvr>
                                        <p:cTn id="89"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1" grpId="0"/>
      <p:bldP spid="27" grpId="0"/>
      <p:bldP spid="28" grpId="0"/>
      <p:bldP spid="29" grpId="0"/>
      <p:bldP spid="30" grpId="0"/>
      <p:bldP spid="31" grpId="0" bldLvl="0" animBg="1"/>
      <p:bldP spid="32" grpId="0" bldLvl="0" animBg="1"/>
      <p:bldP spid="33" grpId="0" bldLvl="0" animBg="1"/>
      <p:bldP spid="34"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700"/>
            <a:ext cx="121920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7" name="组合 5"/>
          <p:cNvGrpSpPr/>
          <p:nvPr/>
        </p:nvGrpSpPr>
        <p:grpSpPr bwMode="auto">
          <a:xfrm>
            <a:off x="3736975" y="968375"/>
            <a:ext cx="4652963" cy="4795838"/>
            <a:chOff x="0" y="0"/>
            <a:chExt cx="4653650" cy="4795419"/>
          </a:xfrm>
        </p:grpSpPr>
        <p:sp>
          <p:nvSpPr>
            <p:cNvPr id="19460" name="文本框 70"/>
            <p:cNvSpPr txBox="1">
              <a:spLocks noChangeArrowheads="1"/>
            </p:cNvSpPr>
            <p:nvPr/>
          </p:nvSpPr>
          <p:spPr bwMode="auto">
            <a:xfrm>
              <a:off x="1120187" y="1058302"/>
              <a:ext cx="2371276" cy="1321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80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03</a:t>
              </a:r>
              <a:endParaRPr kumimoji="0" lang="zh-CN" altLang="en-US" sz="80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9461" name="文本框 71"/>
            <p:cNvSpPr txBox="1">
              <a:spLocks noChangeArrowheads="1"/>
            </p:cNvSpPr>
            <p:nvPr/>
          </p:nvSpPr>
          <p:spPr bwMode="auto">
            <a:xfrm>
              <a:off x="0" y="2881003"/>
              <a:ext cx="4653650" cy="583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研讨与案例</a:t>
              </a:r>
            </a:p>
          </p:txBody>
        </p:sp>
        <p:grpSp>
          <p:nvGrpSpPr>
            <p:cNvPr id="19462" name="组合 88"/>
            <p:cNvGrpSpPr/>
            <p:nvPr/>
          </p:nvGrpSpPr>
          <p:grpSpPr bwMode="auto">
            <a:xfrm>
              <a:off x="47547" y="2461759"/>
              <a:ext cx="4597803" cy="80216"/>
              <a:chOff x="0" y="0"/>
              <a:chExt cx="4597803" cy="80216"/>
            </a:xfrm>
          </p:grpSpPr>
          <p:sp>
            <p:nvSpPr>
              <p:cNvPr id="19492" name="椭圆 68"/>
              <p:cNvSpPr>
                <a:spLocks noChangeArrowheads="1"/>
              </p:cNvSpPr>
              <p:nvPr/>
            </p:nvSpPr>
            <p:spPr bwMode="auto">
              <a:xfrm flipV="1">
                <a:off x="2239170" y="0"/>
                <a:ext cx="80216" cy="80216"/>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cxnSp>
            <p:nvCxnSpPr>
              <p:cNvPr id="19493" name="直接连接符 72"/>
              <p:cNvCxnSpPr>
                <a:cxnSpLocks noChangeShapeType="1"/>
              </p:cNvCxnSpPr>
              <p:nvPr/>
            </p:nvCxnSpPr>
            <p:spPr bwMode="auto">
              <a:xfrm>
                <a:off x="0" y="27829"/>
                <a:ext cx="2077186" cy="0"/>
              </a:xfrm>
              <a:prstGeom prst="line">
                <a:avLst/>
              </a:prstGeom>
              <a:noFill/>
              <a:ln w="6350" cap="rnd">
                <a:solidFill>
                  <a:schemeClr val="bg1"/>
                </a:solidFill>
                <a:round/>
              </a:ln>
              <a:extLst>
                <a:ext uri="{909E8E84-426E-40DD-AFC4-6F175D3DCCD1}">
                  <a14:hiddenFill xmlns:a14="http://schemas.microsoft.com/office/drawing/2010/main">
                    <a:noFill/>
                  </a14:hiddenFill>
                </a:ext>
              </a:extLst>
            </p:spPr>
          </p:cxnSp>
          <p:cxnSp>
            <p:nvCxnSpPr>
              <p:cNvPr id="19494" name="直接连接符 87"/>
              <p:cNvCxnSpPr>
                <a:cxnSpLocks noChangeShapeType="1"/>
              </p:cNvCxnSpPr>
              <p:nvPr/>
            </p:nvCxnSpPr>
            <p:spPr bwMode="auto">
              <a:xfrm>
                <a:off x="2488215" y="27829"/>
                <a:ext cx="2109588" cy="0"/>
              </a:xfrm>
              <a:prstGeom prst="line">
                <a:avLst/>
              </a:prstGeom>
              <a:noFill/>
              <a:ln w="6350" cap="rnd">
                <a:solidFill>
                  <a:schemeClr val="bg1"/>
                </a:solidFill>
                <a:round/>
              </a:ln>
              <a:extLst>
                <a:ext uri="{909E8E84-426E-40DD-AFC4-6F175D3DCCD1}">
                  <a14:hiddenFill xmlns:a14="http://schemas.microsoft.com/office/drawing/2010/main">
                    <a:noFill/>
                  </a14:hiddenFill>
                </a:ext>
              </a:extLst>
            </p:spPr>
          </p:cxnSp>
        </p:grpSp>
        <p:grpSp>
          <p:nvGrpSpPr>
            <p:cNvPr id="19463" name="组合 28"/>
            <p:cNvGrpSpPr/>
            <p:nvPr/>
          </p:nvGrpSpPr>
          <p:grpSpPr bwMode="auto">
            <a:xfrm>
              <a:off x="15053" y="0"/>
              <a:ext cx="4572001" cy="4795419"/>
              <a:chOff x="0" y="0"/>
              <a:chExt cx="4572001" cy="4795419"/>
            </a:xfrm>
          </p:grpSpPr>
          <p:grpSp>
            <p:nvGrpSpPr>
              <p:cNvPr id="19464" name="组合 6"/>
              <p:cNvGrpSpPr/>
              <p:nvPr/>
            </p:nvGrpSpPr>
            <p:grpSpPr bwMode="auto">
              <a:xfrm>
                <a:off x="0" y="0"/>
                <a:ext cx="4572001" cy="852010"/>
                <a:chOff x="0" y="0"/>
                <a:chExt cx="4572001" cy="852010"/>
              </a:xfrm>
            </p:grpSpPr>
            <p:grpSp>
              <p:nvGrpSpPr>
                <p:cNvPr id="19479" name="组合 15"/>
                <p:cNvGrpSpPr/>
                <p:nvPr/>
              </p:nvGrpSpPr>
              <p:grpSpPr bwMode="auto">
                <a:xfrm>
                  <a:off x="1421435" y="0"/>
                  <a:ext cx="1693320" cy="852010"/>
                  <a:chOff x="0" y="0"/>
                  <a:chExt cx="3698748" cy="1861058"/>
                </a:xfrm>
              </p:grpSpPr>
              <p:sp>
                <p:nvSpPr>
                  <p:cNvPr id="19482" name="菱形 2"/>
                  <p:cNvSpPr>
                    <a:spLocks noChangeArrowheads="1"/>
                  </p:cNvSpPr>
                  <p:nvPr/>
                </p:nvSpPr>
                <p:spPr bwMode="auto">
                  <a:xfrm>
                    <a:off x="1232916" y="0"/>
                    <a:ext cx="1244600" cy="1244600"/>
                  </a:xfrm>
                  <a:prstGeom prst="diamond">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nvGrpSpPr>
                  <p:cNvPr id="19483" name="组合 8"/>
                  <p:cNvGrpSpPr/>
                  <p:nvPr/>
                </p:nvGrpSpPr>
                <p:grpSpPr bwMode="auto">
                  <a:xfrm>
                    <a:off x="0" y="1244600"/>
                    <a:ext cx="1232916" cy="616458"/>
                    <a:chOff x="0" y="0"/>
                    <a:chExt cx="1232916" cy="616458"/>
                  </a:xfrm>
                </p:grpSpPr>
                <p:cxnSp>
                  <p:nvCxnSpPr>
                    <p:cNvPr id="19490" name="直接连接符 4"/>
                    <p:cNvCxnSpPr>
                      <a:cxnSpLocks noChangeShapeType="1"/>
                    </p:cNvCxnSpPr>
                    <p:nvPr/>
                  </p:nvCxnSpPr>
                  <p:spPr bwMode="auto">
                    <a:xfrm flipV="1">
                      <a:off x="0"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cxnSp>
                  <p:nvCxnSpPr>
                    <p:cNvPr id="19491" name="直接连接符 7"/>
                    <p:cNvCxnSpPr>
                      <a:cxnSpLocks noChangeShapeType="1"/>
                    </p:cNvCxnSpPr>
                    <p:nvPr/>
                  </p:nvCxnSpPr>
                  <p:spPr bwMode="auto">
                    <a:xfrm flipH="1" flipV="1">
                      <a:off x="616458"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grpSp>
              <p:grpSp>
                <p:nvGrpSpPr>
                  <p:cNvPr id="19484" name="组合 9"/>
                  <p:cNvGrpSpPr/>
                  <p:nvPr/>
                </p:nvGrpSpPr>
                <p:grpSpPr bwMode="auto">
                  <a:xfrm>
                    <a:off x="1232916" y="1244600"/>
                    <a:ext cx="1232916" cy="616458"/>
                    <a:chOff x="0" y="0"/>
                    <a:chExt cx="1232916" cy="616458"/>
                  </a:xfrm>
                </p:grpSpPr>
                <p:cxnSp>
                  <p:nvCxnSpPr>
                    <p:cNvPr id="19488" name="直接连接符 10"/>
                    <p:cNvCxnSpPr>
                      <a:cxnSpLocks noChangeShapeType="1"/>
                    </p:cNvCxnSpPr>
                    <p:nvPr/>
                  </p:nvCxnSpPr>
                  <p:spPr bwMode="auto">
                    <a:xfrm flipV="1">
                      <a:off x="0"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cxnSp>
                  <p:nvCxnSpPr>
                    <p:cNvPr id="19489" name="直接连接符 11"/>
                    <p:cNvCxnSpPr>
                      <a:cxnSpLocks noChangeShapeType="1"/>
                    </p:cNvCxnSpPr>
                    <p:nvPr/>
                  </p:nvCxnSpPr>
                  <p:spPr bwMode="auto">
                    <a:xfrm flipH="1" flipV="1">
                      <a:off x="616458"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grpSp>
              <p:grpSp>
                <p:nvGrpSpPr>
                  <p:cNvPr id="19485" name="组合 12"/>
                  <p:cNvGrpSpPr/>
                  <p:nvPr/>
                </p:nvGrpSpPr>
                <p:grpSpPr bwMode="auto">
                  <a:xfrm>
                    <a:off x="2465832" y="1244600"/>
                    <a:ext cx="1232916" cy="616458"/>
                    <a:chOff x="0" y="0"/>
                    <a:chExt cx="1232916" cy="616458"/>
                  </a:xfrm>
                </p:grpSpPr>
                <p:cxnSp>
                  <p:nvCxnSpPr>
                    <p:cNvPr id="19486" name="直接连接符 13"/>
                    <p:cNvCxnSpPr>
                      <a:cxnSpLocks noChangeShapeType="1"/>
                    </p:cNvCxnSpPr>
                    <p:nvPr/>
                  </p:nvCxnSpPr>
                  <p:spPr bwMode="auto">
                    <a:xfrm flipV="1">
                      <a:off x="0"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cxnSp>
                  <p:nvCxnSpPr>
                    <p:cNvPr id="19487" name="直接连接符 14"/>
                    <p:cNvCxnSpPr>
                      <a:cxnSpLocks noChangeShapeType="1"/>
                    </p:cNvCxnSpPr>
                    <p:nvPr/>
                  </p:nvCxnSpPr>
                  <p:spPr bwMode="auto">
                    <a:xfrm flipH="1" flipV="1">
                      <a:off x="616458"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grpSp>
            </p:grpSp>
            <p:cxnSp>
              <p:nvCxnSpPr>
                <p:cNvPr id="19480" name="直接连接符 31"/>
                <p:cNvCxnSpPr>
                  <a:cxnSpLocks noChangeShapeType="1"/>
                </p:cNvCxnSpPr>
                <p:nvPr/>
              </p:nvCxnSpPr>
              <p:spPr bwMode="auto">
                <a:xfrm>
                  <a:off x="3114755" y="852010"/>
                  <a:ext cx="1457246" cy="0"/>
                </a:xfrm>
                <a:prstGeom prst="line">
                  <a:avLst/>
                </a:prstGeom>
                <a:noFill/>
                <a:ln w="6350" cap="rnd">
                  <a:solidFill>
                    <a:schemeClr val="bg1"/>
                  </a:solidFill>
                  <a:round/>
                </a:ln>
                <a:extLst>
                  <a:ext uri="{909E8E84-426E-40DD-AFC4-6F175D3DCCD1}">
                    <a14:hiddenFill xmlns:a14="http://schemas.microsoft.com/office/drawing/2010/main">
                      <a:noFill/>
                    </a14:hiddenFill>
                  </a:ext>
                </a:extLst>
              </p:spPr>
            </p:cxnSp>
            <p:cxnSp>
              <p:nvCxnSpPr>
                <p:cNvPr id="19481" name="直接连接符 33"/>
                <p:cNvCxnSpPr>
                  <a:cxnSpLocks noChangeShapeType="1"/>
                </p:cNvCxnSpPr>
                <p:nvPr/>
              </p:nvCxnSpPr>
              <p:spPr bwMode="auto">
                <a:xfrm>
                  <a:off x="0" y="852010"/>
                  <a:ext cx="1421435" cy="0"/>
                </a:xfrm>
                <a:prstGeom prst="line">
                  <a:avLst/>
                </a:prstGeom>
                <a:noFill/>
                <a:ln w="6350" cap="rnd">
                  <a:solidFill>
                    <a:schemeClr val="bg1"/>
                  </a:solidFill>
                  <a:round/>
                </a:ln>
                <a:extLst>
                  <a:ext uri="{909E8E84-426E-40DD-AFC4-6F175D3DCCD1}">
                    <a14:hiddenFill xmlns:a14="http://schemas.microsoft.com/office/drawing/2010/main">
                      <a:noFill/>
                    </a14:hiddenFill>
                  </a:ext>
                </a:extLst>
              </p:spPr>
            </p:cxnSp>
          </p:grpSp>
          <p:grpSp>
            <p:nvGrpSpPr>
              <p:cNvPr id="19465" name="组合 54"/>
              <p:cNvGrpSpPr/>
              <p:nvPr/>
            </p:nvGrpSpPr>
            <p:grpSpPr bwMode="auto">
              <a:xfrm flipV="1">
                <a:off x="0" y="3943409"/>
                <a:ext cx="4572001" cy="852010"/>
                <a:chOff x="0" y="0"/>
                <a:chExt cx="4572001" cy="852010"/>
              </a:xfrm>
            </p:grpSpPr>
            <p:grpSp>
              <p:nvGrpSpPr>
                <p:cNvPr id="19466" name="组合 55"/>
                <p:cNvGrpSpPr/>
                <p:nvPr/>
              </p:nvGrpSpPr>
              <p:grpSpPr bwMode="auto">
                <a:xfrm>
                  <a:off x="1421435" y="0"/>
                  <a:ext cx="1693320" cy="852010"/>
                  <a:chOff x="0" y="0"/>
                  <a:chExt cx="3698748" cy="1861058"/>
                </a:xfrm>
              </p:grpSpPr>
              <p:sp>
                <p:nvSpPr>
                  <p:cNvPr id="19469" name="菱形 58"/>
                  <p:cNvSpPr>
                    <a:spLocks noChangeArrowheads="1"/>
                  </p:cNvSpPr>
                  <p:nvPr/>
                </p:nvSpPr>
                <p:spPr bwMode="auto">
                  <a:xfrm>
                    <a:off x="1232916" y="0"/>
                    <a:ext cx="1244600" cy="1244600"/>
                  </a:xfrm>
                  <a:prstGeom prst="diamond">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nvGrpSpPr>
                  <p:cNvPr id="19470" name="组合 59"/>
                  <p:cNvGrpSpPr/>
                  <p:nvPr/>
                </p:nvGrpSpPr>
                <p:grpSpPr bwMode="auto">
                  <a:xfrm>
                    <a:off x="0" y="1244600"/>
                    <a:ext cx="1232916" cy="616458"/>
                    <a:chOff x="0" y="0"/>
                    <a:chExt cx="1232916" cy="616458"/>
                  </a:xfrm>
                </p:grpSpPr>
                <p:cxnSp>
                  <p:nvCxnSpPr>
                    <p:cNvPr id="19477" name="直接连接符 66"/>
                    <p:cNvCxnSpPr>
                      <a:cxnSpLocks noChangeShapeType="1"/>
                    </p:cNvCxnSpPr>
                    <p:nvPr/>
                  </p:nvCxnSpPr>
                  <p:spPr bwMode="auto">
                    <a:xfrm flipV="1">
                      <a:off x="0"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cxnSp>
                  <p:nvCxnSpPr>
                    <p:cNvPr id="19478" name="直接连接符 67"/>
                    <p:cNvCxnSpPr>
                      <a:cxnSpLocks noChangeShapeType="1"/>
                    </p:cNvCxnSpPr>
                    <p:nvPr/>
                  </p:nvCxnSpPr>
                  <p:spPr bwMode="auto">
                    <a:xfrm flipH="1" flipV="1">
                      <a:off x="616458"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grpSp>
              <p:grpSp>
                <p:nvGrpSpPr>
                  <p:cNvPr id="19471" name="组合 60"/>
                  <p:cNvGrpSpPr/>
                  <p:nvPr/>
                </p:nvGrpSpPr>
                <p:grpSpPr bwMode="auto">
                  <a:xfrm>
                    <a:off x="1232916" y="1244600"/>
                    <a:ext cx="1232916" cy="616458"/>
                    <a:chOff x="0" y="0"/>
                    <a:chExt cx="1232916" cy="616458"/>
                  </a:xfrm>
                </p:grpSpPr>
                <p:cxnSp>
                  <p:nvCxnSpPr>
                    <p:cNvPr id="19475" name="直接连接符 64"/>
                    <p:cNvCxnSpPr>
                      <a:cxnSpLocks noChangeShapeType="1"/>
                    </p:cNvCxnSpPr>
                    <p:nvPr/>
                  </p:nvCxnSpPr>
                  <p:spPr bwMode="auto">
                    <a:xfrm flipV="1">
                      <a:off x="0"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cxnSp>
                  <p:nvCxnSpPr>
                    <p:cNvPr id="19476" name="直接连接符 65"/>
                    <p:cNvCxnSpPr>
                      <a:cxnSpLocks noChangeShapeType="1"/>
                    </p:cNvCxnSpPr>
                    <p:nvPr/>
                  </p:nvCxnSpPr>
                  <p:spPr bwMode="auto">
                    <a:xfrm flipH="1" flipV="1">
                      <a:off x="616458"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grpSp>
              <p:grpSp>
                <p:nvGrpSpPr>
                  <p:cNvPr id="19472" name="组合 61"/>
                  <p:cNvGrpSpPr/>
                  <p:nvPr/>
                </p:nvGrpSpPr>
                <p:grpSpPr bwMode="auto">
                  <a:xfrm>
                    <a:off x="2465832" y="1244600"/>
                    <a:ext cx="1232916" cy="616458"/>
                    <a:chOff x="0" y="0"/>
                    <a:chExt cx="1232916" cy="616458"/>
                  </a:xfrm>
                </p:grpSpPr>
                <p:cxnSp>
                  <p:nvCxnSpPr>
                    <p:cNvPr id="19473" name="直接连接符 62"/>
                    <p:cNvCxnSpPr>
                      <a:cxnSpLocks noChangeShapeType="1"/>
                    </p:cNvCxnSpPr>
                    <p:nvPr/>
                  </p:nvCxnSpPr>
                  <p:spPr bwMode="auto">
                    <a:xfrm flipV="1">
                      <a:off x="0"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cxnSp>
                  <p:nvCxnSpPr>
                    <p:cNvPr id="19474" name="直接连接符 63"/>
                    <p:cNvCxnSpPr>
                      <a:cxnSpLocks noChangeShapeType="1"/>
                    </p:cNvCxnSpPr>
                    <p:nvPr/>
                  </p:nvCxnSpPr>
                  <p:spPr bwMode="auto">
                    <a:xfrm flipH="1" flipV="1">
                      <a:off x="616458"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grpSp>
            </p:grpSp>
            <p:cxnSp>
              <p:nvCxnSpPr>
                <p:cNvPr id="19467" name="直接连接符 56"/>
                <p:cNvCxnSpPr>
                  <a:cxnSpLocks noChangeShapeType="1"/>
                </p:cNvCxnSpPr>
                <p:nvPr/>
              </p:nvCxnSpPr>
              <p:spPr bwMode="auto">
                <a:xfrm>
                  <a:off x="3114755" y="852010"/>
                  <a:ext cx="1457246" cy="0"/>
                </a:xfrm>
                <a:prstGeom prst="line">
                  <a:avLst/>
                </a:prstGeom>
                <a:noFill/>
                <a:ln w="6350" cap="rnd">
                  <a:solidFill>
                    <a:schemeClr val="bg1"/>
                  </a:solidFill>
                  <a:round/>
                </a:ln>
                <a:extLst>
                  <a:ext uri="{909E8E84-426E-40DD-AFC4-6F175D3DCCD1}">
                    <a14:hiddenFill xmlns:a14="http://schemas.microsoft.com/office/drawing/2010/main">
                      <a:noFill/>
                    </a14:hiddenFill>
                  </a:ext>
                </a:extLst>
              </p:spPr>
            </p:cxnSp>
            <p:cxnSp>
              <p:nvCxnSpPr>
                <p:cNvPr id="19468" name="直接连接符 57"/>
                <p:cNvCxnSpPr>
                  <a:cxnSpLocks noChangeShapeType="1"/>
                </p:cNvCxnSpPr>
                <p:nvPr/>
              </p:nvCxnSpPr>
              <p:spPr bwMode="auto">
                <a:xfrm>
                  <a:off x="0" y="852010"/>
                  <a:ext cx="1421435" cy="0"/>
                </a:xfrm>
                <a:prstGeom prst="line">
                  <a:avLst/>
                </a:prstGeom>
                <a:noFill/>
                <a:ln w="6350" cap="rnd">
                  <a:solidFill>
                    <a:schemeClr val="bg1"/>
                  </a:solidFill>
                  <a:round/>
                </a:ln>
                <a:extLst>
                  <a:ext uri="{909E8E84-426E-40DD-AFC4-6F175D3DCCD1}">
                    <a14:hiddenFill xmlns:a14="http://schemas.microsoft.com/office/drawing/2010/main">
                      <a:noFill/>
                    </a14:hiddenFill>
                  </a:ext>
                </a:extLst>
              </p:spPr>
            </p:cxnSp>
          </p:gr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barn(outVertical)">
                                      <p:cBhvr>
                                        <p:cTn id="7"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700"/>
            <a:ext cx="121920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组合 3"/>
          <p:cNvGrpSpPr/>
          <p:nvPr/>
        </p:nvGrpSpPr>
        <p:grpSpPr bwMode="auto">
          <a:xfrm>
            <a:off x="196850" y="182563"/>
            <a:ext cx="238125" cy="347662"/>
            <a:chOff x="0" y="0"/>
            <a:chExt cx="569789" cy="829904"/>
          </a:xfrm>
        </p:grpSpPr>
        <p:sp>
          <p:nvSpPr>
            <p:cNvPr id="30751" name="菱形 39"/>
            <p:cNvSpPr>
              <a:spLocks noChangeArrowheads="1"/>
            </p:cNvSpPr>
            <p:nvPr/>
          </p:nvSpPr>
          <p:spPr bwMode="auto">
            <a:xfrm>
              <a:off x="0" y="0"/>
              <a:ext cx="569789" cy="569790"/>
            </a:xfrm>
            <a:prstGeom prst="diamond">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0752" name="菱形 40"/>
            <p:cNvSpPr>
              <a:spLocks noChangeArrowheads="1"/>
            </p:cNvSpPr>
            <p:nvPr/>
          </p:nvSpPr>
          <p:spPr bwMode="auto">
            <a:xfrm>
              <a:off x="0" y="260114"/>
              <a:ext cx="569789" cy="569790"/>
            </a:xfrm>
            <a:prstGeom prst="diamond">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grpSp>
        <p:nvGrpSpPr>
          <p:cNvPr id="2" name="组合 1"/>
          <p:cNvGrpSpPr/>
          <p:nvPr/>
        </p:nvGrpSpPr>
        <p:grpSpPr bwMode="auto">
          <a:xfrm>
            <a:off x="3944938" y="1519238"/>
            <a:ext cx="4124325" cy="4124325"/>
            <a:chOff x="3944938" y="1519238"/>
            <a:chExt cx="4124325" cy="4124325"/>
          </a:xfrm>
        </p:grpSpPr>
        <p:sp>
          <p:nvSpPr>
            <p:cNvPr id="30742" name="Freeform 5"/>
            <p:cNvSpPr/>
            <p:nvPr/>
          </p:nvSpPr>
          <p:spPr bwMode="auto">
            <a:xfrm>
              <a:off x="3952875" y="3586163"/>
              <a:ext cx="2058987" cy="2057400"/>
            </a:xfrm>
            <a:custGeom>
              <a:avLst/>
              <a:gdLst>
                <a:gd name="T0" fmla="*/ 2147483646 w 263"/>
                <a:gd name="T1" fmla="*/ 0 h 263"/>
                <a:gd name="T2" fmla="*/ 2147483646 w 263"/>
                <a:gd name="T3" fmla="*/ 2147483646 h 263"/>
                <a:gd name="T4" fmla="*/ 2147483646 w 263"/>
                <a:gd name="T5" fmla="*/ 2147483646 h 263"/>
                <a:gd name="T6" fmla="*/ 0 w 263"/>
                <a:gd name="T7" fmla="*/ 2147483646 h 263"/>
                <a:gd name="T8" fmla="*/ 2147483646 w 263"/>
                <a:gd name="T9" fmla="*/ 2147483646 h 263"/>
                <a:gd name="T10" fmla="*/ 2147483646 w 263"/>
                <a:gd name="T11" fmla="*/ 2147483646 h 263"/>
                <a:gd name="T12" fmla="*/ 2147483646 w 263"/>
                <a:gd name="T13" fmla="*/ 2147483646 h 263"/>
                <a:gd name="T14" fmla="*/ 2147483646 w 263"/>
                <a:gd name="T15" fmla="*/ 2147483646 h 263"/>
                <a:gd name="T16" fmla="*/ 2147483646 w 263"/>
                <a:gd name="T17" fmla="*/ 2147483646 h 263"/>
                <a:gd name="T18" fmla="*/ 2147483646 w 263"/>
                <a:gd name="T19" fmla="*/ 2147483646 h 263"/>
                <a:gd name="T20" fmla="*/ 2147483646 w 263"/>
                <a:gd name="T21" fmla="*/ 2147483646 h 263"/>
                <a:gd name="T22" fmla="*/ 2147483646 w 263"/>
                <a:gd name="T23" fmla="*/ 2147483646 h 263"/>
                <a:gd name="T24" fmla="*/ 2147483646 w 263"/>
                <a:gd name="T25" fmla="*/ 2147483646 h 263"/>
                <a:gd name="T26" fmla="*/ 2147483646 w 263"/>
                <a:gd name="T27" fmla="*/ 2147483646 h 263"/>
                <a:gd name="T28" fmla="*/ 2147483646 w 263"/>
                <a:gd name="T29" fmla="*/ 2147483646 h 263"/>
                <a:gd name="T30" fmla="*/ 2147483646 w 263"/>
                <a:gd name="T31" fmla="*/ 2147483646 h 263"/>
                <a:gd name="T32" fmla="*/ 2147483646 w 263"/>
                <a:gd name="T33" fmla="*/ 2147483646 h 263"/>
                <a:gd name="T34" fmla="*/ 2147483646 w 263"/>
                <a:gd name="T35" fmla="*/ 2147483646 h 263"/>
                <a:gd name="T36" fmla="*/ 2147483646 w 263"/>
                <a:gd name="T37" fmla="*/ 2147483646 h 263"/>
                <a:gd name="T38" fmla="*/ 2147483646 w 263"/>
                <a:gd name="T39" fmla="*/ 2147483646 h 263"/>
                <a:gd name="T40" fmla="*/ 2147483646 w 263"/>
                <a:gd name="T41" fmla="*/ 2147483646 h 263"/>
                <a:gd name="T42" fmla="*/ 2147483646 w 263"/>
                <a:gd name="T43" fmla="*/ 2147483646 h 263"/>
                <a:gd name="T44" fmla="*/ 2147483646 w 263"/>
                <a:gd name="T45" fmla="*/ 2147483646 h 263"/>
                <a:gd name="T46" fmla="*/ 2147483646 w 263"/>
                <a:gd name="T47" fmla="*/ 2147483646 h 263"/>
                <a:gd name="T48" fmla="*/ 2147483646 w 263"/>
                <a:gd name="T49" fmla="*/ 2147483646 h 263"/>
                <a:gd name="T50" fmla="*/ 2147483646 w 263"/>
                <a:gd name="T51" fmla="*/ 2147483646 h 263"/>
                <a:gd name="T52" fmla="*/ 2147483646 w 263"/>
                <a:gd name="T53" fmla="*/ 2147483646 h 263"/>
                <a:gd name="T54" fmla="*/ 2147483646 w 263"/>
                <a:gd name="T55" fmla="*/ 2147483646 h 263"/>
                <a:gd name="T56" fmla="*/ 2147483646 w 263"/>
                <a:gd name="T57" fmla="*/ 2147483646 h 263"/>
                <a:gd name="T58" fmla="*/ 2147483646 w 263"/>
                <a:gd name="T59" fmla="*/ 2147483646 h 263"/>
                <a:gd name="T60" fmla="*/ 2147483646 w 263"/>
                <a:gd name="T61" fmla="*/ 2147483646 h 263"/>
                <a:gd name="T62" fmla="*/ 2147483646 w 263"/>
                <a:gd name="T63" fmla="*/ 2147483646 h 263"/>
                <a:gd name="T64" fmla="*/ 2147483646 w 263"/>
                <a:gd name="T65" fmla="*/ 2147483646 h 263"/>
                <a:gd name="T66" fmla="*/ 2147483646 w 263"/>
                <a:gd name="T67" fmla="*/ 2147483646 h 263"/>
                <a:gd name="T68" fmla="*/ 2147483646 w 263"/>
                <a:gd name="T69" fmla="*/ 2147483646 h 26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63" h="263">
                  <a:moveTo>
                    <a:pt x="148" y="0"/>
                  </a:moveTo>
                  <a:cubicBezTo>
                    <a:pt x="32" y="0"/>
                    <a:pt x="32" y="0"/>
                    <a:pt x="32" y="0"/>
                  </a:cubicBezTo>
                  <a:cubicBezTo>
                    <a:pt x="32" y="1"/>
                    <a:pt x="32" y="2"/>
                    <a:pt x="32" y="3"/>
                  </a:cubicBezTo>
                  <a:cubicBezTo>
                    <a:pt x="32" y="5"/>
                    <a:pt x="31" y="9"/>
                    <a:pt x="30" y="12"/>
                  </a:cubicBezTo>
                  <a:cubicBezTo>
                    <a:pt x="24" y="18"/>
                    <a:pt x="24" y="18"/>
                    <a:pt x="24" y="18"/>
                  </a:cubicBezTo>
                  <a:cubicBezTo>
                    <a:pt x="22" y="19"/>
                    <a:pt x="17" y="20"/>
                    <a:pt x="14" y="20"/>
                  </a:cubicBezTo>
                  <a:cubicBezTo>
                    <a:pt x="5" y="20"/>
                    <a:pt x="5" y="20"/>
                    <a:pt x="5" y="20"/>
                  </a:cubicBezTo>
                  <a:cubicBezTo>
                    <a:pt x="2" y="20"/>
                    <a:pt x="0" y="23"/>
                    <a:pt x="0" y="26"/>
                  </a:cubicBezTo>
                  <a:cubicBezTo>
                    <a:pt x="3" y="49"/>
                    <a:pt x="3" y="49"/>
                    <a:pt x="3" y="49"/>
                  </a:cubicBezTo>
                  <a:cubicBezTo>
                    <a:pt x="4" y="52"/>
                    <a:pt x="6" y="53"/>
                    <a:pt x="9" y="53"/>
                  </a:cubicBezTo>
                  <a:cubicBezTo>
                    <a:pt x="18" y="50"/>
                    <a:pt x="18" y="50"/>
                    <a:pt x="18" y="50"/>
                  </a:cubicBezTo>
                  <a:cubicBezTo>
                    <a:pt x="21" y="49"/>
                    <a:pt x="26" y="49"/>
                    <a:pt x="29" y="50"/>
                  </a:cubicBezTo>
                  <a:cubicBezTo>
                    <a:pt x="36" y="54"/>
                    <a:pt x="36" y="54"/>
                    <a:pt x="36" y="54"/>
                  </a:cubicBezTo>
                  <a:cubicBezTo>
                    <a:pt x="38" y="56"/>
                    <a:pt x="40" y="60"/>
                    <a:pt x="40" y="62"/>
                  </a:cubicBezTo>
                  <a:cubicBezTo>
                    <a:pt x="41" y="65"/>
                    <a:pt x="41" y="69"/>
                    <a:pt x="41" y="72"/>
                  </a:cubicBezTo>
                  <a:cubicBezTo>
                    <a:pt x="37" y="79"/>
                    <a:pt x="37" y="79"/>
                    <a:pt x="37" y="79"/>
                  </a:cubicBezTo>
                  <a:cubicBezTo>
                    <a:pt x="34" y="81"/>
                    <a:pt x="30" y="83"/>
                    <a:pt x="27" y="84"/>
                  </a:cubicBezTo>
                  <a:cubicBezTo>
                    <a:pt x="19" y="86"/>
                    <a:pt x="19" y="86"/>
                    <a:pt x="19" y="86"/>
                  </a:cubicBezTo>
                  <a:cubicBezTo>
                    <a:pt x="16" y="87"/>
                    <a:pt x="14" y="90"/>
                    <a:pt x="16" y="93"/>
                  </a:cubicBezTo>
                  <a:cubicBezTo>
                    <a:pt x="25" y="114"/>
                    <a:pt x="25" y="114"/>
                    <a:pt x="25" y="114"/>
                  </a:cubicBezTo>
                  <a:cubicBezTo>
                    <a:pt x="26" y="117"/>
                    <a:pt x="29" y="118"/>
                    <a:pt x="32" y="116"/>
                  </a:cubicBezTo>
                  <a:cubicBezTo>
                    <a:pt x="39" y="112"/>
                    <a:pt x="39" y="112"/>
                    <a:pt x="39" y="112"/>
                  </a:cubicBezTo>
                  <a:cubicBezTo>
                    <a:pt x="41" y="111"/>
                    <a:pt x="46" y="109"/>
                    <a:pt x="49" y="109"/>
                  </a:cubicBezTo>
                  <a:cubicBezTo>
                    <a:pt x="57" y="111"/>
                    <a:pt x="57" y="111"/>
                    <a:pt x="57" y="111"/>
                  </a:cubicBezTo>
                  <a:cubicBezTo>
                    <a:pt x="59" y="113"/>
                    <a:pt x="62" y="116"/>
                    <a:pt x="64" y="118"/>
                  </a:cubicBezTo>
                  <a:cubicBezTo>
                    <a:pt x="65" y="120"/>
                    <a:pt x="66" y="124"/>
                    <a:pt x="66" y="127"/>
                  </a:cubicBezTo>
                  <a:cubicBezTo>
                    <a:pt x="64" y="135"/>
                    <a:pt x="64" y="135"/>
                    <a:pt x="64" y="135"/>
                  </a:cubicBezTo>
                  <a:cubicBezTo>
                    <a:pt x="63" y="138"/>
                    <a:pt x="59" y="141"/>
                    <a:pt x="56" y="142"/>
                  </a:cubicBezTo>
                  <a:cubicBezTo>
                    <a:pt x="50" y="146"/>
                    <a:pt x="50" y="146"/>
                    <a:pt x="50" y="146"/>
                  </a:cubicBezTo>
                  <a:cubicBezTo>
                    <a:pt x="47" y="148"/>
                    <a:pt x="46" y="151"/>
                    <a:pt x="48" y="153"/>
                  </a:cubicBezTo>
                  <a:cubicBezTo>
                    <a:pt x="62" y="171"/>
                    <a:pt x="62" y="171"/>
                    <a:pt x="62" y="171"/>
                  </a:cubicBezTo>
                  <a:cubicBezTo>
                    <a:pt x="64" y="174"/>
                    <a:pt x="67" y="174"/>
                    <a:pt x="70" y="172"/>
                  </a:cubicBezTo>
                  <a:cubicBezTo>
                    <a:pt x="75" y="166"/>
                    <a:pt x="75" y="166"/>
                    <a:pt x="75" y="166"/>
                  </a:cubicBezTo>
                  <a:cubicBezTo>
                    <a:pt x="77" y="164"/>
                    <a:pt x="81" y="162"/>
                    <a:pt x="84" y="161"/>
                  </a:cubicBezTo>
                  <a:cubicBezTo>
                    <a:pt x="92" y="161"/>
                    <a:pt x="92" y="161"/>
                    <a:pt x="92" y="161"/>
                  </a:cubicBezTo>
                  <a:cubicBezTo>
                    <a:pt x="95" y="162"/>
                    <a:pt x="99" y="164"/>
                    <a:pt x="100" y="166"/>
                  </a:cubicBezTo>
                  <a:cubicBezTo>
                    <a:pt x="102" y="167"/>
                    <a:pt x="104" y="171"/>
                    <a:pt x="106" y="174"/>
                  </a:cubicBezTo>
                  <a:cubicBezTo>
                    <a:pt x="106" y="182"/>
                    <a:pt x="106" y="182"/>
                    <a:pt x="106" y="182"/>
                  </a:cubicBezTo>
                  <a:cubicBezTo>
                    <a:pt x="104" y="185"/>
                    <a:pt x="102" y="189"/>
                    <a:pt x="100" y="191"/>
                  </a:cubicBezTo>
                  <a:cubicBezTo>
                    <a:pt x="95" y="196"/>
                    <a:pt x="95" y="196"/>
                    <a:pt x="95" y="196"/>
                  </a:cubicBezTo>
                  <a:cubicBezTo>
                    <a:pt x="92" y="198"/>
                    <a:pt x="93" y="202"/>
                    <a:pt x="95" y="204"/>
                  </a:cubicBezTo>
                  <a:cubicBezTo>
                    <a:pt x="113" y="217"/>
                    <a:pt x="113" y="217"/>
                    <a:pt x="113" y="217"/>
                  </a:cubicBezTo>
                  <a:cubicBezTo>
                    <a:pt x="116" y="219"/>
                    <a:pt x="119" y="218"/>
                    <a:pt x="120" y="216"/>
                  </a:cubicBezTo>
                  <a:cubicBezTo>
                    <a:pt x="124" y="210"/>
                    <a:pt x="124" y="210"/>
                    <a:pt x="124" y="210"/>
                  </a:cubicBezTo>
                  <a:cubicBezTo>
                    <a:pt x="125" y="207"/>
                    <a:pt x="129" y="203"/>
                    <a:pt x="131" y="202"/>
                  </a:cubicBezTo>
                  <a:cubicBezTo>
                    <a:pt x="139" y="200"/>
                    <a:pt x="139" y="200"/>
                    <a:pt x="139" y="200"/>
                  </a:cubicBezTo>
                  <a:cubicBezTo>
                    <a:pt x="142" y="200"/>
                    <a:pt x="146" y="201"/>
                    <a:pt x="148" y="202"/>
                  </a:cubicBezTo>
                  <a:cubicBezTo>
                    <a:pt x="150" y="203"/>
                    <a:pt x="154" y="206"/>
                    <a:pt x="155" y="209"/>
                  </a:cubicBezTo>
                  <a:cubicBezTo>
                    <a:pt x="158" y="217"/>
                    <a:pt x="158" y="217"/>
                    <a:pt x="158" y="217"/>
                  </a:cubicBezTo>
                  <a:cubicBezTo>
                    <a:pt x="157" y="220"/>
                    <a:pt x="156" y="225"/>
                    <a:pt x="154" y="227"/>
                  </a:cubicBezTo>
                  <a:cubicBezTo>
                    <a:pt x="151" y="233"/>
                    <a:pt x="151" y="233"/>
                    <a:pt x="151" y="233"/>
                  </a:cubicBezTo>
                  <a:cubicBezTo>
                    <a:pt x="149" y="236"/>
                    <a:pt x="150" y="239"/>
                    <a:pt x="153" y="240"/>
                  </a:cubicBezTo>
                  <a:cubicBezTo>
                    <a:pt x="174" y="248"/>
                    <a:pt x="174" y="248"/>
                    <a:pt x="174" y="248"/>
                  </a:cubicBezTo>
                  <a:cubicBezTo>
                    <a:pt x="177" y="249"/>
                    <a:pt x="180" y="248"/>
                    <a:pt x="181" y="245"/>
                  </a:cubicBezTo>
                  <a:cubicBezTo>
                    <a:pt x="182" y="239"/>
                    <a:pt x="182" y="239"/>
                    <a:pt x="182" y="239"/>
                  </a:cubicBezTo>
                  <a:cubicBezTo>
                    <a:pt x="183" y="236"/>
                    <a:pt x="185" y="231"/>
                    <a:pt x="187" y="229"/>
                  </a:cubicBezTo>
                  <a:cubicBezTo>
                    <a:pt x="194" y="225"/>
                    <a:pt x="194" y="225"/>
                    <a:pt x="194" y="225"/>
                  </a:cubicBezTo>
                  <a:cubicBezTo>
                    <a:pt x="197" y="224"/>
                    <a:pt x="202" y="225"/>
                    <a:pt x="204" y="225"/>
                  </a:cubicBezTo>
                  <a:cubicBezTo>
                    <a:pt x="206" y="226"/>
                    <a:pt x="210" y="228"/>
                    <a:pt x="213" y="230"/>
                  </a:cubicBezTo>
                  <a:cubicBezTo>
                    <a:pt x="217" y="237"/>
                    <a:pt x="217" y="237"/>
                    <a:pt x="217" y="237"/>
                  </a:cubicBezTo>
                  <a:cubicBezTo>
                    <a:pt x="217" y="240"/>
                    <a:pt x="217" y="245"/>
                    <a:pt x="216" y="248"/>
                  </a:cubicBezTo>
                  <a:cubicBezTo>
                    <a:pt x="215" y="254"/>
                    <a:pt x="215" y="254"/>
                    <a:pt x="215" y="254"/>
                  </a:cubicBezTo>
                  <a:cubicBezTo>
                    <a:pt x="214" y="257"/>
                    <a:pt x="216" y="260"/>
                    <a:pt x="219" y="260"/>
                  </a:cubicBezTo>
                  <a:cubicBezTo>
                    <a:pt x="241" y="263"/>
                    <a:pt x="241" y="263"/>
                    <a:pt x="241" y="263"/>
                  </a:cubicBezTo>
                  <a:cubicBezTo>
                    <a:pt x="244" y="263"/>
                    <a:pt x="246" y="261"/>
                    <a:pt x="246" y="258"/>
                  </a:cubicBezTo>
                  <a:cubicBezTo>
                    <a:pt x="246" y="252"/>
                    <a:pt x="246" y="252"/>
                    <a:pt x="246" y="252"/>
                  </a:cubicBezTo>
                  <a:cubicBezTo>
                    <a:pt x="246" y="249"/>
                    <a:pt x="247" y="244"/>
                    <a:pt x="249" y="241"/>
                  </a:cubicBezTo>
                  <a:cubicBezTo>
                    <a:pt x="254" y="235"/>
                    <a:pt x="254" y="235"/>
                    <a:pt x="254" y="235"/>
                  </a:cubicBezTo>
                  <a:cubicBezTo>
                    <a:pt x="257" y="234"/>
                    <a:pt x="260" y="233"/>
                    <a:pt x="263" y="233"/>
                  </a:cubicBezTo>
                  <a:cubicBezTo>
                    <a:pt x="263" y="114"/>
                    <a:pt x="263" y="114"/>
                    <a:pt x="263" y="114"/>
                  </a:cubicBezTo>
                  <a:cubicBezTo>
                    <a:pt x="200" y="114"/>
                    <a:pt x="148" y="63"/>
                    <a:pt x="148" y="0"/>
                  </a:cubicBezTo>
                  <a:close/>
                </a:path>
              </a:pathLst>
            </a:cu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icrosoft YaHei UI" panose="020B0503020204020204" charset="-122"/>
                <a:ea typeface="Microsoft YaHei UI" panose="020B0503020204020204" charset="-122"/>
                <a:cs typeface="+mn-cs"/>
              </a:endParaRPr>
            </a:p>
          </p:txBody>
        </p:sp>
        <p:sp>
          <p:nvSpPr>
            <p:cNvPr id="30743" name="Freeform 6"/>
            <p:cNvSpPr/>
            <p:nvPr/>
          </p:nvSpPr>
          <p:spPr bwMode="auto">
            <a:xfrm>
              <a:off x="6011863" y="3586163"/>
              <a:ext cx="2057400" cy="2057400"/>
            </a:xfrm>
            <a:custGeom>
              <a:avLst/>
              <a:gdLst>
                <a:gd name="T0" fmla="*/ 2147483646 w 263"/>
                <a:gd name="T1" fmla="*/ 2147483646 h 263"/>
                <a:gd name="T2" fmla="*/ 2147483646 w 263"/>
                <a:gd name="T3" fmla="*/ 2147483646 h 263"/>
                <a:gd name="T4" fmla="*/ 2147483646 w 263"/>
                <a:gd name="T5" fmla="*/ 0 h 263"/>
                <a:gd name="T6" fmla="*/ 0 w 263"/>
                <a:gd name="T7" fmla="*/ 2147483646 h 263"/>
                <a:gd name="T8" fmla="*/ 0 w 263"/>
                <a:gd name="T9" fmla="*/ 2147483646 h 263"/>
                <a:gd name="T10" fmla="*/ 2147483646 w 263"/>
                <a:gd name="T11" fmla="*/ 2147483646 h 263"/>
                <a:gd name="T12" fmla="*/ 2147483646 w 263"/>
                <a:gd name="T13" fmla="*/ 2147483646 h 263"/>
                <a:gd name="T14" fmla="*/ 2147483646 w 263"/>
                <a:gd name="T15" fmla="*/ 2147483646 h 263"/>
                <a:gd name="T16" fmla="*/ 2147483646 w 263"/>
                <a:gd name="T17" fmla="*/ 2147483646 h 263"/>
                <a:gd name="T18" fmla="*/ 2147483646 w 263"/>
                <a:gd name="T19" fmla="*/ 2147483646 h 263"/>
                <a:gd name="T20" fmla="*/ 2147483646 w 263"/>
                <a:gd name="T21" fmla="*/ 2147483646 h 263"/>
                <a:gd name="T22" fmla="*/ 2147483646 w 263"/>
                <a:gd name="T23" fmla="*/ 2147483646 h 263"/>
                <a:gd name="T24" fmla="*/ 2147483646 w 263"/>
                <a:gd name="T25" fmla="*/ 2147483646 h 263"/>
                <a:gd name="T26" fmla="*/ 2147483646 w 263"/>
                <a:gd name="T27" fmla="*/ 2147483646 h 263"/>
                <a:gd name="T28" fmla="*/ 2147483646 w 263"/>
                <a:gd name="T29" fmla="*/ 2147483646 h 263"/>
                <a:gd name="T30" fmla="*/ 2147483646 w 263"/>
                <a:gd name="T31" fmla="*/ 2147483646 h 263"/>
                <a:gd name="T32" fmla="*/ 2147483646 w 263"/>
                <a:gd name="T33" fmla="*/ 2147483646 h 263"/>
                <a:gd name="T34" fmla="*/ 2147483646 w 263"/>
                <a:gd name="T35" fmla="*/ 2147483646 h 263"/>
                <a:gd name="T36" fmla="*/ 2147483646 w 263"/>
                <a:gd name="T37" fmla="*/ 2147483646 h 263"/>
                <a:gd name="T38" fmla="*/ 2147483646 w 263"/>
                <a:gd name="T39" fmla="*/ 2147483646 h 263"/>
                <a:gd name="T40" fmla="*/ 2147483646 w 263"/>
                <a:gd name="T41" fmla="*/ 2147483646 h 263"/>
                <a:gd name="T42" fmla="*/ 2147483646 w 263"/>
                <a:gd name="T43" fmla="*/ 2147483646 h 263"/>
                <a:gd name="T44" fmla="*/ 2147483646 w 263"/>
                <a:gd name="T45" fmla="*/ 2147483646 h 263"/>
                <a:gd name="T46" fmla="*/ 2147483646 w 263"/>
                <a:gd name="T47" fmla="*/ 2147483646 h 263"/>
                <a:gd name="T48" fmla="*/ 2147483646 w 263"/>
                <a:gd name="T49" fmla="*/ 2147483646 h 263"/>
                <a:gd name="T50" fmla="*/ 2147483646 w 263"/>
                <a:gd name="T51" fmla="*/ 2147483646 h 263"/>
                <a:gd name="T52" fmla="*/ 2147483646 w 263"/>
                <a:gd name="T53" fmla="*/ 2147483646 h 263"/>
                <a:gd name="T54" fmla="*/ 2147483646 w 263"/>
                <a:gd name="T55" fmla="*/ 2147483646 h 263"/>
                <a:gd name="T56" fmla="*/ 2147483646 w 263"/>
                <a:gd name="T57" fmla="*/ 2147483646 h 263"/>
                <a:gd name="T58" fmla="*/ 2147483646 w 263"/>
                <a:gd name="T59" fmla="*/ 2147483646 h 263"/>
                <a:gd name="T60" fmla="*/ 2147483646 w 263"/>
                <a:gd name="T61" fmla="*/ 2147483646 h 263"/>
                <a:gd name="T62" fmla="*/ 2147483646 w 263"/>
                <a:gd name="T63" fmla="*/ 2147483646 h 263"/>
                <a:gd name="T64" fmla="*/ 2147483646 w 263"/>
                <a:gd name="T65" fmla="*/ 2147483646 h 263"/>
                <a:gd name="T66" fmla="*/ 2147483646 w 263"/>
                <a:gd name="T67" fmla="*/ 2147483646 h 263"/>
                <a:gd name="T68" fmla="*/ 2147483646 w 263"/>
                <a:gd name="T69" fmla="*/ 2147483646 h 263"/>
                <a:gd name="T70" fmla="*/ 2147483646 w 263"/>
                <a:gd name="T71" fmla="*/ 2147483646 h 263"/>
                <a:gd name="T72" fmla="*/ 2147483646 w 263"/>
                <a:gd name="T73" fmla="*/ 2147483646 h 26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63" h="263">
                  <a:moveTo>
                    <a:pt x="258" y="19"/>
                  </a:moveTo>
                  <a:cubicBezTo>
                    <a:pt x="250" y="19"/>
                    <a:pt x="250" y="19"/>
                    <a:pt x="250" y="19"/>
                  </a:cubicBezTo>
                  <a:cubicBezTo>
                    <a:pt x="247" y="19"/>
                    <a:pt x="242" y="18"/>
                    <a:pt x="239" y="17"/>
                  </a:cubicBezTo>
                  <a:cubicBezTo>
                    <a:pt x="233" y="11"/>
                    <a:pt x="233" y="11"/>
                    <a:pt x="233" y="11"/>
                  </a:cubicBezTo>
                  <a:cubicBezTo>
                    <a:pt x="232" y="8"/>
                    <a:pt x="231" y="4"/>
                    <a:pt x="231" y="2"/>
                  </a:cubicBezTo>
                  <a:cubicBezTo>
                    <a:pt x="231" y="1"/>
                    <a:pt x="231" y="0"/>
                    <a:pt x="231" y="0"/>
                  </a:cubicBezTo>
                  <a:cubicBezTo>
                    <a:pt x="114" y="0"/>
                    <a:pt x="114" y="0"/>
                    <a:pt x="114" y="0"/>
                  </a:cubicBezTo>
                  <a:cubicBezTo>
                    <a:pt x="114" y="63"/>
                    <a:pt x="63" y="114"/>
                    <a:pt x="0" y="114"/>
                  </a:cubicBezTo>
                  <a:cubicBezTo>
                    <a:pt x="0" y="114"/>
                    <a:pt x="0" y="114"/>
                    <a:pt x="0" y="114"/>
                  </a:cubicBezTo>
                  <a:cubicBezTo>
                    <a:pt x="0" y="233"/>
                    <a:pt x="0" y="233"/>
                    <a:pt x="0" y="233"/>
                  </a:cubicBezTo>
                  <a:cubicBezTo>
                    <a:pt x="0" y="233"/>
                    <a:pt x="1" y="233"/>
                    <a:pt x="1" y="233"/>
                  </a:cubicBezTo>
                  <a:cubicBezTo>
                    <a:pt x="3" y="233"/>
                    <a:pt x="7" y="234"/>
                    <a:pt x="10" y="235"/>
                  </a:cubicBezTo>
                  <a:cubicBezTo>
                    <a:pt x="16" y="241"/>
                    <a:pt x="16" y="241"/>
                    <a:pt x="16" y="241"/>
                  </a:cubicBezTo>
                  <a:cubicBezTo>
                    <a:pt x="17" y="244"/>
                    <a:pt x="18" y="249"/>
                    <a:pt x="18" y="252"/>
                  </a:cubicBezTo>
                  <a:cubicBezTo>
                    <a:pt x="18" y="258"/>
                    <a:pt x="18" y="258"/>
                    <a:pt x="18" y="258"/>
                  </a:cubicBezTo>
                  <a:cubicBezTo>
                    <a:pt x="18" y="261"/>
                    <a:pt x="21" y="263"/>
                    <a:pt x="24" y="263"/>
                  </a:cubicBezTo>
                  <a:cubicBezTo>
                    <a:pt x="46" y="260"/>
                    <a:pt x="46" y="260"/>
                    <a:pt x="46" y="260"/>
                  </a:cubicBezTo>
                  <a:cubicBezTo>
                    <a:pt x="49" y="259"/>
                    <a:pt x="51" y="256"/>
                    <a:pt x="50" y="253"/>
                  </a:cubicBezTo>
                  <a:cubicBezTo>
                    <a:pt x="48" y="247"/>
                    <a:pt x="48" y="247"/>
                    <a:pt x="48" y="247"/>
                  </a:cubicBezTo>
                  <a:cubicBezTo>
                    <a:pt x="48" y="245"/>
                    <a:pt x="47" y="240"/>
                    <a:pt x="48" y="237"/>
                  </a:cubicBezTo>
                  <a:cubicBezTo>
                    <a:pt x="52" y="230"/>
                    <a:pt x="52" y="230"/>
                    <a:pt x="52" y="230"/>
                  </a:cubicBezTo>
                  <a:cubicBezTo>
                    <a:pt x="54" y="228"/>
                    <a:pt x="58" y="226"/>
                    <a:pt x="61" y="225"/>
                  </a:cubicBezTo>
                  <a:cubicBezTo>
                    <a:pt x="63" y="224"/>
                    <a:pt x="67" y="224"/>
                    <a:pt x="70" y="225"/>
                  </a:cubicBezTo>
                  <a:cubicBezTo>
                    <a:pt x="77" y="229"/>
                    <a:pt x="77" y="229"/>
                    <a:pt x="77" y="229"/>
                  </a:cubicBezTo>
                  <a:cubicBezTo>
                    <a:pt x="79" y="231"/>
                    <a:pt x="82" y="235"/>
                    <a:pt x="82" y="238"/>
                  </a:cubicBezTo>
                  <a:cubicBezTo>
                    <a:pt x="84" y="244"/>
                    <a:pt x="84" y="244"/>
                    <a:pt x="84" y="244"/>
                  </a:cubicBezTo>
                  <a:cubicBezTo>
                    <a:pt x="85" y="247"/>
                    <a:pt x="88" y="249"/>
                    <a:pt x="90" y="248"/>
                  </a:cubicBezTo>
                  <a:cubicBezTo>
                    <a:pt x="111" y="239"/>
                    <a:pt x="111" y="239"/>
                    <a:pt x="111" y="239"/>
                  </a:cubicBezTo>
                  <a:cubicBezTo>
                    <a:pt x="114" y="238"/>
                    <a:pt x="115" y="235"/>
                    <a:pt x="114" y="232"/>
                  </a:cubicBezTo>
                  <a:cubicBezTo>
                    <a:pt x="110" y="227"/>
                    <a:pt x="110" y="227"/>
                    <a:pt x="110" y="227"/>
                  </a:cubicBezTo>
                  <a:cubicBezTo>
                    <a:pt x="109" y="224"/>
                    <a:pt x="107" y="219"/>
                    <a:pt x="107" y="216"/>
                  </a:cubicBezTo>
                  <a:cubicBezTo>
                    <a:pt x="109" y="208"/>
                    <a:pt x="109" y="208"/>
                    <a:pt x="109" y="208"/>
                  </a:cubicBezTo>
                  <a:cubicBezTo>
                    <a:pt x="111" y="206"/>
                    <a:pt x="114" y="203"/>
                    <a:pt x="116" y="202"/>
                  </a:cubicBezTo>
                  <a:cubicBezTo>
                    <a:pt x="118" y="201"/>
                    <a:pt x="122" y="199"/>
                    <a:pt x="125" y="199"/>
                  </a:cubicBezTo>
                  <a:cubicBezTo>
                    <a:pt x="134" y="201"/>
                    <a:pt x="134" y="201"/>
                    <a:pt x="134" y="201"/>
                  </a:cubicBezTo>
                  <a:cubicBezTo>
                    <a:pt x="136" y="203"/>
                    <a:pt x="139" y="206"/>
                    <a:pt x="141" y="209"/>
                  </a:cubicBezTo>
                  <a:cubicBezTo>
                    <a:pt x="144" y="215"/>
                    <a:pt x="144" y="215"/>
                    <a:pt x="144" y="215"/>
                  </a:cubicBezTo>
                  <a:cubicBezTo>
                    <a:pt x="145" y="217"/>
                    <a:pt x="149" y="218"/>
                    <a:pt x="151" y="216"/>
                  </a:cubicBezTo>
                  <a:cubicBezTo>
                    <a:pt x="169" y="202"/>
                    <a:pt x="169" y="202"/>
                    <a:pt x="169" y="202"/>
                  </a:cubicBezTo>
                  <a:cubicBezTo>
                    <a:pt x="171" y="201"/>
                    <a:pt x="171" y="197"/>
                    <a:pt x="169" y="195"/>
                  </a:cubicBezTo>
                  <a:cubicBezTo>
                    <a:pt x="165" y="190"/>
                    <a:pt x="165" y="190"/>
                    <a:pt x="165" y="190"/>
                  </a:cubicBezTo>
                  <a:cubicBezTo>
                    <a:pt x="163" y="188"/>
                    <a:pt x="160" y="184"/>
                    <a:pt x="159" y="181"/>
                  </a:cubicBezTo>
                  <a:cubicBezTo>
                    <a:pt x="159" y="173"/>
                    <a:pt x="159" y="173"/>
                    <a:pt x="159" y="173"/>
                  </a:cubicBezTo>
                  <a:cubicBezTo>
                    <a:pt x="160" y="170"/>
                    <a:pt x="162" y="167"/>
                    <a:pt x="164" y="165"/>
                  </a:cubicBezTo>
                  <a:cubicBezTo>
                    <a:pt x="166" y="163"/>
                    <a:pt x="169" y="161"/>
                    <a:pt x="172" y="160"/>
                  </a:cubicBezTo>
                  <a:cubicBezTo>
                    <a:pt x="180" y="160"/>
                    <a:pt x="180" y="160"/>
                    <a:pt x="180" y="160"/>
                  </a:cubicBezTo>
                  <a:cubicBezTo>
                    <a:pt x="183" y="161"/>
                    <a:pt x="187" y="164"/>
                    <a:pt x="189" y="166"/>
                  </a:cubicBezTo>
                  <a:cubicBezTo>
                    <a:pt x="194" y="170"/>
                    <a:pt x="194" y="170"/>
                    <a:pt x="194" y="170"/>
                  </a:cubicBezTo>
                  <a:cubicBezTo>
                    <a:pt x="196" y="173"/>
                    <a:pt x="200" y="172"/>
                    <a:pt x="202" y="170"/>
                  </a:cubicBezTo>
                  <a:cubicBezTo>
                    <a:pt x="215" y="152"/>
                    <a:pt x="215" y="152"/>
                    <a:pt x="215" y="152"/>
                  </a:cubicBezTo>
                  <a:cubicBezTo>
                    <a:pt x="217" y="150"/>
                    <a:pt x="217" y="146"/>
                    <a:pt x="214" y="145"/>
                  </a:cubicBezTo>
                  <a:cubicBezTo>
                    <a:pt x="208" y="141"/>
                    <a:pt x="208" y="141"/>
                    <a:pt x="208" y="141"/>
                  </a:cubicBezTo>
                  <a:cubicBezTo>
                    <a:pt x="205" y="140"/>
                    <a:pt x="202" y="137"/>
                    <a:pt x="200" y="134"/>
                  </a:cubicBezTo>
                  <a:cubicBezTo>
                    <a:pt x="198" y="126"/>
                    <a:pt x="198" y="126"/>
                    <a:pt x="198" y="126"/>
                  </a:cubicBezTo>
                  <a:cubicBezTo>
                    <a:pt x="198" y="123"/>
                    <a:pt x="199" y="119"/>
                    <a:pt x="200" y="117"/>
                  </a:cubicBezTo>
                  <a:cubicBezTo>
                    <a:pt x="202" y="115"/>
                    <a:pt x="205" y="112"/>
                    <a:pt x="207" y="110"/>
                  </a:cubicBezTo>
                  <a:cubicBezTo>
                    <a:pt x="215" y="108"/>
                    <a:pt x="215" y="108"/>
                    <a:pt x="215" y="108"/>
                  </a:cubicBezTo>
                  <a:cubicBezTo>
                    <a:pt x="218" y="108"/>
                    <a:pt x="223" y="110"/>
                    <a:pt x="225" y="111"/>
                  </a:cubicBezTo>
                  <a:cubicBezTo>
                    <a:pt x="232" y="115"/>
                    <a:pt x="232" y="115"/>
                    <a:pt x="232" y="115"/>
                  </a:cubicBezTo>
                  <a:cubicBezTo>
                    <a:pt x="234" y="116"/>
                    <a:pt x="237" y="115"/>
                    <a:pt x="239" y="113"/>
                  </a:cubicBezTo>
                  <a:cubicBezTo>
                    <a:pt x="247" y="92"/>
                    <a:pt x="247" y="92"/>
                    <a:pt x="247" y="92"/>
                  </a:cubicBezTo>
                  <a:cubicBezTo>
                    <a:pt x="249" y="89"/>
                    <a:pt x="247" y="86"/>
                    <a:pt x="244" y="85"/>
                  </a:cubicBezTo>
                  <a:cubicBezTo>
                    <a:pt x="237" y="83"/>
                    <a:pt x="237" y="83"/>
                    <a:pt x="237" y="83"/>
                  </a:cubicBezTo>
                  <a:cubicBezTo>
                    <a:pt x="234" y="82"/>
                    <a:pt x="230" y="80"/>
                    <a:pt x="227" y="78"/>
                  </a:cubicBezTo>
                  <a:cubicBezTo>
                    <a:pt x="223" y="71"/>
                    <a:pt x="223" y="71"/>
                    <a:pt x="223" y="71"/>
                  </a:cubicBezTo>
                  <a:cubicBezTo>
                    <a:pt x="223" y="68"/>
                    <a:pt x="223" y="64"/>
                    <a:pt x="223" y="61"/>
                  </a:cubicBezTo>
                  <a:cubicBezTo>
                    <a:pt x="224" y="59"/>
                    <a:pt x="226" y="55"/>
                    <a:pt x="228" y="53"/>
                  </a:cubicBezTo>
                  <a:cubicBezTo>
                    <a:pt x="235" y="49"/>
                    <a:pt x="235" y="49"/>
                    <a:pt x="235" y="49"/>
                  </a:cubicBezTo>
                  <a:cubicBezTo>
                    <a:pt x="236" y="49"/>
                    <a:pt x="237" y="48"/>
                    <a:pt x="238" y="48"/>
                  </a:cubicBezTo>
                  <a:cubicBezTo>
                    <a:pt x="238" y="48"/>
                    <a:pt x="238" y="48"/>
                    <a:pt x="238" y="48"/>
                  </a:cubicBezTo>
                  <a:cubicBezTo>
                    <a:pt x="241" y="48"/>
                    <a:pt x="244" y="49"/>
                    <a:pt x="246" y="49"/>
                  </a:cubicBezTo>
                  <a:cubicBezTo>
                    <a:pt x="253" y="51"/>
                    <a:pt x="253" y="51"/>
                    <a:pt x="253" y="51"/>
                  </a:cubicBezTo>
                  <a:cubicBezTo>
                    <a:pt x="256" y="52"/>
                    <a:pt x="259" y="50"/>
                    <a:pt x="260" y="47"/>
                  </a:cubicBezTo>
                  <a:cubicBezTo>
                    <a:pt x="263" y="24"/>
                    <a:pt x="263" y="24"/>
                    <a:pt x="263" y="24"/>
                  </a:cubicBezTo>
                  <a:cubicBezTo>
                    <a:pt x="263" y="21"/>
                    <a:pt x="261" y="19"/>
                    <a:pt x="258" y="19"/>
                  </a:cubicBez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icrosoft YaHei UI" panose="020B0503020204020204" charset="-122"/>
                <a:ea typeface="Microsoft YaHei UI" panose="020B0503020204020204" charset="-122"/>
                <a:cs typeface="+mn-cs"/>
              </a:endParaRPr>
            </a:p>
          </p:txBody>
        </p:sp>
        <p:sp>
          <p:nvSpPr>
            <p:cNvPr id="30744" name="Freeform 7"/>
            <p:cNvSpPr/>
            <p:nvPr/>
          </p:nvSpPr>
          <p:spPr bwMode="auto">
            <a:xfrm>
              <a:off x="6011863" y="1519238"/>
              <a:ext cx="2057400" cy="2066925"/>
            </a:xfrm>
            <a:custGeom>
              <a:avLst/>
              <a:gdLst>
                <a:gd name="T0" fmla="*/ 2147483646 w 263"/>
                <a:gd name="T1" fmla="*/ 2147483646 h 264"/>
                <a:gd name="T2" fmla="*/ 2147483646 w 263"/>
                <a:gd name="T3" fmla="*/ 2147483646 h 264"/>
                <a:gd name="T4" fmla="*/ 2147483646 w 263"/>
                <a:gd name="T5" fmla="*/ 2147483646 h 264"/>
                <a:gd name="T6" fmla="*/ 2147483646 w 263"/>
                <a:gd name="T7" fmla="*/ 2147483646 h 264"/>
                <a:gd name="T8" fmla="*/ 2147483646 w 263"/>
                <a:gd name="T9" fmla="*/ 2147483646 h 264"/>
                <a:gd name="T10" fmla="*/ 2147483646 w 263"/>
                <a:gd name="T11" fmla="*/ 2147483646 h 264"/>
                <a:gd name="T12" fmla="*/ 2147483646 w 263"/>
                <a:gd name="T13" fmla="*/ 2147483646 h 264"/>
                <a:gd name="T14" fmla="*/ 2147483646 w 263"/>
                <a:gd name="T15" fmla="*/ 2147483646 h 264"/>
                <a:gd name="T16" fmla="*/ 2147483646 w 263"/>
                <a:gd name="T17" fmla="*/ 2147483646 h 264"/>
                <a:gd name="T18" fmla="*/ 2147483646 w 263"/>
                <a:gd name="T19" fmla="*/ 2147483646 h 264"/>
                <a:gd name="T20" fmla="*/ 2147483646 w 263"/>
                <a:gd name="T21" fmla="*/ 2147483646 h 264"/>
                <a:gd name="T22" fmla="*/ 2147483646 w 263"/>
                <a:gd name="T23" fmla="*/ 2147483646 h 264"/>
                <a:gd name="T24" fmla="*/ 2147483646 w 263"/>
                <a:gd name="T25" fmla="*/ 2147483646 h 264"/>
                <a:gd name="T26" fmla="*/ 2147483646 w 263"/>
                <a:gd name="T27" fmla="*/ 2147483646 h 264"/>
                <a:gd name="T28" fmla="*/ 2147483646 w 263"/>
                <a:gd name="T29" fmla="*/ 2147483646 h 264"/>
                <a:gd name="T30" fmla="*/ 2147483646 w 263"/>
                <a:gd name="T31" fmla="*/ 2147483646 h 264"/>
                <a:gd name="T32" fmla="*/ 2147483646 w 263"/>
                <a:gd name="T33" fmla="*/ 2147483646 h 264"/>
                <a:gd name="T34" fmla="*/ 2147483646 w 263"/>
                <a:gd name="T35" fmla="*/ 2147483646 h 264"/>
                <a:gd name="T36" fmla="*/ 2147483646 w 263"/>
                <a:gd name="T37" fmla="*/ 2147483646 h 264"/>
                <a:gd name="T38" fmla="*/ 2147483646 w 263"/>
                <a:gd name="T39" fmla="*/ 2147483646 h 264"/>
                <a:gd name="T40" fmla="*/ 2147483646 w 263"/>
                <a:gd name="T41" fmla="*/ 2147483646 h 264"/>
                <a:gd name="T42" fmla="*/ 2147483646 w 263"/>
                <a:gd name="T43" fmla="*/ 2147483646 h 264"/>
                <a:gd name="T44" fmla="*/ 2147483646 w 263"/>
                <a:gd name="T45" fmla="*/ 2147483646 h 264"/>
                <a:gd name="T46" fmla="*/ 2147483646 w 263"/>
                <a:gd name="T47" fmla="*/ 2147483646 h 264"/>
                <a:gd name="T48" fmla="*/ 2147483646 w 263"/>
                <a:gd name="T49" fmla="*/ 2147483646 h 264"/>
                <a:gd name="T50" fmla="*/ 2147483646 w 263"/>
                <a:gd name="T51" fmla="*/ 2147483646 h 264"/>
                <a:gd name="T52" fmla="*/ 2147483646 w 263"/>
                <a:gd name="T53" fmla="*/ 2147483646 h 264"/>
                <a:gd name="T54" fmla="*/ 2147483646 w 263"/>
                <a:gd name="T55" fmla="*/ 2147483646 h 264"/>
                <a:gd name="T56" fmla="*/ 2147483646 w 263"/>
                <a:gd name="T57" fmla="*/ 0 h 264"/>
                <a:gd name="T58" fmla="*/ 2147483646 w 263"/>
                <a:gd name="T59" fmla="*/ 2147483646 h 264"/>
                <a:gd name="T60" fmla="*/ 2147483646 w 263"/>
                <a:gd name="T61" fmla="*/ 2147483646 h 264"/>
                <a:gd name="T62" fmla="*/ 0 w 263"/>
                <a:gd name="T63" fmla="*/ 2147483646 h 264"/>
                <a:gd name="T64" fmla="*/ 0 w 263"/>
                <a:gd name="T65" fmla="*/ 2147483646 h 264"/>
                <a:gd name="T66" fmla="*/ 2147483646 w 263"/>
                <a:gd name="T67" fmla="*/ 2147483646 h 264"/>
                <a:gd name="T68" fmla="*/ 2147483646 w 263"/>
                <a:gd name="T69" fmla="*/ 2147483646 h 264"/>
                <a:gd name="T70" fmla="*/ 2147483646 w 263"/>
                <a:gd name="T71" fmla="*/ 2147483646 h 264"/>
                <a:gd name="T72" fmla="*/ 2147483646 w 263"/>
                <a:gd name="T73" fmla="*/ 2147483646 h 26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63" h="264">
                  <a:moveTo>
                    <a:pt x="260" y="220"/>
                  </a:moveTo>
                  <a:cubicBezTo>
                    <a:pt x="260" y="217"/>
                    <a:pt x="257" y="215"/>
                    <a:pt x="254" y="216"/>
                  </a:cubicBezTo>
                  <a:cubicBezTo>
                    <a:pt x="246" y="218"/>
                    <a:pt x="246" y="218"/>
                    <a:pt x="246" y="218"/>
                  </a:cubicBezTo>
                  <a:cubicBezTo>
                    <a:pt x="243" y="219"/>
                    <a:pt x="238" y="219"/>
                    <a:pt x="235" y="218"/>
                  </a:cubicBezTo>
                  <a:cubicBezTo>
                    <a:pt x="228" y="214"/>
                    <a:pt x="228" y="214"/>
                    <a:pt x="228" y="214"/>
                  </a:cubicBezTo>
                  <a:cubicBezTo>
                    <a:pt x="226" y="212"/>
                    <a:pt x="224" y="208"/>
                    <a:pt x="223" y="206"/>
                  </a:cubicBezTo>
                  <a:cubicBezTo>
                    <a:pt x="223" y="203"/>
                    <a:pt x="222" y="199"/>
                    <a:pt x="223" y="196"/>
                  </a:cubicBezTo>
                  <a:cubicBezTo>
                    <a:pt x="227" y="189"/>
                    <a:pt x="227" y="189"/>
                    <a:pt x="227" y="189"/>
                  </a:cubicBezTo>
                  <a:cubicBezTo>
                    <a:pt x="229" y="187"/>
                    <a:pt x="234" y="185"/>
                    <a:pt x="237" y="184"/>
                  </a:cubicBezTo>
                  <a:cubicBezTo>
                    <a:pt x="245" y="182"/>
                    <a:pt x="245" y="182"/>
                    <a:pt x="245" y="182"/>
                  </a:cubicBezTo>
                  <a:cubicBezTo>
                    <a:pt x="248" y="181"/>
                    <a:pt x="250" y="178"/>
                    <a:pt x="249" y="175"/>
                  </a:cubicBezTo>
                  <a:cubicBezTo>
                    <a:pt x="240" y="154"/>
                    <a:pt x="240" y="154"/>
                    <a:pt x="240" y="154"/>
                  </a:cubicBezTo>
                  <a:cubicBezTo>
                    <a:pt x="239" y="151"/>
                    <a:pt x="236" y="150"/>
                    <a:pt x="233" y="151"/>
                  </a:cubicBezTo>
                  <a:cubicBezTo>
                    <a:pt x="225" y="156"/>
                    <a:pt x="225" y="156"/>
                    <a:pt x="225" y="156"/>
                  </a:cubicBezTo>
                  <a:cubicBezTo>
                    <a:pt x="222" y="158"/>
                    <a:pt x="218" y="159"/>
                    <a:pt x="215" y="159"/>
                  </a:cubicBezTo>
                  <a:cubicBezTo>
                    <a:pt x="207" y="157"/>
                    <a:pt x="207" y="157"/>
                    <a:pt x="207" y="157"/>
                  </a:cubicBezTo>
                  <a:cubicBezTo>
                    <a:pt x="204" y="155"/>
                    <a:pt x="201" y="152"/>
                    <a:pt x="200" y="150"/>
                  </a:cubicBezTo>
                  <a:cubicBezTo>
                    <a:pt x="199" y="148"/>
                    <a:pt x="198" y="144"/>
                    <a:pt x="197" y="141"/>
                  </a:cubicBezTo>
                  <a:cubicBezTo>
                    <a:pt x="199" y="133"/>
                    <a:pt x="199" y="133"/>
                    <a:pt x="199" y="133"/>
                  </a:cubicBezTo>
                  <a:cubicBezTo>
                    <a:pt x="201" y="130"/>
                    <a:pt x="205" y="127"/>
                    <a:pt x="207" y="126"/>
                  </a:cubicBezTo>
                  <a:cubicBezTo>
                    <a:pt x="216" y="121"/>
                    <a:pt x="216" y="121"/>
                    <a:pt x="216" y="121"/>
                  </a:cubicBezTo>
                  <a:cubicBezTo>
                    <a:pt x="218" y="119"/>
                    <a:pt x="219" y="116"/>
                    <a:pt x="217" y="114"/>
                  </a:cubicBezTo>
                  <a:cubicBezTo>
                    <a:pt x="203" y="95"/>
                    <a:pt x="203" y="95"/>
                    <a:pt x="203" y="95"/>
                  </a:cubicBezTo>
                  <a:cubicBezTo>
                    <a:pt x="201" y="93"/>
                    <a:pt x="198" y="92"/>
                    <a:pt x="196" y="95"/>
                  </a:cubicBezTo>
                  <a:cubicBezTo>
                    <a:pt x="189" y="102"/>
                    <a:pt x="189" y="102"/>
                    <a:pt x="189" y="102"/>
                  </a:cubicBezTo>
                  <a:cubicBezTo>
                    <a:pt x="187" y="104"/>
                    <a:pt x="183" y="106"/>
                    <a:pt x="180" y="108"/>
                  </a:cubicBezTo>
                  <a:cubicBezTo>
                    <a:pt x="171" y="108"/>
                    <a:pt x="171" y="108"/>
                    <a:pt x="171" y="108"/>
                  </a:cubicBezTo>
                  <a:cubicBezTo>
                    <a:pt x="169" y="106"/>
                    <a:pt x="165" y="104"/>
                    <a:pt x="163" y="102"/>
                  </a:cubicBezTo>
                  <a:cubicBezTo>
                    <a:pt x="161" y="101"/>
                    <a:pt x="159" y="97"/>
                    <a:pt x="158" y="94"/>
                  </a:cubicBezTo>
                  <a:cubicBezTo>
                    <a:pt x="158" y="86"/>
                    <a:pt x="158" y="86"/>
                    <a:pt x="158" y="86"/>
                  </a:cubicBezTo>
                  <a:cubicBezTo>
                    <a:pt x="159" y="83"/>
                    <a:pt x="162" y="79"/>
                    <a:pt x="164" y="77"/>
                  </a:cubicBezTo>
                  <a:cubicBezTo>
                    <a:pt x="171" y="70"/>
                    <a:pt x="171" y="70"/>
                    <a:pt x="171" y="70"/>
                  </a:cubicBezTo>
                  <a:cubicBezTo>
                    <a:pt x="173" y="68"/>
                    <a:pt x="173" y="64"/>
                    <a:pt x="171" y="62"/>
                  </a:cubicBezTo>
                  <a:cubicBezTo>
                    <a:pt x="152" y="48"/>
                    <a:pt x="152" y="48"/>
                    <a:pt x="152" y="48"/>
                  </a:cubicBezTo>
                  <a:cubicBezTo>
                    <a:pt x="150" y="46"/>
                    <a:pt x="147" y="47"/>
                    <a:pt x="145" y="49"/>
                  </a:cubicBezTo>
                  <a:cubicBezTo>
                    <a:pt x="140" y="59"/>
                    <a:pt x="140" y="59"/>
                    <a:pt x="140" y="59"/>
                  </a:cubicBezTo>
                  <a:cubicBezTo>
                    <a:pt x="138" y="61"/>
                    <a:pt x="135" y="65"/>
                    <a:pt x="133" y="66"/>
                  </a:cubicBezTo>
                  <a:cubicBezTo>
                    <a:pt x="124" y="69"/>
                    <a:pt x="124" y="69"/>
                    <a:pt x="124" y="69"/>
                  </a:cubicBezTo>
                  <a:cubicBezTo>
                    <a:pt x="122" y="68"/>
                    <a:pt x="117" y="67"/>
                    <a:pt x="115" y="66"/>
                  </a:cubicBezTo>
                  <a:cubicBezTo>
                    <a:pt x="113" y="65"/>
                    <a:pt x="110" y="62"/>
                    <a:pt x="108" y="59"/>
                  </a:cubicBezTo>
                  <a:cubicBezTo>
                    <a:pt x="106" y="51"/>
                    <a:pt x="106" y="51"/>
                    <a:pt x="106" y="51"/>
                  </a:cubicBezTo>
                  <a:cubicBezTo>
                    <a:pt x="106" y="48"/>
                    <a:pt x="108" y="44"/>
                    <a:pt x="109" y="41"/>
                  </a:cubicBezTo>
                  <a:cubicBezTo>
                    <a:pt x="115" y="32"/>
                    <a:pt x="115" y="32"/>
                    <a:pt x="115" y="32"/>
                  </a:cubicBezTo>
                  <a:cubicBezTo>
                    <a:pt x="116" y="29"/>
                    <a:pt x="115" y="26"/>
                    <a:pt x="113" y="25"/>
                  </a:cubicBezTo>
                  <a:cubicBezTo>
                    <a:pt x="91" y="15"/>
                    <a:pt x="91" y="15"/>
                    <a:pt x="91" y="15"/>
                  </a:cubicBezTo>
                  <a:cubicBezTo>
                    <a:pt x="88" y="14"/>
                    <a:pt x="85" y="16"/>
                    <a:pt x="84" y="19"/>
                  </a:cubicBezTo>
                  <a:cubicBezTo>
                    <a:pt x="81" y="30"/>
                    <a:pt x="81" y="30"/>
                    <a:pt x="81" y="30"/>
                  </a:cubicBezTo>
                  <a:cubicBezTo>
                    <a:pt x="80" y="32"/>
                    <a:pt x="78" y="37"/>
                    <a:pt x="76" y="39"/>
                  </a:cubicBezTo>
                  <a:cubicBezTo>
                    <a:pt x="69" y="43"/>
                    <a:pt x="69" y="43"/>
                    <a:pt x="69" y="43"/>
                  </a:cubicBezTo>
                  <a:cubicBezTo>
                    <a:pt x="66" y="44"/>
                    <a:pt x="62" y="44"/>
                    <a:pt x="60" y="43"/>
                  </a:cubicBezTo>
                  <a:cubicBezTo>
                    <a:pt x="57" y="42"/>
                    <a:pt x="53" y="40"/>
                    <a:pt x="51" y="38"/>
                  </a:cubicBezTo>
                  <a:cubicBezTo>
                    <a:pt x="47" y="31"/>
                    <a:pt x="47" y="31"/>
                    <a:pt x="47" y="31"/>
                  </a:cubicBezTo>
                  <a:cubicBezTo>
                    <a:pt x="47" y="30"/>
                    <a:pt x="47" y="30"/>
                    <a:pt x="47" y="29"/>
                  </a:cubicBezTo>
                  <a:cubicBezTo>
                    <a:pt x="47" y="29"/>
                    <a:pt x="47" y="29"/>
                    <a:pt x="47" y="29"/>
                  </a:cubicBezTo>
                  <a:cubicBezTo>
                    <a:pt x="47" y="26"/>
                    <a:pt x="47" y="23"/>
                    <a:pt x="47" y="20"/>
                  </a:cubicBezTo>
                  <a:cubicBezTo>
                    <a:pt x="50" y="10"/>
                    <a:pt x="50" y="10"/>
                    <a:pt x="50" y="10"/>
                  </a:cubicBezTo>
                  <a:cubicBezTo>
                    <a:pt x="51" y="7"/>
                    <a:pt x="49" y="4"/>
                    <a:pt x="46" y="3"/>
                  </a:cubicBezTo>
                  <a:cubicBezTo>
                    <a:pt x="23" y="0"/>
                    <a:pt x="23" y="0"/>
                    <a:pt x="23" y="0"/>
                  </a:cubicBezTo>
                  <a:cubicBezTo>
                    <a:pt x="20" y="0"/>
                    <a:pt x="17" y="2"/>
                    <a:pt x="17" y="5"/>
                  </a:cubicBezTo>
                  <a:cubicBezTo>
                    <a:pt x="17" y="17"/>
                    <a:pt x="17" y="17"/>
                    <a:pt x="17" y="17"/>
                  </a:cubicBezTo>
                  <a:cubicBezTo>
                    <a:pt x="17" y="20"/>
                    <a:pt x="16" y="24"/>
                    <a:pt x="15" y="27"/>
                  </a:cubicBezTo>
                  <a:cubicBezTo>
                    <a:pt x="9" y="33"/>
                    <a:pt x="9" y="33"/>
                    <a:pt x="9" y="33"/>
                  </a:cubicBezTo>
                  <a:cubicBezTo>
                    <a:pt x="6" y="34"/>
                    <a:pt x="2" y="35"/>
                    <a:pt x="0" y="35"/>
                  </a:cubicBezTo>
                  <a:cubicBezTo>
                    <a:pt x="0" y="35"/>
                    <a:pt x="0" y="35"/>
                    <a:pt x="0" y="35"/>
                  </a:cubicBezTo>
                  <a:cubicBezTo>
                    <a:pt x="0" y="149"/>
                    <a:pt x="0" y="149"/>
                    <a:pt x="0" y="149"/>
                  </a:cubicBezTo>
                  <a:cubicBezTo>
                    <a:pt x="0" y="149"/>
                    <a:pt x="0" y="149"/>
                    <a:pt x="0" y="149"/>
                  </a:cubicBezTo>
                  <a:cubicBezTo>
                    <a:pt x="63" y="149"/>
                    <a:pt x="114" y="200"/>
                    <a:pt x="114" y="264"/>
                  </a:cubicBezTo>
                  <a:cubicBezTo>
                    <a:pt x="114" y="264"/>
                    <a:pt x="114" y="264"/>
                    <a:pt x="114" y="264"/>
                  </a:cubicBezTo>
                  <a:cubicBezTo>
                    <a:pt x="231" y="264"/>
                    <a:pt x="231" y="264"/>
                    <a:pt x="231" y="264"/>
                  </a:cubicBezTo>
                  <a:cubicBezTo>
                    <a:pt x="232" y="261"/>
                    <a:pt x="232" y="258"/>
                    <a:pt x="233" y="256"/>
                  </a:cubicBezTo>
                  <a:cubicBezTo>
                    <a:pt x="239" y="250"/>
                    <a:pt x="239" y="250"/>
                    <a:pt x="239" y="250"/>
                  </a:cubicBezTo>
                  <a:cubicBezTo>
                    <a:pt x="242" y="249"/>
                    <a:pt x="247" y="248"/>
                    <a:pt x="250" y="248"/>
                  </a:cubicBezTo>
                  <a:cubicBezTo>
                    <a:pt x="258" y="248"/>
                    <a:pt x="258" y="248"/>
                    <a:pt x="258" y="248"/>
                  </a:cubicBezTo>
                  <a:cubicBezTo>
                    <a:pt x="261" y="248"/>
                    <a:pt x="263" y="246"/>
                    <a:pt x="263" y="243"/>
                  </a:cubicBezTo>
                  <a:lnTo>
                    <a:pt x="260" y="220"/>
                  </a:lnTo>
                  <a:close/>
                </a:path>
              </a:pathLst>
            </a:cu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icrosoft YaHei UI" panose="020B0503020204020204" charset="-122"/>
                <a:ea typeface="Microsoft YaHei UI" panose="020B0503020204020204" charset="-122"/>
                <a:cs typeface="+mn-cs"/>
              </a:endParaRPr>
            </a:p>
          </p:txBody>
        </p:sp>
        <p:sp>
          <p:nvSpPr>
            <p:cNvPr id="30745" name="Freeform 8"/>
            <p:cNvSpPr/>
            <p:nvPr/>
          </p:nvSpPr>
          <p:spPr bwMode="auto">
            <a:xfrm>
              <a:off x="3944938" y="1519238"/>
              <a:ext cx="2066925" cy="2066925"/>
            </a:xfrm>
            <a:custGeom>
              <a:avLst/>
              <a:gdLst>
                <a:gd name="T0" fmla="*/ 2147483646 w 264"/>
                <a:gd name="T1" fmla="*/ 2147483646 h 264"/>
                <a:gd name="T2" fmla="*/ 2147483646 w 264"/>
                <a:gd name="T3" fmla="*/ 2147483646 h 264"/>
                <a:gd name="T4" fmla="*/ 2147483646 w 264"/>
                <a:gd name="T5" fmla="*/ 2147483646 h 264"/>
                <a:gd name="T6" fmla="*/ 2147483646 w 264"/>
                <a:gd name="T7" fmla="*/ 2147483646 h 264"/>
                <a:gd name="T8" fmla="*/ 2147483646 w 264"/>
                <a:gd name="T9" fmla="*/ 2147483646 h 264"/>
                <a:gd name="T10" fmla="*/ 2147483646 w 264"/>
                <a:gd name="T11" fmla="*/ 2147483646 h 264"/>
                <a:gd name="T12" fmla="*/ 2147483646 w 264"/>
                <a:gd name="T13" fmla="*/ 2147483646 h 264"/>
                <a:gd name="T14" fmla="*/ 2147483646 w 264"/>
                <a:gd name="T15" fmla="*/ 2147483646 h 264"/>
                <a:gd name="T16" fmla="*/ 2147483646 w 264"/>
                <a:gd name="T17" fmla="*/ 2147483646 h 264"/>
                <a:gd name="T18" fmla="*/ 2147483646 w 264"/>
                <a:gd name="T19" fmla="*/ 2147483646 h 264"/>
                <a:gd name="T20" fmla="*/ 2147483646 w 264"/>
                <a:gd name="T21" fmla="*/ 2147483646 h 264"/>
                <a:gd name="T22" fmla="*/ 2147483646 w 264"/>
                <a:gd name="T23" fmla="*/ 2147483646 h 264"/>
                <a:gd name="T24" fmla="*/ 2147483646 w 264"/>
                <a:gd name="T25" fmla="*/ 2147483646 h 264"/>
                <a:gd name="T26" fmla="*/ 2147483646 w 264"/>
                <a:gd name="T27" fmla="*/ 2147483646 h 264"/>
                <a:gd name="T28" fmla="*/ 2147483646 w 264"/>
                <a:gd name="T29" fmla="*/ 2147483646 h 264"/>
                <a:gd name="T30" fmla="*/ 2147483646 w 264"/>
                <a:gd name="T31" fmla="*/ 2147483646 h 264"/>
                <a:gd name="T32" fmla="*/ 2147483646 w 264"/>
                <a:gd name="T33" fmla="*/ 2147483646 h 264"/>
                <a:gd name="T34" fmla="*/ 2147483646 w 264"/>
                <a:gd name="T35" fmla="*/ 2147483646 h 264"/>
                <a:gd name="T36" fmla="*/ 2147483646 w 264"/>
                <a:gd name="T37" fmla="*/ 2147483646 h 264"/>
                <a:gd name="T38" fmla="*/ 2147483646 w 264"/>
                <a:gd name="T39" fmla="*/ 2147483646 h 264"/>
                <a:gd name="T40" fmla="*/ 2147483646 w 264"/>
                <a:gd name="T41" fmla="*/ 2147483646 h 264"/>
                <a:gd name="T42" fmla="*/ 2147483646 w 264"/>
                <a:gd name="T43" fmla="*/ 2147483646 h 264"/>
                <a:gd name="T44" fmla="*/ 2147483646 w 264"/>
                <a:gd name="T45" fmla="*/ 2147483646 h 264"/>
                <a:gd name="T46" fmla="*/ 2147483646 w 264"/>
                <a:gd name="T47" fmla="*/ 2147483646 h 264"/>
                <a:gd name="T48" fmla="*/ 2147483646 w 264"/>
                <a:gd name="T49" fmla="*/ 2147483646 h 264"/>
                <a:gd name="T50" fmla="*/ 2147483646 w 264"/>
                <a:gd name="T51" fmla="*/ 2147483646 h 264"/>
                <a:gd name="T52" fmla="*/ 2147483646 w 264"/>
                <a:gd name="T53" fmla="*/ 2147483646 h 264"/>
                <a:gd name="T54" fmla="*/ 2147483646 w 264"/>
                <a:gd name="T55" fmla="*/ 2147483646 h 264"/>
                <a:gd name="T56" fmla="*/ 2147483646 w 264"/>
                <a:gd name="T57" fmla="*/ 2147483646 h 264"/>
                <a:gd name="T58" fmla="*/ 2147483646 w 264"/>
                <a:gd name="T59" fmla="*/ 2147483646 h 264"/>
                <a:gd name="T60" fmla="*/ 2147483646 w 264"/>
                <a:gd name="T61" fmla="*/ 2147483646 h 264"/>
                <a:gd name="T62" fmla="*/ 2147483646 w 264"/>
                <a:gd name="T63" fmla="*/ 2147483646 h 264"/>
                <a:gd name="T64" fmla="*/ 2147483646 w 264"/>
                <a:gd name="T65" fmla="*/ 2147483646 h 264"/>
                <a:gd name="T66" fmla="*/ 2147483646 w 264"/>
                <a:gd name="T67" fmla="*/ 2147483646 h 264"/>
                <a:gd name="T68" fmla="*/ 2147483646 w 264"/>
                <a:gd name="T69" fmla="*/ 2147483646 h 26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64" h="264">
                  <a:moveTo>
                    <a:pt x="254" y="33"/>
                  </a:moveTo>
                  <a:cubicBezTo>
                    <a:pt x="248" y="27"/>
                    <a:pt x="248" y="27"/>
                    <a:pt x="248" y="27"/>
                  </a:cubicBezTo>
                  <a:cubicBezTo>
                    <a:pt x="247" y="24"/>
                    <a:pt x="246" y="20"/>
                    <a:pt x="246" y="17"/>
                  </a:cubicBezTo>
                  <a:cubicBezTo>
                    <a:pt x="246" y="5"/>
                    <a:pt x="246" y="5"/>
                    <a:pt x="246" y="5"/>
                  </a:cubicBezTo>
                  <a:cubicBezTo>
                    <a:pt x="246" y="2"/>
                    <a:pt x="244" y="0"/>
                    <a:pt x="241" y="0"/>
                  </a:cubicBezTo>
                  <a:cubicBezTo>
                    <a:pt x="217" y="3"/>
                    <a:pt x="217" y="3"/>
                    <a:pt x="217" y="3"/>
                  </a:cubicBezTo>
                  <a:cubicBezTo>
                    <a:pt x="214" y="4"/>
                    <a:pt x="212" y="7"/>
                    <a:pt x="213" y="10"/>
                  </a:cubicBezTo>
                  <a:cubicBezTo>
                    <a:pt x="216" y="21"/>
                    <a:pt x="216" y="21"/>
                    <a:pt x="216" y="21"/>
                  </a:cubicBezTo>
                  <a:cubicBezTo>
                    <a:pt x="217" y="24"/>
                    <a:pt x="217" y="28"/>
                    <a:pt x="217" y="31"/>
                  </a:cubicBezTo>
                  <a:cubicBezTo>
                    <a:pt x="213" y="39"/>
                    <a:pt x="213" y="39"/>
                    <a:pt x="213" y="39"/>
                  </a:cubicBezTo>
                  <a:cubicBezTo>
                    <a:pt x="210" y="41"/>
                    <a:pt x="206" y="43"/>
                    <a:pt x="204" y="43"/>
                  </a:cubicBezTo>
                  <a:cubicBezTo>
                    <a:pt x="202" y="44"/>
                    <a:pt x="197" y="44"/>
                    <a:pt x="194" y="44"/>
                  </a:cubicBezTo>
                  <a:cubicBezTo>
                    <a:pt x="187" y="39"/>
                    <a:pt x="187" y="39"/>
                    <a:pt x="187" y="39"/>
                  </a:cubicBezTo>
                  <a:cubicBezTo>
                    <a:pt x="185" y="37"/>
                    <a:pt x="183" y="33"/>
                    <a:pt x="182" y="30"/>
                  </a:cubicBezTo>
                  <a:cubicBezTo>
                    <a:pt x="179" y="19"/>
                    <a:pt x="179" y="19"/>
                    <a:pt x="179" y="19"/>
                  </a:cubicBezTo>
                  <a:cubicBezTo>
                    <a:pt x="179" y="16"/>
                    <a:pt x="176" y="14"/>
                    <a:pt x="173" y="15"/>
                  </a:cubicBezTo>
                  <a:cubicBezTo>
                    <a:pt x="151" y="25"/>
                    <a:pt x="151" y="25"/>
                    <a:pt x="151" y="25"/>
                  </a:cubicBezTo>
                  <a:cubicBezTo>
                    <a:pt x="148" y="26"/>
                    <a:pt x="147" y="29"/>
                    <a:pt x="149" y="32"/>
                  </a:cubicBezTo>
                  <a:cubicBezTo>
                    <a:pt x="154" y="42"/>
                    <a:pt x="154" y="42"/>
                    <a:pt x="154" y="42"/>
                  </a:cubicBezTo>
                  <a:cubicBezTo>
                    <a:pt x="156" y="44"/>
                    <a:pt x="157" y="49"/>
                    <a:pt x="158" y="52"/>
                  </a:cubicBezTo>
                  <a:cubicBezTo>
                    <a:pt x="155" y="60"/>
                    <a:pt x="155" y="60"/>
                    <a:pt x="155" y="60"/>
                  </a:cubicBezTo>
                  <a:cubicBezTo>
                    <a:pt x="154" y="62"/>
                    <a:pt x="151" y="65"/>
                    <a:pt x="148" y="66"/>
                  </a:cubicBezTo>
                  <a:cubicBezTo>
                    <a:pt x="146" y="68"/>
                    <a:pt x="142" y="69"/>
                    <a:pt x="139" y="69"/>
                  </a:cubicBezTo>
                  <a:cubicBezTo>
                    <a:pt x="131" y="67"/>
                    <a:pt x="131" y="67"/>
                    <a:pt x="131" y="67"/>
                  </a:cubicBezTo>
                  <a:cubicBezTo>
                    <a:pt x="129" y="65"/>
                    <a:pt x="125" y="62"/>
                    <a:pt x="124" y="59"/>
                  </a:cubicBezTo>
                  <a:cubicBezTo>
                    <a:pt x="118" y="49"/>
                    <a:pt x="118" y="49"/>
                    <a:pt x="118" y="49"/>
                  </a:cubicBezTo>
                  <a:cubicBezTo>
                    <a:pt x="117" y="47"/>
                    <a:pt x="114" y="46"/>
                    <a:pt x="111" y="48"/>
                  </a:cubicBezTo>
                  <a:cubicBezTo>
                    <a:pt x="92" y="62"/>
                    <a:pt x="92" y="62"/>
                    <a:pt x="92" y="62"/>
                  </a:cubicBezTo>
                  <a:cubicBezTo>
                    <a:pt x="90" y="64"/>
                    <a:pt x="90" y="68"/>
                    <a:pt x="92" y="70"/>
                  </a:cubicBezTo>
                  <a:cubicBezTo>
                    <a:pt x="100" y="78"/>
                    <a:pt x="100" y="78"/>
                    <a:pt x="100" y="78"/>
                  </a:cubicBezTo>
                  <a:cubicBezTo>
                    <a:pt x="102" y="80"/>
                    <a:pt x="105" y="84"/>
                    <a:pt x="106" y="87"/>
                  </a:cubicBezTo>
                  <a:cubicBezTo>
                    <a:pt x="106" y="95"/>
                    <a:pt x="106" y="95"/>
                    <a:pt x="106" y="95"/>
                  </a:cubicBezTo>
                  <a:cubicBezTo>
                    <a:pt x="105" y="98"/>
                    <a:pt x="102" y="102"/>
                    <a:pt x="101" y="103"/>
                  </a:cubicBezTo>
                  <a:cubicBezTo>
                    <a:pt x="99" y="105"/>
                    <a:pt x="95" y="107"/>
                    <a:pt x="92" y="108"/>
                  </a:cubicBezTo>
                  <a:cubicBezTo>
                    <a:pt x="84" y="108"/>
                    <a:pt x="84" y="108"/>
                    <a:pt x="84" y="108"/>
                  </a:cubicBezTo>
                  <a:cubicBezTo>
                    <a:pt x="81" y="107"/>
                    <a:pt x="77" y="105"/>
                    <a:pt x="75" y="102"/>
                  </a:cubicBezTo>
                  <a:cubicBezTo>
                    <a:pt x="67" y="95"/>
                    <a:pt x="67" y="95"/>
                    <a:pt x="67" y="95"/>
                  </a:cubicBezTo>
                  <a:cubicBezTo>
                    <a:pt x="65" y="93"/>
                    <a:pt x="62" y="93"/>
                    <a:pt x="60" y="95"/>
                  </a:cubicBezTo>
                  <a:cubicBezTo>
                    <a:pt x="46" y="114"/>
                    <a:pt x="46" y="114"/>
                    <a:pt x="46" y="114"/>
                  </a:cubicBezTo>
                  <a:cubicBezTo>
                    <a:pt x="44" y="117"/>
                    <a:pt x="45" y="120"/>
                    <a:pt x="47" y="121"/>
                  </a:cubicBezTo>
                  <a:cubicBezTo>
                    <a:pt x="57" y="127"/>
                    <a:pt x="57" y="127"/>
                    <a:pt x="57" y="127"/>
                  </a:cubicBezTo>
                  <a:cubicBezTo>
                    <a:pt x="59" y="128"/>
                    <a:pt x="63" y="131"/>
                    <a:pt x="65" y="134"/>
                  </a:cubicBezTo>
                  <a:cubicBezTo>
                    <a:pt x="67" y="142"/>
                    <a:pt x="67" y="142"/>
                    <a:pt x="67" y="142"/>
                  </a:cubicBezTo>
                  <a:cubicBezTo>
                    <a:pt x="67" y="145"/>
                    <a:pt x="65" y="149"/>
                    <a:pt x="64" y="151"/>
                  </a:cubicBezTo>
                  <a:cubicBezTo>
                    <a:pt x="63" y="153"/>
                    <a:pt x="60" y="156"/>
                    <a:pt x="58" y="158"/>
                  </a:cubicBezTo>
                  <a:cubicBezTo>
                    <a:pt x="49" y="160"/>
                    <a:pt x="49" y="160"/>
                    <a:pt x="49" y="160"/>
                  </a:cubicBezTo>
                  <a:cubicBezTo>
                    <a:pt x="46" y="160"/>
                    <a:pt x="42" y="159"/>
                    <a:pt x="39" y="157"/>
                  </a:cubicBezTo>
                  <a:cubicBezTo>
                    <a:pt x="30" y="152"/>
                    <a:pt x="30" y="152"/>
                    <a:pt x="30" y="152"/>
                  </a:cubicBezTo>
                  <a:cubicBezTo>
                    <a:pt x="28" y="150"/>
                    <a:pt x="24" y="151"/>
                    <a:pt x="23" y="154"/>
                  </a:cubicBezTo>
                  <a:cubicBezTo>
                    <a:pt x="14" y="176"/>
                    <a:pt x="14" y="176"/>
                    <a:pt x="14" y="176"/>
                  </a:cubicBezTo>
                  <a:cubicBezTo>
                    <a:pt x="13" y="179"/>
                    <a:pt x="15" y="182"/>
                    <a:pt x="18" y="182"/>
                  </a:cubicBezTo>
                  <a:cubicBezTo>
                    <a:pt x="28" y="185"/>
                    <a:pt x="28" y="185"/>
                    <a:pt x="28" y="185"/>
                  </a:cubicBezTo>
                  <a:cubicBezTo>
                    <a:pt x="31" y="186"/>
                    <a:pt x="35" y="188"/>
                    <a:pt x="37" y="190"/>
                  </a:cubicBezTo>
                  <a:cubicBezTo>
                    <a:pt x="41" y="197"/>
                    <a:pt x="41" y="197"/>
                    <a:pt x="41" y="197"/>
                  </a:cubicBezTo>
                  <a:cubicBezTo>
                    <a:pt x="42" y="200"/>
                    <a:pt x="42" y="205"/>
                    <a:pt x="41" y="207"/>
                  </a:cubicBezTo>
                  <a:cubicBezTo>
                    <a:pt x="41" y="209"/>
                    <a:pt x="39" y="213"/>
                    <a:pt x="37" y="215"/>
                  </a:cubicBezTo>
                  <a:cubicBezTo>
                    <a:pt x="29" y="220"/>
                    <a:pt x="29" y="220"/>
                    <a:pt x="29" y="220"/>
                  </a:cubicBezTo>
                  <a:cubicBezTo>
                    <a:pt x="26" y="220"/>
                    <a:pt x="22" y="220"/>
                    <a:pt x="19" y="219"/>
                  </a:cubicBezTo>
                  <a:cubicBezTo>
                    <a:pt x="9" y="216"/>
                    <a:pt x="9" y="216"/>
                    <a:pt x="9" y="216"/>
                  </a:cubicBezTo>
                  <a:cubicBezTo>
                    <a:pt x="6" y="216"/>
                    <a:pt x="4" y="217"/>
                    <a:pt x="3" y="220"/>
                  </a:cubicBezTo>
                  <a:cubicBezTo>
                    <a:pt x="0" y="244"/>
                    <a:pt x="0" y="244"/>
                    <a:pt x="0" y="244"/>
                  </a:cubicBezTo>
                  <a:cubicBezTo>
                    <a:pt x="0" y="247"/>
                    <a:pt x="2" y="249"/>
                    <a:pt x="5" y="249"/>
                  </a:cubicBezTo>
                  <a:cubicBezTo>
                    <a:pt x="15" y="249"/>
                    <a:pt x="15" y="249"/>
                    <a:pt x="15" y="249"/>
                  </a:cubicBezTo>
                  <a:cubicBezTo>
                    <a:pt x="18" y="249"/>
                    <a:pt x="23" y="250"/>
                    <a:pt x="25" y="251"/>
                  </a:cubicBezTo>
                  <a:cubicBezTo>
                    <a:pt x="31" y="257"/>
                    <a:pt x="31" y="257"/>
                    <a:pt x="31" y="257"/>
                  </a:cubicBezTo>
                  <a:cubicBezTo>
                    <a:pt x="32" y="259"/>
                    <a:pt x="33" y="261"/>
                    <a:pt x="33" y="264"/>
                  </a:cubicBezTo>
                  <a:cubicBezTo>
                    <a:pt x="149" y="264"/>
                    <a:pt x="149" y="264"/>
                    <a:pt x="149" y="264"/>
                  </a:cubicBezTo>
                  <a:cubicBezTo>
                    <a:pt x="149" y="264"/>
                    <a:pt x="149" y="264"/>
                    <a:pt x="149" y="264"/>
                  </a:cubicBezTo>
                  <a:cubicBezTo>
                    <a:pt x="149" y="200"/>
                    <a:pt x="201" y="149"/>
                    <a:pt x="264" y="149"/>
                  </a:cubicBezTo>
                  <a:cubicBezTo>
                    <a:pt x="264" y="35"/>
                    <a:pt x="264" y="35"/>
                    <a:pt x="264" y="35"/>
                  </a:cubicBezTo>
                  <a:cubicBezTo>
                    <a:pt x="261" y="35"/>
                    <a:pt x="257" y="34"/>
                    <a:pt x="254" y="33"/>
                  </a:cubicBez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icrosoft YaHei UI" panose="020B0503020204020204" charset="-122"/>
                <a:ea typeface="Microsoft YaHei UI" panose="020B0503020204020204" charset="-122"/>
                <a:cs typeface="+mn-cs"/>
              </a:endParaRPr>
            </a:p>
          </p:txBody>
        </p:sp>
        <p:sp>
          <p:nvSpPr>
            <p:cNvPr id="30746" name="TextBox 11"/>
            <p:cNvSpPr txBox="1">
              <a:spLocks noChangeArrowheads="1"/>
            </p:cNvSpPr>
            <p:nvPr/>
          </p:nvSpPr>
          <p:spPr bwMode="auto">
            <a:xfrm>
              <a:off x="4835769" y="3314700"/>
              <a:ext cx="23948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id-ID" altLang="en-US" b="1" i="0" u="none" strike="noStrike" kern="1200" cap="none" spc="0" normalizeH="0" baseline="0" noProof="0" dirty="0">
                <a:ln>
                  <a:noFill/>
                </a:ln>
                <a:solidFill>
                  <a:srgbClr val="FFFFFF"/>
                </a:solidFill>
                <a:effectLst/>
                <a:uLnTx/>
                <a:uFillTx/>
                <a:latin typeface="Microsoft YaHei UI" panose="020B0503020204020204" charset="-122"/>
                <a:ea typeface="Microsoft YaHei UI" panose="020B0503020204020204" charset="-122"/>
                <a:cs typeface="+mn-cs"/>
              </a:endParaRPr>
            </a:p>
          </p:txBody>
        </p:sp>
        <p:sp>
          <p:nvSpPr>
            <p:cNvPr id="30747" name="Rectangle 12"/>
            <p:cNvSpPr>
              <a:spLocks noChangeArrowheads="1"/>
            </p:cNvSpPr>
            <p:nvPr/>
          </p:nvSpPr>
          <p:spPr bwMode="auto">
            <a:xfrm rot="18900000">
              <a:off x="6275261" y="4208509"/>
              <a:ext cx="147345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en-US" sz="3200" b="1" dirty="0">
                  <a:solidFill>
                    <a:srgbClr val="FFFFFF"/>
                  </a:solidFill>
                  <a:latin typeface="Microsoft YaHei UI" panose="020B0503020204020204" charset="-122"/>
                  <a:ea typeface="Microsoft YaHei UI" panose="020B0503020204020204" charset="-122"/>
                </a:rPr>
                <a:t>legal</a:t>
              </a:r>
              <a:endParaRPr kumimoji="0" lang="en-US" altLang="en-US" sz="3200" b="1" i="0" u="none" strike="noStrike" kern="1200" cap="none" spc="0" normalizeH="0" baseline="0" noProof="0" dirty="0">
                <a:ln>
                  <a:noFill/>
                </a:ln>
                <a:solidFill>
                  <a:srgbClr val="FFFFFF"/>
                </a:solidFill>
                <a:effectLst/>
                <a:uLnTx/>
                <a:uFillTx/>
                <a:latin typeface="Microsoft YaHei UI" panose="020B0503020204020204" charset="-122"/>
                <a:ea typeface="Microsoft YaHei UI" panose="020B0503020204020204" charset="-122"/>
                <a:cs typeface="+mn-cs"/>
              </a:endParaRPr>
            </a:p>
          </p:txBody>
        </p:sp>
        <p:sp>
          <p:nvSpPr>
            <p:cNvPr id="30748" name="Rectangle 13"/>
            <p:cNvSpPr>
              <a:spLocks noChangeArrowheads="1"/>
            </p:cNvSpPr>
            <p:nvPr/>
          </p:nvSpPr>
          <p:spPr bwMode="auto">
            <a:xfrm rot="2700000">
              <a:off x="6008829" y="2507912"/>
              <a:ext cx="207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en-US" altLang="en-US" sz="3200" b="1" dirty="0">
                  <a:solidFill>
                    <a:srgbClr val="FFFFFF"/>
                  </a:solidFill>
                  <a:latin typeface="Microsoft YaHei UI" panose="020B0503020204020204" charset="-122"/>
                  <a:ea typeface="Microsoft YaHei UI" panose="020B0503020204020204" charset="-122"/>
                </a:rPr>
                <a:t>efficient</a:t>
              </a:r>
              <a:endParaRPr kumimoji="0" lang="id-ID" altLang="en-US" sz="3200" b="1" i="0" u="none" strike="noStrike" kern="1200" cap="none" spc="0" normalizeH="0" baseline="0" noProof="0" dirty="0">
                <a:ln>
                  <a:noFill/>
                </a:ln>
                <a:solidFill>
                  <a:srgbClr val="FFFFFF"/>
                </a:solidFill>
                <a:effectLst/>
                <a:uLnTx/>
                <a:uFillTx/>
                <a:latin typeface="Microsoft YaHei UI" panose="020B0503020204020204" charset="-122"/>
                <a:ea typeface="Microsoft YaHei UI" panose="020B0503020204020204" charset="-122"/>
                <a:cs typeface="+mn-cs"/>
              </a:endParaRPr>
            </a:p>
          </p:txBody>
        </p:sp>
        <p:sp>
          <p:nvSpPr>
            <p:cNvPr id="30749" name="Rectangle 14"/>
            <p:cNvSpPr>
              <a:spLocks noChangeArrowheads="1"/>
            </p:cNvSpPr>
            <p:nvPr/>
          </p:nvSpPr>
          <p:spPr bwMode="auto">
            <a:xfrm rot="18712978">
              <a:off x="4453469" y="2407310"/>
              <a:ext cx="118592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en-US" sz="3200" b="1" i="0" u="none" strike="noStrike" kern="1200" cap="none" spc="0" normalizeH="0" baseline="0" noProof="0" dirty="0">
                  <a:ln>
                    <a:noFill/>
                  </a:ln>
                  <a:solidFill>
                    <a:srgbClr val="FFFFFF"/>
                  </a:solidFill>
                  <a:effectLst/>
                  <a:uLnTx/>
                  <a:uFillTx/>
                  <a:latin typeface="Microsoft YaHei UI" panose="020B0503020204020204" charset="-122"/>
                  <a:ea typeface="Microsoft YaHei UI" panose="020B0503020204020204" charset="-122"/>
                  <a:cs typeface="+mn-cs"/>
                </a:rPr>
                <a:t>free</a:t>
              </a:r>
            </a:p>
          </p:txBody>
        </p:sp>
        <p:sp>
          <p:nvSpPr>
            <p:cNvPr id="30750" name="Rectangle 15"/>
            <p:cNvSpPr>
              <a:spLocks noChangeArrowheads="1"/>
            </p:cNvSpPr>
            <p:nvPr/>
          </p:nvSpPr>
          <p:spPr bwMode="auto">
            <a:xfrm rot="2295935">
              <a:off x="4160332" y="4216464"/>
              <a:ext cx="184647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en-US" sz="3200" b="1" dirty="0">
                  <a:solidFill>
                    <a:srgbClr val="FFFFFF"/>
                  </a:solidFill>
                  <a:latin typeface="Microsoft YaHei UI" panose="020B0503020204020204" charset="-122"/>
                  <a:ea typeface="Microsoft YaHei UI" panose="020B0503020204020204" charset="-122"/>
                </a:rPr>
                <a:t>easy</a:t>
              </a:r>
              <a:endParaRPr kumimoji="0" lang="en-US" altLang="en-US" sz="3200" b="1" i="0" u="none" strike="noStrike" kern="1200" cap="none" spc="0" normalizeH="0" baseline="0" noProof="0" dirty="0">
                <a:ln>
                  <a:noFill/>
                </a:ln>
                <a:solidFill>
                  <a:srgbClr val="FFFFFF"/>
                </a:solidFill>
                <a:effectLst/>
                <a:uLnTx/>
                <a:uFillTx/>
                <a:latin typeface="Microsoft YaHei UI" panose="020B0503020204020204" charset="-122"/>
                <a:ea typeface="Microsoft YaHei UI" panose="020B0503020204020204" charset="-122"/>
                <a:cs typeface="+mn-cs"/>
              </a:endParaRPr>
            </a:p>
          </p:txBody>
        </p:sp>
      </p:grpSp>
      <p:cxnSp>
        <p:nvCxnSpPr>
          <p:cNvPr id="30726" name="Straight Connector 47"/>
          <p:cNvCxnSpPr>
            <a:cxnSpLocks noChangeShapeType="1"/>
          </p:cNvCxnSpPr>
          <p:nvPr/>
        </p:nvCxnSpPr>
        <p:spPr bwMode="auto">
          <a:xfrm flipH="1">
            <a:off x="3352800" y="2489200"/>
            <a:ext cx="838200" cy="0"/>
          </a:xfrm>
          <a:prstGeom prst="line">
            <a:avLst/>
          </a:prstGeom>
          <a:noFill/>
          <a:ln w="25400">
            <a:solidFill>
              <a:schemeClr val="bg1"/>
            </a:solidFill>
            <a:round/>
            <a:tailEnd type="oval" w="med" len="med"/>
          </a:ln>
          <a:extLst>
            <a:ext uri="{909E8E84-426E-40DD-AFC4-6F175D3DCCD1}">
              <a14:hiddenFill xmlns:a14="http://schemas.microsoft.com/office/drawing/2010/main">
                <a:noFill/>
              </a14:hiddenFill>
            </a:ext>
          </a:extLst>
        </p:spPr>
      </p:cxnSp>
      <p:cxnSp>
        <p:nvCxnSpPr>
          <p:cNvPr id="30727" name="Straight Connector 48"/>
          <p:cNvCxnSpPr>
            <a:cxnSpLocks noChangeShapeType="1"/>
          </p:cNvCxnSpPr>
          <p:nvPr/>
        </p:nvCxnSpPr>
        <p:spPr bwMode="auto">
          <a:xfrm flipH="1">
            <a:off x="3644900" y="5149850"/>
            <a:ext cx="914400" cy="0"/>
          </a:xfrm>
          <a:prstGeom prst="line">
            <a:avLst/>
          </a:prstGeom>
          <a:noFill/>
          <a:ln w="25400">
            <a:solidFill>
              <a:schemeClr val="bg1"/>
            </a:solidFill>
            <a:round/>
            <a:tailEnd type="oval" w="med" len="med"/>
          </a:ln>
          <a:extLst>
            <a:ext uri="{909E8E84-426E-40DD-AFC4-6F175D3DCCD1}">
              <a14:hiddenFill xmlns:a14="http://schemas.microsoft.com/office/drawing/2010/main">
                <a:noFill/>
              </a14:hiddenFill>
            </a:ext>
          </a:extLst>
        </p:spPr>
      </p:cxnSp>
      <p:cxnSp>
        <p:nvCxnSpPr>
          <p:cNvPr id="30728" name="Straight Connector 49"/>
          <p:cNvCxnSpPr>
            <a:cxnSpLocks noChangeShapeType="1"/>
          </p:cNvCxnSpPr>
          <p:nvPr/>
        </p:nvCxnSpPr>
        <p:spPr bwMode="auto">
          <a:xfrm>
            <a:off x="7442200" y="5175250"/>
            <a:ext cx="838200" cy="0"/>
          </a:xfrm>
          <a:prstGeom prst="line">
            <a:avLst/>
          </a:prstGeom>
          <a:noFill/>
          <a:ln w="25400">
            <a:solidFill>
              <a:schemeClr val="bg1"/>
            </a:solidFill>
            <a:round/>
            <a:tailEnd type="oval" w="med" len="med"/>
          </a:ln>
          <a:extLst>
            <a:ext uri="{909E8E84-426E-40DD-AFC4-6F175D3DCCD1}">
              <a14:hiddenFill xmlns:a14="http://schemas.microsoft.com/office/drawing/2010/main">
                <a:noFill/>
              </a14:hiddenFill>
            </a:ext>
          </a:extLst>
        </p:spPr>
      </p:cxnSp>
      <p:cxnSp>
        <p:nvCxnSpPr>
          <p:cNvPr id="30729" name="Straight Connector 50"/>
          <p:cNvCxnSpPr>
            <a:cxnSpLocks noChangeShapeType="1"/>
          </p:cNvCxnSpPr>
          <p:nvPr/>
        </p:nvCxnSpPr>
        <p:spPr bwMode="auto">
          <a:xfrm>
            <a:off x="7797800" y="2413000"/>
            <a:ext cx="685800" cy="0"/>
          </a:xfrm>
          <a:prstGeom prst="line">
            <a:avLst/>
          </a:prstGeom>
          <a:noFill/>
          <a:ln w="25400">
            <a:solidFill>
              <a:schemeClr val="bg1"/>
            </a:solidFill>
            <a:round/>
            <a:tailEnd type="oval" w="med" len="med"/>
          </a:ln>
          <a:extLst>
            <a:ext uri="{909E8E84-426E-40DD-AFC4-6F175D3DCCD1}">
              <a14:hiddenFill xmlns:a14="http://schemas.microsoft.com/office/drawing/2010/main">
                <a:noFill/>
              </a14:hiddenFill>
            </a:ext>
          </a:extLst>
        </p:spPr>
      </p:cxnSp>
      <p:sp>
        <p:nvSpPr>
          <p:cNvPr id="30730" name="TextBox 43"/>
          <p:cNvSpPr txBox="1">
            <a:spLocks noChangeArrowheads="1"/>
          </p:cNvSpPr>
          <p:nvPr/>
        </p:nvSpPr>
        <p:spPr bwMode="auto">
          <a:xfrm>
            <a:off x="9158287" y="4806784"/>
            <a:ext cx="152019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1" i="0" u="none" strike="noStrike" kern="1200" cap="none" spc="0" normalizeH="0" baseline="0" noProof="0" dirty="0">
                <a:ln>
                  <a:noFill/>
                </a:ln>
                <a:solidFill>
                  <a:srgbClr val="FFFFFF"/>
                </a:solidFill>
                <a:effectLst/>
                <a:uLnTx/>
                <a:uFillTx/>
                <a:latin typeface="Microsoft YaHei UI" panose="020B0503020204020204" charset="-122"/>
                <a:ea typeface="Microsoft YaHei UI" panose="020B0503020204020204" charset="-122"/>
                <a:cs typeface="+mn-cs"/>
              </a:rPr>
              <a:t>合法</a:t>
            </a:r>
            <a:r>
              <a:rPr kumimoji="0" lang="en-US" altLang="zh-CN" sz="1600" b="1" i="0" u="none" strike="noStrike" kern="1200" cap="none" spc="0" normalizeH="0" baseline="0" noProof="0" dirty="0">
                <a:ln>
                  <a:noFill/>
                </a:ln>
                <a:solidFill>
                  <a:srgbClr val="FFFFFF"/>
                </a:solidFill>
                <a:effectLst/>
                <a:uLnTx/>
                <a:uFillTx/>
                <a:latin typeface="Microsoft YaHei UI" panose="020B0503020204020204" charset="-122"/>
                <a:ea typeface="Microsoft YaHei UI" panose="020B0503020204020204" charset="-122"/>
                <a:cs typeface="+mn-cs"/>
              </a:rPr>
              <a:t>——legal</a:t>
            </a:r>
          </a:p>
        </p:txBody>
      </p:sp>
      <p:sp>
        <p:nvSpPr>
          <p:cNvPr id="30731" name="Rectangle 44"/>
          <p:cNvSpPr>
            <a:spLocks noChangeArrowheads="1"/>
          </p:cNvSpPr>
          <p:nvPr/>
        </p:nvSpPr>
        <p:spPr bwMode="auto">
          <a:xfrm>
            <a:off x="9073536" y="5149850"/>
            <a:ext cx="2051050"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rgbClr val="FFFFFF"/>
                </a:solidFill>
                <a:effectLst/>
                <a:uLnTx/>
                <a:uFillTx/>
                <a:latin typeface="Microsoft YaHei UI" panose="020B0503020204020204" charset="-122"/>
                <a:ea typeface="Microsoft YaHei UI" panose="020B0503020204020204" charset="-122"/>
                <a:cs typeface="+mn-cs"/>
              </a:rPr>
              <a:t>更好的版权政策，给每一位科研人员我们最大的敬意</a:t>
            </a:r>
          </a:p>
        </p:txBody>
      </p:sp>
      <p:pic>
        <p:nvPicPr>
          <p:cNvPr id="30732" name="Group 6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3363" y="2189163"/>
            <a:ext cx="37147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3" name="TextBox 39"/>
          <p:cNvSpPr txBox="1">
            <a:spLocks noChangeArrowheads="1"/>
          </p:cNvSpPr>
          <p:nvPr/>
        </p:nvSpPr>
        <p:spPr bwMode="auto">
          <a:xfrm>
            <a:off x="9354206" y="2075815"/>
            <a:ext cx="187134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1" i="0" u="none" strike="noStrike" kern="1200" cap="none" spc="0" normalizeH="0" baseline="0" noProof="0" dirty="0">
                <a:ln>
                  <a:noFill/>
                </a:ln>
                <a:solidFill>
                  <a:srgbClr val="FFFFFF"/>
                </a:solidFill>
                <a:effectLst/>
                <a:uLnTx/>
                <a:uFillTx/>
                <a:latin typeface="Microsoft YaHei UI" panose="020B0503020204020204" charset="-122"/>
                <a:ea typeface="Microsoft YaHei UI" panose="020B0503020204020204" charset="-122"/>
                <a:cs typeface="+mn-cs"/>
              </a:rPr>
              <a:t>高效</a:t>
            </a:r>
            <a:r>
              <a:rPr kumimoji="0" lang="en-US" altLang="zh-CN" sz="1600" b="1" i="0" u="none" strike="noStrike" kern="1200" cap="none" spc="0" normalizeH="0" baseline="0" noProof="0" dirty="0">
                <a:ln>
                  <a:noFill/>
                </a:ln>
                <a:solidFill>
                  <a:srgbClr val="FFFFFF"/>
                </a:solidFill>
                <a:effectLst/>
                <a:uLnTx/>
                <a:uFillTx/>
                <a:latin typeface="Microsoft YaHei UI" panose="020B0503020204020204" charset="-122"/>
                <a:ea typeface="Microsoft YaHei UI" panose="020B0503020204020204" charset="-122"/>
                <a:cs typeface="+mn-cs"/>
              </a:rPr>
              <a:t>——efficient</a:t>
            </a:r>
          </a:p>
        </p:txBody>
      </p:sp>
      <p:sp>
        <p:nvSpPr>
          <p:cNvPr id="30734" name="Rectangle 40"/>
          <p:cNvSpPr>
            <a:spLocks noChangeArrowheads="1"/>
          </p:cNvSpPr>
          <p:nvPr/>
        </p:nvSpPr>
        <p:spPr bwMode="auto">
          <a:xfrm>
            <a:off x="9251950" y="2339975"/>
            <a:ext cx="22034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a:ln>
                  <a:noFill/>
                </a:ln>
                <a:solidFill>
                  <a:srgbClr val="FFFFFF"/>
                </a:solidFill>
                <a:effectLst/>
                <a:uLnTx/>
                <a:uFillTx/>
                <a:latin typeface="Microsoft YaHei UI" panose="020B0503020204020204" charset="-122"/>
                <a:ea typeface="Microsoft YaHei UI" panose="020B0503020204020204" charset="-122"/>
                <a:cs typeface="+mn-cs"/>
              </a:rPr>
              <a:t>更快更实用的高级搜索，让好文章不再难以寻找</a:t>
            </a:r>
          </a:p>
        </p:txBody>
      </p:sp>
      <p:pic>
        <p:nvPicPr>
          <p:cNvPr id="30735" name="Group 7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6963" y="2157413"/>
            <a:ext cx="4508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6" name="TextBox 41"/>
          <p:cNvSpPr txBox="1">
            <a:spLocks noChangeArrowheads="1"/>
          </p:cNvSpPr>
          <p:nvPr/>
        </p:nvSpPr>
        <p:spPr bwMode="auto">
          <a:xfrm>
            <a:off x="1236822" y="2150353"/>
            <a:ext cx="143256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1600" b="1" dirty="0">
                <a:solidFill>
                  <a:srgbClr val="FFFFFF"/>
                </a:solidFill>
                <a:latin typeface="Microsoft YaHei UI" panose="020B0503020204020204" charset="-122"/>
                <a:ea typeface="Microsoft YaHei UI" panose="020B0503020204020204" charset="-122"/>
              </a:rPr>
              <a:t>免费</a:t>
            </a:r>
            <a:r>
              <a:rPr lang="en-US" altLang="zh-CN" sz="1600" b="1" dirty="0">
                <a:solidFill>
                  <a:srgbClr val="FFFFFF"/>
                </a:solidFill>
                <a:latin typeface="Microsoft YaHei UI" panose="020B0503020204020204" charset="-122"/>
                <a:ea typeface="Microsoft YaHei UI" panose="020B0503020204020204" charset="-122"/>
              </a:rPr>
              <a:t>——free</a:t>
            </a:r>
          </a:p>
        </p:txBody>
      </p:sp>
      <p:sp>
        <p:nvSpPr>
          <p:cNvPr id="30737" name="Rectangle 42"/>
          <p:cNvSpPr>
            <a:spLocks noChangeArrowheads="1"/>
          </p:cNvSpPr>
          <p:nvPr/>
        </p:nvSpPr>
        <p:spPr bwMode="auto">
          <a:xfrm>
            <a:off x="568634" y="2489200"/>
            <a:ext cx="2201862"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rgbClr val="FFFFFF"/>
                </a:solidFill>
                <a:effectLst/>
                <a:uLnTx/>
                <a:uFillTx/>
                <a:latin typeface="Microsoft YaHei UI" panose="020B0503020204020204" charset="-122"/>
                <a:ea typeface="Microsoft YaHei UI" panose="020B0503020204020204" charset="-122"/>
                <a:cs typeface="+mn-cs"/>
              </a:rPr>
              <a:t>更为普通人考虑，让每一个人都能分享科学的喜悦</a:t>
            </a:r>
          </a:p>
        </p:txBody>
      </p:sp>
      <p:pic>
        <p:nvPicPr>
          <p:cNvPr id="30738" name="Group 7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7725" y="5016500"/>
            <a:ext cx="29210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9" name="TextBox 45"/>
          <p:cNvSpPr txBox="1">
            <a:spLocks noChangeArrowheads="1"/>
          </p:cNvSpPr>
          <p:nvPr/>
        </p:nvSpPr>
        <p:spPr bwMode="auto">
          <a:xfrm>
            <a:off x="1455440" y="4749800"/>
            <a:ext cx="148145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1600" b="1" dirty="0">
                <a:solidFill>
                  <a:srgbClr val="FFFFFF"/>
                </a:solidFill>
                <a:latin typeface="Microsoft YaHei UI" panose="020B0503020204020204" charset="-122"/>
                <a:ea typeface="Microsoft YaHei UI" panose="020B0503020204020204" charset="-122"/>
              </a:rPr>
              <a:t>简单</a:t>
            </a:r>
            <a:r>
              <a:rPr lang="en-US" altLang="zh-CN" sz="1600" b="1" dirty="0">
                <a:solidFill>
                  <a:srgbClr val="FFFFFF"/>
                </a:solidFill>
                <a:latin typeface="Microsoft YaHei UI" panose="020B0503020204020204" charset="-122"/>
                <a:ea typeface="Microsoft YaHei UI" panose="020B0503020204020204" charset="-122"/>
              </a:rPr>
              <a:t>——easy</a:t>
            </a:r>
          </a:p>
        </p:txBody>
      </p:sp>
      <p:sp>
        <p:nvSpPr>
          <p:cNvPr id="30740" name="Rectangle 46"/>
          <p:cNvSpPr>
            <a:spLocks noChangeArrowheads="1"/>
          </p:cNvSpPr>
          <p:nvPr/>
        </p:nvSpPr>
        <p:spPr bwMode="auto">
          <a:xfrm>
            <a:off x="708660" y="5031105"/>
            <a:ext cx="224409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rgbClr val="FFFFFF"/>
                </a:solidFill>
                <a:effectLst/>
                <a:uLnTx/>
                <a:uFillTx/>
                <a:latin typeface="Microsoft YaHei UI" panose="020B0503020204020204" charset="-122"/>
                <a:ea typeface="Microsoft YaHei UI" panose="020B0503020204020204" charset="-122"/>
                <a:cs typeface="+mn-cs"/>
              </a:rPr>
              <a:t>更简洁的页面，解放你的眼睛，更解放你的心情</a:t>
            </a:r>
          </a:p>
        </p:txBody>
      </p:sp>
      <p:pic>
        <p:nvPicPr>
          <p:cNvPr id="30741" name="Group 8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4900613"/>
            <a:ext cx="457200"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3"/>
          <p:cNvPicPr>
            <a:picLocks noChangeAspect="1"/>
          </p:cNvPicPr>
          <p:nvPr/>
        </p:nvPicPr>
        <p:blipFill>
          <a:blip r:embed="rId7"/>
          <a:stretch>
            <a:fillRect/>
          </a:stretch>
        </p:blipFill>
        <p:spPr>
          <a:xfrm>
            <a:off x="5090160" y="3308985"/>
            <a:ext cx="1884680" cy="565785"/>
          </a:xfrm>
          <a:prstGeom prst="rect">
            <a:avLst/>
          </a:prstGeom>
        </p:spPr>
      </p:pic>
      <p:sp>
        <p:nvSpPr>
          <p:cNvPr id="3" name="文本框 2"/>
          <p:cNvSpPr txBox="1"/>
          <p:nvPr/>
        </p:nvSpPr>
        <p:spPr>
          <a:xfrm>
            <a:off x="708660" y="354965"/>
            <a:ext cx="10747375" cy="768350"/>
          </a:xfrm>
          <a:prstGeom prst="rect">
            <a:avLst/>
          </a:prstGeom>
          <a:noFill/>
        </p:spPr>
        <p:txBody>
          <a:bodyPr wrap="square" rtlCol="0">
            <a:spAutoFit/>
          </a:bodyPr>
          <a:lstStyle/>
          <a:p>
            <a:pPr algn="ctr"/>
            <a:r>
              <a:rPr lang="zh-CN" altLang="en-US" sz="4400" dirty="0">
                <a:ln w="6600">
                  <a:solidFill>
                    <a:schemeClr val="accent2"/>
                  </a:solidFill>
                  <a:prstDash val="solid"/>
                </a:ln>
                <a:solidFill>
                  <a:srgbClr val="FFFFFF"/>
                </a:solidFill>
                <a:effectLst>
                  <a:outerShdw dist="38100" dir="2700000" algn="tl" rotWithShape="0">
                    <a:schemeClr val="accent2"/>
                  </a:outerShdw>
                </a:effectLst>
                <a:latin typeface="Microsoft YaHei UI" panose="020B0503020204020204" charset="-122"/>
                <a:ea typeface="Microsoft YaHei UI" panose="020B0503020204020204" charset="-122"/>
              </a:rPr>
              <a:t>我们为什么选择</a:t>
            </a:r>
            <a:r>
              <a:rPr lang="en-US" altLang="zh-CN" sz="4400" dirty="0" err="1">
                <a:ln w="6600">
                  <a:solidFill>
                    <a:schemeClr val="accent2"/>
                  </a:solidFill>
                  <a:prstDash val="solid"/>
                </a:ln>
                <a:solidFill>
                  <a:srgbClr val="FFFFFF"/>
                </a:solidFill>
                <a:effectLst>
                  <a:outerShdw dist="38100" dir="2700000" algn="tl" rotWithShape="0">
                    <a:schemeClr val="accent2"/>
                  </a:outerShdw>
                </a:effectLst>
                <a:latin typeface="Microsoft YaHei UI" panose="020B0503020204020204" charset="-122"/>
                <a:ea typeface="Microsoft YaHei UI" panose="020B0503020204020204" charset="-122"/>
              </a:rPr>
              <a:t>WeShare</a:t>
            </a:r>
            <a:r>
              <a:rPr lang="en-US" altLang="zh-CN" sz="4400" dirty="0">
                <a:ln w="6600">
                  <a:solidFill>
                    <a:schemeClr val="accent2"/>
                  </a:solidFill>
                  <a:prstDash val="solid"/>
                </a:ln>
                <a:solidFill>
                  <a:srgbClr val="FFFFFF"/>
                </a:solidFill>
                <a:effectLst>
                  <a:outerShdw dist="38100" dir="2700000" algn="tl" rotWithShape="0">
                    <a:schemeClr val="accent2"/>
                  </a:outerShdw>
                </a:effectLst>
                <a:latin typeface="Microsoft YaHei UI" panose="020B0503020204020204" charset="-122"/>
                <a:ea typeface="Microsoft YaHei UI" panose="020B0503020204020204" charset="-122"/>
              </a:rPr>
              <a:t>?——F E </a:t>
            </a:r>
            <a:r>
              <a:rPr lang="en-US" altLang="zh-CN" sz="4400" dirty="0" err="1">
                <a:ln w="6600">
                  <a:solidFill>
                    <a:schemeClr val="accent2"/>
                  </a:solidFill>
                  <a:prstDash val="solid"/>
                </a:ln>
                <a:solidFill>
                  <a:srgbClr val="FFFFFF"/>
                </a:solidFill>
                <a:effectLst>
                  <a:outerShdw dist="38100" dir="2700000" algn="tl" rotWithShape="0">
                    <a:schemeClr val="accent2"/>
                  </a:outerShdw>
                </a:effectLst>
                <a:latin typeface="Microsoft YaHei UI" panose="020B0503020204020204" charset="-122"/>
                <a:ea typeface="Microsoft YaHei UI" panose="020B0503020204020204" charset="-122"/>
              </a:rPr>
              <a:t>E</a:t>
            </a:r>
            <a:r>
              <a:rPr lang="en-US" altLang="zh-CN" sz="4400" dirty="0">
                <a:ln w="6600">
                  <a:solidFill>
                    <a:schemeClr val="accent2"/>
                  </a:solidFill>
                  <a:prstDash val="solid"/>
                </a:ln>
                <a:solidFill>
                  <a:srgbClr val="FFFFFF"/>
                </a:solidFill>
                <a:effectLst>
                  <a:outerShdw dist="38100" dir="2700000" algn="tl" rotWithShape="0">
                    <a:schemeClr val="accent2"/>
                  </a:outerShdw>
                </a:effectLst>
                <a:latin typeface="Microsoft YaHei UI" panose="020B0503020204020204" charset="-122"/>
                <a:ea typeface="Microsoft YaHei UI" panose="020B0503020204020204" charset="-122"/>
              </a:rPr>
              <a:t> L</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0724"/>
                                        </p:tgtEl>
                                        <p:attrNameLst>
                                          <p:attrName>style.visibility</p:attrName>
                                        </p:attrNameLst>
                                      </p:cBhvr>
                                      <p:to>
                                        <p:strVal val="visible"/>
                                      </p:to>
                                    </p:set>
                                    <p:animEffect transition="in" filter="wipe(left)">
                                      <p:cBhvr>
                                        <p:cTn id="13" dur="500"/>
                                        <p:tgtEl>
                                          <p:spTgt spid="30724"/>
                                        </p:tgtEl>
                                      </p:cBhvr>
                                    </p:animEffect>
                                  </p:childTnLst>
                                </p:cTn>
                              </p:par>
                            </p:childTnLst>
                          </p:cTn>
                        </p:par>
                        <p:par>
                          <p:cTn id="14" fill="hold">
                            <p:stCondLst>
                              <p:cond delay="500"/>
                            </p:stCondLst>
                            <p:childTnLst>
                              <p:par>
                                <p:cTn id="15" presetID="21" presetClass="entr" presetSubtype="1"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heel(1)">
                                      <p:cBhvr>
                                        <p:cTn id="17" dur="2000"/>
                                        <p:tgtEl>
                                          <p:spTgt spid="2"/>
                                        </p:tgtEl>
                                      </p:cBhvr>
                                    </p:animEffect>
                                  </p:childTnLst>
                                </p:cTn>
                              </p:par>
                              <p:par>
                                <p:cTn id="18" presetID="22" presetClass="entr" presetSubtype="8" fill="hold" nodeType="withEffect">
                                  <p:stCondLst>
                                    <p:cond delay="0"/>
                                  </p:stCondLst>
                                  <p:childTnLst>
                                    <p:set>
                                      <p:cBhvr>
                                        <p:cTn id="19" dur="1" fill="hold">
                                          <p:stCondLst>
                                            <p:cond delay="0"/>
                                          </p:stCondLst>
                                        </p:cTn>
                                        <p:tgtEl>
                                          <p:spTgt spid="30729"/>
                                        </p:tgtEl>
                                        <p:attrNameLst>
                                          <p:attrName>style.visibility</p:attrName>
                                        </p:attrNameLst>
                                      </p:cBhvr>
                                      <p:to>
                                        <p:strVal val="visible"/>
                                      </p:to>
                                    </p:set>
                                    <p:animEffect transition="in" filter="wipe(left)">
                                      <p:cBhvr>
                                        <p:cTn id="20" dur="500"/>
                                        <p:tgtEl>
                                          <p:spTgt spid="30729"/>
                                        </p:tgtEl>
                                      </p:cBhvr>
                                    </p:animEffect>
                                  </p:childTnLst>
                                </p:cTn>
                              </p:par>
                              <p:par>
                                <p:cTn id="21" presetID="22" presetClass="entr" presetSubtype="8" fill="hold" nodeType="withEffect">
                                  <p:stCondLst>
                                    <p:cond delay="0"/>
                                  </p:stCondLst>
                                  <p:childTnLst>
                                    <p:set>
                                      <p:cBhvr>
                                        <p:cTn id="22" dur="1" fill="hold">
                                          <p:stCondLst>
                                            <p:cond delay="0"/>
                                          </p:stCondLst>
                                        </p:cTn>
                                        <p:tgtEl>
                                          <p:spTgt spid="30735"/>
                                        </p:tgtEl>
                                        <p:attrNameLst>
                                          <p:attrName>style.visibility</p:attrName>
                                        </p:attrNameLst>
                                      </p:cBhvr>
                                      <p:to>
                                        <p:strVal val="visible"/>
                                      </p:to>
                                    </p:set>
                                    <p:animEffect transition="in" filter="wipe(left)">
                                      <p:cBhvr>
                                        <p:cTn id="23" dur="500"/>
                                        <p:tgtEl>
                                          <p:spTgt spid="30735"/>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0733"/>
                                        </p:tgtEl>
                                        <p:attrNameLst>
                                          <p:attrName>style.visibility</p:attrName>
                                        </p:attrNameLst>
                                      </p:cBhvr>
                                      <p:to>
                                        <p:strVal val="visible"/>
                                      </p:to>
                                    </p:set>
                                    <p:animEffect transition="in" filter="wipe(left)">
                                      <p:cBhvr>
                                        <p:cTn id="26" dur="500"/>
                                        <p:tgtEl>
                                          <p:spTgt spid="30733"/>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0734"/>
                                        </p:tgtEl>
                                        <p:attrNameLst>
                                          <p:attrName>style.visibility</p:attrName>
                                        </p:attrNameLst>
                                      </p:cBhvr>
                                      <p:to>
                                        <p:strVal val="visible"/>
                                      </p:to>
                                    </p:set>
                                    <p:animEffect transition="in" filter="wipe(left)">
                                      <p:cBhvr>
                                        <p:cTn id="29" dur="500"/>
                                        <p:tgtEl>
                                          <p:spTgt spid="30734"/>
                                        </p:tgtEl>
                                      </p:cBhvr>
                                    </p:animEffect>
                                  </p:childTnLst>
                                </p:cTn>
                              </p:par>
                              <p:par>
                                <p:cTn id="30" presetID="22" presetClass="entr" presetSubtype="4" fill="hold" nodeType="withEffect">
                                  <p:stCondLst>
                                    <p:cond delay="500"/>
                                  </p:stCondLst>
                                  <p:childTnLst>
                                    <p:set>
                                      <p:cBhvr>
                                        <p:cTn id="31" dur="1" fill="hold">
                                          <p:stCondLst>
                                            <p:cond delay="0"/>
                                          </p:stCondLst>
                                        </p:cTn>
                                        <p:tgtEl>
                                          <p:spTgt spid="30728"/>
                                        </p:tgtEl>
                                        <p:attrNameLst>
                                          <p:attrName>style.visibility</p:attrName>
                                        </p:attrNameLst>
                                      </p:cBhvr>
                                      <p:to>
                                        <p:strVal val="visible"/>
                                      </p:to>
                                    </p:set>
                                    <p:animEffect transition="in" filter="wipe(down)">
                                      <p:cBhvr>
                                        <p:cTn id="32" dur="500"/>
                                        <p:tgtEl>
                                          <p:spTgt spid="30728"/>
                                        </p:tgtEl>
                                      </p:cBhvr>
                                    </p:animEffect>
                                  </p:childTnLst>
                                </p:cTn>
                              </p:par>
                              <p:par>
                                <p:cTn id="33" presetID="22" presetClass="entr" presetSubtype="8" fill="hold" nodeType="withEffect">
                                  <p:stCondLst>
                                    <p:cond delay="500"/>
                                  </p:stCondLst>
                                  <p:childTnLst>
                                    <p:set>
                                      <p:cBhvr>
                                        <p:cTn id="34" dur="1" fill="hold">
                                          <p:stCondLst>
                                            <p:cond delay="0"/>
                                          </p:stCondLst>
                                        </p:cTn>
                                        <p:tgtEl>
                                          <p:spTgt spid="30738"/>
                                        </p:tgtEl>
                                        <p:attrNameLst>
                                          <p:attrName>style.visibility</p:attrName>
                                        </p:attrNameLst>
                                      </p:cBhvr>
                                      <p:to>
                                        <p:strVal val="visible"/>
                                      </p:to>
                                    </p:set>
                                    <p:animEffect transition="in" filter="wipe(left)">
                                      <p:cBhvr>
                                        <p:cTn id="35" dur="500"/>
                                        <p:tgtEl>
                                          <p:spTgt spid="30738"/>
                                        </p:tgtEl>
                                      </p:cBhvr>
                                    </p:animEffect>
                                  </p:childTnLst>
                                </p:cTn>
                              </p:par>
                              <p:par>
                                <p:cTn id="36" presetID="22" presetClass="entr" presetSubtype="8" fill="hold" grpId="0" nodeType="withEffect">
                                  <p:stCondLst>
                                    <p:cond delay="500"/>
                                  </p:stCondLst>
                                  <p:childTnLst>
                                    <p:set>
                                      <p:cBhvr>
                                        <p:cTn id="37" dur="1" fill="hold">
                                          <p:stCondLst>
                                            <p:cond delay="0"/>
                                          </p:stCondLst>
                                        </p:cTn>
                                        <p:tgtEl>
                                          <p:spTgt spid="30736"/>
                                        </p:tgtEl>
                                        <p:attrNameLst>
                                          <p:attrName>style.visibility</p:attrName>
                                        </p:attrNameLst>
                                      </p:cBhvr>
                                      <p:to>
                                        <p:strVal val="visible"/>
                                      </p:to>
                                    </p:set>
                                    <p:animEffect transition="in" filter="wipe(left)">
                                      <p:cBhvr>
                                        <p:cTn id="38" dur="500"/>
                                        <p:tgtEl>
                                          <p:spTgt spid="30736"/>
                                        </p:tgtEl>
                                      </p:cBhvr>
                                    </p:animEffect>
                                  </p:childTnLst>
                                </p:cTn>
                              </p:par>
                              <p:par>
                                <p:cTn id="39" presetID="22" presetClass="entr" presetSubtype="8" fill="hold" grpId="0" nodeType="withEffect">
                                  <p:stCondLst>
                                    <p:cond delay="500"/>
                                  </p:stCondLst>
                                  <p:childTnLst>
                                    <p:set>
                                      <p:cBhvr>
                                        <p:cTn id="40" dur="1" fill="hold">
                                          <p:stCondLst>
                                            <p:cond delay="0"/>
                                          </p:stCondLst>
                                        </p:cTn>
                                        <p:tgtEl>
                                          <p:spTgt spid="30737"/>
                                        </p:tgtEl>
                                        <p:attrNameLst>
                                          <p:attrName>style.visibility</p:attrName>
                                        </p:attrNameLst>
                                      </p:cBhvr>
                                      <p:to>
                                        <p:strVal val="visible"/>
                                      </p:to>
                                    </p:set>
                                    <p:animEffect transition="in" filter="wipe(left)">
                                      <p:cBhvr>
                                        <p:cTn id="41" dur="500"/>
                                        <p:tgtEl>
                                          <p:spTgt spid="30737"/>
                                        </p:tgtEl>
                                      </p:cBhvr>
                                    </p:animEffect>
                                  </p:childTnLst>
                                </p:cTn>
                              </p:par>
                              <p:par>
                                <p:cTn id="42" presetID="22" presetClass="entr" presetSubtype="2" fill="hold" nodeType="withEffect">
                                  <p:stCondLst>
                                    <p:cond delay="1000"/>
                                  </p:stCondLst>
                                  <p:childTnLst>
                                    <p:set>
                                      <p:cBhvr>
                                        <p:cTn id="43" dur="1" fill="hold">
                                          <p:stCondLst>
                                            <p:cond delay="0"/>
                                          </p:stCondLst>
                                        </p:cTn>
                                        <p:tgtEl>
                                          <p:spTgt spid="30727"/>
                                        </p:tgtEl>
                                        <p:attrNameLst>
                                          <p:attrName>style.visibility</p:attrName>
                                        </p:attrNameLst>
                                      </p:cBhvr>
                                      <p:to>
                                        <p:strVal val="visible"/>
                                      </p:to>
                                    </p:set>
                                    <p:animEffect transition="in" filter="wipe(right)">
                                      <p:cBhvr>
                                        <p:cTn id="44" dur="500"/>
                                        <p:tgtEl>
                                          <p:spTgt spid="30727"/>
                                        </p:tgtEl>
                                      </p:cBhvr>
                                    </p:animEffect>
                                  </p:childTnLst>
                                </p:cTn>
                              </p:par>
                              <p:par>
                                <p:cTn id="45" presetID="22" presetClass="entr" presetSubtype="2" fill="hold" nodeType="withEffect">
                                  <p:stCondLst>
                                    <p:cond delay="1000"/>
                                  </p:stCondLst>
                                  <p:childTnLst>
                                    <p:set>
                                      <p:cBhvr>
                                        <p:cTn id="46" dur="1" fill="hold">
                                          <p:stCondLst>
                                            <p:cond delay="0"/>
                                          </p:stCondLst>
                                        </p:cTn>
                                        <p:tgtEl>
                                          <p:spTgt spid="30741"/>
                                        </p:tgtEl>
                                        <p:attrNameLst>
                                          <p:attrName>style.visibility</p:attrName>
                                        </p:attrNameLst>
                                      </p:cBhvr>
                                      <p:to>
                                        <p:strVal val="visible"/>
                                      </p:to>
                                    </p:set>
                                    <p:animEffect transition="in" filter="wipe(right)">
                                      <p:cBhvr>
                                        <p:cTn id="47" dur="500"/>
                                        <p:tgtEl>
                                          <p:spTgt spid="30741"/>
                                        </p:tgtEl>
                                      </p:cBhvr>
                                    </p:animEffect>
                                  </p:childTnLst>
                                </p:cTn>
                              </p:par>
                              <p:par>
                                <p:cTn id="48" presetID="22" presetClass="entr" presetSubtype="2" fill="hold" grpId="0" nodeType="withEffect">
                                  <p:stCondLst>
                                    <p:cond delay="1000"/>
                                  </p:stCondLst>
                                  <p:childTnLst>
                                    <p:set>
                                      <p:cBhvr>
                                        <p:cTn id="49" dur="1" fill="hold">
                                          <p:stCondLst>
                                            <p:cond delay="0"/>
                                          </p:stCondLst>
                                        </p:cTn>
                                        <p:tgtEl>
                                          <p:spTgt spid="30739"/>
                                        </p:tgtEl>
                                        <p:attrNameLst>
                                          <p:attrName>style.visibility</p:attrName>
                                        </p:attrNameLst>
                                      </p:cBhvr>
                                      <p:to>
                                        <p:strVal val="visible"/>
                                      </p:to>
                                    </p:set>
                                    <p:animEffect transition="in" filter="wipe(right)">
                                      <p:cBhvr>
                                        <p:cTn id="50" dur="500"/>
                                        <p:tgtEl>
                                          <p:spTgt spid="30739"/>
                                        </p:tgtEl>
                                      </p:cBhvr>
                                    </p:animEffect>
                                  </p:childTnLst>
                                </p:cTn>
                              </p:par>
                              <p:par>
                                <p:cTn id="51" presetID="22" presetClass="entr" presetSubtype="2" fill="hold" grpId="0" nodeType="withEffect">
                                  <p:stCondLst>
                                    <p:cond delay="1000"/>
                                  </p:stCondLst>
                                  <p:childTnLst>
                                    <p:set>
                                      <p:cBhvr>
                                        <p:cTn id="52" dur="1" fill="hold">
                                          <p:stCondLst>
                                            <p:cond delay="0"/>
                                          </p:stCondLst>
                                        </p:cTn>
                                        <p:tgtEl>
                                          <p:spTgt spid="30740"/>
                                        </p:tgtEl>
                                        <p:attrNameLst>
                                          <p:attrName>style.visibility</p:attrName>
                                        </p:attrNameLst>
                                      </p:cBhvr>
                                      <p:to>
                                        <p:strVal val="visible"/>
                                      </p:to>
                                    </p:set>
                                    <p:animEffect transition="in" filter="wipe(right)">
                                      <p:cBhvr>
                                        <p:cTn id="53" dur="500"/>
                                        <p:tgtEl>
                                          <p:spTgt spid="30740"/>
                                        </p:tgtEl>
                                      </p:cBhvr>
                                    </p:animEffect>
                                  </p:childTnLst>
                                </p:cTn>
                              </p:par>
                              <p:par>
                                <p:cTn id="54" presetID="22" presetClass="entr" presetSubtype="2" fill="hold" nodeType="withEffect">
                                  <p:stCondLst>
                                    <p:cond delay="1500"/>
                                  </p:stCondLst>
                                  <p:childTnLst>
                                    <p:set>
                                      <p:cBhvr>
                                        <p:cTn id="55" dur="1" fill="hold">
                                          <p:stCondLst>
                                            <p:cond delay="0"/>
                                          </p:stCondLst>
                                        </p:cTn>
                                        <p:tgtEl>
                                          <p:spTgt spid="30726"/>
                                        </p:tgtEl>
                                        <p:attrNameLst>
                                          <p:attrName>style.visibility</p:attrName>
                                        </p:attrNameLst>
                                      </p:cBhvr>
                                      <p:to>
                                        <p:strVal val="visible"/>
                                      </p:to>
                                    </p:set>
                                    <p:animEffect transition="in" filter="wipe(right)">
                                      <p:cBhvr>
                                        <p:cTn id="56" dur="500"/>
                                        <p:tgtEl>
                                          <p:spTgt spid="30726"/>
                                        </p:tgtEl>
                                      </p:cBhvr>
                                    </p:animEffect>
                                  </p:childTnLst>
                                </p:cTn>
                              </p:par>
                              <p:par>
                                <p:cTn id="57" presetID="22" presetClass="entr" presetSubtype="2" fill="hold" nodeType="withEffect">
                                  <p:stCondLst>
                                    <p:cond delay="1500"/>
                                  </p:stCondLst>
                                  <p:childTnLst>
                                    <p:set>
                                      <p:cBhvr>
                                        <p:cTn id="58" dur="1" fill="hold">
                                          <p:stCondLst>
                                            <p:cond delay="0"/>
                                          </p:stCondLst>
                                        </p:cTn>
                                        <p:tgtEl>
                                          <p:spTgt spid="30732"/>
                                        </p:tgtEl>
                                        <p:attrNameLst>
                                          <p:attrName>style.visibility</p:attrName>
                                        </p:attrNameLst>
                                      </p:cBhvr>
                                      <p:to>
                                        <p:strVal val="visible"/>
                                      </p:to>
                                    </p:set>
                                    <p:animEffect transition="in" filter="wipe(right)">
                                      <p:cBhvr>
                                        <p:cTn id="59" dur="500"/>
                                        <p:tgtEl>
                                          <p:spTgt spid="30732"/>
                                        </p:tgtEl>
                                      </p:cBhvr>
                                    </p:animEffect>
                                  </p:childTnLst>
                                </p:cTn>
                              </p:par>
                              <p:par>
                                <p:cTn id="60" presetID="22" presetClass="entr" presetSubtype="2" fill="hold" grpId="0" nodeType="withEffect">
                                  <p:stCondLst>
                                    <p:cond delay="1500"/>
                                  </p:stCondLst>
                                  <p:childTnLst>
                                    <p:set>
                                      <p:cBhvr>
                                        <p:cTn id="61" dur="1" fill="hold">
                                          <p:stCondLst>
                                            <p:cond delay="0"/>
                                          </p:stCondLst>
                                        </p:cTn>
                                        <p:tgtEl>
                                          <p:spTgt spid="30730"/>
                                        </p:tgtEl>
                                        <p:attrNameLst>
                                          <p:attrName>style.visibility</p:attrName>
                                        </p:attrNameLst>
                                      </p:cBhvr>
                                      <p:to>
                                        <p:strVal val="visible"/>
                                      </p:to>
                                    </p:set>
                                    <p:animEffect transition="in" filter="wipe(right)">
                                      <p:cBhvr>
                                        <p:cTn id="62" dur="500"/>
                                        <p:tgtEl>
                                          <p:spTgt spid="30730"/>
                                        </p:tgtEl>
                                      </p:cBhvr>
                                    </p:animEffect>
                                  </p:childTnLst>
                                </p:cTn>
                              </p:par>
                              <p:par>
                                <p:cTn id="63" presetID="22" presetClass="entr" presetSubtype="2" fill="hold" grpId="0" nodeType="withEffect">
                                  <p:stCondLst>
                                    <p:cond delay="1500"/>
                                  </p:stCondLst>
                                  <p:childTnLst>
                                    <p:set>
                                      <p:cBhvr>
                                        <p:cTn id="64" dur="1" fill="hold">
                                          <p:stCondLst>
                                            <p:cond delay="0"/>
                                          </p:stCondLst>
                                        </p:cTn>
                                        <p:tgtEl>
                                          <p:spTgt spid="30731"/>
                                        </p:tgtEl>
                                        <p:attrNameLst>
                                          <p:attrName>style.visibility</p:attrName>
                                        </p:attrNameLst>
                                      </p:cBhvr>
                                      <p:to>
                                        <p:strVal val="visible"/>
                                      </p:to>
                                    </p:set>
                                    <p:animEffect transition="in" filter="wipe(right)">
                                      <p:cBhvr>
                                        <p:cTn id="65" dur="500"/>
                                        <p:tgtEl>
                                          <p:spTgt spid="30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0" grpId="0"/>
      <p:bldP spid="30731" grpId="0"/>
      <p:bldP spid="30733" grpId="0"/>
      <p:bldP spid="30734" grpId="0"/>
      <p:bldP spid="30736" grpId="0"/>
      <p:bldP spid="30737" grpId="0"/>
      <p:bldP spid="30739" grpId="0"/>
      <p:bldP spid="307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图片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2700"/>
            <a:ext cx="121920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Freeform 4"/>
          <p:cNvSpPr/>
          <p:nvPr/>
        </p:nvSpPr>
        <p:spPr bwMode="auto">
          <a:xfrm>
            <a:off x="1018936" y="2177666"/>
            <a:ext cx="10082213" cy="1298575"/>
          </a:xfrm>
          <a:custGeom>
            <a:avLst/>
            <a:gdLst>
              <a:gd name="T0" fmla="*/ 17454980 w 9430508"/>
              <a:gd name="T1" fmla="*/ 0 h 999986"/>
              <a:gd name="T2" fmla="*/ 18396826 w 9430508"/>
              <a:gd name="T3" fmla="*/ 6818610 h 999986"/>
              <a:gd name="T4" fmla="*/ 17454980 w 9430508"/>
              <a:gd name="T5" fmla="*/ 13637202 h 999986"/>
              <a:gd name="T6" fmla="*/ 17454980 w 9430508"/>
              <a:gd name="T7" fmla="*/ 10022708 h 999986"/>
              <a:gd name="T8" fmla="*/ 0 w 9430508"/>
              <a:gd name="T9" fmla="*/ 10022708 h 999986"/>
              <a:gd name="T10" fmla="*/ 0 w 9430508"/>
              <a:gd name="T11" fmla="*/ 3614494 h 999986"/>
              <a:gd name="T12" fmla="*/ 17454980 w 9430508"/>
              <a:gd name="T13" fmla="*/ 3614494 h 999986"/>
              <a:gd name="T14" fmla="*/ 17454980 w 9430508"/>
              <a:gd name="T15" fmla="*/ 0 h 9999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430508" h="999986">
                <a:moveTo>
                  <a:pt x="8947704" y="0"/>
                </a:moveTo>
                <a:lnTo>
                  <a:pt x="9430508" y="499994"/>
                </a:lnTo>
                <a:lnTo>
                  <a:pt x="8947704" y="999986"/>
                </a:lnTo>
                <a:lnTo>
                  <a:pt x="8947704" y="734943"/>
                </a:lnTo>
                <a:lnTo>
                  <a:pt x="0" y="734943"/>
                </a:lnTo>
                <a:lnTo>
                  <a:pt x="0" y="265043"/>
                </a:lnTo>
                <a:lnTo>
                  <a:pt x="8947704" y="265043"/>
                </a:lnTo>
                <a:lnTo>
                  <a:pt x="8947704" y="0"/>
                </a:ln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24" name="Freeform 4"/>
          <p:cNvSpPr/>
          <p:nvPr/>
        </p:nvSpPr>
        <p:spPr bwMode="auto">
          <a:xfrm>
            <a:off x="1018936" y="2872234"/>
            <a:ext cx="10082213" cy="1298575"/>
          </a:xfrm>
          <a:custGeom>
            <a:avLst/>
            <a:gdLst>
              <a:gd name="T0" fmla="*/ 17454980 w 9430508"/>
              <a:gd name="T1" fmla="*/ 0 h 999986"/>
              <a:gd name="T2" fmla="*/ 18396826 w 9430508"/>
              <a:gd name="T3" fmla="*/ 6818610 h 999986"/>
              <a:gd name="T4" fmla="*/ 17454980 w 9430508"/>
              <a:gd name="T5" fmla="*/ 13637202 h 999986"/>
              <a:gd name="T6" fmla="*/ 17454980 w 9430508"/>
              <a:gd name="T7" fmla="*/ 10022708 h 999986"/>
              <a:gd name="T8" fmla="*/ 0 w 9430508"/>
              <a:gd name="T9" fmla="*/ 10022708 h 999986"/>
              <a:gd name="T10" fmla="*/ 0 w 9430508"/>
              <a:gd name="T11" fmla="*/ 3614494 h 999986"/>
              <a:gd name="T12" fmla="*/ 17454980 w 9430508"/>
              <a:gd name="T13" fmla="*/ 3614494 h 999986"/>
              <a:gd name="T14" fmla="*/ 17454980 w 9430508"/>
              <a:gd name="T15" fmla="*/ 0 h 9999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430508" h="999986">
                <a:moveTo>
                  <a:pt x="8947704" y="0"/>
                </a:moveTo>
                <a:lnTo>
                  <a:pt x="9430508" y="499994"/>
                </a:lnTo>
                <a:lnTo>
                  <a:pt x="8947704" y="999986"/>
                </a:lnTo>
                <a:lnTo>
                  <a:pt x="8947704" y="734943"/>
                </a:lnTo>
                <a:lnTo>
                  <a:pt x="0" y="734943"/>
                </a:lnTo>
                <a:lnTo>
                  <a:pt x="0" y="265043"/>
                </a:lnTo>
                <a:lnTo>
                  <a:pt x="8947704" y="265043"/>
                </a:lnTo>
                <a:lnTo>
                  <a:pt x="8947704" y="0"/>
                </a:ln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25" name="Freeform 4"/>
          <p:cNvSpPr/>
          <p:nvPr/>
        </p:nvSpPr>
        <p:spPr bwMode="auto">
          <a:xfrm>
            <a:off x="1018936" y="3558010"/>
            <a:ext cx="10082213" cy="1298575"/>
          </a:xfrm>
          <a:custGeom>
            <a:avLst/>
            <a:gdLst>
              <a:gd name="T0" fmla="*/ 17454980 w 9430508"/>
              <a:gd name="T1" fmla="*/ 0 h 999986"/>
              <a:gd name="T2" fmla="*/ 18396826 w 9430508"/>
              <a:gd name="T3" fmla="*/ 6818610 h 999986"/>
              <a:gd name="T4" fmla="*/ 17454980 w 9430508"/>
              <a:gd name="T5" fmla="*/ 13637202 h 999986"/>
              <a:gd name="T6" fmla="*/ 17454980 w 9430508"/>
              <a:gd name="T7" fmla="*/ 10022708 h 999986"/>
              <a:gd name="T8" fmla="*/ 0 w 9430508"/>
              <a:gd name="T9" fmla="*/ 10022708 h 999986"/>
              <a:gd name="T10" fmla="*/ 0 w 9430508"/>
              <a:gd name="T11" fmla="*/ 3614494 h 999986"/>
              <a:gd name="T12" fmla="*/ 17454980 w 9430508"/>
              <a:gd name="T13" fmla="*/ 3614494 h 999986"/>
              <a:gd name="T14" fmla="*/ 17454980 w 9430508"/>
              <a:gd name="T15" fmla="*/ 0 h 9999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430508" h="999986">
                <a:moveTo>
                  <a:pt x="8947704" y="0"/>
                </a:moveTo>
                <a:lnTo>
                  <a:pt x="9430508" y="499994"/>
                </a:lnTo>
                <a:lnTo>
                  <a:pt x="8947704" y="999986"/>
                </a:lnTo>
                <a:lnTo>
                  <a:pt x="8947704" y="734943"/>
                </a:lnTo>
                <a:lnTo>
                  <a:pt x="0" y="734943"/>
                </a:lnTo>
                <a:lnTo>
                  <a:pt x="0" y="265043"/>
                </a:lnTo>
                <a:lnTo>
                  <a:pt x="8947704" y="265043"/>
                </a:lnTo>
                <a:lnTo>
                  <a:pt x="8947704" y="0"/>
                </a:ln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8917" name="Freeform 4"/>
          <p:cNvSpPr/>
          <p:nvPr/>
        </p:nvSpPr>
        <p:spPr bwMode="auto">
          <a:xfrm>
            <a:off x="1016000" y="1506538"/>
            <a:ext cx="10082213" cy="1298575"/>
          </a:xfrm>
          <a:custGeom>
            <a:avLst/>
            <a:gdLst>
              <a:gd name="T0" fmla="*/ 17454980 w 9430508"/>
              <a:gd name="T1" fmla="*/ 0 h 999986"/>
              <a:gd name="T2" fmla="*/ 18396826 w 9430508"/>
              <a:gd name="T3" fmla="*/ 6818610 h 999986"/>
              <a:gd name="T4" fmla="*/ 17454980 w 9430508"/>
              <a:gd name="T5" fmla="*/ 13637202 h 999986"/>
              <a:gd name="T6" fmla="*/ 17454980 w 9430508"/>
              <a:gd name="T7" fmla="*/ 10022708 h 999986"/>
              <a:gd name="T8" fmla="*/ 0 w 9430508"/>
              <a:gd name="T9" fmla="*/ 10022708 h 999986"/>
              <a:gd name="T10" fmla="*/ 0 w 9430508"/>
              <a:gd name="T11" fmla="*/ 3614494 h 999986"/>
              <a:gd name="T12" fmla="*/ 17454980 w 9430508"/>
              <a:gd name="T13" fmla="*/ 3614494 h 999986"/>
              <a:gd name="T14" fmla="*/ 17454980 w 9430508"/>
              <a:gd name="T15" fmla="*/ 0 h 9999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430508" h="999986">
                <a:moveTo>
                  <a:pt x="8947704" y="0"/>
                </a:moveTo>
                <a:lnTo>
                  <a:pt x="9430508" y="499994"/>
                </a:lnTo>
                <a:lnTo>
                  <a:pt x="8947704" y="999986"/>
                </a:lnTo>
                <a:lnTo>
                  <a:pt x="8947704" y="734943"/>
                </a:lnTo>
                <a:lnTo>
                  <a:pt x="0" y="734943"/>
                </a:lnTo>
                <a:lnTo>
                  <a:pt x="0" y="265043"/>
                </a:lnTo>
                <a:lnTo>
                  <a:pt x="8947704" y="265043"/>
                </a:lnTo>
                <a:lnTo>
                  <a:pt x="8947704" y="0"/>
                </a:ln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pic>
        <p:nvPicPr>
          <p:cNvPr id="38921" name="Group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9297" y="3286125"/>
            <a:ext cx="476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2" name="Freeform 22"/>
          <p:cNvSpPr>
            <a:spLocks noEditPoints="1"/>
          </p:cNvSpPr>
          <p:nvPr/>
        </p:nvSpPr>
        <p:spPr bwMode="auto">
          <a:xfrm>
            <a:off x="1214643" y="2620963"/>
            <a:ext cx="387350" cy="388937"/>
          </a:xfrm>
          <a:custGeom>
            <a:avLst/>
            <a:gdLst>
              <a:gd name="T0" fmla="*/ 2147483646 w 326"/>
              <a:gd name="T1" fmla="*/ 2147483646 h 328"/>
              <a:gd name="T2" fmla="*/ 2147483646 w 326"/>
              <a:gd name="T3" fmla="*/ 0 h 328"/>
              <a:gd name="T4" fmla="*/ 2147483646 w 326"/>
              <a:gd name="T5" fmla="*/ 2147483646 h 328"/>
              <a:gd name="T6" fmla="*/ 0 w 326"/>
              <a:gd name="T7" fmla="*/ 2147483646 h 328"/>
              <a:gd name="T8" fmla="*/ 2147483646 w 326"/>
              <a:gd name="T9" fmla="*/ 2147483646 h 328"/>
              <a:gd name="T10" fmla="*/ 2147483646 w 326"/>
              <a:gd name="T11" fmla="*/ 2147483646 h 328"/>
              <a:gd name="T12" fmla="*/ 2147483646 w 326"/>
              <a:gd name="T13" fmla="*/ 2147483646 h 328"/>
              <a:gd name="T14" fmla="*/ 2147483646 w 326"/>
              <a:gd name="T15" fmla="*/ 2147483646 h 328"/>
              <a:gd name="T16" fmla="*/ 2147483646 w 326"/>
              <a:gd name="T17" fmla="*/ 2147483646 h 328"/>
              <a:gd name="T18" fmla="*/ 2147483646 w 326"/>
              <a:gd name="T19" fmla="*/ 2147483646 h 328"/>
              <a:gd name="T20" fmla="*/ 2147483646 w 326"/>
              <a:gd name="T21" fmla="*/ 2147483646 h 328"/>
              <a:gd name="T22" fmla="*/ 2147483646 w 326"/>
              <a:gd name="T23" fmla="*/ 2147483646 h 328"/>
              <a:gd name="T24" fmla="*/ 2147483646 w 326"/>
              <a:gd name="T25" fmla="*/ 2147483646 h 328"/>
              <a:gd name="T26" fmla="*/ 2147483646 w 326"/>
              <a:gd name="T27" fmla="*/ 2147483646 h 328"/>
              <a:gd name="T28" fmla="*/ 2147483646 w 326"/>
              <a:gd name="T29" fmla="*/ 2147483646 h 328"/>
              <a:gd name="T30" fmla="*/ 2147483646 w 326"/>
              <a:gd name="T31" fmla="*/ 2147483646 h 328"/>
              <a:gd name="T32" fmla="*/ 2147483646 w 326"/>
              <a:gd name="T33" fmla="*/ 2147483646 h 328"/>
              <a:gd name="T34" fmla="*/ 2147483646 w 326"/>
              <a:gd name="T35" fmla="*/ 2147483646 h 328"/>
              <a:gd name="T36" fmla="*/ 2147483646 w 326"/>
              <a:gd name="T37" fmla="*/ 2147483646 h 328"/>
              <a:gd name="T38" fmla="*/ 2147483646 w 326"/>
              <a:gd name="T39" fmla="*/ 2147483646 h 328"/>
              <a:gd name="T40" fmla="*/ 2147483646 w 326"/>
              <a:gd name="T41" fmla="*/ 2147483646 h 328"/>
              <a:gd name="T42" fmla="*/ 2147483646 w 326"/>
              <a:gd name="T43" fmla="*/ 2147483646 h 328"/>
              <a:gd name="T44" fmla="*/ 2147483646 w 326"/>
              <a:gd name="T45" fmla="*/ 2147483646 h 328"/>
              <a:gd name="T46" fmla="*/ 2147483646 w 326"/>
              <a:gd name="T47" fmla="*/ 2147483646 h 328"/>
              <a:gd name="T48" fmla="*/ 2147483646 w 326"/>
              <a:gd name="T49" fmla="*/ 2147483646 h 328"/>
              <a:gd name="T50" fmla="*/ 2147483646 w 326"/>
              <a:gd name="T51" fmla="*/ 2147483646 h 328"/>
              <a:gd name="T52" fmla="*/ 2147483646 w 326"/>
              <a:gd name="T53" fmla="*/ 2147483646 h 328"/>
              <a:gd name="T54" fmla="*/ 2147483646 w 326"/>
              <a:gd name="T55" fmla="*/ 2147483646 h 328"/>
              <a:gd name="T56" fmla="*/ 2147483646 w 326"/>
              <a:gd name="T57" fmla="*/ 2147483646 h 328"/>
              <a:gd name="T58" fmla="*/ 2147483646 w 326"/>
              <a:gd name="T59" fmla="*/ 2147483646 h 32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26" h="328">
                <a:moveTo>
                  <a:pt x="326" y="108"/>
                </a:moveTo>
                <a:lnTo>
                  <a:pt x="219" y="0"/>
                </a:lnTo>
                <a:lnTo>
                  <a:pt x="31" y="188"/>
                </a:lnTo>
                <a:lnTo>
                  <a:pt x="0" y="328"/>
                </a:lnTo>
                <a:lnTo>
                  <a:pt x="139" y="295"/>
                </a:lnTo>
                <a:lnTo>
                  <a:pt x="326" y="108"/>
                </a:lnTo>
                <a:close/>
                <a:moveTo>
                  <a:pt x="129" y="275"/>
                </a:moveTo>
                <a:lnTo>
                  <a:pt x="112" y="258"/>
                </a:lnTo>
                <a:lnTo>
                  <a:pt x="280" y="91"/>
                </a:lnTo>
                <a:lnTo>
                  <a:pt x="297" y="108"/>
                </a:lnTo>
                <a:lnTo>
                  <a:pt x="129" y="275"/>
                </a:lnTo>
                <a:close/>
                <a:moveTo>
                  <a:pt x="67" y="290"/>
                </a:moveTo>
                <a:lnTo>
                  <a:pt x="37" y="260"/>
                </a:lnTo>
                <a:lnTo>
                  <a:pt x="48" y="208"/>
                </a:lnTo>
                <a:lnTo>
                  <a:pt x="66" y="226"/>
                </a:lnTo>
                <a:lnTo>
                  <a:pt x="105" y="265"/>
                </a:lnTo>
                <a:lnTo>
                  <a:pt x="119" y="278"/>
                </a:lnTo>
                <a:lnTo>
                  <a:pt x="67" y="290"/>
                </a:lnTo>
                <a:close/>
                <a:moveTo>
                  <a:pt x="272" y="83"/>
                </a:moveTo>
                <a:lnTo>
                  <a:pt x="105" y="250"/>
                </a:lnTo>
                <a:lnTo>
                  <a:pt x="80" y="226"/>
                </a:lnTo>
                <a:lnTo>
                  <a:pt x="248" y="59"/>
                </a:lnTo>
                <a:lnTo>
                  <a:pt x="272" y="83"/>
                </a:lnTo>
                <a:close/>
                <a:moveTo>
                  <a:pt x="219" y="30"/>
                </a:moveTo>
                <a:lnTo>
                  <a:pt x="240" y="51"/>
                </a:lnTo>
                <a:lnTo>
                  <a:pt x="73" y="218"/>
                </a:lnTo>
                <a:lnTo>
                  <a:pt x="52" y="197"/>
                </a:lnTo>
                <a:lnTo>
                  <a:pt x="219" y="3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8923" name="Freeform 16"/>
          <p:cNvSpPr>
            <a:spLocks noEditPoints="1"/>
          </p:cNvSpPr>
          <p:nvPr/>
        </p:nvSpPr>
        <p:spPr bwMode="auto">
          <a:xfrm rot="2700000">
            <a:off x="1231900" y="1941513"/>
            <a:ext cx="250825" cy="460375"/>
          </a:xfrm>
          <a:custGeom>
            <a:avLst/>
            <a:gdLst>
              <a:gd name="T0" fmla="*/ 2147483646 w 579"/>
              <a:gd name="T1" fmla="*/ 2147483646 h 1073"/>
              <a:gd name="T2" fmla="*/ 2147483646 w 579"/>
              <a:gd name="T3" fmla="*/ 2147483646 h 1073"/>
              <a:gd name="T4" fmla="*/ 2147483646 w 579"/>
              <a:gd name="T5" fmla="*/ 2147483646 h 1073"/>
              <a:gd name="T6" fmla="*/ 2147483646 w 579"/>
              <a:gd name="T7" fmla="*/ 0 h 1073"/>
              <a:gd name="T8" fmla="*/ 2147483646 w 579"/>
              <a:gd name="T9" fmla="*/ 0 h 1073"/>
              <a:gd name="T10" fmla="*/ 2147483646 w 579"/>
              <a:gd name="T11" fmla="*/ 2147483646 h 1073"/>
              <a:gd name="T12" fmla="*/ 2147483646 w 579"/>
              <a:gd name="T13" fmla="*/ 2147483646 h 1073"/>
              <a:gd name="T14" fmla="*/ 2147483646 w 579"/>
              <a:gd name="T15" fmla="*/ 2147483646 h 1073"/>
              <a:gd name="T16" fmla="*/ 0 w 579"/>
              <a:gd name="T17" fmla="*/ 2147483646 h 1073"/>
              <a:gd name="T18" fmla="*/ 0 w 579"/>
              <a:gd name="T19" fmla="*/ 2147483646 h 1073"/>
              <a:gd name="T20" fmla="*/ 2147483646 w 579"/>
              <a:gd name="T21" fmla="*/ 2147483646 h 1073"/>
              <a:gd name="T22" fmla="*/ 2147483646 w 579"/>
              <a:gd name="T23" fmla="*/ 2147483646 h 1073"/>
              <a:gd name="T24" fmla="*/ 2147483646 w 579"/>
              <a:gd name="T25" fmla="*/ 2147483646 h 1073"/>
              <a:gd name="T26" fmla="*/ 2147483646 w 579"/>
              <a:gd name="T27" fmla="*/ 2147483646 h 1073"/>
              <a:gd name="T28" fmla="*/ 2147483646 w 579"/>
              <a:gd name="T29" fmla="*/ 2147483646 h 1073"/>
              <a:gd name="T30" fmla="*/ 2147483646 w 579"/>
              <a:gd name="T31" fmla="*/ 2147483646 h 1073"/>
              <a:gd name="T32" fmla="*/ 2147483646 w 579"/>
              <a:gd name="T33" fmla="*/ 2147483646 h 1073"/>
              <a:gd name="T34" fmla="*/ 2147483646 w 579"/>
              <a:gd name="T35" fmla="*/ 2147483646 h 1073"/>
              <a:gd name="T36" fmla="*/ 2147483646 w 579"/>
              <a:gd name="T37" fmla="*/ 2147483646 h 1073"/>
              <a:gd name="T38" fmla="*/ 2147483646 w 579"/>
              <a:gd name="T39" fmla="*/ 2147483646 h 1073"/>
              <a:gd name="T40" fmla="*/ 2147483646 w 579"/>
              <a:gd name="T41" fmla="*/ 2147483646 h 1073"/>
              <a:gd name="T42" fmla="*/ 2147483646 w 579"/>
              <a:gd name="T43" fmla="*/ 2147483646 h 1073"/>
              <a:gd name="T44" fmla="*/ 2147483646 w 579"/>
              <a:gd name="T45" fmla="*/ 2147483646 h 1073"/>
              <a:gd name="T46" fmla="*/ 2147483646 w 579"/>
              <a:gd name="T47" fmla="*/ 2147483646 h 1073"/>
              <a:gd name="T48" fmla="*/ 2147483646 w 579"/>
              <a:gd name="T49" fmla="*/ 2147483646 h 1073"/>
              <a:gd name="T50" fmla="*/ 2147483646 w 579"/>
              <a:gd name="T51" fmla="*/ 2147483646 h 1073"/>
              <a:gd name="T52" fmla="*/ 2147483646 w 579"/>
              <a:gd name="T53" fmla="*/ 2147483646 h 1073"/>
              <a:gd name="T54" fmla="*/ 2147483646 w 579"/>
              <a:gd name="T55" fmla="*/ 2147483646 h 1073"/>
              <a:gd name="T56" fmla="*/ 2147483646 w 579"/>
              <a:gd name="T57" fmla="*/ 2147483646 h 1073"/>
              <a:gd name="T58" fmla="*/ 2147483646 w 579"/>
              <a:gd name="T59" fmla="*/ 2147483646 h 1073"/>
              <a:gd name="T60" fmla="*/ 2147483646 w 579"/>
              <a:gd name="T61" fmla="*/ 2147483646 h 1073"/>
              <a:gd name="T62" fmla="*/ 2147483646 w 579"/>
              <a:gd name="T63" fmla="*/ 2147483646 h 1073"/>
              <a:gd name="T64" fmla="*/ 2147483646 w 579"/>
              <a:gd name="T65" fmla="*/ 2147483646 h 1073"/>
              <a:gd name="T66" fmla="*/ 2147483646 w 579"/>
              <a:gd name="T67" fmla="*/ 2147483646 h 1073"/>
              <a:gd name="T68" fmla="*/ 2147483646 w 579"/>
              <a:gd name="T69" fmla="*/ 2147483646 h 1073"/>
              <a:gd name="T70" fmla="*/ 2147483646 w 579"/>
              <a:gd name="T71" fmla="*/ 2147483646 h 1073"/>
              <a:gd name="T72" fmla="*/ 2147483646 w 579"/>
              <a:gd name="T73" fmla="*/ 2147483646 h 1073"/>
              <a:gd name="T74" fmla="*/ 2147483646 w 579"/>
              <a:gd name="T75" fmla="*/ 2147483646 h 1073"/>
              <a:gd name="T76" fmla="*/ 2147483646 w 579"/>
              <a:gd name="T77" fmla="*/ 2147483646 h 1073"/>
              <a:gd name="T78" fmla="*/ 2147483646 w 579"/>
              <a:gd name="T79" fmla="*/ 2147483646 h 1073"/>
              <a:gd name="T80" fmla="*/ 2147483646 w 579"/>
              <a:gd name="T81" fmla="*/ 2147483646 h 1073"/>
              <a:gd name="T82" fmla="*/ 2147483646 w 579"/>
              <a:gd name="T83" fmla="*/ 2147483646 h 1073"/>
              <a:gd name="T84" fmla="*/ 2147483646 w 579"/>
              <a:gd name="T85" fmla="*/ 2147483646 h 1073"/>
              <a:gd name="T86" fmla="*/ 2147483646 w 579"/>
              <a:gd name="T87" fmla="*/ 2147483646 h 1073"/>
              <a:gd name="T88" fmla="*/ 2147483646 w 579"/>
              <a:gd name="T89" fmla="*/ 2147483646 h 1073"/>
              <a:gd name="T90" fmla="*/ 2147483646 w 579"/>
              <a:gd name="T91" fmla="*/ 2147483646 h 1073"/>
              <a:gd name="T92" fmla="*/ 2147483646 w 579"/>
              <a:gd name="T93" fmla="*/ 2147483646 h 107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79" h="1073">
                <a:moveTo>
                  <a:pt x="482" y="367"/>
                </a:moveTo>
                <a:cubicBezTo>
                  <a:pt x="482" y="148"/>
                  <a:pt x="482" y="148"/>
                  <a:pt x="482" y="148"/>
                </a:cubicBezTo>
                <a:cubicBezTo>
                  <a:pt x="508" y="135"/>
                  <a:pt x="525" y="109"/>
                  <a:pt x="525" y="79"/>
                </a:cubicBezTo>
                <a:cubicBezTo>
                  <a:pt x="525" y="35"/>
                  <a:pt x="490" y="0"/>
                  <a:pt x="447" y="0"/>
                </a:cubicBezTo>
                <a:cubicBezTo>
                  <a:pt x="132" y="0"/>
                  <a:pt x="132" y="0"/>
                  <a:pt x="132" y="0"/>
                </a:cubicBezTo>
                <a:cubicBezTo>
                  <a:pt x="89" y="0"/>
                  <a:pt x="54" y="35"/>
                  <a:pt x="54" y="79"/>
                </a:cubicBezTo>
                <a:cubicBezTo>
                  <a:pt x="54" y="109"/>
                  <a:pt x="71" y="135"/>
                  <a:pt x="96" y="148"/>
                </a:cubicBezTo>
                <a:cubicBezTo>
                  <a:pt x="96" y="367"/>
                  <a:pt x="96" y="367"/>
                  <a:pt x="96" y="367"/>
                </a:cubicBezTo>
                <a:cubicBezTo>
                  <a:pt x="35" y="422"/>
                  <a:pt x="0" y="500"/>
                  <a:pt x="0" y="583"/>
                </a:cubicBezTo>
                <a:cubicBezTo>
                  <a:pt x="0" y="612"/>
                  <a:pt x="0" y="612"/>
                  <a:pt x="0" y="612"/>
                </a:cubicBezTo>
                <a:cubicBezTo>
                  <a:pt x="224" y="612"/>
                  <a:pt x="224" y="612"/>
                  <a:pt x="224" y="612"/>
                </a:cubicBezTo>
                <a:cubicBezTo>
                  <a:pt x="224" y="923"/>
                  <a:pt x="224" y="923"/>
                  <a:pt x="224" y="923"/>
                </a:cubicBezTo>
                <a:cubicBezTo>
                  <a:pt x="289" y="1073"/>
                  <a:pt x="289" y="1073"/>
                  <a:pt x="289" y="1073"/>
                </a:cubicBezTo>
                <a:cubicBezTo>
                  <a:pt x="355" y="923"/>
                  <a:pt x="355" y="923"/>
                  <a:pt x="355" y="923"/>
                </a:cubicBezTo>
                <a:cubicBezTo>
                  <a:pt x="355" y="612"/>
                  <a:pt x="355" y="612"/>
                  <a:pt x="355" y="612"/>
                </a:cubicBezTo>
                <a:cubicBezTo>
                  <a:pt x="579" y="612"/>
                  <a:pt x="579" y="612"/>
                  <a:pt x="579" y="612"/>
                </a:cubicBezTo>
                <a:cubicBezTo>
                  <a:pt x="579" y="583"/>
                  <a:pt x="579" y="583"/>
                  <a:pt x="579" y="583"/>
                </a:cubicBezTo>
                <a:cubicBezTo>
                  <a:pt x="579" y="500"/>
                  <a:pt x="544" y="422"/>
                  <a:pt x="482" y="367"/>
                </a:cubicBezTo>
                <a:close/>
                <a:moveTo>
                  <a:pt x="132" y="58"/>
                </a:moveTo>
                <a:cubicBezTo>
                  <a:pt x="447" y="58"/>
                  <a:pt x="447" y="58"/>
                  <a:pt x="447" y="58"/>
                </a:cubicBezTo>
                <a:cubicBezTo>
                  <a:pt x="458" y="58"/>
                  <a:pt x="467" y="67"/>
                  <a:pt x="467" y="79"/>
                </a:cubicBezTo>
                <a:cubicBezTo>
                  <a:pt x="467" y="89"/>
                  <a:pt x="459" y="97"/>
                  <a:pt x="449" y="99"/>
                </a:cubicBezTo>
                <a:cubicBezTo>
                  <a:pt x="436" y="101"/>
                  <a:pt x="436" y="101"/>
                  <a:pt x="436" y="101"/>
                </a:cubicBezTo>
                <a:cubicBezTo>
                  <a:pt x="143" y="101"/>
                  <a:pt x="143" y="101"/>
                  <a:pt x="143" y="101"/>
                </a:cubicBezTo>
                <a:cubicBezTo>
                  <a:pt x="129" y="99"/>
                  <a:pt x="129" y="99"/>
                  <a:pt x="129" y="99"/>
                </a:cubicBezTo>
                <a:cubicBezTo>
                  <a:pt x="119" y="97"/>
                  <a:pt x="111" y="89"/>
                  <a:pt x="111" y="79"/>
                </a:cubicBezTo>
                <a:cubicBezTo>
                  <a:pt x="111" y="67"/>
                  <a:pt x="121" y="58"/>
                  <a:pt x="132" y="58"/>
                </a:cubicBezTo>
                <a:close/>
                <a:moveTo>
                  <a:pt x="424" y="370"/>
                </a:moveTo>
                <a:cubicBezTo>
                  <a:pt x="154" y="370"/>
                  <a:pt x="154" y="370"/>
                  <a:pt x="154" y="370"/>
                </a:cubicBezTo>
                <a:cubicBezTo>
                  <a:pt x="154" y="130"/>
                  <a:pt x="154" y="130"/>
                  <a:pt x="154" y="130"/>
                </a:cubicBezTo>
                <a:cubicBezTo>
                  <a:pt x="424" y="130"/>
                  <a:pt x="424" y="130"/>
                  <a:pt x="424" y="130"/>
                </a:cubicBezTo>
                <a:lnTo>
                  <a:pt x="424" y="370"/>
                </a:lnTo>
                <a:close/>
                <a:moveTo>
                  <a:pt x="297" y="911"/>
                </a:moveTo>
                <a:cubicBezTo>
                  <a:pt x="289" y="928"/>
                  <a:pt x="289" y="928"/>
                  <a:pt x="289" y="928"/>
                </a:cubicBezTo>
                <a:cubicBezTo>
                  <a:pt x="282" y="911"/>
                  <a:pt x="282" y="911"/>
                  <a:pt x="282" y="911"/>
                </a:cubicBezTo>
                <a:cubicBezTo>
                  <a:pt x="282" y="612"/>
                  <a:pt x="282" y="612"/>
                  <a:pt x="282" y="612"/>
                </a:cubicBezTo>
                <a:cubicBezTo>
                  <a:pt x="297" y="612"/>
                  <a:pt x="297" y="612"/>
                  <a:pt x="297" y="612"/>
                </a:cubicBezTo>
                <a:lnTo>
                  <a:pt x="297" y="911"/>
                </a:lnTo>
                <a:close/>
                <a:moveTo>
                  <a:pt x="355" y="554"/>
                </a:moveTo>
                <a:cubicBezTo>
                  <a:pt x="224" y="554"/>
                  <a:pt x="224" y="554"/>
                  <a:pt x="224" y="554"/>
                </a:cubicBezTo>
                <a:cubicBezTo>
                  <a:pt x="59" y="554"/>
                  <a:pt x="59" y="554"/>
                  <a:pt x="59" y="554"/>
                </a:cubicBezTo>
                <a:cubicBezTo>
                  <a:pt x="67" y="495"/>
                  <a:pt x="97" y="441"/>
                  <a:pt x="144" y="403"/>
                </a:cubicBezTo>
                <a:cubicBezTo>
                  <a:pt x="149" y="399"/>
                  <a:pt x="149" y="399"/>
                  <a:pt x="149" y="399"/>
                </a:cubicBezTo>
                <a:cubicBezTo>
                  <a:pt x="430" y="399"/>
                  <a:pt x="430" y="399"/>
                  <a:pt x="430" y="399"/>
                </a:cubicBezTo>
                <a:cubicBezTo>
                  <a:pt x="435" y="403"/>
                  <a:pt x="435" y="403"/>
                  <a:pt x="435" y="403"/>
                </a:cubicBezTo>
                <a:cubicBezTo>
                  <a:pt x="482" y="441"/>
                  <a:pt x="512" y="495"/>
                  <a:pt x="519" y="554"/>
                </a:cubicBezTo>
                <a:lnTo>
                  <a:pt x="355" y="55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pic>
        <p:nvPicPr>
          <p:cNvPr id="38924" name="Group 1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9403" y="3975100"/>
            <a:ext cx="4460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6" name="TextBox 23"/>
          <p:cNvSpPr txBox="1">
            <a:spLocks noChangeArrowheads="1"/>
          </p:cNvSpPr>
          <p:nvPr/>
        </p:nvSpPr>
        <p:spPr bwMode="auto">
          <a:xfrm>
            <a:off x="1698625" y="1979613"/>
            <a:ext cx="885214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fontAlgn="base">
              <a:lnSpc>
                <a:spcPct val="100000"/>
              </a:lnSpc>
              <a:spcBef>
                <a:spcPct val="0"/>
              </a:spcBef>
              <a:spcAft>
                <a:spcPct val="0"/>
              </a:spcAft>
              <a:buNone/>
              <a:defRPr/>
            </a:pPr>
            <a:r>
              <a:rPr lang="zh-CN" altLang="en-US" sz="1600" b="1" dirty="0">
                <a:solidFill>
                  <a:srgbClr val="FFFFFF"/>
                </a:solidFill>
                <a:latin typeface="微软雅黑" panose="020B0503020204020204" pitchFamily="34" charset="-122"/>
                <a:ea typeface="微软雅黑" panose="020B0503020204020204" pitchFamily="34" charset="-122"/>
              </a:rPr>
              <a:t>高级检索，支持逻辑表达式（</a:t>
            </a:r>
            <a:r>
              <a:rPr lang="en-US" altLang="zh-CN" sz="1600" b="1" dirty="0" err="1">
                <a:solidFill>
                  <a:srgbClr val="FFFFFF"/>
                </a:solidFill>
                <a:latin typeface="微软雅黑" panose="020B0503020204020204" pitchFamily="34" charset="-122"/>
                <a:ea typeface="微软雅黑" panose="020B0503020204020204" pitchFamily="34" charset="-122"/>
              </a:rPr>
              <a:t>And,Not,Or</a:t>
            </a:r>
            <a:r>
              <a:rPr lang="zh-CN" altLang="en-US" sz="1600" b="1" dirty="0">
                <a:solidFill>
                  <a:srgbClr val="FFFFFF"/>
                </a:solidFill>
                <a:latin typeface="微软雅黑" panose="020B0503020204020204" pitchFamily="34" charset="-122"/>
                <a:ea typeface="微软雅黑" panose="020B0503020204020204" pitchFamily="34" charset="-122"/>
              </a:rPr>
              <a:t>），支持用户自定义搜索词数量，支持选择搜索方式</a:t>
            </a:r>
            <a:endParaRPr lang="id-ID" altLang="en-US" sz="1600" b="1" dirty="0">
              <a:solidFill>
                <a:srgbClr val="FFFFFF"/>
              </a:solidFill>
              <a:latin typeface="微软雅黑" panose="020B0503020204020204" pitchFamily="34" charset="-122"/>
              <a:ea typeface="微软雅黑" panose="020B0503020204020204" pitchFamily="34" charset="-122"/>
            </a:endParaRPr>
          </a:p>
        </p:txBody>
      </p:sp>
      <p:sp>
        <p:nvSpPr>
          <p:cNvPr id="38927" name="TextBox 23"/>
          <p:cNvSpPr txBox="1">
            <a:spLocks noChangeArrowheads="1"/>
          </p:cNvSpPr>
          <p:nvPr/>
        </p:nvSpPr>
        <p:spPr bwMode="auto">
          <a:xfrm>
            <a:off x="1732289" y="2667000"/>
            <a:ext cx="875693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fontAlgn="base">
              <a:lnSpc>
                <a:spcPct val="100000"/>
              </a:lnSpc>
              <a:spcBef>
                <a:spcPct val="0"/>
              </a:spcBef>
              <a:spcAft>
                <a:spcPct val="0"/>
              </a:spcAft>
              <a:buNone/>
              <a:defRPr/>
            </a:pPr>
            <a:r>
              <a:rPr kumimoji="0" lang="zh-CN" altLang="en-US" sz="1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搜索结果页面，按</a:t>
            </a:r>
            <a:r>
              <a:rPr lang="zh-CN" altLang="en-US" sz="1600" b="1" dirty="0">
                <a:solidFill>
                  <a:srgbClr val="FFFFFF"/>
                </a:solidFill>
                <a:latin typeface="微软雅黑" panose="020B0503020204020204" pitchFamily="34" charset="-122"/>
                <a:ea typeface="微软雅黑" panose="020B0503020204020204" pitchFamily="34" charset="-122"/>
              </a:rPr>
              <a:t>相关度、下载量、发表时间、被引次数等排序，支持用户设置默认排序方式</a:t>
            </a:r>
            <a:endParaRPr lang="id-ID" altLang="en-US" sz="1600" b="1" dirty="0">
              <a:solidFill>
                <a:srgbClr val="FFFFFF"/>
              </a:solidFill>
              <a:latin typeface="微软雅黑" panose="020B0503020204020204" pitchFamily="34" charset="-122"/>
              <a:ea typeface="微软雅黑" panose="020B0503020204020204" pitchFamily="34" charset="-122"/>
            </a:endParaRPr>
          </a:p>
        </p:txBody>
      </p:sp>
      <p:sp>
        <p:nvSpPr>
          <p:cNvPr id="38928" name="TextBox 23"/>
          <p:cNvSpPr txBox="1">
            <a:spLocks noChangeArrowheads="1"/>
          </p:cNvSpPr>
          <p:nvPr/>
        </p:nvSpPr>
        <p:spPr bwMode="auto">
          <a:xfrm>
            <a:off x="1733592" y="3355975"/>
            <a:ext cx="883476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论文展示页面，展示摘要、作者、关键字等信息，并将原文以链接的形式提供给用户</a:t>
            </a:r>
            <a:endParaRPr kumimoji="0" lang="id-ID" altLang="en-US" sz="1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38929" name="TextBox 23"/>
          <p:cNvSpPr txBox="1">
            <a:spLocks noChangeArrowheads="1"/>
          </p:cNvSpPr>
          <p:nvPr/>
        </p:nvSpPr>
        <p:spPr bwMode="auto">
          <a:xfrm>
            <a:off x="1718895" y="4043363"/>
            <a:ext cx="90604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fontAlgn="base">
              <a:lnSpc>
                <a:spcPct val="100000"/>
              </a:lnSpc>
              <a:spcBef>
                <a:spcPct val="0"/>
              </a:spcBef>
              <a:spcAft>
                <a:spcPct val="0"/>
              </a:spcAft>
              <a:buNone/>
              <a:defRPr/>
            </a:pPr>
            <a:r>
              <a:rPr kumimoji="0" lang="zh-CN" altLang="en-US" sz="1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个人信息页面，包括</a:t>
            </a:r>
            <a:r>
              <a:rPr lang="zh-CN" altLang="en-US" sz="1600" b="1" dirty="0">
                <a:solidFill>
                  <a:srgbClr val="FFFFFF"/>
                </a:solidFill>
                <a:latin typeface="微软雅黑" panose="020B0503020204020204" pitchFamily="34" charset="-122"/>
                <a:ea typeface="微软雅黑" panose="020B0503020204020204" pitchFamily="34" charset="-122"/>
              </a:rPr>
              <a:t>查看个人信息，修改个人信息，查看我的收藏，认领门户（以邮箱验证的形式）</a:t>
            </a:r>
            <a:endParaRPr lang="id-ID" altLang="en-US" sz="1600" b="1" dirty="0">
              <a:solidFill>
                <a:srgbClr val="FFFFFF"/>
              </a:solidFill>
              <a:latin typeface="微软雅黑" panose="020B0503020204020204" pitchFamily="34" charset="-122"/>
              <a:ea typeface="微软雅黑" panose="020B0503020204020204" pitchFamily="34" charset="-122"/>
            </a:endParaRPr>
          </a:p>
        </p:txBody>
      </p:sp>
      <p:grpSp>
        <p:nvGrpSpPr>
          <p:cNvPr id="2" name="组合 3"/>
          <p:cNvGrpSpPr/>
          <p:nvPr/>
        </p:nvGrpSpPr>
        <p:grpSpPr bwMode="auto">
          <a:xfrm>
            <a:off x="196850" y="182563"/>
            <a:ext cx="238125" cy="347662"/>
            <a:chOff x="0" y="0"/>
            <a:chExt cx="569789" cy="829904"/>
          </a:xfrm>
        </p:grpSpPr>
        <p:sp>
          <p:nvSpPr>
            <p:cNvPr id="3" name="菱形 39"/>
            <p:cNvSpPr>
              <a:spLocks noChangeArrowheads="1"/>
            </p:cNvSpPr>
            <p:nvPr/>
          </p:nvSpPr>
          <p:spPr bwMode="auto">
            <a:xfrm>
              <a:off x="0" y="0"/>
              <a:ext cx="569789" cy="569790"/>
            </a:xfrm>
            <a:prstGeom prst="diamond">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 name="菱形 40"/>
            <p:cNvSpPr>
              <a:spLocks noChangeArrowheads="1"/>
            </p:cNvSpPr>
            <p:nvPr/>
          </p:nvSpPr>
          <p:spPr bwMode="auto">
            <a:xfrm>
              <a:off x="0" y="260114"/>
              <a:ext cx="569789" cy="569790"/>
            </a:xfrm>
            <a:prstGeom prst="diamond">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pic>
        <p:nvPicPr>
          <p:cNvPr id="6" name="图片 5"/>
          <p:cNvPicPr>
            <a:picLocks noChangeAspect="1"/>
          </p:cNvPicPr>
          <p:nvPr/>
        </p:nvPicPr>
        <p:blipFill>
          <a:blip r:embed="rId6"/>
          <a:stretch>
            <a:fillRect/>
          </a:stretch>
        </p:blipFill>
        <p:spPr>
          <a:xfrm>
            <a:off x="666750" y="113665"/>
            <a:ext cx="2492375" cy="74803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animEffect transition="in" filter="wipe(left)">
                                      <p:cBhvr>
                                        <p:cTn id="7" dur="500"/>
                                        <p:tgtEl>
                                          <p:spTgt spid="389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26"/>
                                        </p:tgtEl>
                                        <p:attrNameLst>
                                          <p:attrName>style.visibility</p:attrName>
                                        </p:attrNameLst>
                                      </p:cBhvr>
                                      <p:to>
                                        <p:strVal val="visible"/>
                                      </p:to>
                                    </p:set>
                                    <p:animEffect transition="in" filter="wipe(left)">
                                      <p:cBhvr>
                                        <p:cTn id="12" dur="500"/>
                                        <p:tgtEl>
                                          <p:spTgt spid="38926"/>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8923"/>
                                        </p:tgtEl>
                                        <p:attrNameLst>
                                          <p:attrName>style.visibility</p:attrName>
                                        </p:attrNameLst>
                                      </p:cBhvr>
                                      <p:to>
                                        <p:strVal val="visible"/>
                                      </p:to>
                                    </p:set>
                                    <p:animEffect transition="in" filter="wipe(left)">
                                      <p:cBhvr>
                                        <p:cTn id="15" dur="500"/>
                                        <p:tgtEl>
                                          <p:spTgt spid="3892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8927"/>
                                        </p:tgtEl>
                                        <p:attrNameLst>
                                          <p:attrName>style.visibility</p:attrName>
                                        </p:attrNameLst>
                                      </p:cBhvr>
                                      <p:to>
                                        <p:strVal val="visible"/>
                                      </p:to>
                                    </p:set>
                                    <p:animEffect transition="in" filter="wipe(left)">
                                      <p:cBhvr>
                                        <p:cTn id="18" dur="500"/>
                                        <p:tgtEl>
                                          <p:spTgt spid="3892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8922"/>
                                        </p:tgtEl>
                                        <p:attrNameLst>
                                          <p:attrName>style.visibility</p:attrName>
                                        </p:attrNameLst>
                                      </p:cBhvr>
                                      <p:to>
                                        <p:strVal val="visible"/>
                                      </p:to>
                                    </p:set>
                                    <p:animEffect transition="in" filter="wipe(left)">
                                      <p:cBhvr>
                                        <p:cTn id="21" dur="500"/>
                                        <p:tgtEl>
                                          <p:spTgt spid="38922"/>
                                        </p:tgtEl>
                                      </p:cBhvr>
                                    </p:animEffect>
                                  </p:childTnLst>
                                </p:cTn>
                              </p:par>
                              <p:par>
                                <p:cTn id="22" presetID="22" presetClass="entr" presetSubtype="8" fill="hold" grpId="0" nodeType="withEffect">
                                  <p:stCondLst>
                                    <p:cond delay="500"/>
                                  </p:stCondLst>
                                  <p:childTnLst>
                                    <p:set>
                                      <p:cBhvr>
                                        <p:cTn id="23" dur="1" fill="hold">
                                          <p:stCondLst>
                                            <p:cond delay="0"/>
                                          </p:stCondLst>
                                        </p:cTn>
                                        <p:tgtEl>
                                          <p:spTgt spid="38928"/>
                                        </p:tgtEl>
                                        <p:attrNameLst>
                                          <p:attrName>style.visibility</p:attrName>
                                        </p:attrNameLst>
                                      </p:cBhvr>
                                      <p:to>
                                        <p:strVal val="visible"/>
                                      </p:to>
                                    </p:set>
                                    <p:animEffect transition="in" filter="wipe(left)">
                                      <p:cBhvr>
                                        <p:cTn id="24" dur="500"/>
                                        <p:tgtEl>
                                          <p:spTgt spid="38928"/>
                                        </p:tgtEl>
                                      </p:cBhvr>
                                    </p:animEffect>
                                  </p:childTnLst>
                                </p:cTn>
                              </p:par>
                              <p:par>
                                <p:cTn id="25" presetID="22" presetClass="entr" presetSubtype="8" fill="hold" nodeType="withEffect">
                                  <p:stCondLst>
                                    <p:cond delay="750"/>
                                  </p:stCondLst>
                                  <p:childTnLst>
                                    <p:set>
                                      <p:cBhvr>
                                        <p:cTn id="26" dur="1" fill="hold">
                                          <p:stCondLst>
                                            <p:cond delay="0"/>
                                          </p:stCondLst>
                                        </p:cTn>
                                        <p:tgtEl>
                                          <p:spTgt spid="38921"/>
                                        </p:tgtEl>
                                        <p:attrNameLst>
                                          <p:attrName>style.visibility</p:attrName>
                                        </p:attrNameLst>
                                      </p:cBhvr>
                                      <p:to>
                                        <p:strVal val="visible"/>
                                      </p:to>
                                    </p:set>
                                    <p:animEffect transition="in" filter="wipe(left)">
                                      <p:cBhvr>
                                        <p:cTn id="27" dur="500"/>
                                        <p:tgtEl>
                                          <p:spTgt spid="389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par>
                                <p:cTn id="43" presetID="22" presetClass="entr" presetSubtype="8" fill="hold" nodeType="with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wipe(left)">
                                      <p:cBhvr>
                                        <p:cTn id="4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38917" grpId="0" bldLvl="0" animBg="1"/>
      <p:bldP spid="38922" grpId="0" bldLvl="0" animBg="1"/>
      <p:bldP spid="38923" grpId="0" bldLvl="0" animBg="1"/>
      <p:bldP spid="38926" grpId="0"/>
      <p:bldP spid="38927" grpId="0"/>
      <p:bldP spid="389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700"/>
            <a:ext cx="121920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C:\Users\LZX\Desktop\5db835321d5007db8c04cdf92120c94.png"/>
          <p:cNvPicPr>
            <a:picLocks noChangeAspect="1" noChangeArrowheads="1"/>
          </p:cNvPicPr>
          <p:nvPr/>
        </p:nvPicPr>
        <p:blipFill>
          <a:blip r:embed="rId3"/>
          <a:srcRect/>
          <a:stretch>
            <a:fillRect/>
          </a:stretch>
        </p:blipFill>
        <p:spPr bwMode="auto">
          <a:xfrm>
            <a:off x="3468177" y="182792"/>
            <a:ext cx="5495360" cy="2949969"/>
          </a:xfrm>
          <a:prstGeom prst="rect">
            <a:avLst/>
          </a:prstGeom>
          <a:noFill/>
        </p:spPr>
      </p:pic>
      <p:pic>
        <p:nvPicPr>
          <p:cNvPr id="1027" name="Picture 3" descr="C:\Users\LZX\Desktop\04bd026e4fca0b34611239855293508.png"/>
          <p:cNvPicPr>
            <a:picLocks noChangeAspect="1" noChangeArrowheads="1"/>
          </p:cNvPicPr>
          <p:nvPr/>
        </p:nvPicPr>
        <p:blipFill>
          <a:blip r:embed="rId4"/>
          <a:srcRect/>
          <a:stretch>
            <a:fillRect/>
          </a:stretch>
        </p:blipFill>
        <p:spPr bwMode="auto">
          <a:xfrm>
            <a:off x="3469005" y="3133090"/>
            <a:ext cx="5494655" cy="3122930"/>
          </a:xfrm>
          <a:prstGeom prst="rect">
            <a:avLst/>
          </a:prstGeom>
          <a:noFill/>
        </p:spPr>
      </p:pic>
      <p:grpSp>
        <p:nvGrpSpPr>
          <p:cNvPr id="2" name="组合 3"/>
          <p:cNvGrpSpPr/>
          <p:nvPr/>
        </p:nvGrpSpPr>
        <p:grpSpPr bwMode="auto">
          <a:xfrm>
            <a:off x="196850" y="182563"/>
            <a:ext cx="238125" cy="347662"/>
            <a:chOff x="0" y="0"/>
            <a:chExt cx="569789" cy="829904"/>
          </a:xfrm>
        </p:grpSpPr>
        <p:sp>
          <p:nvSpPr>
            <p:cNvPr id="3" name="菱形 39"/>
            <p:cNvSpPr>
              <a:spLocks noChangeArrowheads="1"/>
            </p:cNvSpPr>
            <p:nvPr/>
          </p:nvSpPr>
          <p:spPr bwMode="auto">
            <a:xfrm>
              <a:off x="0" y="0"/>
              <a:ext cx="569789" cy="569790"/>
            </a:xfrm>
            <a:prstGeom prst="diamond">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 name="菱形 40"/>
            <p:cNvSpPr>
              <a:spLocks noChangeArrowheads="1"/>
            </p:cNvSpPr>
            <p:nvPr/>
          </p:nvSpPr>
          <p:spPr bwMode="auto">
            <a:xfrm>
              <a:off x="0" y="260114"/>
              <a:ext cx="569789" cy="569790"/>
            </a:xfrm>
            <a:prstGeom prst="diamond">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pic>
        <p:nvPicPr>
          <p:cNvPr id="5" name="图片 4"/>
          <p:cNvPicPr>
            <a:picLocks noChangeAspect="1"/>
          </p:cNvPicPr>
          <p:nvPr/>
        </p:nvPicPr>
        <p:blipFill>
          <a:blip r:embed="rId5"/>
          <a:stretch>
            <a:fillRect/>
          </a:stretch>
        </p:blipFill>
        <p:spPr>
          <a:xfrm>
            <a:off x="666750" y="113665"/>
            <a:ext cx="2492375" cy="74803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700"/>
            <a:ext cx="121920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7" name="组合 5"/>
          <p:cNvGrpSpPr/>
          <p:nvPr/>
        </p:nvGrpSpPr>
        <p:grpSpPr bwMode="auto">
          <a:xfrm>
            <a:off x="3736975" y="968375"/>
            <a:ext cx="4652963" cy="4795838"/>
            <a:chOff x="0" y="0"/>
            <a:chExt cx="4653650" cy="4795419"/>
          </a:xfrm>
        </p:grpSpPr>
        <p:sp>
          <p:nvSpPr>
            <p:cNvPr id="19460" name="文本框 70"/>
            <p:cNvSpPr txBox="1">
              <a:spLocks noChangeArrowheads="1"/>
            </p:cNvSpPr>
            <p:nvPr/>
          </p:nvSpPr>
          <p:spPr bwMode="auto">
            <a:xfrm>
              <a:off x="1120187" y="1058302"/>
              <a:ext cx="2371276" cy="1321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80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04</a:t>
              </a:r>
              <a:endParaRPr kumimoji="0" lang="zh-CN" altLang="en-US" sz="80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9461" name="文本框 71"/>
            <p:cNvSpPr txBox="1">
              <a:spLocks noChangeArrowheads="1"/>
            </p:cNvSpPr>
            <p:nvPr/>
          </p:nvSpPr>
          <p:spPr bwMode="auto">
            <a:xfrm>
              <a:off x="0" y="2881003"/>
              <a:ext cx="4653650" cy="583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原型设计</a:t>
              </a:r>
            </a:p>
          </p:txBody>
        </p:sp>
        <p:grpSp>
          <p:nvGrpSpPr>
            <p:cNvPr id="19462" name="组合 88"/>
            <p:cNvGrpSpPr/>
            <p:nvPr/>
          </p:nvGrpSpPr>
          <p:grpSpPr bwMode="auto">
            <a:xfrm>
              <a:off x="47547" y="2461759"/>
              <a:ext cx="4597803" cy="80216"/>
              <a:chOff x="0" y="0"/>
              <a:chExt cx="4597803" cy="80216"/>
            </a:xfrm>
          </p:grpSpPr>
          <p:sp>
            <p:nvSpPr>
              <p:cNvPr id="19492" name="椭圆 68"/>
              <p:cNvSpPr>
                <a:spLocks noChangeArrowheads="1"/>
              </p:cNvSpPr>
              <p:nvPr/>
            </p:nvSpPr>
            <p:spPr bwMode="auto">
              <a:xfrm flipV="1">
                <a:off x="2239170" y="0"/>
                <a:ext cx="80216" cy="80216"/>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cxnSp>
            <p:nvCxnSpPr>
              <p:cNvPr id="19493" name="直接连接符 72"/>
              <p:cNvCxnSpPr>
                <a:cxnSpLocks noChangeShapeType="1"/>
              </p:cNvCxnSpPr>
              <p:nvPr/>
            </p:nvCxnSpPr>
            <p:spPr bwMode="auto">
              <a:xfrm>
                <a:off x="0" y="27829"/>
                <a:ext cx="2077186" cy="0"/>
              </a:xfrm>
              <a:prstGeom prst="line">
                <a:avLst/>
              </a:prstGeom>
              <a:noFill/>
              <a:ln w="6350" cap="rnd">
                <a:solidFill>
                  <a:schemeClr val="bg1"/>
                </a:solidFill>
                <a:round/>
              </a:ln>
              <a:extLst>
                <a:ext uri="{909E8E84-426E-40DD-AFC4-6F175D3DCCD1}">
                  <a14:hiddenFill xmlns:a14="http://schemas.microsoft.com/office/drawing/2010/main">
                    <a:noFill/>
                  </a14:hiddenFill>
                </a:ext>
              </a:extLst>
            </p:spPr>
          </p:cxnSp>
          <p:cxnSp>
            <p:nvCxnSpPr>
              <p:cNvPr id="19494" name="直接连接符 87"/>
              <p:cNvCxnSpPr>
                <a:cxnSpLocks noChangeShapeType="1"/>
              </p:cNvCxnSpPr>
              <p:nvPr/>
            </p:nvCxnSpPr>
            <p:spPr bwMode="auto">
              <a:xfrm>
                <a:off x="2488215" y="27829"/>
                <a:ext cx="2109588" cy="0"/>
              </a:xfrm>
              <a:prstGeom prst="line">
                <a:avLst/>
              </a:prstGeom>
              <a:noFill/>
              <a:ln w="6350" cap="rnd">
                <a:solidFill>
                  <a:schemeClr val="bg1"/>
                </a:solidFill>
                <a:round/>
              </a:ln>
              <a:extLst>
                <a:ext uri="{909E8E84-426E-40DD-AFC4-6F175D3DCCD1}">
                  <a14:hiddenFill xmlns:a14="http://schemas.microsoft.com/office/drawing/2010/main">
                    <a:noFill/>
                  </a14:hiddenFill>
                </a:ext>
              </a:extLst>
            </p:spPr>
          </p:cxnSp>
        </p:grpSp>
        <p:grpSp>
          <p:nvGrpSpPr>
            <p:cNvPr id="19463" name="组合 28"/>
            <p:cNvGrpSpPr/>
            <p:nvPr/>
          </p:nvGrpSpPr>
          <p:grpSpPr bwMode="auto">
            <a:xfrm>
              <a:off x="15053" y="0"/>
              <a:ext cx="4572001" cy="4795419"/>
              <a:chOff x="0" y="0"/>
              <a:chExt cx="4572001" cy="4795419"/>
            </a:xfrm>
          </p:grpSpPr>
          <p:grpSp>
            <p:nvGrpSpPr>
              <p:cNvPr id="19464" name="组合 6"/>
              <p:cNvGrpSpPr/>
              <p:nvPr/>
            </p:nvGrpSpPr>
            <p:grpSpPr bwMode="auto">
              <a:xfrm>
                <a:off x="0" y="0"/>
                <a:ext cx="4572001" cy="852010"/>
                <a:chOff x="0" y="0"/>
                <a:chExt cx="4572001" cy="852010"/>
              </a:xfrm>
            </p:grpSpPr>
            <p:grpSp>
              <p:nvGrpSpPr>
                <p:cNvPr id="19479" name="组合 15"/>
                <p:cNvGrpSpPr/>
                <p:nvPr/>
              </p:nvGrpSpPr>
              <p:grpSpPr bwMode="auto">
                <a:xfrm>
                  <a:off x="1421435" y="0"/>
                  <a:ext cx="1693320" cy="852010"/>
                  <a:chOff x="0" y="0"/>
                  <a:chExt cx="3698748" cy="1861058"/>
                </a:xfrm>
              </p:grpSpPr>
              <p:sp>
                <p:nvSpPr>
                  <p:cNvPr id="19482" name="菱形 2"/>
                  <p:cNvSpPr>
                    <a:spLocks noChangeArrowheads="1"/>
                  </p:cNvSpPr>
                  <p:nvPr/>
                </p:nvSpPr>
                <p:spPr bwMode="auto">
                  <a:xfrm>
                    <a:off x="1232916" y="0"/>
                    <a:ext cx="1244600" cy="1244600"/>
                  </a:xfrm>
                  <a:prstGeom prst="diamond">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nvGrpSpPr>
                  <p:cNvPr id="19483" name="组合 8"/>
                  <p:cNvGrpSpPr/>
                  <p:nvPr/>
                </p:nvGrpSpPr>
                <p:grpSpPr bwMode="auto">
                  <a:xfrm>
                    <a:off x="0" y="1244600"/>
                    <a:ext cx="1232916" cy="616458"/>
                    <a:chOff x="0" y="0"/>
                    <a:chExt cx="1232916" cy="616458"/>
                  </a:xfrm>
                </p:grpSpPr>
                <p:cxnSp>
                  <p:nvCxnSpPr>
                    <p:cNvPr id="19490" name="直接连接符 4"/>
                    <p:cNvCxnSpPr>
                      <a:cxnSpLocks noChangeShapeType="1"/>
                    </p:cNvCxnSpPr>
                    <p:nvPr/>
                  </p:nvCxnSpPr>
                  <p:spPr bwMode="auto">
                    <a:xfrm flipV="1">
                      <a:off x="0"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cxnSp>
                  <p:nvCxnSpPr>
                    <p:cNvPr id="19491" name="直接连接符 7"/>
                    <p:cNvCxnSpPr>
                      <a:cxnSpLocks noChangeShapeType="1"/>
                    </p:cNvCxnSpPr>
                    <p:nvPr/>
                  </p:nvCxnSpPr>
                  <p:spPr bwMode="auto">
                    <a:xfrm flipH="1" flipV="1">
                      <a:off x="616458"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grpSp>
              <p:grpSp>
                <p:nvGrpSpPr>
                  <p:cNvPr id="19484" name="组合 9"/>
                  <p:cNvGrpSpPr/>
                  <p:nvPr/>
                </p:nvGrpSpPr>
                <p:grpSpPr bwMode="auto">
                  <a:xfrm>
                    <a:off x="1232916" y="1244600"/>
                    <a:ext cx="1232916" cy="616458"/>
                    <a:chOff x="0" y="0"/>
                    <a:chExt cx="1232916" cy="616458"/>
                  </a:xfrm>
                </p:grpSpPr>
                <p:cxnSp>
                  <p:nvCxnSpPr>
                    <p:cNvPr id="19488" name="直接连接符 10"/>
                    <p:cNvCxnSpPr>
                      <a:cxnSpLocks noChangeShapeType="1"/>
                    </p:cNvCxnSpPr>
                    <p:nvPr/>
                  </p:nvCxnSpPr>
                  <p:spPr bwMode="auto">
                    <a:xfrm flipV="1">
                      <a:off x="0"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cxnSp>
                  <p:nvCxnSpPr>
                    <p:cNvPr id="19489" name="直接连接符 11"/>
                    <p:cNvCxnSpPr>
                      <a:cxnSpLocks noChangeShapeType="1"/>
                    </p:cNvCxnSpPr>
                    <p:nvPr/>
                  </p:nvCxnSpPr>
                  <p:spPr bwMode="auto">
                    <a:xfrm flipH="1" flipV="1">
                      <a:off x="616458"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grpSp>
              <p:grpSp>
                <p:nvGrpSpPr>
                  <p:cNvPr id="19485" name="组合 12"/>
                  <p:cNvGrpSpPr/>
                  <p:nvPr/>
                </p:nvGrpSpPr>
                <p:grpSpPr bwMode="auto">
                  <a:xfrm>
                    <a:off x="2465832" y="1244600"/>
                    <a:ext cx="1232916" cy="616458"/>
                    <a:chOff x="0" y="0"/>
                    <a:chExt cx="1232916" cy="616458"/>
                  </a:xfrm>
                </p:grpSpPr>
                <p:cxnSp>
                  <p:nvCxnSpPr>
                    <p:cNvPr id="19486" name="直接连接符 13"/>
                    <p:cNvCxnSpPr>
                      <a:cxnSpLocks noChangeShapeType="1"/>
                    </p:cNvCxnSpPr>
                    <p:nvPr/>
                  </p:nvCxnSpPr>
                  <p:spPr bwMode="auto">
                    <a:xfrm flipV="1">
                      <a:off x="0"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cxnSp>
                  <p:nvCxnSpPr>
                    <p:cNvPr id="19487" name="直接连接符 14"/>
                    <p:cNvCxnSpPr>
                      <a:cxnSpLocks noChangeShapeType="1"/>
                    </p:cNvCxnSpPr>
                    <p:nvPr/>
                  </p:nvCxnSpPr>
                  <p:spPr bwMode="auto">
                    <a:xfrm flipH="1" flipV="1">
                      <a:off x="616458"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grpSp>
            </p:grpSp>
            <p:cxnSp>
              <p:nvCxnSpPr>
                <p:cNvPr id="19480" name="直接连接符 31"/>
                <p:cNvCxnSpPr>
                  <a:cxnSpLocks noChangeShapeType="1"/>
                </p:cNvCxnSpPr>
                <p:nvPr/>
              </p:nvCxnSpPr>
              <p:spPr bwMode="auto">
                <a:xfrm>
                  <a:off x="3114755" y="852010"/>
                  <a:ext cx="1457246" cy="0"/>
                </a:xfrm>
                <a:prstGeom prst="line">
                  <a:avLst/>
                </a:prstGeom>
                <a:noFill/>
                <a:ln w="6350" cap="rnd">
                  <a:solidFill>
                    <a:schemeClr val="bg1"/>
                  </a:solidFill>
                  <a:round/>
                </a:ln>
                <a:extLst>
                  <a:ext uri="{909E8E84-426E-40DD-AFC4-6F175D3DCCD1}">
                    <a14:hiddenFill xmlns:a14="http://schemas.microsoft.com/office/drawing/2010/main">
                      <a:noFill/>
                    </a14:hiddenFill>
                  </a:ext>
                </a:extLst>
              </p:spPr>
            </p:cxnSp>
            <p:cxnSp>
              <p:nvCxnSpPr>
                <p:cNvPr id="19481" name="直接连接符 33"/>
                <p:cNvCxnSpPr>
                  <a:cxnSpLocks noChangeShapeType="1"/>
                </p:cNvCxnSpPr>
                <p:nvPr/>
              </p:nvCxnSpPr>
              <p:spPr bwMode="auto">
                <a:xfrm>
                  <a:off x="0" y="852010"/>
                  <a:ext cx="1421435" cy="0"/>
                </a:xfrm>
                <a:prstGeom prst="line">
                  <a:avLst/>
                </a:prstGeom>
                <a:noFill/>
                <a:ln w="6350" cap="rnd">
                  <a:solidFill>
                    <a:schemeClr val="bg1"/>
                  </a:solidFill>
                  <a:round/>
                </a:ln>
                <a:extLst>
                  <a:ext uri="{909E8E84-426E-40DD-AFC4-6F175D3DCCD1}">
                    <a14:hiddenFill xmlns:a14="http://schemas.microsoft.com/office/drawing/2010/main">
                      <a:noFill/>
                    </a14:hiddenFill>
                  </a:ext>
                </a:extLst>
              </p:spPr>
            </p:cxnSp>
          </p:grpSp>
          <p:grpSp>
            <p:nvGrpSpPr>
              <p:cNvPr id="19465" name="组合 54"/>
              <p:cNvGrpSpPr/>
              <p:nvPr/>
            </p:nvGrpSpPr>
            <p:grpSpPr bwMode="auto">
              <a:xfrm flipV="1">
                <a:off x="0" y="3943409"/>
                <a:ext cx="4572001" cy="852010"/>
                <a:chOff x="0" y="0"/>
                <a:chExt cx="4572001" cy="852010"/>
              </a:xfrm>
            </p:grpSpPr>
            <p:grpSp>
              <p:nvGrpSpPr>
                <p:cNvPr id="19466" name="组合 55"/>
                <p:cNvGrpSpPr/>
                <p:nvPr/>
              </p:nvGrpSpPr>
              <p:grpSpPr bwMode="auto">
                <a:xfrm>
                  <a:off x="1421435" y="0"/>
                  <a:ext cx="1693320" cy="852010"/>
                  <a:chOff x="0" y="0"/>
                  <a:chExt cx="3698748" cy="1861058"/>
                </a:xfrm>
              </p:grpSpPr>
              <p:sp>
                <p:nvSpPr>
                  <p:cNvPr id="19469" name="菱形 58"/>
                  <p:cNvSpPr>
                    <a:spLocks noChangeArrowheads="1"/>
                  </p:cNvSpPr>
                  <p:nvPr/>
                </p:nvSpPr>
                <p:spPr bwMode="auto">
                  <a:xfrm>
                    <a:off x="1232916" y="0"/>
                    <a:ext cx="1244600" cy="1244600"/>
                  </a:xfrm>
                  <a:prstGeom prst="diamond">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nvGrpSpPr>
                  <p:cNvPr id="19470" name="组合 59"/>
                  <p:cNvGrpSpPr/>
                  <p:nvPr/>
                </p:nvGrpSpPr>
                <p:grpSpPr bwMode="auto">
                  <a:xfrm>
                    <a:off x="0" y="1244600"/>
                    <a:ext cx="1232916" cy="616458"/>
                    <a:chOff x="0" y="0"/>
                    <a:chExt cx="1232916" cy="616458"/>
                  </a:xfrm>
                </p:grpSpPr>
                <p:cxnSp>
                  <p:nvCxnSpPr>
                    <p:cNvPr id="19477" name="直接连接符 66"/>
                    <p:cNvCxnSpPr>
                      <a:cxnSpLocks noChangeShapeType="1"/>
                    </p:cNvCxnSpPr>
                    <p:nvPr/>
                  </p:nvCxnSpPr>
                  <p:spPr bwMode="auto">
                    <a:xfrm flipV="1">
                      <a:off x="0"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cxnSp>
                  <p:nvCxnSpPr>
                    <p:cNvPr id="19478" name="直接连接符 67"/>
                    <p:cNvCxnSpPr>
                      <a:cxnSpLocks noChangeShapeType="1"/>
                    </p:cNvCxnSpPr>
                    <p:nvPr/>
                  </p:nvCxnSpPr>
                  <p:spPr bwMode="auto">
                    <a:xfrm flipH="1" flipV="1">
                      <a:off x="616458"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grpSp>
              <p:grpSp>
                <p:nvGrpSpPr>
                  <p:cNvPr id="19471" name="组合 60"/>
                  <p:cNvGrpSpPr/>
                  <p:nvPr/>
                </p:nvGrpSpPr>
                <p:grpSpPr bwMode="auto">
                  <a:xfrm>
                    <a:off x="1232916" y="1244600"/>
                    <a:ext cx="1232916" cy="616458"/>
                    <a:chOff x="0" y="0"/>
                    <a:chExt cx="1232916" cy="616458"/>
                  </a:xfrm>
                </p:grpSpPr>
                <p:cxnSp>
                  <p:nvCxnSpPr>
                    <p:cNvPr id="19475" name="直接连接符 64"/>
                    <p:cNvCxnSpPr>
                      <a:cxnSpLocks noChangeShapeType="1"/>
                    </p:cNvCxnSpPr>
                    <p:nvPr/>
                  </p:nvCxnSpPr>
                  <p:spPr bwMode="auto">
                    <a:xfrm flipV="1">
                      <a:off x="0"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cxnSp>
                  <p:nvCxnSpPr>
                    <p:cNvPr id="19476" name="直接连接符 65"/>
                    <p:cNvCxnSpPr>
                      <a:cxnSpLocks noChangeShapeType="1"/>
                    </p:cNvCxnSpPr>
                    <p:nvPr/>
                  </p:nvCxnSpPr>
                  <p:spPr bwMode="auto">
                    <a:xfrm flipH="1" flipV="1">
                      <a:off x="616458"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grpSp>
              <p:grpSp>
                <p:nvGrpSpPr>
                  <p:cNvPr id="19472" name="组合 61"/>
                  <p:cNvGrpSpPr/>
                  <p:nvPr/>
                </p:nvGrpSpPr>
                <p:grpSpPr bwMode="auto">
                  <a:xfrm>
                    <a:off x="2465832" y="1244600"/>
                    <a:ext cx="1232916" cy="616458"/>
                    <a:chOff x="0" y="0"/>
                    <a:chExt cx="1232916" cy="616458"/>
                  </a:xfrm>
                </p:grpSpPr>
                <p:cxnSp>
                  <p:nvCxnSpPr>
                    <p:cNvPr id="19473" name="直接连接符 62"/>
                    <p:cNvCxnSpPr>
                      <a:cxnSpLocks noChangeShapeType="1"/>
                    </p:cNvCxnSpPr>
                    <p:nvPr/>
                  </p:nvCxnSpPr>
                  <p:spPr bwMode="auto">
                    <a:xfrm flipV="1">
                      <a:off x="0"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cxnSp>
                  <p:nvCxnSpPr>
                    <p:cNvPr id="19474" name="直接连接符 63"/>
                    <p:cNvCxnSpPr>
                      <a:cxnSpLocks noChangeShapeType="1"/>
                    </p:cNvCxnSpPr>
                    <p:nvPr/>
                  </p:nvCxnSpPr>
                  <p:spPr bwMode="auto">
                    <a:xfrm flipH="1" flipV="1">
                      <a:off x="616458"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grpSp>
            </p:grpSp>
            <p:cxnSp>
              <p:nvCxnSpPr>
                <p:cNvPr id="19467" name="直接连接符 56"/>
                <p:cNvCxnSpPr>
                  <a:cxnSpLocks noChangeShapeType="1"/>
                </p:cNvCxnSpPr>
                <p:nvPr/>
              </p:nvCxnSpPr>
              <p:spPr bwMode="auto">
                <a:xfrm>
                  <a:off x="3114755" y="852010"/>
                  <a:ext cx="1457246" cy="0"/>
                </a:xfrm>
                <a:prstGeom prst="line">
                  <a:avLst/>
                </a:prstGeom>
                <a:noFill/>
                <a:ln w="6350" cap="rnd">
                  <a:solidFill>
                    <a:schemeClr val="bg1"/>
                  </a:solidFill>
                  <a:round/>
                </a:ln>
                <a:extLst>
                  <a:ext uri="{909E8E84-426E-40DD-AFC4-6F175D3DCCD1}">
                    <a14:hiddenFill xmlns:a14="http://schemas.microsoft.com/office/drawing/2010/main">
                      <a:noFill/>
                    </a14:hiddenFill>
                  </a:ext>
                </a:extLst>
              </p:spPr>
            </p:cxnSp>
            <p:cxnSp>
              <p:nvCxnSpPr>
                <p:cNvPr id="19468" name="直接连接符 57"/>
                <p:cNvCxnSpPr>
                  <a:cxnSpLocks noChangeShapeType="1"/>
                </p:cNvCxnSpPr>
                <p:nvPr/>
              </p:nvCxnSpPr>
              <p:spPr bwMode="auto">
                <a:xfrm>
                  <a:off x="0" y="852010"/>
                  <a:ext cx="1421435" cy="0"/>
                </a:xfrm>
                <a:prstGeom prst="line">
                  <a:avLst/>
                </a:prstGeom>
                <a:noFill/>
                <a:ln w="6350" cap="rnd">
                  <a:solidFill>
                    <a:schemeClr val="bg1"/>
                  </a:solidFill>
                  <a:round/>
                </a:ln>
                <a:extLst>
                  <a:ext uri="{909E8E84-426E-40DD-AFC4-6F175D3DCCD1}">
                    <a14:hiddenFill xmlns:a14="http://schemas.microsoft.com/office/drawing/2010/main">
                      <a:noFill/>
                    </a14:hiddenFill>
                  </a:ext>
                </a:extLst>
              </p:spPr>
            </p:cxnSp>
          </p:gr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barn(outVertical)">
                                      <p:cBhvr>
                                        <p:cTn id="7"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图片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2700"/>
            <a:ext cx="121920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060" name="组合 3"/>
          <p:cNvGrpSpPr/>
          <p:nvPr/>
        </p:nvGrpSpPr>
        <p:grpSpPr bwMode="auto">
          <a:xfrm>
            <a:off x="196850" y="182563"/>
            <a:ext cx="238125" cy="347662"/>
            <a:chOff x="0" y="0"/>
            <a:chExt cx="569789" cy="829904"/>
          </a:xfrm>
        </p:grpSpPr>
        <p:sp>
          <p:nvSpPr>
            <p:cNvPr id="45087" name="菱形 39"/>
            <p:cNvSpPr>
              <a:spLocks noChangeArrowheads="1"/>
            </p:cNvSpPr>
            <p:nvPr/>
          </p:nvSpPr>
          <p:spPr bwMode="auto">
            <a:xfrm>
              <a:off x="0" y="0"/>
              <a:ext cx="569789" cy="569790"/>
            </a:xfrm>
            <a:prstGeom prst="diamond">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5088" name="菱形 40"/>
            <p:cNvSpPr>
              <a:spLocks noChangeArrowheads="1"/>
            </p:cNvSpPr>
            <p:nvPr/>
          </p:nvSpPr>
          <p:spPr bwMode="auto">
            <a:xfrm>
              <a:off x="0" y="260114"/>
              <a:ext cx="569789" cy="569790"/>
            </a:xfrm>
            <a:prstGeom prst="diamond">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grpSp>
        <p:nvGrpSpPr>
          <p:cNvPr id="45061" name="组合 6"/>
          <p:cNvGrpSpPr/>
          <p:nvPr/>
        </p:nvGrpSpPr>
        <p:grpSpPr bwMode="auto">
          <a:xfrm>
            <a:off x="-11113" y="1228725"/>
            <a:ext cx="12203113" cy="3794125"/>
            <a:chOff x="0" y="0"/>
            <a:chExt cx="11581820" cy="3604632"/>
          </a:xfrm>
        </p:grpSpPr>
        <p:pic>
          <p:nvPicPr>
            <p:cNvPr id="45085" name="图片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581819" cy="3604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86" name="矩形 8"/>
            <p:cNvSpPr>
              <a:spLocks noChangeArrowheads="1"/>
            </p:cNvSpPr>
            <p:nvPr/>
          </p:nvSpPr>
          <p:spPr bwMode="auto">
            <a:xfrm>
              <a:off x="1" y="0"/>
              <a:ext cx="11581819" cy="3604632"/>
            </a:xfrm>
            <a:prstGeom prst="rect">
              <a:avLst/>
            </a:prstGeom>
            <a:solidFill>
              <a:schemeClr val="tx1">
                <a:alpha val="7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pic>
        <p:nvPicPr>
          <p:cNvPr id="45062" name="图片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1585" y="291465"/>
            <a:ext cx="6840220" cy="6478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3" name="椭圆 10"/>
          <p:cNvSpPr>
            <a:spLocks noChangeArrowheads="1"/>
          </p:cNvSpPr>
          <p:nvPr/>
        </p:nvSpPr>
        <p:spPr bwMode="auto">
          <a:xfrm>
            <a:off x="2934653" y="182563"/>
            <a:ext cx="928687" cy="928687"/>
          </a:xfrm>
          <a:prstGeom prst="ellipse">
            <a:avLst/>
          </a:prstGeom>
          <a:solidFill>
            <a:schemeClr val="bg1">
              <a:alpha val="39999"/>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5064" name="椭圆 11"/>
          <p:cNvSpPr>
            <a:spLocks noChangeArrowheads="1"/>
          </p:cNvSpPr>
          <p:nvPr/>
        </p:nvSpPr>
        <p:spPr bwMode="auto">
          <a:xfrm>
            <a:off x="8286750" y="5208905"/>
            <a:ext cx="928688" cy="928688"/>
          </a:xfrm>
          <a:prstGeom prst="ellipse">
            <a:avLst/>
          </a:prstGeom>
          <a:solidFill>
            <a:schemeClr val="bg1">
              <a:alpha val="39999"/>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5065" name="椭圆 12"/>
          <p:cNvSpPr>
            <a:spLocks noChangeArrowheads="1"/>
          </p:cNvSpPr>
          <p:nvPr/>
        </p:nvSpPr>
        <p:spPr bwMode="auto">
          <a:xfrm>
            <a:off x="2890838" y="5139055"/>
            <a:ext cx="928687" cy="928688"/>
          </a:xfrm>
          <a:prstGeom prst="ellipse">
            <a:avLst/>
          </a:prstGeom>
          <a:solidFill>
            <a:schemeClr val="bg1">
              <a:alpha val="39999"/>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5066" name="椭圆 13"/>
          <p:cNvSpPr>
            <a:spLocks noChangeArrowheads="1"/>
          </p:cNvSpPr>
          <p:nvPr/>
        </p:nvSpPr>
        <p:spPr bwMode="auto">
          <a:xfrm>
            <a:off x="8289925" y="182880"/>
            <a:ext cx="928688" cy="928688"/>
          </a:xfrm>
          <a:prstGeom prst="ellipse">
            <a:avLst/>
          </a:prstGeom>
          <a:solidFill>
            <a:schemeClr val="bg1">
              <a:alpha val="39999"/>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nvGrpSpPr>
          <p:cNvPr id="45071" name="组合 18"/>
          <p:cNvGrpSpPr/>
          <p:nvPr/>
        </p:nvGrpSpPr>
        <p:grpSpPr bwMode="auto">
          <a:xfrm>
            <a:off x="8597547" y="5462017"/>
            <a:ext cx="2693988" cy="782960"/>
            <a:chOff x="0" y="-63630"/>
            <a:chExt cx="2693856" cy="783369"/>
          </a:xfrm>
        </p:grpSpPr>
        <p:sp>
          <p:nvSpPr>
            <p:cNvPr id="45083" name="文本框 19"/>
            <p:cNvSpPr txBox="1">
              <a:spLocks noChangeArrowheads="1"/>
            </p:cNvSpPr>
            <p:nvPr/>
          </p:nvSpPr>
          <p:spPr bwMode="auto">
            <a:xfrm>
              <a:off x="359384" y="412874"/>
              <a:ext cx="2334472" cy="306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45084" name="文本框 20"/>
            <p:cNvSpPr txBox="1">
              <a:spLocks noChangeArrowheads="1"/>
            </p:cNvSpPr>
            <p:nvPr/>
          </p:nvSpPr>
          <p:spPr bwMode="auto">
            <a:xfrm>
              <a:off x="0" y="-63630"/>
              <a:ext cx="2687470" cy="368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Legal——</a:t>
              </a:r>
              <a:r>
                <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合法</a:t>
              </a:r>
            </a:p>
          </p:txBody>
        </p:sp>
      </p:grpSp>
      <p:grpSp>
        <p:nvGrpSpPr>
          <p:cNvPr id="45072" name="组合 21"/>
          <p:cNvGrpSpPr/>
          <p:nvPr/>
        </p:nvGrpSpPr>
        <p:grpSpPr bwMode="auto">
          <a:xfrm>
            <a:off x="144780" y="5418773"/>
            <a:ext cx="2693988" cy="568803"/>
            <a:chOff x="-6985" y="321669"/>
            <a:chExt cx="2693856" cy="568316"/>
          </a:xfrm>
        </p:grpSpPr>
        <p:sp>
          <p:nvSpPr>
            <p:cNvPr id="45081" name="文本框 22"/>
            <p:cNvSpPr txBox="1">
              <a:spLocks noChangeArrowheads="1"/>
            </p:cNvSpPr>
            <p:nvPr/>
          </p:nvSpPr>
          <p:spPr bwMode="auto">
            <a:xfrm>
              <a:off x="352399" y="583543"/>
              <a:ext cx="2334472" cy="306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45082" name="文本框 23"/>
            <p:cNvSpPr txBox="1">
              <a:spLocks noChangeArrowheads="1"/>
            </p:cNvSpPr>
            <p:nvPr/>
          </p:nvSpPr>
          <p:spPr bwMode="auto">
            <a:xfrm>
              <a:off x="-6985" y="321669"/>
              <a:ext cx="2687470" cy="36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Efficient——</a:t>
              </a:r>
              <a:r>
                <a:rPr kumimoji="0" lang="zh-CN" altLang="en-US" sz="18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效率</a:t>
              </a:r>
            </a:p>
          </p:txBody>
        </p:sp>
      </p:grpSp>
      <p:grpSp>
        <p:nvGrpSpPr>
          <p:cNvPr id="45073" name="组合 24"/>
          <p:cNvGrpSpPr/>
          <p:nvPr/>
        </p:nvGrpSpPr>
        <p:grpSpPr bwMode="auto">
          <a:xfrm>
            <a:off x="9450070" y="447040"/>
            <a:ext cx="2335213" cy="664119"/>
            <a:chOff x="0" y="55274"/>
            <a:chExt cx="2334472" cy="664465"/>
          </a:xfrm>
        </p:grpSpPr>
        <p:sp>
          <p:nvSpPr>
            <p:cNvPr id="45079" name="文本框 25"/>
            <p:cNvSpPr txBox="1">
              <a:spLocks noChangeArrowheads="1"/>
            </p:cNvSpPr>
            <p:nvPr/>
          </p:nvSpPr>
          <p:spPr bwMode="auto">
            <a:xfrm>
              <a:off x="0" y="412874"/>
              <a:ext cx="2334472" cy="306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45080" name="文本框 26"/>
            <p:cNvSpPr txBox="1">
              <a:spLocks noChangeArrowheads="1"/>
            </p:cNvSpPr>
            <p:nvPr/>
          </p:nvSpPr>
          <p:spPr bwMode="auto">
            <a:xfrm>
              <a:off x="65228" y="55274"/>
              <a:ext cx="2005299" cy="368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Easy——</a:t>
              </a:r>
              <a:r>
                <a:rPr kumimoji="0" lang="zh-CN" altLang="en-US" sz="18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易用</a:t>
              </a:r>
            </a:p>
          </p:txBody>
        </p:sp>
      </p:grpSp>
      <p:grpSp>
        <p:nvGrpSpPr>
          <p:cNvPr id="45074" name="组合 27"/>
          <p:cNvGrpSpPr/>
          <p:nvPr/>
        </p:nvGrpSpPr>
        <p:grpSpPr bwMode="auto">
          <a:xfrm>
            <a:off x="953168" y="447040"/>
            <a:ext cx="2576321" cy="1212033"/>
            <a:chOff x="-241031" y="-492926"/>
            <a:chExt cx="2575503" cy="1212665"/>
          </a:xfrm>
        </p:grpSpPr>
        <p:sp>
          <p:nvSpPr>
            <p:cNvPr id="45077" name="文本框 28"/>
            <p:cNvSpPr txBox="1">
              <a:spLocks noChangeArrowheads="1"/>
            </p:cNvSpPr>
            <p:nvPr/>
          </p:nvSpPr>
          <p:spPr bwMode="auto">
            <a:xfrm>
              <a:off x="0" y="412874"/>
              <a:ext cx="2334472" cy="306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45078" name="文本框 29"/>
            <p:cNvSpPr txBox="1">
              <a:spLocks noChangeArrowheads="1"/>
            </p:cNvSpPr>
            <p:nvPr/>
          </p:nvSpPr>
          <p:spPr bwMode="auto">
            <a:xfrm>
              <a:off x="-241031" y="-492926"/>
              <a:ext cx="2005299" cy="368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Free——</a:t>
              </a:r>
              <a:r>
                <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免费</a:t>
              </a:r>
            </a:p>
          </p:txBody>
        </p:sp>
      </p:grpSp>
      <p:pic>
        <p:nvPicPr>
          <p:cNvPr id="2" name="图片 1"/>
          <p:cNvPicPr>
            <a:picLocks noChangeAspect="1"/>
          </p:cNvPicPr>
          <p:nvPr/>
        </p:nvPicPr>
        <p:blipFill>
          <a:blip r:embed="rId6"/>
          <a:stretch>
            <a:fillRect/>
          </a:stretch>
        </p:blipFill>
        <p:spPr>
          <a:xfrm>
            <a:off x="3550285" y="1322070"/>
            <a:ext cx="4794250" cy="3328035"/>
          </a:xfrm>
          <a:prstGeom prst="rect">
            <a:avLst/>
          </a:prstGeom>
        </p:spPr>
      </p:pic>
      <p:sp>
        <p:nvSpPr>
          <p:cNvPr id="3" name="文本框 2"/>
          <p:cNvSpPr txBox="1"/>
          <p:nvPr/>
        </p:nvSpPr>
        <p:spPr>
          <a:xfrm>
            <a:off x="8514716" y="5311196"/>
            <a:ext cx="496570" cy="768350"/>
          </a:xfrm>
          <a:prstGeom prst="rect">
            <a:avLst/>
          </a:prstGeom>
          <a:noFill/>
        </p:spPr>
        <p:txBody>
          <a:bodyPr wrap="square" rtlCol="0">
            <a:spAutoFit/>
            <a:scene3d>
              <a:camera prst="orthographicFront"/>
              <a:lightRig rig="threePt" dir="t"/>
            </a:scene3d>
          </a:bodyPr>
          <a:lstStyle/>
          <a:p>
            <a:r>
              <a:rPr lang="en-US" altLang="zh-CN" sz="4400" dirty="0">
                <a:ln w="6600">
                  <a:solidFill>
                    <a:schemeClr val="accent2"/>
                  </a:solidFill>
                  <a:prstDash val="solid"/>
                </a:ln>
                <a:solidFill>
                  <a:srgbClr val="FFFFFF"/>
                </a:solidFill>
                <a:effectLst>
                  <a:outerShdw dist="38100" dir="2700000" algn="tl" rotWithShape="0">
                    <a:schemeClr val="accent2"/>
                  </a:outerShdw>
                </a:effectLst>
                <a:latin typeface="Yu Gothic Medium" panose="020B0500000000000000" charset="-128"/>
                <a:ea typeface="Yu Gothic Medium" panose="020B0500000000000000" charset="-128"/>
              </a:rPr>
              <a:t>L</a:t>
            </a:r>
          </a:p>
        </p:txBody>
      </p:sp>
      <p:sp>
        <p:nvSpPr>
          <p:cNvPr id="4" name="文本框 3"/>
          <p:cNvSpPr txBox="1"/>
          <p:nvPr/>
        </p:nvSpPr>
        <p:spPr>
          <a:xfrm>
            <a:off x="8435340" y="263525"/>
            <a:ext cx="638810" cy="768350"/>
          </a:xfrm>
          <a:prstGeom prst="rect">
            <a:avLst/>
          </a:prstGeom>
          <a:noFill/>
        </p:spPr>
        <p:txBody>
          <a:bodyPr wrap="square" rtlCol="0">
            <a:spAutoFit/>
          </a:bodyPr>
          <a:lstStyle/>
          <a:p>
            <a:r>
              <a:rPr lang="en-US" altLang="zh-CN" sz="4400">
                <a:ln w="6600">
                  <a:solidFill>
                    <a:schemeClr val="accent2"/>
                  </a:solidFill>
                  <a:prstDash val="solid"/>
                </a:ln>
                <a:solidFill>
                  <a:srgbClr val="FFFFFF"/>
                </a:solidFill>
                <a:effectLst>
                  <a:outerShdw dist="38100" dir="2700000" algn="tl" rotWithShape="0">
                    <a:schemeClr val="accent2"/>
                  </a:outerShdw>
                </a:effectLst>
                <a:latin typeface="Yu Gothic Medium" panose="020B0500000000000000" charset="-128"/>
                <a:ea typeface="Yu Gothic Medium" panose="020B0500000000000000" charset="-128"/>
                <a:sym typeface="+mn-ea"/>
              </a:rPr>
              <a:t>E</a:t>
            </a:r>
          </a:p>
        </p:txBody>
      </p:sp>
      <p:sp>
        <p:nvSpPr>
          <p:cNvPr id="5" name="文本框 4"/>
          <p:cNvSpPr txBox="1"/>
          <p:nvPr/>
        </p:nvSpPr>
        <p:spPr>
          <a:xfrm>
            <a:off x="3035935" y="5219065"/>
            <a:ext cx="638810" cy="768350"/>
          </a:xfrm>
          <a:prstGeom prst="rect">
            <a:avLst/>
          </a:prstGeom>
          <a:noFill/>
        </p:spPr>
        <p:txBody>
          <a:bodyPr wrap="square" rtlCol="0">
            <a:spAutoFit/>
          </a:bodyPr>
          <a:lstStyle/>
          <a:p>
            <a:r>
              <a:rPr lang="en-US" altLang="zh-CN" sz="4400">
                <a:ln w="6600">
                  <a:solidFill>
                    <a:schemeClr val="accent2"/>
                  </a:solidFill>
                  <a:prstDash val="solid"/>
                </a:ln>
                <a:solidFill>
                  <a:srgbClr val="FFFFFF"/>
                </a:solidFill>
                <a:effectLst>
                  <a:outerShdw dist="38100" dir="2700000" algn="tl" rotWithShape="0">
                    <a:schemeClr val="accent2"/>
                  </a:outerShdw>
                </a:effectLst>
                <a:latin typeface="Yu Gothic Medium" panose="020B0500000000000000" charset="-128"/>
                <a:ea typeface="Yu Gothic Medium" panose="020B0500000000000000" charset="-128"/>
                <a:sym typeface="+mn-ea"/>
              </a:rPr>
              <a:t>E</a:t>
            </a:r>
          </a:p>
        </p:txBody>
      </p:sp>
      <p:sp>
        <p:nvSpPr>
          <p:cNvPr id="6" name="文本框 5"/>
          <p:cNvSpPr txBox="1"/>
          <p:nvPr/>
        </p:nvSpPr>
        <p:spPr>
          <a:xfrm>
            <a:off x="3124006" y="342809"/>
            <a:ext cx="638810" cy="768350"/>
          </a:xfrm>
          <a:prstGeom prst="rect">
            <a:avLst/>
          </a:prstGeom>
          <a:noFill/>
        </p:spPr>
        <p:txBody>
          <a:bodyPr wrap="square" rtlCol="0">
            <a:spAutoFit/>
          </a:bodyPr>
          <a:lstStyle/>
          <a:p>
            <a:r>
              <a:rPr lang="en-US" altLang="zh-CN" sz="4400" dirty="0">
                <a:ln w="6600">
                  <a:solidFill>
                    <a:schemeClr val="accent2"/>
                  </a:solidFill>
                  <a:prstDash val="solid"/>
                </a:ln>
                <a:solidFill>
                  <a:srgbClr val="FFFFFF"/>
                </a:solidFill>
                <a:effectLst>
                  <a:outerShdw dist="38100" dir="2700000" algn="tl" rotWithShape="0">
                    <a:schemeClr val="accent2"/>
                  </a:outerShdw>
                </a:effectLst>
                <a:latin typeface="Yu Gothic Medium" panose="020B0500000000000000" charset="-128"/>
                <a:ea typeface="Yu Gothic Medium" panose="020B0500000000000000" charset="-128"/>
                <a:sym typeface="+mn-ea"/>
              </a:rPr>
              <a:t>F</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wipe(left)">
                                      <p:cBhvr>
                                        <p:cTn id="7" dur="500"/>
                                        <p:tgtEl>
                                          <p:spTgt spid="4506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5063"/>
                                        </p:tgtEl>
                                        <p:attrNameLst>
                                          <p:attrName>style.visibility</p:attrName>
                                        </p:attrNameLst>
                                      </p:cBhvr>
                                      <p:to>
                                        <p:strVal val="visible"/>
                                      </p:to>
                                    </p:set>
                                    <p:animEffect transition="in" filter="wipe(left)">
                                      <p:cBhvr>
                                        <p:cTn id="10" dur="500"/>
                                        <p:tgtEl>
                                          <p:spTgt spid="45063"/>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45071"/>
                                        </p:tgtEl>
                                        <p:attrNameLst>
                                          <p:attrName>style.visibility</p:attrName>
                                        </p:attrNameLst>
                                      </p:cBhvr>
                                      <p:to>
                                        <p:strVal val="visible"/>
                                      </p:to>
                                    </p:set>
                                    <p:animEffect transition="in" filter="wipe(left)">
                                      <p:cBhvr>
                                        <p:cTn id="14" dur="500"/>
                                        <p:tgtEl>
                                          <p:spTgt spid="45071"/>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45065"/>
                                        </p:tgtEl>
                                        <p:attrNameLst>
                                          <p:attrName>style.visibility</p:attrName>
                                        </p:attrNameLst>
                                      </p:cBhvr>
                                      <p:to>
                                        <p:strVal val="visible"/>
                                      </p:to>
                                    </p:set>
                                    <p:animEffect transition="in" filter="wipe(left)">
                                      <p:cBhvr>
                                        <p:cTn id="17" dur="500"/>
                                        <p:tgtEl>
                                          <p:spTgt spid="45065"/>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45072"/>
                                        </p:tgtEl>
                                        <p:attrNameLst>
                                          <p:attrName>style.visibility</p:attrName>
                                        </p:attrNameLst>
                                      </p:cBhvr>
                                      <p:to>
                                        <p:strVal val="visible"/>
                                      </p:to>
                                    </p:set>
                                    <p:animEffect transition="in" filter="wipe(left)">
                                      <p:cBhvr>
                                        <p:cTn id="21" dur="500"/>
                                        <p:tgtEl>
                                          <p:spTgt spid="45072"/>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45062"/>
                                        </p:tgtEl>
                                        <p:attrNameLst>
                                          <p:attrName>style.visibility</p:attrName>
                                        </p:attrNameLst>
                                      </p:cBhvr>
                                      <p:to>
                                        <p:strVal val="visible"/>
                                      </p:to>
                                    </p:set>
                                    <p:animEffect transition="in" filter="wipe(left)">
                                      <p:cBhvr>
                                        <p:cTn id="25" dur="500"/>
                                        <p:tgtEl>
                                          <p:spTgt spid="45062"/>
                                        </p:tgtEl>
                                      </p:cBhvr>
                                    </p:animEffect>
                                  </p:childTnLst>
                                </p:cTn>
                              </p:par>
                              <p:par>
                                <p:cTn id="26" presetID="22" presetClass="entr" presetSubtype="4" fill="hold"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down)">
                                      <p:cBhvr>
                                        <p:cTn id="28" dur="500"/>
                                        <p:tgtEl>
                                          <p:spTgt spid="2"/>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5066"/>
                                        </p:tgtEl>
                                        <p:attrNameLst>
                                          <p:attrName>style.visibility</p:attrName>
                                        </p:attrNameLst>
                                      </p:cBhvr>
                                      <p:to>
                                        <p:strVal val="visible"/>
                                      </p:to>
                                    </p:set>
                                    <p:animEffect transition="in" filter="wipe(left)">
                                      <p:cBhvr>
                                        <p:cTn id="31" dur="500"/>
                                        <p:tgtEl>
                                          <p:spTgt spid="45066"/>
                                        </p:tgtEl>
                                      </p:cBhvr>
                                    </p:animEffect>
                                  </p:childTnLst>
                                </p:cTn>
                              </p:par>
                            </p:childTnLst>
                          </p:cTn>
                        </p:par>
                        <p:par>
                          <p:cTn id="32" fill="hold">
                            <p:stCondLst>
                              <p:cond delay="2000"/>
                            </p:stCondLst>
                            <p:childTnLst>
                              <p:par>
                                <p:cTn id="33" presetID="22" presetClass="entr" presetSubtype="8" fill="hold" nodeType="afterEffect">
                                  <p:stCondLst>
                                    <p:cond delay="0"/>
                                  </p:stCondLst>
                                  <p:childTnLst>
                                    <p:set>
                                      <p:cBhvr>
                                        <p:cTn id="34" dur="1" fill="hold">
                                          <p:stCondLst>
                                            <p:cond delay="0"/>
                                          </p:stCondLst>
                                        </p:cTn>
                                        <p:tgtEl>
                                          <p:spTgt spid="45073"/>
                                        </p:tgtEl>
                                        <p:attrNameLst>
                                          <p:attrName>style.visibility</p:attrName>
                                        </p:attrNameLst>
                                      </p:cBhvr>
                                      <p:to>
                                        <p:strVal val="visible"/>
                                      </p:to>
                                    </p:set>
                                    <p:animEffect transition="in" filter="wipe(left)">
                                      <p:cBhvr>
                                        <p:cTn id="35" dur="500"/>
                                        <p:tgtEl>
                                          <p:spTgt spid="4507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45064"/>
                                        </p:tgtEl>
                                        <p:attrNameLst>
                                          <p:attrName>style.visibility</p:attrName>
                                        </p:attrNameLst>
                                      </p:cBhvr>
                                      <p:to>
                                        <p:strVal val="visible"/>
                                      </p:to>
                                    </p:set>
                                    <p:animEffect transition="in" filter="wipe(left)">
                                      <p:cBhvr>
                                        <p:cTn id="38" dur="500"/>
                                        <p:tgtEl>
                                          <p:spTgt spid="45064"/>
                                        </p:tgtEl>
                                      </p:cBhvr>
                                    </p:animEffect>
                                  </p:childTnLst>
                                </p:cTn>
                              </p:par>
                            </p:childTnLst>
                          </p:cTn>
                        </p:par>
                        <p:par>
                          <p:cTn id="39" fill="hold">
                            <p:stCondLst>
                              <p:cond delay="2500"/>
                            </p:stCondLst>
                            <p:childTnLst>
                              <p:par>
                                <p:cTn id="40" presetID="22" presetClass="entr" presetSubtype="8" fill="hold" nodeType="afterEffect">
                                  <p:stCondLst>
                                    <p:cond delay="0"/>
                                  </p:stCondLst>
                                  <p:childTnLst>
                                    <p:set>
                                      <p:cBhvr>
                                        <p:cTn id="41" dur="1" fill="hold">
                                          <p:stCondLst>
                                            <p:cond delay="0"/>
                                          </p:stCondLst>
                                        </p:cTn>
                                        <p:tgtEl>
                                          <p:spTgt spid="45074"/>
                                        </p:tgtEl>
                                        <p:attrNameLst>
                                          <p:attrName>style.visibility</p:attrName>
                                        </p:attrNameLst>
                                      </p:cBhvr>
                                      <p:to>
                                        <p:strVal val="visible"/>
                                      </p:to>
                                    </p:set>
                                    <p:animEffect transition="in" filter="wipe(left)">
                                      <p:cBhvr>
                                        <p:cTn id="42" dur="500"/>
                                        <p:tgtEl>
                                          <p:spTgt spid="45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3" grpId="0" bldLvl="0" animBg="1"/>
      <p:bldP spid="45064" grpId="0" bldLvl="0" animBg="1"/>
      <p:bldP spid="45065" grpId="0" bldLvl="0" animBg="1"/>
      <p:bldP spid="45066"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2225"/>
            <a:ext cx="121920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p:cNvPicPr>
            <a:picLocks noChangeAspect="1"/>
          </p:cNvPicPr>
          <p:nvPr/>
        </p:nvPicPr>
        <p:blipFill>
          <a:blip r:embed="rId4"/>
          <a:stretch>
            <a:fillRect/>
          </a:stretch>
        </p:blipFill>
        <p:spPr>
          <a:xfrm>
            <a:off x="1009015" y="387350"/>
            <a:ext cx="5697855" cy="4743450"/>
          </a:xfrm>
          <a:prstGeom prst="rect">
            <a:avLst/>
          </a:prstGeom>
        </p:spPr>
      </p:pic>
      <p:pic>
        <p:nvPicPr>
          <p:cNvPr id="11" name="图片 10"/>
          <p:cNvPicPr>
            <a:picLocks noChangeAspect="1"/>
          </p:cNvPicPr>
          <p:nvPr/>
        </p:nvPicPr>
        <p:blipFill>
          <a:blip r:embed="rId5"/>
          <a:stretch>
            <a:fillRect/>
          </a:stretch>
        </p:blipFill>
        <p:spPr>
          <a:xfrm>
            <a:off x="1812290" y="900430"/>
            <a:ext cx="6964680" cy="4671060"/>
          </a:xfrm>
          <a:prstGeom prst="rect">
            <a:avLst/>
          </a:prstGeom>
        </p:spPr>
      </p:pic>
      <p:pic>
        <p:nvPicPr>
          <p:cNvPr id="12" name="图片 11"/>
          <p:cNvPicPr>
            <a:picLocks noChangeAspect="1"/>
          </p:cNvPicPr>
          <p:nvPr/>
        </p:nvPicPr>
        <p:blipFill>
          <a:blip r:embed="rId6"/>
          <a:stretch>
            <a:fillRect/>
          </a:stretch>
        </p:blipFill>
        <p:spPr>
          <a:xfrm>
            <a:off x="2764155" y="1272540"/>
            <a:ext cx="6663055" cy="4831080"/>
          </a:xfrm>
          <a:prstGeom prst="rect">
            <a:avLst/>
          </a:prstGeom>
        </p:spPr>
      </p:pic>
      <p:pic>
        <p:nvPicPr>
          <p:cNvPr id="13" name="图片 12"/>
          <p:cNvPicPr>
            <a:picLocks noChangeAspect="1"/>
          </p:cNvPicPr>
          <p:nvPr/>
        </p:nvPicPr>
        <p:blipFill>
          <a:blip r:embed="rId7"/>
          <a:stretch>
            <a:fillRect/>
          </a:stretch>
        </p:blipFill>
        <p:spPr>
          <a:xfrm>
            <a:off x="4513580" y="1830705"/>
            <a:ext cx="5950585" cy="4759325"/>
          </a:xfrm>
          <a:prstGeom prst="rect">
            <a:avLst/>
          </a:prstGeom>
        </p:spPr>
      </p:pic>
      <p:pic>
        <p:nvPicPr>
          <p:cNvPr id="14" name="图片 13"/>
          <p:cNvPicPr>
            <a:picLocks noChangeAspect="1"/>
          </p:cNvPicPr>
          <p:nvPr/>
        </p:nvPicPr>
        <p:blipFill>
          <a:blip r:embed="rId8"/>
          <a:stretch>
            <a:fillRect/>
          </a:stretch>
        </p:blipFill>
        <p:spPr>
          <a:xfrm>
            <a:off x="9521190" y="152400"/>
            <a:ext cx="2492375" cy="748030"/>
          </a:xfrm>
          <a:prstGeom prst="rect">
            <a:avLst/>
          </a:prstGeom>
        </p:spPr>
      </p:pic>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2700"/>
            <a:ext cx="121920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3" name="组合 3"/>
          <p:cNvGrpSpPr/>
          <p:nvPr/>
        </p:nvGrpSpPr>
        <p:grpSpPr bwMode="auto">
          <a:xfrm>
            <a:off x="1085850" y="2235200"/>
            <a:ext cx="9877425" cy="2460625"/>
            <a:chOff x="0" y="0"/>
            <a:chExt cx="9876025" cy="2460626"/>
          </a:xfrm>
        </p:grpSpPr>
        <p:sp>
          <p:nvSpPr>
            <p:cNvPr id="17423" name="文本框 58"/>
            <p:cNvSpPr txBox="1">
              <a:spLocks noChangeArrowheads="1"/>
            </p:cNvSpPr>
            <p:nvPr/>
          </p:nvSpPr>
          <p:spPr bwMode="auto">
            <a:xfrm>
              <a:off x="544360" y="477993"/>
              <a:ext cx="13954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01</a:t>
              </a:r>
              <a:endParaRPr kumimoji="0" lang="zh-CN" altLang="en-US" sz="36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7424" name="文本框 59"/>
            <p:cNvSpPr txBox="1">
              <a:spLocks noChangeArrowheads="1"/>
            </p:cNvSpPr>
            <p:nvPr/>
          </p:nvSpPr>
          <p:spPr bwMode="auto">
            <a:xfrm>
              <a:off x="0" y="1347207"/>
              <a:ext cx="2493001"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访谈故事</a:t>
              </a:r>
            </a:p>
          </p:txBody>
        </p:sp>
        <p:sp>
          <p:nvSpPr>
            <p:cNvPr id="17425" name="菱形 55"/>
            <p:cNvSpPr>
              <a:spLocks noChangeArrowheads="1"/>
            </p:cNvSpPr>
            <p:nvPr/>
          </p:nvSpPr>
          <p:spPr bwMode="auto">
            <a:xfrm>
              <a:off x="11788" y="0"/>
              <a:ext cx="2460626" cy="2460626"/>
            </a:xfrm>
            <a:prstGeom prst="diamond">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7426" name="文本框 50"/>
            <p:cNvSpPr txBox="1">
              <a:spLocks noChangeArrowheads="1"/>
            </p:cNvSpPr>
            <p:nvPr/>
          </p:nvSpPr>
          <p:spPr bwMode="auto">
            <a:xfrm>
              <a:off x="3016774" y="477993"/>
              <a:ext cx="1395482"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02</a:t>
              </a:r>
              <a:endParaRPr kumimoji="0" lang="zh-CN" altLang="en-US" sz="36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7427" name="文本框 51"/>
            <p:cNvSpPr txBox="1">
              <a:spLocks noChangeArrowheads="1"/>
            </p:cNvSpPr>
            <p:nvPr/>
          </p:nvSpPr>
          <p:spPr bwMode="auto">
            <a:xfrm>
              <a:off x="2472414" y="1347207"/>
              <a:ext cx="2493001"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竞品与问卷</a:t>
              </a:r>
            </a:p>
          </p:txBody>
        </p:sp>
        <p:sp>
          <p:nvSpPr>
            <p:cNvPr id="17428" name="菱形 52"/>
            <p:cNvSpPr>
              <a:spLocks noChangeArrowheads="1"/>
            </p:cNvSpPr>
            <p:nvPr/>
          </p:nvSpPr>
          <p:spPr bwMode="auto">
            <a:xfrm>
              <a:off x="2484202" y="0"/>
              <a:ext cx="2460626" cy="2460626"/>
            </a:xfrm>
            <a:prstGeom prst="diamond">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7429" name="文本框 62"/>
            <p:cNvSpPr txBox="1">
              <a:spLocks noChangeArrowheads="1"/>
            </p:cNvSpPr>
            <p:nvPr/>
          </p:nvSpPr>
          <p:spPr bwMode="auto">
            <a:xfrm>
              <a:off x="5475557" y="477993"/>
              <a:ext cx="1395482"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03</a:t>
              </a:r>
              <a:endParaRPr kumimoji="0" lang="zh-CN" altLang="en-US" sz="36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7430" name="文本框 65"/>
            <p:cNvSpPr txBox="1">
              <a:spLocks noChangeArrowheads="1"/>
            </p:cNvSpPr>
            <p:nvPr/>
          </p:nvSpPr>
          <p:spPr bwMode="auto">
            <a:xfrm>
              <a:off x="4931197" y="1347207"/>
              <a:ext cx="2493001"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研讨与案例</a:t>
              </a:r>
            </a:p>
          </p:txBody>
        </p:sp>
        <p:sp>
          <p:nvSpPr>
            <p:cNvPr id="17431" name="菱形 66"/>
            <p:cNvSpPr>
              <a:spLocks noChangeArrowheads="1"/>
            </p:cNvSpPr>
            <p:nvPr/>
          </p:nvSpPr>
          <p:spPr bwMode="auto">
            <a:xfrm>
              <a:off x="4942985" y="0"/>
              <a:ext cx="2460626" cy="2460626"/>
            </a:xfrm>
            <a:prstGeom prst="diamond">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7432" name="文本框 75"/>
            <p:cNvSpPr txBox="1">
              <a:spLocks noChangeArrowheads="1"/>
            </p:cNvSpPr>
            <p:nvPr/>
          </p:nvSpPr>
          <p:spPr bwMode="auto">
            <a:xfrm>
              <a:off x="7927384" y="477993"/>
              <a:ext cx="1395482"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04</a:t>
              </a:r>
            </a:p>
          </p:txBody>
        </p:sp>
        <p:sp>
          <p:nvSpPr>
            <p:cNvPr id="17433" name="文本框 76"/>
            <p:cNvSpPr txBox="1">
              <a:spLocks noChangeArrowheads="1"/>
            </p:cNvSpPr>
            <p:nvPr/>
          </p:nvSpPr>
          <p:spPr bwMode="auto">
            <a:xfrm>
              <a:off x="7383024" y="1347207"/>
              <a:ext cx="2493001"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原型设计</a:t>
              </a:r>
            </a:p>
          </p:txBody>
        </p:sp>
        <p:sp>
          <p:nvSpPr>
            <p:cNvPr id="17434" name="菱形 79"/>
            <p:cNvSpPr>
              <a:spLocks noChangeArrowheads="1"/>
            </p:cNvSpPr>
            <p:nvPr/>
          </p:nvSpPr>
          <p:spPr bwMode="auto">
            <a:xfrm>
              <a:off x="7394812" y="0"/>
              <a:ext cx="2460626" cy="2460626"/>
            </a:xfrm>
            <a:prstGeom prst="diamond">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nvGrpSpPr>
            <p:cNvPr id="17435" name="组合 6"/>
            <p:cNvGrpSpPr/>
            <p:nvPr/>
          </p:nvGrpSpPr>
          <p:grpSpPr bwMode="auto">
            <a:xfrm>
              <a:off x="510728" y="1190205"/>
              <a:ext cx="1450046" cy="80216"/>
              <a:chOff x="0" y="0"/>
              <a:chExt cx="1450046" cy="80216"/>
            </a:xfrm>
          </p:grpSpPr>
          <p:sp>
            <p:nvSpPr>
              <p:cNvPr id="17451" name="椭圆 38"/>
              <p:cNvSpPr>
                <a:spLocks noChangeArrowheads="1"/>
              </p:cNvSpPr>
              <p:nvPr/>
            </p:nvSpPr>
            <p:spPr bwMode="auto">
              <a:xfrm flipV="1">
                <a:off x="691265" y="0"/>
                <a:ext cx="80216" cy="80216"/>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nvGrpSpPr>
              <p:cNvPr id="17452" name="组合 5"/>
              <p:cNvGrpSpPr/>
              <p:nvPr/>
            </p:nvGrpSpPr>
            <p:grpSpPr bwMode="auto">
              <a:xfrm>
                <a:off x="0" y="43553"/>
                <a:ext cx="1450046" cy="0"/>
                <a:chOff x="0" y="0"/>
                <a:chExt cx="1450046" cy="0"/>
              </a:xfrm>
            </p:grpSpPr>
            <p:cxnSp>
              <p:nvCxnSpPr>
                <p:cNvPr id="17453" name="直接连接符 36"/>
                <p:cNvCxnSpPr>
                  <a:cxnSpLocks noChangeShapeType="1"/>
                </p:cNvCxnSpPr>
                <p:nvPr/>
              </p:nvCxnSpPr>
              <p:spPr bwMode="auto">
                <a:xfrm>
                  <a:off x="0" y="0"/>
                  <a:ext cx="548346" cy="0"/>
                </a:xfrm>
                <a:prstGeom prst="line">
                  <a:avLst/>
                </a:prstGeom>
                <a:noFill/>
                <a:ln w="6350" cap="rnd">
                  <a:solidFill>
                    <a:schemeClr val="bg1"/>
                  </a:solidFill>
                  <a:round/>
                </a:ln>
                <a:extLst>
                  <a:ext uri="{909E8E84-426E-40DD-AFC4-6F175D3DCCD1}">
                    <a14:hiddenFill xmlns:a14="http://schemas.microsoft.com/office/drawing/2010/main">
                      <a:noFill/>
                    </a14:hiddenFill>
                  </a:ext>
                </a:extLst>
              </p:spPr>
            </p:cxnSp>
            <p:cxnSp>
              <p:nvCxnSpPr>
                <p:cNvPr id="17454" name="直接连接符 42"/>
                <p:cNvCxnSpPr>
                  <a:cxnSpLocks noChangeShapeType="1"/>
                </p:cNvCxnSpPr>
                <p:nvPr/>
              </p:nvCxnSpPr>
              <p:spPr bwMode="auto">
                <a:xfrm>
                  <a:off x="901700" y="0"/>
                  <a:ext cx="548346" cy="0"/>
                </a:xfrm>
                <a:prstGeom prst="line">
                  <a:avLst/>
                </a:prstGeom>
                <a:noFill/>
                <a:ln w="6350" cap="rnd">
                  <a:solidFill>
                    <a:schemeClr val="bg1"/>
                  </a:solidFill>
                  <a:round/>
                </a:ln>
                <a:extLst>
                  <a:ext uri="{909E8E84-426E-40DD-AFC4-6F175D3DCCD1}">
                    <a14:hiddenFill xmlns:a14="http://schemas.microsoft.com/office/drawing/2010/main">
                      <a:noFill/>
                    </a14:hiddenFill>
                  </a:ext>
                </a:extLst>
              </p:spPr>
            </p:cxnSp>
          </p:grpSp>
        </p:grpSp>
        <p:grpSp>
          <p:nvGrpSpPr>
            <p:cNvPr id="17436" name="组合 45"/>
            <p:cNvGrpSpPr/>
            <p:nvPr/>
          </p:nvGrpSpPr>
          <p:grpSpPr bwMode="auto">
            <a:xfrm>
              <a:off x="2975319" y="1190205"/>
              <a:ext cx="1450046" cy="80216"/>
              <a:chOff x="0" y="0"/>
              <a:chExt cx="1450046" cy="80216"/>
            </a:xfrm>
          </p:grpSpPr>
          <p:sp>
            <p:nvSpPr>
              <p:cNvPr id="17447" name="椭圆 46"/>
              <p:cNvSpPr>
                <a:spLocks noChangeArrowheads="1"/>
              </p:cNvSpPr>
              <p:nvPr/>
            </p:nvSpPr>
            <p:spPr bwMode="auto">
              <a:xfrm flipV="1">
                <a:off x="691265" y="0"/>
                <a:ext cx="80216" cy="80216"/>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nvGrpSpPr>
              <p:cNvPr id="17448" name="组合 47"/>
              <p:cNvGrpSpPr/>
              <p:nvPr/>
            </p:nvGrpSpPr>
            <p:grpSpPr bwMode="auto">
              <a:xfrm>
                <a:off x="0" y="43553"/>
                <a:ext cx="1450046" cy="0"/>
                <a:chOff x="0" y="0"/>
                <a:chExt cx="1450046" cy="0"/>
              </a:xfrm>
            </p:grpSpPr>
            <p:cxnSp>
              <p:nvCxnSpPr>
                <p:cNvPr id="17449" name="直接连接符 48"/>
                <p:cNvCxnSpPr>
                  <a:cxnSpLocks noChangeShapeType="1"/>
                </p:cNvCxnSpPr>
                <p:nvPr/>
              </p:nvCxnSpPr>
              <p:spPr bwMode="auto">
                <a:xfrm>
                  <a:off x="0" y="0"/>
                  <a:ext cx="548346" cy="0"/>
                </a:xfrm>
                <a:prstGeom prst="line">
                  <a:avLst/>
                </a:prstGeom>
                <a:noFill/>
                <a:ln w="6350" cap="rnd">
                  <a:solidFill>
                    <a:schemeClr val="bg1"/>
                  </a:solidFill>
                  <a:round/>
                </a:ln>
                <a:extLst>
                  <a:ext uri="{909E8E84-426E-40DD-AFC4-6F175D3DCCD1}">
                    <a14:hiddenFill xmlns:a14="http://schemas.microsoft.com/office/drawing/2010/main">
                      <a:noFill/>
                    </a14:hiddenFill>
                  </a:ext>
                </a:extLst>
              </p:spPr>
            </p:cxnSp>
            <p:cxnSp>
              <p:nvCxnSpPr>
                <p:cNvPr id="17450" name="直接连接符 63"/>
                <p:cNvCxnSpPr>
                  <a:cxnSpLocks noChangeShapeType="1"/>
                </p:cNvCxnSpPr>
                <p:nvPr/>
              </p:nvCxnSpPr>
              <p:spPr bwMode="auto">
                <a:xfrm>
                  <a:off x="901700" y="0"/>
                  <a:ext cx="548346" cy="0"/>
                </a:xfrm>
                <a:prstGeom prst="line">
                  <a:avLst/>
                </a:prstGeom>
                <a:noFill/>
                <a:ln w="6350" cap="rnd">
                  <a:solidFill>
                    <a:schemeClr val="bg1"/>
                  </a:solidFill>
                  <a:round/>
                </a:ln>
                <a:extLst>
                  <a:ext uri="{909E8E84-426E-40DD-AFC4-6F175D3DCCD1}">
                    <a14:hiddenFill xmlns:a14="http://schemas.microsoft.com/office/drawing/2010/main">
                      <a:noFill/>
                    </a14:hiddenFill>
                  </a:ext>
                </a:extLst>
              </p:spPr>
            </p:cxnSp>
          </p:grpSp>
        </p:grpSp>
        <p:grpSp>
          <p:nvGrpSpPr>
            <p:cNvPr id="17437" name="组合 64"/>
            <p:cNvGrpSpPr/>
            <p:nvPr/>
          </p:nvGrpSpPr>
          <p:grpSpPr bwMode="auto">
            <a:xfrm>
              <a:off x="5439910" y="1190205"/>
              <a:ext cx="1450046" cy="80216"/>
              <a:chOff x="0" y="0"/>
              <a:chExt cx="1450046" cy="80216"/>
            </a:xfrm>
          </p:grpSpPr>
          <p:sp>
            <p:nvSpPr>
              <p:cNvPr id="17443" name="椭圆 70"/>
              <p:cNvSpPr>
                <a:spLocks noChangeArrowheads="1"/>
              </p:cNvSpPr>
              <p:nvPr/>
            </p:nvSpPr>
            <p:spPr bwMode="auto">
              <a:xfrm flipV="1">
                <a:off x="691265" y="0"/>
                <a:ext cx="80216" cy="80216"/>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nvGrpSpPr>
              <p:cNvPr id="17444" name="组合 71"/>
              <p:cNvGrpSpPr/>
              <p:nvPr/>
            </p:nvGrpSpPr>
            <p:grpSpPr bwMode="auto">
              <a:xfrm>
                <a:off x="0" y="43553"/>
                <a:ext cx="1450046" cy="0"/>
                <a:chOff x="0" y="0"/>
                <a:chExt cx="1450046" cy="0"/>
              </a:xfrm>
            </p:grpSpPr>
            <p:cxnSp>
              <p:nvCxnSpPr>
                <p:cNvPr id="17445" name="直接连接符 77"/>
                <p:cNvCxnSpPr>
                  <a:cxnSpLocks noChangeShapeType="1"/>
                </p:cNvCxnSpPr>
                <p:nvPr/>
              </p:nvCxnSpPr>
              <p:spPr bwMode="auto">
                <a:xfrm>
                  <a:off x="0" y="0"/>
                  <a:ext cx="548346" cy="0"/>
                </a:xfrm>
                <a:prstGeom prst="line">
                  <a:avLst/>
                </a:prstGeom>
                <a:noFill/>
                <a:ln w="6350" cap="rnd">
                  <a:solidFill>
                    <a:schemeClr val="bg1"/>
                  </a:solidFill>
                  <a:round/>
                </a:ln>
                <a:extLst>
                  <a:ext uri="{909E8E84-426E-40DD-AFC4-6F175D3DCCD1}">
                    <a14:hiddenFill xmlns:a14="http://schemas.microsoft.com/office/drawing/2010/main">
                      <a:noFill/>
                    </a14:hiddenFill>
                  </a:ext>
                </a:extLst>
              </p:spPr>
            </p:cxnSp>
            <p:cxnSp>
              <p:nvCxnSpPr>
                <p:cNvPr id="17446" name="直接连接符 78"/>
                <p:cNvCxnSpPr>
                  <a:cxnSpLocks noChangeShapeType="1"/>
                </p:cNvCxnSpPr>
                <p:nvPr/>
              </p:nvCxnSpPr>
              <p:spPr bwMode="auto">
                <a:xfrm>
                  <a:off x="901700" y="0"/>
                  <a:ext cx="548346" cy="0"/>
                </a:xfrm>
                <a:prstGeom prst="line">
                  <a:avLst/>
                </a:prstGeom>
                <a:noFill/>
                <a:ln w="6350" cap="rnd">
                  <a:solidFill>
                    <a:schemeClr val="bg1"/>
                  </a:solidFill>
                  <a:round/>
                </a:ln>
                <a:extLst>
                  <a:ext uri="{909E8E84-426E-40DD-AFC4-6F175D3DCCD1}">
                    <a14:hiddenFill xmlns:a14="http://schemas.microsoft.com/office/drawing/2010/main">
                      <a:noFill/>
                    </a14:hiddenFill>
                  </a:ext>
                </a:extLst>
              </p:spPr>
            </p:cxnSp>
          </p:grpSp>
        </p:grpSp>
        <p:grpSp>
          <p:nvGrpSpPr>
            <p:cNvPr id="17438" name="组合 85"/>
            <p:cNvGrpSpPr/>
            <p:nvPr/>
          </p:nvGrpSpPr>
          <p:grpSpPr bwMode="auto">
            <a:xfrm>
              <a:off x="7904501" y="1190205"/>
              <a:ext cx="1450046" cy="80216"/>
              <a:chOff x="0" y="0"/>
              <a:chExt cx="1450046" cy="80216"/>
            </a:xfrm>
          </p:grpSpPr>
          <p:sp>
            <p:nvSpPr>
              <p:cNvPr id="17439" name="椭圆 86"/>
              <p:cNvSpPr>
                <a:spLocks noChangeArrowheads="1"/>
              </p:cNvSpPr>
              <p:nvPr/>
            </p:nvSpPr>
            <p:spPr bwMode="auto">
              <a:xfrm flipV="1">
                <a:off x="691265" y="0"/>
                <a:ext cx="80216" cy="80216"/>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nvGrpSpPr>
              <p:cNvPr id="17440" name="组合 87"/>
              <p:cNvGrpSpPr/>
              <p:nvPr/>
            </p:nvGrpSpPr>
            <p:grpSpPr bwMode="auto">
              <a:xfrm>
                <a:off x="0" y="43553"/>
                <a:ext cx="1450046" cy="0"/>
                <a:chOff x="0" y="0"/>
                <a:chExt cx="1450046" cy="0"/>
              </a:xfrm>
            </p:grpSpPr>
            <p:cxnSp>
              <p:nvCxnSpPr>
                <p:cNvPr id="17441" name="直接连接符 88"/>
                <p:cNvCxnSpPr>
                  <a:cxnSpLocks noChangeShapeType="1"/>
                </p:cNvCxnSpPr>
                <p:nvPr/>
              </p:nvCxnSpPr>
              <p:spPr bwMode="auto">
                <a:xfrm>
                  <a:off x="0" y="0"/>
                  <a:ext cx="548346" cy="0"/>
                </a:xfrm>
                <a:prstGeom prst="line">
                  <a:avLst/>
                </a:prstGeom>
                <a:noFill/>
                <a:ln w="6350" cap="rnd">
                  <a:solidFill>
                    <a:schemeClr val="bg1"/>
                  </a:solidFill>
                  <a:round/>
                </a:ln>
                <a:extLst>
                  <a:ext uri="{909E8E84-426E-40DD-AFC4-6F175D3DCCD1}">
                    <a14:hiddenFill xmlns:a14="http://schemas.microsoft.com/office/drawing/2010/main">
                      <a:noFill/>
                    </a14:hiddenFill>
                  </a:ext>
                </a:extLst>
              </p:spPr>
            </p:cxnSp>
            <p:cxnSp>
              <p:nvCxnSpPr>
                <p:cNvPr id="17442" name="直接连接符 89"/>
                <p:cNvCxnSpPr>
                  <a:cxnSpLocks noChangeShapeType="1"/>
                </p:cNvCxnSpPr>
                <p:nvPr/>
              </p:nvCxnSpPr>
              <p:spPr bwMode="auto">
                <a:xfrm>
                  <a:off x="901700" y="0"/>
                  <a:ext cx="548346" cy="0"/>
                </a:xfrm>
                <a:prstGeom prst="line">
                  <a:avLst/>
                </a:prstGeom>
                <a:noFill/>
                <a:ln w="6350" cap="rnd">
                  <a:solidFill>
                    <a:schemeClr val="bg1"/>
                  </a:solidFill>
                  <a:round/>
                </a:ln>
                <a:extLst>
                  <a:ext uri="{909E8E84-426E-40DD-AFC4-6F175D3DCCD1}">
                    <a14:hiddenFill xmlns:a14="http://schemas.microsoft.com/office/drawing/2010/main">
                      <a:noFill/>
                    </a14:hiddenFill>
                  </a:ext>
                </a:extLst>
              </p:spPr>
            </p:cxnSp>
          </p:grpSp>
        </p:grpSp>
      </p:grpSp>
      <p:grpSp>
        <p:nvGrpSpPr>
          <p:cNvPr id="5156" name="组合 2"/>
          <p:cNvGrpSpPr/>
          <p:nvPr/>
        </p:nvGrpSpPr>
        <p:grpSpPr bwMode="auto">
          <a:xfrm>
            <a:off x="822325" y="1379538"/>
            <a:ext cx="10242550" cy="3925887"/>
            <a:chOff x="0" y="0"/>
            <a:chExt cx="10241333" cy="3927266"/>
          </a:xfrm>
        </p:grpSpPr>
        <p:sp>
          <p:nvSpPr>
            <p:cNvPr id="17413" name="文本框 90"/>
            <p:cNvSpPr txBox="1">
              <a:spLocks noChangeArrowheads="1"/>
            </p:cNvSpPr>
            <p:nvPr/>
          </p:nvSpPr>
          <p:spPr bwMode="auto">
            <a:xfrm>
              <a:off x="3928649" y="0"/>
              <a:ext cx="24930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8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17414" name="组合 106"/>
            <p:cNvGrpSpPr/>
            <p:nvPr/>
          </p:nvGrpSpPr>
          <p:grpSpPr bwMode="auto">
            <a:xfrm>
              <a:off x="0" y="3851066"/>
              <a:ext cx="10241331" cy="76200"/>
              <a:chOff x="0" y="0"/>
              <a:chExt cx="4645994" cy="76200"/>
            </a:xfrm>
          </p:grpSpPr>
          <p:cxnSp>
            <p:nvCxnSpPr>
              <p:cNvPr id="17421" name="直接连接符 107"/>
              <p:cNvCxnSpPr>
                <a:cxnSpLocks noChangeShapeType="1"/>
              </p:cNvCxnSpPr>
              <p:nvPr/>
            </p:nvCxnSpPr>
            <p:spPr bwMode="auto">
              <a:xfrm>
                <a:off x="0" y="0"/>
                <a:ext cx="4645994" cy="0"/>
              </a:xfrm>
              <a:prstGeom prst="line">
                <a:avLst/>
              </a:prstGeom>
              <a:noFill/>
              <a:ln w="6350" cap="rnd">
                <a:solidFill>
                  <a:schemeClr val="bg1"/>
                </a:solidFill>
                <a:round/>
              </a:ln>
              <a:extLst>
                <a:ext uri="{909E8E84-426E-40DD-AFC4-6F175D3DCCD1}">
                  <a14:hiddenFill xmlns:a14="http://schemas.microsoft.com/office/drawing/2010/main">
                    <a:noFill/>
                  </a14:hiddenFill>
                </a:ext>
              </a:extLst>
            </p:spPr>
          </p:cxnSp>
          <p:cxnSp>
            <p:nvCxnSpPr>
              <p:cNvPr id="17422" name="直接连接符 108"/>
              <p:cNvCxnSpPr>
                <a:cxnSpLocks noChangeShapeType="1"/>
              </p:cNvCxnSpPr>
              <p:nvPr/>
            </p:nvCxnSpPr>
            <p:spPr bwMode="auto">
              <a:xfrm>
                <a:off x="0" y="76200"/>
                <a:ext cx="4645994" cy="0"/>
              </a:xfrm>
              <a:prstGeom prst="line">
                <a:avLst/>
              </a:prstGeom>
              <a:noFill/>
              <a:ln w="6350" cap="rnd">
                <a:solidFill>
                  <a:schemeClr val="bg1"/>
                </a:solidFill>
                <a:round/>
              </a:ln>
              <a:extLst>
                <a:ext uri="{909E8E84-426E-40DD-AFC4-6F175D3DCCD1}">
                  <a14:hiddenFill xmlns:a14="http://schemas.microsoft.com/office/drawing/2010/main">
                    <a:noFill/>
                  </a14:hiddenFill>
                </a:ext>
              </a:extLst>
            </p:spPr>
          </p:cxnSp>
        </p:grpSp>
        <p:grpSp>
          <p:nvGrpSpPr>
            <p:cNvPr id="17415" name="组合 74"/>
            <p:cNvGrpSpPr/>
            <p:nvPr/>
          </p:nvGrpSpPr>
          <p:grpSpPr bwMode="auto">
            <a:xfrm>
              <a:off x="1" y="201464"/>
              <a:ext cx="3649356" cy="76200"/>
              <a:chOff x="0" y="0"/>
              <a:chExt cx="4645994" cy="76200"/>
            </a:xfrm>
          </p:grpSpPr>
          <p:cxnSp>
            <p:nvCxnSpPr>
              <p:cNvPr id="17419" name="直接连接符 80"/>
              <p:cNvCxnSpPr>
                <a:cxnSpLocks noChangeShapeType="1"/>
              </p:cNvCxnSpPr>
              <p:nvPr/>
            </p:nvCxnSpPr>
            <p:spPr bwMode="auto">
              <a:xfrm>
                <a:off x="0" y="0"/>
                <a:ext cx="4645994" cy="0"/>
              </a:xfrm>
              <a:prstGeom prst="line">
                <a:avLst/>
              </a:prstGeom>
              <a:noFill/>
              <a:ln w="6350" cap="rnd">
                <a:solidFill>
                  <a:schemeClr val="bg1"/>
                </a:solidFill>
                <a:round/>
              </a:ln>
              <a:extLst>
                <a:ext uri="{909E8E84-426E-40DD-AFC4-6F175D3DCCD1}">
                  <a14:hiddenFill xmlns:a14="http://schemas.microsoft.com/office/drawing/2010/main">
                    <a:noFill/>
                  </a14:hiddenFill>
                </a:ext>
              </a:extLst>
            </p:spPr>
          </p:cxnSp>
          <p:cxnSp>
            <p:nvCxnSpPr>
              <p:cNvPr id="17420" name="直接连接符 81"/>
              <p:cNvCxnSpPr>
                <a:cxnSpLocks noChangeShapeType="1"/>
              </p:cNvCxnSpPr>
              <p:nvPr/>
            </p:nvCxnSpPr>
            <p:spPr bwMode="auto">
              <a:xfrm>
                <a:off x="0" y="76200"/>
                <a:ext cx="4645994" cy="0"/>
              </a:xfrm>
              <a:prstGeom prst="line">
                <a:avLst/>
              </a:prstGeom>
              <a:noFill/>
              <a:ln w="6350" cap="rnd">
                <a:solidFill>
                  <a:schemeClr val="bg1"/>
                </a:solidFill>
                <a:round/>
              </a:ln>
              <a:extLst>
                <a:ext uri="{909E8E84-426E-40DD-AFC4-6F175D3DCCD1}">
                  <a14:hiddenFill xmlns:a14="http://schemas.microsoft.com/office/drawing/2010/main">
                    <a:noFill/>
                  </a14:hiddenFill>
                </a:ext>
              </a:extLst>
            </p:spPr>
          </p:cxnSp>
        </p:grpSp>
        <p:grpSp>
          <p:nvGrpSpPr>
            <p:cNvPr id="17416" name="组合 82"/>
            <p:cNvGrpSpPr/>
            <p:nvPr/>
          </p:nvGrpSpPr>
          <p:grpSpPr bwMode="auto">
            <a:xfrm>
              <a:off x="6591977" y="201464"/>
              <a:ext cx="3649356" cy="76200"/>
              <a:chOff x="0" y="0"/>
              <a:chExt cx="4645994" cy="76200"/>
            </a:xfrm>
          </p:grpSpPr>
          <p:cxnSp>
            <p:nvCxnSpPr>
              <p:cNvPr id="17417" name="直接连接符 83"/>
              <p:cNvCxnSpPr>
                <a:cxnSpLocks noChangeShapeType="1"/>
              </p:cNvCxnSpPr>
              <p:nvPr/>
            </p:nvCxnSpPr>
            <p:spPr bwMode="auto">
              <a:xfrm>
                <a:off x="0" y="0"/>
                <a:ext cx="4645994" cy="0"/>
              </a:xfrm>
              <a:prstGeom prst="line">
                <a:avLst/>
              </a:prstGeom>
              <a:noFill/>
              <a:ln w="6350" cap="rnd">
                <a:solidFill>
                  <a:schemeClr val="bg1"/>
                </a:solidFill>
                <a:round/>
              </a:ln>
              <a:extLst>
                <a:ext uri="{909E8E84-426E-40DD-AFC4-6F175D3DCCD1}">
                  <a14:hiddenFill xmlns:a14="http://schemas.microsoft.com/office/drawing/2010/main">
                    <a:noFill/>
                  </a14:hiddenFill>
                </a:ext>
              </a:extLst>
            </p:spPr>
          </p:cxnSp>
          <p:cxnSp>
            <p:nvCxnSpPr>
              <p:cNvPr id="17418" name="直接连接符 84"/>
              <p:cNvCxnSpPr>
                <a:cxnSpLocks noChangeShapeType="1"/>
              </p:cNvCxnSpPr>
              <p:nvPr/>
            </p:nvCxnSpPr>
            <p:spPr bwMode="auto">
              <a:xfrm>
                <a:off x="0" y="76200"/>
                <a:ext cx="4645994" cy="0"/>
              </a:xfrm>
              <a:prstGeom prst="line">
                <a:avLst/>
              </a:prstGeom>
              <a:noFill/>
              <a:ln w="6350" cap="rnd">
                <a:solidFill>
                  <a:schemeClr val="bg1"/>
                </a:solidFill>
                <a:round/>
              </a:ln>
              <a:extLst>
                <a:ext uri="{909E8E84-426E-40DD-AFC4-6F175D3DCCD1}">
                  <a14:hiddenFill xmlns:a14="http://schemas.microsoft.com/office/drawing/2010/main">
                    <a:noFill/>
                  </a14:hiddenFill>
                </a:ext>
              </a:extLst>
            </p:spPr>
          </p:cxn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156"/>
                                        </p:tgtEl>
                                        <p:attrNameLst>
                                          <p:attrName>style.visibility</p:attrName>
                                        </p:attrNameLst>
                                      </p:cBhvr>
                                      <p:to>
                                        <p:strVal val="visible"/>
                                      </p:to>
                                    </p:set>
                                    <p:animEffect transition="in" filter="barn(inVertical)">
                                      <p:cBhvr>
                                        <p:cTn id="7" dur="1200"/>
                                        <p:tgtEl>
                                          <p:spTgt spid="5156"/>
                                        </p:tgtEl>
                                      </p:cBhvr>
                                    </p:animEffect>
                                  </p:childTnLst>
                                </p:cTn>
                              </p:par>
                              <p:par>
                                <p:cTn id="8" presetID="16" presetClass="entr" presetSubtype="37" fill="hold" nodeType="withEffect">
                                  <p:stCondLst>
                                    <p:cond delay="0"/>
                                  </p:stCondLst>
                                  <p:childTnLst>
                                    <p:set>
                                      <p:cBhvr>
                                        <p:cTn id="9" dur="1" fill="hold">
                                          <p:stCondLst>
                                            <p:cond delay="0"/>
                                          </p:stCondLst>
                                        </p:cTn>
                                        <p:tgtEl>
                                          <p:spTgt spid="5123"/>
                                        </p:tgtEl>
                                        <p:attrNameLst>
                                          <p:attrName>style.visibility</p:attrName>
                                        </p:attrNameLst>
                                      </p:cBhvr>
                                      <p:to>
                                        <p:strVal val="visible"/>
                                      </p:to>
                                    </p:set>
                                    <p:animEffect transition="in" filter="barn(outVertical)">
                                      <p:cBhvr>
                                        <p:cTn id="10" dur="12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图片 7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2225"/>
            <a:ext cx="121920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5" name="组合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7538" y="493713"/>
            <a:ext cx="5876925" cy="587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9156" name="直接连接符 16"/>
          <p:cNvCxnSpPr>
            <a:cxnSpLocks noChangeShapeType="1"/>
          </p:cNvCxnSpPr>
          <p:nvPr/>
        </p:nvCxnSpPr>
        <p:spPr bwMode="auto">
          <a:xfrm flipV="1">
            <a:off x="4833938" y="579438"/>
            <a:ext cx="1285875" cy="323850"/>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49157" name="直接连接符 17"/>
          <p:cNvCxnSpPr>
            <a:cxnSpLocks noChangeShapeType="1"/>
          </p:cNvCxnSpPr>
          <p:nvPr/>
        </p:nvCxnSpPr>
        <p:spPr bwMode="auto">
          <a:xfrm>
            <a:off x="6119813" y="579438"/>
            <a:ext cx="1389062" cy="323850"/>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49158" name="直接连接符 18"/>
          <p:cNvCxnSpPr>
            <a:cxnSpLocks noChangeShapeType="1"/>
          </p:cNvCxnSpPr>
          <p:nvPr/>
        </p:nvCxnSpPr>
        <p:spPr bwMode="auto">
          <a:xfrm>
            <a:off x="7508875" y="903288"/>
            <a:ext cx="990600" cy="909637"/>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49159" name="直接连接符 19"/>
          <p:cNvCxnSpPr>
            <a:cxnSpLocks noChangeShapeType="1"/>
          </p:cNvCxnSpPr>
          <p:nvPr/>
        </p:nvCxnSpPr>
        <p:spPr bwMode="auto">
          <a:xfrm>
            <a:off x="8499475" y="1812925"/>
            <a:ext cx="500063" cy="1303338"/>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49160" name="直接连接符 20"/>
          <p:cNvCxnSpPr>
            <a:cxnSpLocks noChangeShapeType="1"/>
          </p:cNvCxnSpPr>
          <p:nvPr/>
        </p:nvCxnSpPr>
        <p:spPr bwMode="auto">
          <a:xfrm flipV="1">
            <a:off x="3789363" y="903288"/>
            <a:ext cx="1052512" cy="909637"/>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49161" name="直接连接符 21"/>
          <p:cNvCxnSpPr>
            <a:cxnSpLocks noChangeShapeType="1"/>
          </p:cNvCxnSpPr>
          <p:nvPr/>
        </p:nvCxnSpPr>
        <p:spPr bwMode="auto">
          <a:xfrm flipV="1">
            <a:off x="3317875" y="1812925"/>
            <a:ext cx="471488" cy="1270000"/>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49162" name="直接连接符 22"/>
          <p:cNvCxnSpPr>
            <a:cxnSpLocks noChangeShapeType="1"/>
          </p:cNvCxnSpPr>
          <p:nvPr/>
        </p:nvCxnSpPr>
        <p:spPr bwMode="auto">
          <a:xfrm flipH="1" flipV="1">
            <a:off x="3317875" y="3082925"/>
            <a:ext cx="165100" cy="1370013"/>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49163" name="直接连接符 23"/>
          <p:cNvCxnSpPr>
            <a:cxnSpLocks noChangeShapeType="1"/>
          </p:cNvCxnSpPr>
          <p:nvPr/>
        </p:nvCxnSpPr>
        <p:spPr bwMode="auto">
          <a:xfrm flipH="1" flipV="1">
            <a:off x="3482975" y="4468813"/>
            <a:ext cx="777875" cy="1114425"/>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49164" name="直接连接符 24"/>
          <p:cNvCxnSpPr>
            <a:cxnSpLocks noChangeShapeType="1"/>
          </p:cNvCxnSpPr>
          <p:nvPr/>
        </p:nvCxnSpPr>
        <p:spPr bwMode="auto">
          <a:xfrm flipV="1">
            <a:off x="8812213" y="3108325"/>
            <a:ext cx="179387" cy="1322388"/>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49165" name="直接连接符 25"/>
          <p:cNvCxnSpPr>
            <a:cxnSpLocks noChangeShapeType="1"/>
          </p:cNvCxnSpPr>
          <p:nvPr/>
        </p:nvCxnSpPr>
        <p:spPr bwMode="auto">
          <a:xfrm flipV="1">
            <a:off x="8032750" y="4430713"/>
            <a:ext cx="779463" cy="1143000"/>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49166" name="直接连接符 26"/>
          <p:cNvCxnSpPr>
            <a:cxnSpLocks noChangeShapeType="1"/>
          </p:cNvCxnSpPr>
          <p:nvPr/>
        </p:nvCxnSpPr>
        <p:spPr bwMode="auto">
          <a:xfrm flipH="1" flipV="1">
            <a:off x="4260850" y="5583238"/>
            <a:ext cx="1216025" cy="622300"/>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49167" name="直接连接符 27"/>
          <p:cNvCxnSpPr>
            <a:cxnSpLocks noChangeShapeType="1"/>
          </p:cNvCxnSpPr>
          <p:nvPr/>
        </p:nvCxnSpPr>
        <p:spPr bwMode="auto">
          <a:xfrm flipH="1">
            <a:off x="6813550" y="5573713"/>
            <a:ext cx="1219200" cy="660400"/>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49168" name="直接连接符 28"/>
          <p:cNvCxnSpPr>
            <a:cxnSpLocks noChangeShapeType="1"/>
          </p:cNvCxnSpPr>
          <p:nvPr/>
        </p:nvCxnSpPr>
        <p:spPr bwMode="auto">
          <a:xfrm flipH="1" flipV="1">
            <a:off x="5472113" y="6205538"/>
            <a:ext cx="1341437" cy="28575"/>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49169" name="直接连接符 29"/>
          <p:cNvCxnSpPr>
            <a:cxnSpLocks noChangeShapeType="1"/>
          </p:cNvCxnSpPr>
          <p:nvPr/>
        </p:nvCxnSpPr>
        <p:spPr bwMode="auto">
          <a:xfrm>
            <a:off x="4833938" y="903288"/>
            <a:ext cx="368300" cy="660400"/>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49170" name="直接连接符 30"/>
          <p:cNvCxnSpPr>
            <a:cxnSpLocks noChangeShapeType="1"/>
          </p:cNvCxnSpPr>
          <p:nvPr/>
        </p:nvCxnSpPr>
        <p:spPr bwMode="auto">
          <a:xfrm>
            <a:off x="4833938" y="903288"/>
            <a:ext cx="1546225" cy="0"/>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49171" name="直接连接符 31"/>
          <p:cNvCxnSpPr>
            <a:cxnSpLocks noChangeShapeType="1"/>
          </p:cNvCxnSpPr>
          <p:nvPr/>
        </p:nvCxnSpPr>
        <p:spPr bwMode="auto">
          <a:xfrm>
            <a:off x="6119813" y="579438"/>
            <a:ext cx="260350" cy="323850"/>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49172" name="直接连接符 32"/>
          <p:cNvCxnSpPr>
            <a:cxnSpLocks noChangeShapeType="1"/>
          </p:cNvCxnSpPr>
          <p:nvPr/>
        </p:nvCxnSpPr>
        <p:spPr bwMode="auto">
          <a:xfrm>
            <a:off x="6380163" y="903288"/>
            <a:ext cx="1128712" cy="0"/>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49173" name="直接连接符 33"/>
          <p:cNvCxnSpPr>
            <a:cxnSpLocks noChangeShapeType="1"/>
          </p:cNvCxnSpPr>
          <p:nvPr/>
        </p:nvCxnSpPr>
        <p:spPr bwMode="auto">
          <a:xfrm>
            <a:off x="7508875" y="903288"/>
            <a:ext cx="603250" cy="930275"/>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49174" name="直接连接符 34"/>
          <p:cNvCxnSpPr>
            <a:cxnSpLocks noChangeShapeType="1"/>
          </p:cNvCxnSpPr>
          <p:nvPr/>
        </p:nvCxnSpPr>
        <p:spPr bwMode="auto">
          <a:xfrm flipV="1">
            <a:off x="8112125" y="1812925"/>
            <a:ext cx="387350" cy="23813"/>
          </a:xfrm>
          <a:prstGeom prst="line">
            <a:avLst/>
          </a:prstGeom>
          <a:noFill/>
          <a:ln w="6350" cap="rnd">
            <a:solidFill>
              <a:schemeClr val="bg1"/>
            </a:solidFill>
            <a:round/>
            <a:tailEnd type="oval" w="med" len="med"/>
          </a:ln>
          <a:extLst>
            <a:ext uri="{909E8E84-426E-40DD-AFC4-6F175D3DCCD1}">
              <a14:hiddenFill xmlns:a14="http://schemas.microsoft.com/office/drawing/2010/main">
                <a:noFill/>
              </a14:hiddenFill>
            </a:ext>
          </a:extLst>
        </p:spPr>
      </p:cxnSp>
      <p:cxnSp>
        <p:nvCxnSpPr>
          <p:cNvPr id="49175" name="直接连接符 35"/>
          <p:cNvCxnSpPr>
            <a:cxnSpLocks noChangeShapeType="1"/>
          </p:cNvCxnSpPr>
          <p:nvPr/>
        </p:nvCxnSpPr>
        <p:spPr bwMode="auto">
          <a:xfrm flipV="1">
            <a:off x="3817938" y="903288"/>
            <a:ext cx="1016000" cy="1522412"/>
          </a:xfrm>
          <a:prstGeom prst="line">
            <a:avLst/>
          </a:prstGeom>
          <a:noFill/>
          <a:ln w="6350" cap="rnd">
            <a:solidFill>
              <a:schemeClr val="bg1"/>
            </a:solidFill>
            <a:round/>
            <a:tailEnd type="oval" w="med" len="med"/>
          </a:ln>
          <a:extLst>
            <a:ext uri="{909E8E84-426E-40DD-AFC4-6F175D3DCCD1}">
              <a14:hiddenFill xmlns:a14="http://schemas.microsoft.com/office/drawing/2010/main">
                <a:noFill/>
              </a14:hiddenFill>
            </a:ext>
          </a:extLst>
        </p:spPr>
      </p:cxnSp>
      <p:cxnSp>
        <p:nvCxnSpPr>
          <p:cNvPr id="49176" name="直接连接符 36"/>
          <p:cNvCxnSpPr>
            <a:cxnSpLocks noChangeShapeType="1"/>
          </p:cNvCxnSpPr>
          <p:nvPr/>
        </p:nvCxnSpPr>
        <p:spPr bwMode="auto">
          <a:xfrm flipH="1">
            <a:off x="3317875" y="2387600"/>
            <a:ext cx="525463" cy="706438"/>
          </a:xfrm>
          <a:prstGeom prst="line">
            <a:avLst/>
          </a:prstGeom>
          <a:noFill/>
          <a:ln w="6350" cap="rnd">
            <a:solidFill>
              <a:schemeClr val="bg1"/>
            </a:solidFill>
            <a:round/>
            <a:tailEnd type="oval" w="med" len="med"/>
          </a:ln>
          <a:extLst>
            <a:ext uri="{909E8E84-426E-40DD-AFC4-6F175D3DCCD1}">
              <a14:hiddenFill xmlns:a14="http://schemas.microsoft.com/office/drawing/2010/main">
                <a:noFill/>
              </a14:hiddenFill>
            </a:ext>
          </a:extLst>
        </p:spPr>
      </p:cxnSp>
      <p:cxnSp>
        <p:nvCxnSpPr>
          <p:cNvPr id="49177" name="直接连接符 37"/>
          <p:cNvCxnSpPr>
            <a:cxnSpLocks noChangeShapeType="1"/>
          </p:cNvCxnSpPr>
          <p:nvPr/>
        </p:nvCxnSpPr>
        <p:spPr bwMode="auto">
          <a:xfrm flipH="1" flipV="1">
            <a:off x="8108950" y="1825625"/>
            <a:ext cx="890588" cy="1290638"/>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49178" name="直接连接符 38"/>
          <p:cNvCxnSpPr>
            <a:cxnSpLocks noChangeShapeType="1"/>
          </p:cNvCxnSpPr>
          <p:nvPr/>
        </p:nvCxnSpPr>
        <p:spPr bwMode="auto">
          <a:xfrm flipH="1" flipV="1">
            <a:off x="3789363" y="1812925"/>
            <a:ext cx="111125" cy="2508250"/>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49179" name="直接连接符 39"/>
          <p:cNvCxnSpPr>
            <a:cxnSpLocks noChangeShapeType="1"/>
          </p:cNvCxnSpPr>
          <p:nvPr/>
        </p:nvCxnSpPr>
        <p:spPr bwMode="auto">
          <a:xfrm flipH="1" flipV="1">
            <a:off x="3317875" y="3082925"/>
            <a:ext cx="582613" cy="1238250"/>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49180" name="直接连接符 40"/>
          <p:cNvCxnSpPr>
            <a:cxnSpLocks noChangeShapeType="1"/>
          </p:cNvCxnSpPr>
          <p:nvPr/>
        </p:nvCxnSpPr>
        <p:spPr bwMode="auto">
          <a:xfrm flipH="1">
            <a:off x="3490913" y="4321175"/>
            <a:ext cx="409575" cy="141288"/>
          </a:xfrm>
          <a:prstGeom prst="line">
            <a:avLst/>
          </a:prstGeom>
          <a:noFill/>
          <a:ln w="6350" cap="rnd">
            <a:solidFill>
              <a:schemeClr val="bg1"/>
            </a:solidFill>
            <a:round/>
            <a:tailEnd type="oval" w="med" len="med"/>
          </a:ln>
          <a:extLst>
            <a:ext uri="{909E8E84-426E-40DD-AFC4-6F175D3DCCD1}">
              <a14:hiddenFill xmlns:a14="http://schemas.microsoft.com/office/drawing/2010/main">
                <a:noFill/>
              </a14:hiddenFill>
            </a:ext>
          </a:extLst>
        </p:spPr>
      </p:cxnSp>
      <p:cxnSp>
        <p:nvCxnSpPr>
          <p:cNvPr id="49181" name="直接连接符 41"/>
          <p:cNvCxnSpPr>
            <a:cxnSpLocks noChangeShapeType="1"/>
          </p:cNvCxnSpPr>
          <p:nvPr/>
        </p:nvCxnSpPr>
        <p:spPr bwMode="auto">
          <a:xfrm flipH="1">
            <a:off x="4260850" y="5021263"/>
            <a:ext cx="941388" cy="552450"/>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49182" name="直接连接符 42"/>
          <p:cNvCxnSpPr>
            <a:cxnSpLocks noChangeShapeType="1"/>
          </p:cNvCxnSpPr>
          <p:nvPr/>
        </p:nvCxnSpPr>
        <p:spPr bwMode="auto">
          <a:xfrm>
            <a:off x="3900488" y="4310063"/>
            <a:ext cx="360362" cy="1273175"/>
          </a:xfrm>
          <a:prstGeom prst="line">
            <a:avLst/>
          </a:prstGeom>
          <a:noFill/>
          <a:ln w="6350" cap="rnd">
            <a:solidFill>
              <a:schemeClr val="bg1"/>
            </a:solidFill>
            <a:round/>
            <a:tailEnd type="oval" w="med" len="med"/>
          </a:ln>
          <a:extLst>
            <a:ext uri="{909E8E84-426E-40DD-AFC4-6F175D3DCCD1}">
              <a14:hiddenFill xmlns:a14="http://schemas.microsoft.com/office/drawing/2010/main">
                <a:noFill/>
              </a14:hiddenFill>
            </a:ext>
          </a:extLst>
        </p:spPr>
      </p:cxnSp>
      <p:cxnSp>
        <p:nvCxnSpPr>
          <p:cNvPr id="49183" name="直接连接符 43"/>
          <p:cNvCxnSpPr>
            <a:cxnSpLocks noChangeShapeType="1"/>
          </p:cNvCxnSpPr>
          <p:nvPr/>
        </p:nvCxnSpPr>
        <p:spPr bwMode="auto">
          <a:xfrm flipV="1">
            <a:off x="7897813" y="4440238"/>
            <a:ext cx="922337" cy="304800"/>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49184" name="直接箭头连接符 44"/>
          <p:cNvCxnSpPr>
            <a:cxnSpLocks noChangeShapeType="1"/>
          </p:cNvCxnSpPr>
          <p:nvPr/>
        </p:nvCxnSpPr>
        <p:spPr bwMode="auto">
          <a:xfrm>
            <a:off x="7900988" y="4749800"/>
            <a:ext cx="134937" cy="833438"/>
          </a:xfrm>
          <a:prstGeom prst="straightConnector1">
            <a:avLst/>
          </a:prstGeom>
          <a:noFill/>
          <a:ln w="6350" cap="rnd">
            <a:solidFill>
              <a:schemeClr val="bg1"/>
            </a:solidFill>
            <a:round/>
            <a:tailEnd type="oval" w="med" len="med"/>
          </a:ln>
          <a:extLst>
            <a:ext uri="{909E8E84-426E-40DD-AFC4-6F175D3DCCD1}">
              <a14:hiddenFill xmlns:a14="http://schemas.microsoft.com/office/drawing/2010/main">
                <a:noFill/>
              </a14:hiddenFill>
            </a:ext>
          </a:extLst>
        </p:spPr>
      </p:cxnSp>
      <p:cxnSp>
        <p:nvCxnSpPr>
          <p:cNvPr id="49185" name="直接连接符 45"/>
          <p:cNvCxnSpPr>
            <a:cxnSpLocks noChangeShapeType="1"/>
          </p:cNvCxnSpPr>
          <p:nvPr/>
        </p:nvCxnSpPr>
        <p:spPr bwMode="auto">
          <a:xfrm flipV="1">
            <a:off x="6542088" y="5573713"/>
            <a:ext cx="1490662" cy="123825"/>
          </a:xfrm>
          <a:prstGeom prst="line">
            <a:avLst/>
          </a:prstGeom>
          <a:noFill/>
          <a:ln w="6350" cap="rnd">
            <a:solidFill>
              <a:schemeClr val="bg1"/>
            </a:solidFill>
            <a:round/>
            <a:tailEnd type="oval" w="med" len="med"/>
          </a:ln>
          <a:extLst>
            <a:ext uri="{909E8E84-426E-40DD-AFC4-6F175D3DCCD1}">
              <a14:hiddenFill xmlns:a14="http://schemas.microsoft.com/office/drawing/2010/main">
                <a:noFill/>
              </a14:hiddenFill>
            </a:ext>
          </a:extLst>
        </p:spPr>
      </p:cxnSp>
      <p:cxnSp>
        <p:nvCxnSpPr>
          <p:cNvPr id="49186" name="直接连接符 46"/>
          <p:cNvCxnSpPr>
            <a:cxnSpLocks noChangeShapeType="1"/>
          </p:cNvCxnSpPr>
          <p:nvPr/>
        </p:nvCxnSpPr>
        <p:spPr bwMode="auto">
          <a:xfrm flipH="1" flipV="1">
            <a:off x="4257675" y="5575300"/>
            <a:ext cx="2274888" cy="122238"/>
          </a:xfrm>
          <a:prstGeom prst="line">
            <a:avLst/>
          </a:prstGeom>
          <a:noFill/>
          <a:ln w="6350" cap="rnd">
            <a:solidFill>
              <a:schemeClr val="bg1"/>
            </a:solidFill>
            <a:round/>
            <a:tailEnd type="oval" w="med" len="med"/>
          </a:ln>
          <a:extLst>
            <a:ext uri="{909E8E84-426E-40DD-AFC4-6F175D3DCCD1}">
              <a14:hiddenFill xmlns:a14="http://schemas.microsoft.com/office/drawing/2010/main">
                <a:noFill/>
              </a14:hiddenFill>
            </a:ext>
          </a:extLst>
        </p:spPr>
      </p:cxnSp>
      <p:cxnSp>
        <p:nvCxnSpPr>
          <p:cNvPr id="49187" name="直接连接符 47"/>
          <p:cNvCxnSpPr>
            <a:cxnSpLocks noChangeShapeType="1"/>
          </p:cNvCxnSpPr>
          <p:nvPr/>
        </p:nvCxnSpPr>
        <p:spPr bwMode="auto">
          <a:xfrm>
            <a:off x="6523038" y="5697538"/>
            <a:ext cx="290512" cy="536575"/>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49188" name="直接连接符 48"/>
          <p:cNvCxnSpPr>
            <a:cxnSpLocks noChangeShapeType="1"/>
          </p:cNvCxnSpPr>
          <p:nvPr/>
        </p:nvCxnSpPr>
        <p:spPr bwMode="auto">
          <a:xfrm flipH="1">
            <a:off x="5472113" y="5697538"/>
            <a:ext cx="1050925" cy="508000"/>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49189" name="直接连接符 49"/>
          <p:cNvCxnSpPr>
            <a:cxnSpLocks noChangeShapeType="1"/>
          </p:cNvCxnSpPr>
          <p:nvPr/>
        </p:nvCxnSpPr>
        <p:spPr bwMode="auto">
          <a:xfrm flipH="1">
            <a:off x="8305800" y="3111500"/>
            <a:ext cx="693738" cy="192088"/>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49190" name="直接连接符 50"/>
          <p:cNvCxnSpPr>
            <a:cxnSpLocks noChangeShapeType="1"/>
          </p:cNvCxnSpPr>
          <p:nvPr/>
        </p:nvCxnSpPr>
        <p:spPr bwMode="auto">
          <a:xfrm flipV="1">
            <a:off x="7891463" y="3094038"/>
            <a:ext cx="1100137" cy="1654175"/>
          </a:xfrm>
          <a:prstGeom prst="line">
            <a:avLst/>
          </a:prstGeom>
          <a:noFill/>
          <a:ln w="6350" cap="rnd">
            <a:solidFill>
              <a:schemeClr val="bg1"/>
            </a:solidFill>
            <a:round/>
            <a:tailEnd type="oval" w="med" len="med"/>
          </a:ln>
          <a:extLst>
            <a:ext uri="{909E8E84-426E-40DD-AFC4-6F175D3DCCD1}">
              <a14:hiddenFill xmlns:a14="http://schemas.microsoft.com/office/drawing/2010/main">
                <a:noFill/>
              </a14:hiddenFill>
            </a:ext>
          </a:extLst>
        </p:spPr>
      </p:cxnSp>
      <p:cxnSp>
        <p:nvCxnSpPr>
          <p:cNvPr id="49191" name="直接连接符 51"/>
          <p:cNvCxnSpPr>
            <a:cxnSpLocks noChangeShapeType="1"/>
          </p:cNvCxnSpPr>
          <p:nvPr/>
        </p:nvCxnSpPr>
        <p:spPr bwMode="auto">
          <a:xfrm>
            <a:off x="6380163" y="903288"/>
            <a:ext cx="1731962" cy="922337"/>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49192" name="直接连接符 52"/>
          <p:cNvCxnSpPr>
            <a:cxnSpLocks noChangeShapeType="1"/>
          </p:cNvCxnSpPr>
          <p:nvPr/>
        </p:nvCxnSpPr>
        <p:spPr bwMode="auto">
          <a:xfrm flipH="1" flipV="1">
            <a:off x="6380163" y="903288"/>
            <a:ext cx="1579562" cy="1782762"/>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49193" name="直接连接符 53"/>
          <p:cNvCxnSpPr>
            <a:cxnSpLocks noChangeShapeType="1"/>
          </p:cNvCxnSpPr>
          <p:nvPr/>
        </p:nvCxnSpPr>
        <p:spPr bwMode="auto">
          <a:xfrm flipH="1">
            <a:off x="7959725" y="1836738"/>
            <a:ext cx="152400" cy="849312"/>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49194" name="直接连接符 54"/>
          <p:cNvCxnSpPr>
            <a:cxnSpLocks noChangeShapeType="1"/>
          </p:cNvCxnSpPr>
          <p:nvPr/>
        </p:nvCxnSpPr>
        <p:spPr bwMode="auto">
          <a:xfrm flipH="1" flipV="1">
            <a:off x="8112125" y="1828800"/>
            <a:ext cx="193675" cy="1481138"/>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49195" name="直接连接符 55"/>
          <p:cNvCxnSpPr>
            <a:cxnSpLocks noChangeShapeType="1"/>
          </p:cNvCxnSpPr>
          <p:nvPr/>
        </p:nvCxnSpPr>
        <p:spPr bwMode="auto">
          <a:xfrm flipV="1">
            <a:off x="4168775" y="1563688"/>
            <a:ext cx="1033463" cy="1122362"/>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49196" name="直接连接符 56"/>
          <p:cNvCxnSpPr>
            <a:cxnSpLocks noChangeShapeType="1"/>
          </p:cNvCxnSpPr>
          <p:nvPr/>
        </p:nvCxnSpPr>
        <p:spPr bwMode="auto">
          <a:xfrm flipV="1">
            <a:off x="5202238" y="903288"/>
            <a:ext cx="1173162" cy="660400"/>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49197" name="直接连接符 57"/>
          <p:cNvCxnSpPr>
            <a:cxnSpLocks noChangeShapeType="1"/>
          </p:cNvCxnSpPr>
          <p:nvPr/>
        </p:nvCxnSpPr>
        <p:spPr bwMode="auto">
          <a:xfrm flipV="1">
            <a:off x="3817938" y="1570038"/>
            <a:ext cx="1384300" cy="844550"/>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49198" name="直接连接符 58"/>
          <p:cNvCxnSpPr>
            <a:cxnSpLocks noChangeShapeType="1"/>
          </p:cNvCxnSpPr>
          <p:nvPr/>
        </p:nvCxnSpPr>
        <p:spPr bwMode="auto">
          <a:xfrm flipH="1" flipV="1">
            <a:off x="3819525" y="2420938"/>
            <a:ext cx="349250" cy="265112"/>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49199" name="直接连接符 59"/>
          <p:cNvCxnSpPr>
            <a:cxnSpLocks noChangeShapeType="1"/>
          </p:cNvCxnSpPr>
          <p:nvPr/>
        </p:nvCxnSpPr>
        <p:spPr bwMode="auto">
          <a:xfrm flipH="1">
            <a:off x="3900488" y="3789363"/>
            <a:ext cx="268287" cy="525462"/>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49200" name="直接连接符 60"/>
          <p:cNvCxnSpPr>
            <a:cxnSpLocks noChangeShapeType="1"/>
          </p:cNvCxnSpPr>
          <p:nvPr/>
        </p:nvCxnSpPr>
        <p:spPr bwMode="auto">
          <a:xfrm flipH="1" flipV="1">
            <a:off x="4168775" y="3789363"/>
            <a:ext cx="1033463" cy="1227137"/>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49201" name="直接连接符 61"/>
          <p:cNvCxnSpPr>
            <a:cxnSpLocks noChangeShapeType="1"/>
          </p:cNvCxnSpPr>
          <p:nvPr/>
        </p:nvCxnSpPr>
        <p:spPr bwMode="auto">
          <a:xfrm flipH="1" flipV="1">
            <a:off x="3900488" y="4321175"/>
            <a:ext cx="1301750" cy="692150"/>
          </a:xfrm>
          <a:prstGeom prst="line">
            <a:avLst/>
          </a:prstGeom>
          <a:noFill/>
          <a:ln w="6350" cap="rnd">
            <a:solidFill>
              <a:schemeClr val="bg1"/>
            </a:solidFill>
            <a:round/>
            <a:tailEnd type="oval" w="med" len="med"/>
          </a:ln>
          <a:extLst>
            <a:ext uri="{909E8E84-426E-40DD-AFC4-6F175D3DCCD1}">
              <a14:hiddenFill xmlns:a14="http://schemas.microsoft.com/office/drawing/2010/main">
                <a:noFill/>
              </a14:hiddenFill>
            </a:ext>
          </a:extLst>
        </p:spPr>
      </p:cxnSp>
      <p:cxnSp>
        <p:nvCxnSpPr>
          <p:cNvPr id="49202" name="直接连接符 62"/>
          <p:cNvCxnSpPr>
            <a:cxnSpLocks noChangeShapeType="1"/>
          </p:cNvCxnSpPr>
          <p:nvPr/>
        </p:nvCxnSpPr>
        <p:spPr bwMode="auto">
          <a:xfrm flipH="1" flipV="1">
            <a:off x="5202238" y="5021263"/>
            <a:ext cx="1339850" cy="677862"/>
          </a:xfrm>
          <a:prstGeom prst="line">
            <a:avLst/>
          </a:prstGeom>
          <a:noFill/>
          <a:ln w="6350" cap="rnd">
            <a:solidFill>
              <a:schemeClr val="bg1"/>
            </a:solidFill>
            <a:round/>
            <a:tailEnd type="oval" w="med" len="med"/>
          </a:ln>
          <a:extLst>
            <a:ext uri="{909E8E84-426E-40DD-AFC4-6F175D3DCCD1}">
              <a14:hiddenFill xmlns:a14="http://schemas.microsoft.com/office/drawing/2010/main">
                <a:noFill/>
              </a14:hiddenFill>
            </a:ext>
          </a:extLst>
        </p:spPr>
      </p:cxnSp>
      <p:cxnSp>
        <p:nvCxnSpPr>
          <p:cNvPr id="49203" name="直接连接符 63"/>
          <p:cNvCxnSpPr>
            <a:cxnSpLocks noChangeShapeType="1"/>
          </p:cNvCxnSpPr>
          <p:nvPr/>
        </p:nvCxnSpPr>
        <p:spPr bwMode="auto">
          <a:xfrm flipH="1">
            <a:off x="6523038" y="3789363"/>
            <a:ext cx="1436687" cy="1909762"/>
          </a:xfrm>
          <a:prstGeom prst="line">
            <a:avLst/>
          </a:prstGeom>
          <a:noFill/>
          <a:ln w="6350" cap="rnd">
            <a:solidFill>
              <a:schemeClr val="bg1"/>
            </a:solidFill>
            <a:round/>
            <a:tailEnd type="oval" w="med" len="med"/>
          </a:ln>
          <a:extLst>
            <a:ext uri="{909E8E84-426E-40DD-AFC4-6F175D3DCCD1}">
              <a14:hiddenFill xmlns:a14="http://schemas.microsoft.com/office/drawing/2010/main">
                <a:noFill/>
              </a14:hiddenFill>
            </a:ext>
          </a:extLst>
        </p:spPr>
      </p:cxnSp>
      <p:cxnSp>
        <p:nvCxnSpPr>
          <p:cNvPr id="49204" name="直接连接符 64"/>
          <p:cNvCxnSpPr>
            <a:cxnSpLocks noChangeShapeType="1"/>
          </p:cNvCxnSpPr>
          <p:nvPr/>
        </p:nvCxnSpPr>
        <p:spPr bwMode="auto">
          <a:xfrm flipV="1">
            <a:off x="7883525" y="3800475"/>
            <a:ext cx="76200" cy="944563"/>
          </a:xfrm>
          <a:prstGeom prst="line">
            <a:avLst/>
          </a:prstGeom>
          <a:noFill/>
          <a:ln w="6350" cap="rnd">
            <a:solidFill>
              <a:schemeClr val="bg1"/>
            </a:solidFill>
            <a:round/>
            <a:tailEnd type="oval" w="med" len="med"/>
          </a:ln>
          <a:extLst>
            <a:ext uri="{909E8E84-426E-40DD-AFC4-6F175D3DCCD1}">
              <a14:hiddenFill xmlns:a14="http://schemas.microsoft.com/office/drawing/2010/main">
                <a:noFill/>
              </a14:hiddenFill>
            </a:ext>
          </a:extLst>
        </p:spPr>
      </p:cxnSp>
      <p:cxnSp>
        <p:nvCxnSpPr>
          <p:cNvPr id="49205" name="直接连接符 65"/>
          <p:cNvCxnSpPr>
            <a:cxnSpLocks noChangeShapeType="1"/>
          </p:cNvCxnSpPr>
          <p:nvPr/>
        </p:nvCxnSpPr>
        <p:spPr bwMode="auto">
          <a:xfrm flipH="1">
            <a:off x="7897813" y="3298825"/>
            <a:ext cx="411162" cy="1446213"/>
          </a:xfrm>
          <a:prstGeom prst="line">
            <a:avLst/>
          </a:prstGeom>
          <a:noFill/>
          <a:ln w="6350" cap="rnd">
            <a:solidFill>
              <a:schemeClr val="bg1"/>
            </a:solidFill>
            <a:round/>
            <a:headEnd type="oval" w="med" len="med"/>
            <a:tailEnd type="oval" w="med" len="med"/>
          </a:ln>
          <a:extLst>
            <a:ext uri="{909E8E84-426E-40DD-AFC4-6F175D3DCCD1}">
              <a14:hiddenFill xmlns:a14="http://schemas.microsoft.com/office/drawing/2010/main">
                <a:noFill/>
              </a14:hiddenFill>
            </a:ext>
          </a:extLst>
        </p:spPr>
      </p:cxnSp>
      <p:cxnSp>
        <p:nvCxnSpPr>
          <p:cNvPr id="49206" name="直接连接符 66"/>
          <p:cNvCxnSpPr>
            <a:cxnSpLocks noChangeShapeType="1"/>
          </p:cNvCxnSpPr>
          <p:nvPr/>
        </p:nvCxnSpPr>
        <p:spPr bwMode="auto">
          <a:xfrm flipV="1">
            <a:off x="6537325" y="4749800"/>
            <a:ext cx="1363663" cy="941388"/>
          </a:xfrm>
          <a:prstGeom prst="line">
            <a:avLst/>
          </a:prstGeom>
          <a:noFill/>
          <a:ln w="6350" cap="rnd">
            <a:solidFill>
              <a:schemeClr val="bg1"/>
            </a:solidFill>
            <a:round/>
            <a:tailEnd type="oval" w="med" len="med"/>
          </a:ln>
          <a:extLst>
            <a:ext uri="{909E8E84-426E-40DD-AFC4-6F175D3DCCD1}">
              <a14:hiddenFill xmlns:a14="http://schemas.microsoft.com/office/drawing/2010/main">
                <a:noFill/>
              </a14:hiddenFill>
            </a:ext>
          </a:extLst>
        </p:spPr>
      </p:cxnSp>
      <p:cxnSp>
        <p:nvCxnSpPr>
          <p:cNvPr id="49207" name="直接连接符 67"/>
          <p:cNvCxnSpPr>
            <a:cxnSpLocks noChangeShapeType="1"/>
          </p:cNvCxnSpPr>
          <p:nvPr/>
        </p:nvCxnSpPr>
        <p:spPr bwMode="auto">
          <a:xfrm>
            <a:off x="4168775" y="2686050"/>
            <a:ext cx="1927225" cy="0"/>
          </a:xfrm>
          <a:prstGeom prst="line">
            <a:avLst/>
          </a:prstGeom>
          <a:noFill/>
          <a:ln w="6350">
            <a:solidFill>
              <a:schemeClr val="bg1"/>
            </a:solidFill>
            <a:round/>
          </a:ln>
          <a:extLst>
            <a:ext uri="{909E8E84-426E-40DD-AFC4-6F175D3DCCD1}">
              <a14:hiddenFill xmlns:a14="http://schemas.microsoft.com/office/drawing/2010/main">
                <a:noFill/>
              </a14:hiddenFill>
            </a:ext>
          </a:extLst>
        </p:spPr>
      </p:cxnSp>
      <p:cxnSp>
        <p:nvCxnSpPr>
          <p:cNvPr id="49208" name="直接连接符 68"/>
          <p:cNvCxnSpPr>
            <a:cxnSpLocks noChangeShapeType="1"/>
          </p:cNvCxnSpPr>
          <p:nvPr/>
        </p:nvCxnSpPr>
        <p:spPr bwMode="auto">
          <a:xfrm>
            <a:off x="4168775" y="2686050"/>
            <a:ext cx="0" cy="615950"/>
          </a:xfrm>
          <a:prstGeom prst="line">
            <a:avLst/>
          </a:prstGeom>
          <a:noFill/>
          <a:ln w="6350">
            <a:solidFill>
              <a:schemeClr val="bg1"/>
            </a:solidFill>
            <a:round/>
          </a:ln>
          <a:extLst>
            <a:ext uri="{909E8E84-426E-40DD-AFC4-6F175D3DCCD1}">
              <a14:hiddenFill xmlns:a14="http://schemas.microsoft.com/office/drawing/2010/main">
                <a:noFill/>
              </a14:hiddenFill>
            </a:ext>
          </a:extLst>
        </p:spPr>
      </p:cxnSp>
      <p:cxnSp>
        <p:nvCxnSpPr>
          <p:cNvPr id="49209" name="直接连接符 69"/>
          <p:cNvCxnSpPr>
            <a:cxnSpLocks noChangeShapeType="1"/>
          </p:cNvCxnSpPr>
          <p:nvPr/>
        </p:nvCxnSpPr>
        <p:spPr bwMode="auto">
          <a:xfrm>
            <a:off x="7959725" y="2686050"/>
            <a:ext cx="0" cy="742950"/>
          </a:xfrm>
          <a:prstGeom prst="line">
            <a:avLst/>
          </a:prstGeom>
          <a:noFill/>
          <a:ln w="6350">
            <a:solidFill>
              <a:schemeClr val="bg1"/>
            </a:solidFill>
            <a:round/>
          </a:ln>
          <a:extLst>
            <a:ext uri="{909E8E84-426E-40DD-AFC4-6F175D3DCCD1}">
              <a14:hiddenFill xmlns:a14="http://schemas.microsoft.com/office/drawing/2010/main">
                <a:noFill/>
              </a14:hiddenFill>
            </a:ext>
          </a:extLst>
        </p:spPr>
      </p:cxnSp>
      <p:cxnSp>
        <p:nvCxnSpPr>
          <p:cNvPr id="49210" name="直接连接符 70"/>
          <p:cNvCxnSpPr>
            <a:cxnSpLocks noChangeShapeType="1"/>
          </p:cNvCxnSpPr>
          <p:nvPr/>
        </p:nvCxnSpPr>
        <p:spPr bwMode="auto">
          <a:xfrm>
            <a:off x="6032500" y="2686050"/>
            <a:ext cx="1927225" cy="0"/>
          </a:xfrm>
          <a:prstGeom prst="line">
            <a:avLst/>
          </a:prstGeom>
          <a:noFill/>
          <a:ln w="6350">
            <a:solidFill>
              <a:schemeClr val="bg1"/>
            </a:solidFill>
            <a:round/>
          </a:ln>
          <a:extLst>
            <a:ext uri="{909E8E84-426E-40DD-AFC4-6F175D3DCCD1}">
              <a14:hiddenFill xmlns:a14="http://schemas.microsoft.com/office/drawing/2010/main">
                <a:noFill/>
              </a14:hiddenFill>
            </a:ext>
          </a:extLst>
        </p:spPr>
      </p:cxnSp>
      <p:cxnSp>
        <p:nvCxnSpPr>
          <p:cNvPr id="49211" name="直接连接符 71"/>
          <p:cNvCxnSpPr>
            <a:cxnSpLocks noChangeShapeType="1"/>
          </p:cNvCxnSpPr>
          <p:nvPr/>
        </p:nvCxnSpPr>
        <p:spPr bwMode="auto">
          <a:xfrm>
            <a:off x="4168775" y="3184525"/>
            <a:ext cx="0" cy="615950"/>
          </a:xfrm>
          <a:prstGeom prst="line">
            <a:avLst/>
          </a:prstGeom>
          <a:noFill/>
          <a:ln w="6350">
            <a:solidFill>
              <a:schemeClr val="bg1"/>
            </a:solidFill>
            <a:round/>
          </a:ln>
          <a:extLst>
            <a:ext uri="{909E8E84-426E-40DD-AFC4-6F175D3DCCD1}">
              <a14:hiddenFill xmlns:a14="http://schemas.microsoft.com/office/drawing/2010/main">
                <a:noFill/>
              </a14:hiddenFill>
            </a:ext>
          </a:extLst>
        </p:spPr>
      </p:cxnSp>
      <p:cxnSp>
        <p:nvCxnSpPr>
          <p:cNvPr id="49212" name="直接连接符 72"/>
          <p:cNvCxnSpPr>
            <a:cxnSpLocks noChangeShapeType="1"/>
          </p:cNvCxnSpPr>
          <p:nvPr/>
        </p:nvCxnSpPr>
        <p:spPr bwMode="auto">
          <a:xfrm>
            <a:off x="7959725" y="3057525"/>
            <a:ext cx="0" cy="742950"/>
          </a:xfrm>
          <a:prstGeom prst="line">
            <a:avLst/>
          </a:prstGeom>
          <a:noFill/>
          <a:ln w="6350">
            <a:solidFill>
              <a:schemeClr val="bg1"/>
            </a:solidFill>
            <a:round/>
          </a:ln>
          <a:extLst>
            <a:ext uri="{909E8E84-426E-40DD-AFC4-6F175D3DCCD1}">
              <a14:hiddenFill xmlns:a14="http://schemas.microsoft.com/office/drawing/2010/main">
                <a:noFill/>
              </a14:hiddenFill>
            </a:ext>
          </a:extLst>
        </p:spPr>
      </p:cxnSp>
      <p:cxnSp>
        <p:nvCxnSpPr>
          <p:cNvPr id="49213" name="直接连接符 73"/>
          <p:cNvCxnSpPr>
            <a:cxnSpLocks noChangeShapeType="1"/>
          </p:cNvCxnSpPr>
          <p:nvPr/>
        </p:nvCxnSpPr>
        <p:spPr bwMode="auto">
          <a:xfrm>
            <a:off x="4168775" y="3800475"/>
            <a:ext cx="1298575" cy="0"/>
          </a:xfrm>
          <a:prstGeom prst="line">
            <a:avLst/>
          </a:prstGeom>
          <a:noFill/>
          <a:ln w="6350">
            <a:solidFill>
              <a:schemeClr val="bg1"/>
            </a:solidFill>
            <a:round/>
          </a:ln>
          <a:extLst>
            <a:ext uri="{909E8E84-426E-40DD-AFC4-6F175D3DCCD1}">
              <a14:hiddenFill xmlns:a14="http://schemas.microsoft.com/office/drawing/2010/main">
                <a:noFill/>
              </a14:hiddenFill>
            </a:ext>
          </a:extLst>
        </p:spPr>
      </p:cxnSp>
      <p:cxnSp>
        <p:nvCxnSpPr>
          <p:cNvPr id="49214" name="直接连接符 74"/>
          <p:cNvCxnSpPr>
            <a:cxnSpLocks noChangeShapeType="1"/>
          </p:cNvCxnSpPr>
          <p:nvPr/>
        </p:nvCxnSpPr>
        <p:spPr bwMode="auto">
          <a:xfrm>
            <a:off x="6661150" y="3800475"/>
            <a:ext cx="1298575" cy="0"/>
          </a:xfrm>
          <a:prstGeom prst="line">
            <a:avLst/>
          </a:prstGeom>
          <a:noFill/>
          <a:ln w="6350">
            <a:solidFill>
              <a:schemeClr val="bg1"/>
            </a:solidFill>
            <a:round/>
          </a:ln>
          <a:extLst>
            <a:ext uri="{909E8E84-426E-40DD-AFC4-6F175D3DCCD1}">
              <a14:hiddenFill xmlns:a14="http://schemas.microsoft.com/office/drawing/2010/main">
                <a:noFill/>
              </a14:hiddenFill>
            </a:ext>
          </a:extLst>
        </p:spPr>
      </p:cxnSp>
      <p:grpSp>
        <p:nvGrpSpPr>
          <p:cNvPr id="49215" name="组合 78"/>
          <p:cNvGrpSpPr/>
          <p:nvPr/>
        </p:nvGrpSpPr>
        <p:grpSpPr bwMode="auto">
          <a:xfrm>
            <a:off x="1737360" y="2771140"/>
            <a:ext cx="8718550" cy="1881505"/>
            <a:chOff x="-71151" y="57807"/>
            <a:chExt cx="7183120" cy="1882236"/>
          </a:xfrm>
        </p:grpSpPr>
        <p:sp>
          <p:nvSpPr>
            <p:cNvPr id="49218" name="文本框 76"/>
            <p:cNvSpPr txBox="1">
              <a:spLocks noChangeArrowheads="1"/>
            </p:cNvSpPr>
            <p:nvPr/>
          </p:nvSpPr>
          <p:spPr bwMode="auto">
            <a:xfrm>
              <a:off x="-71151" y="57807"/>
              <a:ext cx="7183120" cy="119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600" b="0" i="0" u="none" strike="noStrike" kern="1200" cap="none" spc="0" normalizeH="0" baseline="0" noProof="0">
                  <a:ln w="9525" cmpd="sng">
                    <a:solidFill>
                      <a:schemeClr val="accent1"/>
                    </a:solidFill>
                    <a:prstDash val="solid"/>
                  </a:ln>
                  <a:solidFill>
                    <a:srgbClr val="70AD47">
                      <a:tint val="1000"/>
                    </a:srgbClr>
                  </a:solidFill>
                  <a:effectLst>
                    <a:glow rad="38100">
                      <a:schemeClr val="accent1">
                        <a:alpha val="40000"/>
                      </a:schemeClr>
                    </a:glow>
                  </a:effectLst>
                  <a:uLnTx/>
                  <a:uFillTx/>
                  <a:latin typeface="Yu Gothic Medium" panose="020B0500000000000000" charset="-128"/>
                  <a:ea typeface="Yu Gothic Medium" panose="020B0500000000000000" charset="-128"/>
                  <a:cs typeface="+mn-cs"/>
                </a:rPr>
                <a:t>没有人能熄灭漫天星光，</a:t>
              </a: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600" b="0" i="0" u="none" strike="noStrike" kern="1200" cap="none" spc="0" normalizeH="0" baseline="0" noProof="0">
                  <a:ln w="9525" cmpd="sng">
                    <a:solidFill>
                      <a:schemeClr val="accent1"/>
                    </a:solidFill>
                    <a:prstDash val="solid"/>
                  </a:ln>
                  <a:solidFill>
                    <a:srgbClr val="70AD47">
                      <a:tint val="1000"/>
                    </a:srgbClr>
                  </a:solidFill>
                  <a:effectLst>
                    <a:glow rad="38100">
                      <a:schemeClr val="accent1">
                        <a:alpha val="40000"/>
                      </a:schemeClr>
                    </a:glow>
                  </a:effectLst>
                  <a:uLnTx/>
                  <a:uFillTx/>
                  <a:latin typeface="Yu Gothic Medium" panose="020B0500000000000000" charset="-128"/>
                  <a:ea typeface="Yu Gothic Medium" panose="020B0500000000000000" charset="-128"/>
                  <a:cs typeface="+mn-cs"/>
                </a:rPr>
                <a:t>每一位分享者，都是文明未来的传承者</a:t>
              </a:r>
            </a:p>
          </p:txBody>
        </p:sp>
        <p:sp>
          <p:nvSpPr>
            <p:cNvPr id="49219" name="文本框 77"/>
            <p:cNvSpPr txBox="1">
              <a:spLocks noChangeArrowheads="1"/>
            </p:cNvSpPr>
            <p:nvPr/>
          </p:nvSpPr>
          <p:spPr bwMode="auto">
            <a:xfrm>
              <a:off x="2120406" y="1417870"/>
              <a:ext cx="2563532" cy="522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b="0" i="0" u="none" strike="noStrike" kern="1200" cap="none" spc="0" normalizeH="0" baseline="0" noProof="0">
                  <a:ln w="9525" cmpd="sng">
                    <a:solidFill>
                      <a:schemeClr val="accent1"/>
                    </a:solidFill>
                    <a:prstDash val="solid"/>
                  </a:ln>
                  <a:solidFill>
                    <a:srgbClr val="70AD47">
                      <a:tint val="1000"/>
                    </a:srgbClr>
                  </a:solidFill>
                  <a:effectLst>
                    <a:glow rad="38100">
                      <a:schemeClr val="accent1">
                        <a:alpha val="40000"/>
                      </a:schemeClr>
                    </a:glow>
                  </a:effectLst>
                  <a:uLnTx/>
                  <a:uFillTx/>
                  <a:latin typeface="Yu Gothic Medium" panose="020B0500000000000000" charset="-128"/>
                  <a:ea typeface="Yu Gothic Medium" panose="020B0500000000000000" charset="-128"/>
                  <a:cs typeface="+mn-lt"/>
                </a:rPr>
                <a:t>We Are WeShare</a:t>
              </a:r>
            </a:p>
          </p:txBody>
        </p:sp>
      </p:grpSp>
      <p:sp>
        <p:nvSpPr>
          <p:cNvPr id="2" name="文本框 1"/>
          <p:cNvSpPr txBox="1"/>
          <p:nvPr/>
        </p:nvSpPr>
        <p:spPr>
          <a:xfrm>
            <a:off x="3417570" y="5000625"/>
            <a:ext cx="5578475" cy="645160"/>
          </a:xfrm>
          <a:prstGeom prst="rect">
            <a:avLst/>
          </a:prstGeom>
          <a:noFill/>
        </p:spPr>
        <p:txBody>
          <a:bodyPr wrap="square" rtlCol="0">
            <a:spAutoFit/>
          </a:bodyPr>
          <a:lstStyle/>
          <a:p>
            <a:r>
              <a:rPr lang="zh-CN" altLang="en-US" noProof="0">
                <a:ln w="9525" cmpd="sng">
                  <a:solidFill>
                    <a:schemeClr val="accent1"/>
                  </a:solidFill>
                  <a:prstDash val="solid"/>
                </a:ln>
                <a:solidFill>
                  <a:srgbClr val="70AD47">
                    <a:tint val="1000"/>
                  </a:srgbClr>
                </a:solidFill>
                <a:effectLst>
                  <a:glow rad="38100">
                    <a:schemeClr val="accent1">
                      <a:alpha val="40000"/>
                    </a:schemeClr>
                  </a:glow>
                </a:effectLst>
                <a:uLnTx/>
                <a:uFillTx/>
                <a:latin typeface="Yu Gothic Medium" panose="020B0500000000000000" charset="-128"/>
                <a:ea typeface="Yu Gothic Medium" panose="020B0500000000000000" charset="-128"/>
                <a:sym typeface="+mn-ea"/>
              </a:rPr>
              <a:t>罗志贤，赵致远，李睿楷，张洋，罗驭，金真率，姚树基，吴涛，王力，刘义浩，何宇峰</a:t>
            </a:r>
          </a:p>
        </p:txBody>
      </p:sp>
      <p:grpSp>
        <p:nvGrpSpPr>
          <p:cNvPr id="41988" name="组合 3"/>
          <p:cNvGrpSpPr/>
          <p:nvPr/>
        </p:nvGrpSpPr>
        <p:grpSpPr bwMode="auto">
          <a:xfrm>
            <a:off x="196850" y="182563"/>
            <a:ext cx="238125" cy="347662"/>
            <a:chOff x="0" y="0"/>
            <a:chExt cx="569789" cy="829904"/>
          </a:xfrm>
        </p:grpSpPr>
        <p:sp>
          <p:nvSpPr>
            <p:cNvPr id="41998" name="菱形 39"/>
            <p:cNvSpPr>
              <a:spLocks noChangeArrowheads="1"/>
            </p:cNvSpPr>
            <p:nvPr/>
          </p:nvSpPr>
          <p:spPr bwMode="auto">
            <a:xfrm>
              <a:off x="0" y="0"/>
              <a:ext cx="569789" cy="569790"/>
            </a:xfrm>
            <a:prstGeom prst="diamond">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1999" name="菱形 40"/>
            <p:cNvSpPr>
              <a:spLocks noChangeArrowheads="1"/>
            </p:cNvSpPr>
            <p:nvPr/>
          </p:nvSpPr>
          <p:spPr bwMode="auto">
            <a:xfrm>
              <a:off x="0" y="260114"/>
              <a:ext cx="569789" cy="569790"/>
            </a:xfrm>
            <a:prstGeom prst="diamond">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pic>
        <p:nvPicPr>
          <p:cNvPr id="5" name="图片 4"/>
          <p:cNvPicPr>
            <a:picLocks noChangeAspect="1"/>
          </p:cNvPicPr>
          <p:nvPr/>
        </p:nvPicPr>
        <p:blipFill>
          <a:blip r:embed="rId4"/>
          <a:stretch>
            <a:fillRect/>
          </a:stretch>
        </p:blipFill>
        <p:spPr>
          <a:xfrm>
            <a:off x="666750" y="113665"/>
            <a:ext cx="2492375" cy="74803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wipe(left)">
                                      <p:cBhvr>
                                        <p:cTn id="7"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080"/>
            <a:ext cx="121920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7" name="组合 5"/>
          <p:cNvGrpSpPr/>
          <p:nvPr/>
        </p:nvGrpSpPr>
        <p:grpSpPr bwMode="auto">
          <a:xfrm>
            <a:off x="3736975" y="968375"/>
            <a:ext cx="4652963" cy="4795838"/>
            <a:chOff x="0" y="0"/>
            <a:chExt cx="4653650" cy="4795419"/>
          </a:xfrm>
        </p:grpSpPr>
        <p:sp>
          <p:nvSpPr>
            <p:cNvPr id="19460" name="文本框 70"/>
            <p:cNvSpPr txBox="1">
              <a:spLocks noChangeArrowheads="1"/>
            </p:cNvSpPr>
            <p:nvPr/>
          </p:nvSpPr>
          <p:spPr bwMode="auto">
            <a:xfrm>
              <a:off x="1120187" y="1058302"/>
              <a:ext cx="237127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80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01</a:t>
              </a:r>
              <a:endParaRPr kumimoji="0" lang="zh-CN" altLang="en-US" sz="80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9461" name="文本框 71"/>
            <p:cNvSpPr txBox="1">
              <a:spLocks noChangeArrowheads="1"/>
            </p:cNvSpPr>
            <p:nvPr/>
          </p:nvSpPr>
          <p:spPr bwMode="auto">
            <a:xfrm>
              <a:off x="0" y="2881003"/>
              <a:ext cx="4653650" cy="583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访谈故事</a:t>
              </a:r>
            </a:p>
          </p:txBody>
        </p:sp>
        <p:grpSp>
          <p:nvGrpSpPr>
            <p:cNvPr id="19462" name="组合 88"/>
            <p:cNvGrpSpPr/>
            <p:nvPr/>
          </p:nvGrpSpPr>
          <p:grpSpPr bwMode="auto">
            <a:xfrm>
              <a:off x="47547" y="2461759"/>
              <a:ext cx="4597803" cy="80216"/>
              <a:chOff x="0" y="0"/>
              <a:chExt cx="4597803" cy="80216"/>
            </a:xfrm>
          </p:grpSpPr>
          <p:sp>
            <p:nvSpPr>
              <p:cNvPr id="19492" name="椭圆 68"/>
              <p:cNvSpPr>
                <a:spLocks noChangeArrowheads="1"/>
              </p:cNvSpPr>
              <p:nvPr/>
            </p:nvSpPr>
            <p:spPr bwMode="auto">
              <a:xfrm flipV="1">
                <a:off x="2239170" y="0"/>
                <a:ext cx="80216" cy="80216"/>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cxnSp>
            <p:nvCxnSpPr>
              <p:cNvPr id="19493" name="直接连接符 72"/>
              <p:cNvCxnSpPr>
                <a:cxnSpLocks noChangeShapeType="1"/>
              </p:cNvCxnSpPr>
              <p:nvPr/>
            </p:nvCxnSpPr>
            <p:spPr bwMode="auto">
              <a:xfrm>
                <a:off x="0" y="27829"/>
                <a:ext cx="2077186" cy="0"/>
              </a:xfrm>
              <a:prstGeom prst="line">
                <a:avLst/>
              </a:prstGeom>
              <a:noFill/>
              <a:ln w="6350" cap="rnd">
                <a:solidFill>
                  <a:schemeClr val="bg1"/>
                </a:solidFill>
                <a:round/>
              </a:ln>
              <a:extLst>
                <a:ext uri="{909E8E84-426E-40DD-AFC4-6F175D3DCCD1}">
                  <a14:hiddenFill xmlns:a14="http://schemas.microsoft.com/office/drawing/2010/main">
                    <a:noFill/>
                  </a14:hiddenFill>
                </a:ext>
              </a:extLst>
            </p:spPr>
          </p:cxnSp>
          <p:cxnSp>
            <p:nvCxnSpPr>
              <p:cNvPr id="19494" name="直接连接符 87"/>
              <p:cNvCxnSpPr>
                <a:cxnSpLocks noChangeShapeType="1"/>
              </p:cNvCxnSpPr>
              <p:nvPr/>
            </p:nvCxnSpPr>
            <p:spPr bwMode="auto">
              <a:xfrm>
                <a:off x="2488215" y="27829"/>
                <a:ext cx="2109588" cy="0"/>
              </a:xfrm>
              <a:prstGeom prst="line">
                <a:avLst/>
              </a:prstGeom>
              <a:noFill/>
              <a:ln w="6350" cap="rnd">
                <a:solidFill>
                  <a:schemeClr val="bg1"/>
                </a:solidFill>
                <a:round/>
              </a:ln>
              <a:extLst>
                <a:ext uri="{909E8E84-426E-40DD-AFC4-6F175D3DCCD1}">
                  <a14:hiddenFill xmlns:a14="http://schemas.microsoft.com/office/drawing/2010/main">
                    <a:noFill/>
                  </a14:hiddenFill>
                </a:ext>
              </a:extLst>
            </p:spPr>
          </p:cxnSp>
        </p:grpSp>
        <p:grpSp>
          <p:nvGrpSpPr>
            <p:cNvPr id="19463" name="组合 28"/>
            <p:cNvGrpSpPr/>
            <p:nvPr/>
          </p:nvGrpSpPr>
          <p:grpSpPr bwMode="auto">
            <a:xfrm>
              <a:off x="15053" y="0"/>
              <a:ext cx="4572001" cy="4795419"/>
              <a:chOff x="0" y="0"/>
              <a:chExt cx="4572001" cy="4795419"/>
            </a:xfrm>
          </p:grpSpPr>
          <p:grpSp>
            <p:nvGrpSpPr>
              <p:cNvPr id="19464" name="组合 6"/>
              <p:cNvGrpSpPr/>
              <p:nvPr/>
            </p:nvGrpSpPr>
            <p:grpSpPr bwMode="auto">
              <a:xfrm>
                <a:off x="0" y="0"/>
                <a:ext cx="4572001" cy="852010"/>
                <a:chOff x="0" y="0"/>
                <a:chExt cx="4572001" cy="852010"/>
              </a:xfrm>
            </p:grpSpPr>
            <p:grpSp>
              <p:nvGrpSpPr>
                <p:cNvPr id="19479" name="组合 15"/>
                <p:cNvGrpSpPr/>
                <p:nvPr/>
              </p:nvGrpSpPr>
              <p:grpSpPr bwMode="auto">
                <a:xfrm>
                  <a:off x="1421435" y="0"/>
                  <a:ext cx="1693320" cy="852010"/>
                  <a:chOff x="0" y="0"/>
                  <a:chExt cx="3698748" cy="1861058"/>
                </a:xfrm>
              </p:grpSpPr>
              <p:sp>
                <p:nvSpPr>
                  <p:cNvPr id="19482" name="菱形 2"/>
                  <p:cNvSpPr>
                    <a:spLocks noChangeArrowheads="1"/>
                  </p:cNvSpPr>
                  <p:nvPr/>
                </p:nvSpPr>
                <p:spPr bwMode="auto">
                  <a:xfrm>
                    <a:off x="1232916" y="0"/>
                    <a:ext cx="1244600" cy="1244600"/>
                  </a:xfrm>
                  <a:prstGeom prst="diamond">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nvGrpSpPr>
                  <p:cNvPr id="19483" name="组合 8"/>
                  <p:cNvGrpSpPr/>
                  <p:nvPr/>
                </p:nvGrpSpPr>
                <p:grpSpPr bwMode="auto">
                  <a:xfrm>
                    <a:off x="0" y="1244600"/>
                    <a:ext cx="1232916" cy="616458"/>
                    <a:chOff x="0" y="0"/>
                    <a:chExt cx="1232916" cy="616458"/>
                  </a:xfrm>
                </p:grpSpPr>
                <p:cxnSp>
                  <p:nvCxnSpPr>
                    <p:cNvPr id="19490" name="直接连接符 4"/>
                    <p:cNvCxnSpPr>
                      <a:cxnSpLocks noChangeShapeType="1"/>
                    </p:cNvCxnSpPr>
                    <p:nvPr/>
                  </p:nvCxnSpPr>
                  <p:spPr bwMode="auto">
                    <a:xfrm flipV="1">
                      <a:off x="0"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cxnSp>
                  <p:nvCxnSpPr>
                    <p:cNvPr id="19491" name="直接连接符 7"/>
                    <p:cNvCxnSpPr>
                      <a:cxnSpLocks noChangeShapeType="1"/>
                    </p:cNvCxnSpPr>
                    <p:nvPr/>
                  </p:nvCxnSpPr>
                  <p:spPr bwMode="auto">
                    <a:xfrm flipH="1" flipV="1">
                      <a:off x="616458"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grpSp>
              <p:grpSp>
                <p:nvGrpSpPr>
                  <p:cNvPr id="19484" name="组合 9"/>
                  <p:cNvGrpSpPr/>
                  <p:nvPr/>
                </p:nvGrpSpPr>
                <p:grpSpPr bwMode="auto">
                  <a:xfrm>
                    <a:off x="1232916" y="1244600"/>
                    <a:ext cx="1232916" cy="616458"/>
                    <a:chOff x="0" y="0"/>
                    <a:chExt cx="1232916" cy="616458"/>
                  </a:xfrm>
                </p:grpSpPr>
                <p:cxnSp>
                  <p:nvCxnSpPr>
                    <p:cNvPr id="19488" name="直接连接符 10"/>
                    <p:cNvCxnSpPr>
                      <a:cxnSpLocks noChangeShapeType="1"/>
                    </p:cNvCxnSpPr>
                    <p:nvPr/>
                  </p:nvCxnSpPr>
                  <p:spPr bwMode="auto">
                    <a:xfrm flipV="1">
                      <a:off x="0"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cxnSp>
                  <p:nvCxnSpPr>
                    <p:cNvPr id="19489" name="直接连接符 11"/>
                    <p:cNvCxnSpPr>
                      <a:cxnSpLocks noChangeShapeType="1"/>
                    </p:cNvCxnSpPr>
                    <p:nvPr/>
                  </p:nvCxnSpPr>
                  <p:spPr bwMode="auto">
                    <a:xfrm flipH="1" flipV="1">
                      <a:off x="616458"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grpSp>
              <p:grpSp>
                <p:nvGrpSpPr>
                  <p:cNvPr id="19485" name="组合 12"/>
                  <p:cNvGrpSpPr/>
                  <p:nvPr/>
                </p:nvGrpSpPr>
                <p:grpSpPr bwMode="auto">
                  <a:xfrm>
                    <a:off x="2465832" y="1244600"/>
                    <a:ext cx="1232916" cy="616458"/>
                    <a:chOff x="0" y="0"/>
                    <a:chExt cx="1232916" cy="616458"/>
                  </a:xfrm>
                </p:grpSpPr>
                <p:cxnSp>
                  <p:nvCxnSpPr>
                    <p:cNvPr id="19486" name="直接连接符 13"/>
                    <p:cNvCxnSpPr>
                      <a:cxnSpLocks noChangeShapeType="1"/>
                    </p:cNvCxnSpPr>
                    <p:nvPr/>
                  </p:nvCxnSpPr>
                  <p:spPr bwMode="auto">
                    <a:xfrm flipV="1">
                      <a:off x="0"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cxnSp>
                  <p:nvCxnSpPr>
                    <p:cNvPr id="19487" name="直接连接符 14"/>
                    <p:cNvCxnSpPr>
                      <a:cxnSpLocks noChangeShapeType="1"/>
                    </p:cNvCxnSpPr>
                    <p:nvPr/>
                  </p:nvCxnSpPr>
                  <p:spPr bwMode="auto">
                    <a:xfrm flipH="1" flipV="1">
                      <a:off x="616458"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grpSp>
            </p:grpSp>
            <p:cxnSp>
              <p:nvCxnSpPr>
                <p:cNvPr id="19480" name="直接连接符 31"/>
                <p:cNvCxnSpPr>
                  <a:cxnSpLocks noChangeShapeType="1"/>
                </p:cNvCxnSpPr>
                <p:nvPr/>
              </p:nvCxnSpPr>
              <p:spPr bwMode="auto">
                <a:xfrm>
                  <a:off x="3114755" y="852010"/>
                  <a:ext cx="1457246" cy="0"/>
                </a:xfrm>
                <a:prstGeom prst="line">
                  <a:avLst/>
                </a:prstGeom>
                <a:noFill/>
                <a:ln w="6350" cap="rnd">
                  <a:solidFill>
                    <a:schemeClr val="bg1"/>
                  </a:solidFill>
                  <a:round/>
                </a:ln>
                <a:extLst>
                  <a:ext uri="{909E8E84-426E-40DD-AFC4-6F175D3DCCD1}">
                    <a14:hiddenFill xmlns:a14="http://schemas.microsoft.com/office/drawing/2010/main">
                      <a:noFill/>
                    </a14:hiddenFill>
                  </a:ext>
                </a:extLst>
              </p:spPr>
            </p:cxnSp>
            <p:cxnSp>
              <p:nvCxnSpPr>
                <p:cNvPr id="19481" name="直接连接符 33"/>
                <p:cNvCxnSpPr>
                  <a:cxnSpLocks noChangeShapeType="1"/>
                </p:cNvCxnSpPr>
                <p:nvPr/>
              </p:nvCxnSpPr>
              <p:spPr bwMode="auto">
                <a:xfrm>
                  <a:off x="0" y="852010"/>
                  <a:ext cx="1421435" cy="0"/>
                </a:xfrm>
                <a:prstGeom prst="line">
                  <a:avLst/>
                </a:prstGeom>
                <a:noFill/>
                <a:ln w="6350" cap="rnd">
                  <a:solidFill>
                    <a:schemeClr val="bg1"/>
                  </a:solidFill>
                  <a:round/>
                </a:ln>
                <a:extLst>
                  <a:ext uri="{909E8E84-426E-40DD-AFC4-6F175D3DCCD1}">
                    <a14:hiddenFill xmlns:a14="http://schemas.microsoft.com/office/drawing/2010/main">
                      <a:noFill/>
                    </a14:hiddenFill>
                  </a:ext>
                </a:extLst>
              </p:spPr>
            </p:cxnSp>
          </p:grpSp>
          <p:grpSp>
            <p:nvGrpSpPr>
              <p:cNvPr id="19465" name="组合 54"/>
              <p:cNvGrpSpPr/>
              <p:nvPr/>
            </p:nvGrpSpPr>
            <p:grpSpPr bwMode="auto">
              <a:xfrm flipV="1">
                <a:off x="0" y="3943409"/>
                <a:ext cx="4572001" cy="852010"/>
                <a:chOff x="0" y="0"/>
                <a:chExt cx="4572001" cy="852010"/>
              </a:xfrm>
            </p:grpSpPr>
            <p:grpSp>
              <p:nvGrpSpPr>
                <p:cNvPr id="19466" name="组合 55"/>
                <p:cNvGrpSpPr/>
                <p:nvPr/>
              </p:nvGrpSpPr>
              <p:grpSpPr bwMode="auto">
                <a:xfrm>
                  <a:off x="1421435" y="0"/>
                  <a:ext cx="1693320" cy="852010"/>
                  <a:chOff x="0" y="0"/>
                  <a:chExt cx="3698748" cy="1861058"/>
                </a:xfrm>
              </p:grpSpPr>
              <p:sp>
                <p:nvSpPr>
                  <p:cNvPr id="19469" name="菱形 58"/>
                  <p:cNvSpPr>
                    <a:spLocks noChangeArrowheads="1"/>
                  </p:cNvSpPr>
                  <p:nvPr/>
                </p:nvSpPr>
                <p:spPr bwMode="auto">
                  <a:xfrm>
                    <a:off x="1232916" y="0"/>
                    <a:ext cx="1244600" cy="1244600"/>
                  </a:xfrm>
                  <a:prstGeom prst="diamond">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nvGrpSpPr>
                  <p:cNvPr id="19470" name="组合 59"/>
                  <p:cNvGrpSpPr/>
                  <p:nvPr/>
                </p:nvGrpSpPr>
                <p:grpSpPr bwMode="auto">
                  <a:xfrm>
                    <a:off x="0" y="1244600"/>
                    <a:ext cx="1232916" cy="616458"/>
                    <a:chOff x="0" y="0"/>
                    <a:chExt cx="1232916" cy="616458"/>
                  </a:xfrm>
                </p:grpSpPr>
                <p:cxnSp>
                  <p:nvCxnSpPr>
                    <p:cNvPr id="19477" name="直接连接符 66"/>
                    <p:cNvCxnSpPr>
                      <a:cxnSpLocks noChangeShapeType="1"/>
                    </p:cNvCxnSpPr>
                    <p:nvPr/>
                  </p:nvCxnSpPr>
                  <p:spPr bwMode="auto">
                    <a:xfrm flipV="1">
                      <a:off x="0"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cxnSp>
                  <p:nvCxnSpPr>
                    <p:cNvPr id="19478" name="直接连接符 67"/>
                    <p:cNvCxnSpPr>
                      <a:cxnSpLocks noChangeShapeType="1"/>
                    </p:cNvCxnSpPr>
                    <p:nvPr/>
                  </p:nvCxnSpPr>
                  <p:spPr bwMode="auto">
                    <a:xfrm flipH="1" flipV="1">
                      <a:off x="616458"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grpSp>
              <p:grpSp>
                <p:nvGrpSpPr>
                  <p:cNvPr id="19471" name="组合 60"/>
                  <p:cNvGrpSpPr/>
                  <p:nvPr/>
                </p:nvGrpSpPr>
                <p:grpSpPr bwMode="auto">
                  <a:xfrm>
                    <a:off x="1232916" y="1244600"/>
                    <a:ext cx="1232916" cy="616458"/>
                    <a:chOff x="0" y="0"/>
                    <a:chExt cx="1232916" cy="616458"/>
                  </a:xfrm>
                </p:grpSpPr>
                <p:cxnSp>
                  <p:nvCxnSpPr>
                    <p:cNvPr id="19475" name="直接连接符 64"/>
                    <p:cNvCxnSpPr>
                      <a:cxnSpLocks noChangeShapeType="1"/>
                    </p:cNvCxnSpPr>
                    <p:nvPr/>
                  </p:nvCxnSpPr>
                  <p:spPr bwMode="auto">
                    <a:xfrm flipV="1">
                      <a:off x="0"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cxnSp>
                  <p:nvCxnSpPr>
                    <p:cNvPr id="19476" name="直接连接符 65"/>
                    <p:cNvCxnSpPr>
                      <a:cxnSpLocks noChangeShapeType="1"/>
                    </p:cNvCxnSpPr>
                    <p:nvPr/>
                  </p:nvCxnSpPr>
                  <p:spPr bwMode="auto">
                    <a:xfrm flipH="1" flipV="1">
                      <a:off x="616458"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grpSp>
              <p:grpSp>
                <p:nvGrpSpPr>
                  <p:cNvPr id="19472" name="组合 61"/>
                  <p:cNvGrpSpPr/>
                  <p:nvPr/>
                </p:nvGrpSpPr>
                <p:grpSpPr bwMode="auto">
                  <a:xfrm>
                    <a:off x="2465832" y="1244600"/>
                    <a:ext cx="1232916" cy="616458"/>
                    <a:chOff x="0" y="0"/>
                    <a:chExt cx="1232916" cy="616458"/>
                  </a:xfrm>
                </p:grpSpPr>
                <p:cxnSp>
                  <p:nvCxnSpPr>
                    <p:cNvPr id="19473" name="直接连接符 62"/>
                    <p:cNvCxnSpPr>
                      <a:cxnSpLocks noChangeShapeType="1"/>
                    </p:cNvCxnSpPr>
                    <p:nvPr/>
                  </p:nvCxnSpPr>
                  <p:spPr bwMode="auto">
                    <a:xfrm flipV="1">
                      <a:off x="0"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cxnSp>
                  <p:nvCxnSpPr>
                    <p:cNvPr id="19474" name="直接连接符 63"/>
                    <p:cNvCxnSpPr>
                      <a:cxnSpLocks noChangeShapeType="1"/>
                    </p:cNvCxnSpPr>
                    <p:nvPr/>
                  </p:nvCxnSpPr>
                  <p:spPr bwMode="auto">
                    <a:xfrm flipH="1" flipV="1">
                      <a:off x="616458"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grpSp>
            </p:grpSp>
            <p:cxnSp>
              <p:nvCxnSpPr>
                <p:cNvPr id="19467" name="直接连接符 56"/>
                <p:cNvCxnSpPr>
                  <a:cxnSpLocks noChangeShapeType="1"/>
                </p:cNvCxnSpPr>
                <p:nvPr/>
              </p:nvCxnSpPr>
              <p:spPr bwMode="auto">
                <a:xfrm>
                  <a:off x="3114755" y="852010"/>
                  <a:ext cx="1457246" cy="0"/>
                </a:xfrm>
                <a:prstGeom prst="line">
                  <a:avLst/>
                </a:prstGeom>
                <a:noFill/>
                <a:ln w="6350" cap="rnd">
                  <a:solidFill>
                    <a:schemeClr val="bg1"/>
                  </a:solidFill>
                  <a:round/>
                </a:ln>
                <a:extLst>
                  <a:ext uri="{909E8E84-426E-40DD-AFC4-6F175D3DCCD1}">
                    <a14:hiddenFill xmlns:a14="http://schemas.microsoft.com/office/drawing/2010/main">
                      <a:noFill/>
                    </a14:hiddenFill>
                  </a:ext>
                </a:extLst>
              </p:spPr>
            </p:cxnSp>
            <p:cxnSp>
              <p:nvCxnSpPr>
                <p:cNvPr id="19468" name="直接连接符 57"/>
                <p:cNvCxnSpPr>
                  <a:cxnSpLocks noChangeShapeType="1"/>
                </p:cNvCxnSpPr>
                <p:nvPr/>
              </p:nvCxnSpPr>
              <p:spPr bwMode="auto">
                <a:xfrm>
                  <a:off x="0" y="852010"/>
                  <a:ext cx="1421435" cy="0"/>
                </a:xfrm>
                <a:prstGeom prst="line">
                  <a:avLst/>
                </a:prstGeom>
                <a:noFill/>
                <a:ln w="6350" cap="rnd">
                  <a:solidFill>
                    <a:schemeClr val="bg1"/>
                  </a:solidFill>
                  <a:round/>
                </a:ln>
                <a:extLst>
                  <a:ext uri="{909E8E84-426E-40DD-AFC4-6F175D3DCCD1}">
                    <a14:hiddenFill xmlns:a14="http://schemas.microsoft.com/office/drawing/2010/main">
                      <a:noFill/>
                    </a14:hiddenFill>
                  </a:ext>
                </a:extLst>
              </p:spPr>
            </p:cxnSp>
          </p:gr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barn(outVertical)">
                                      <p:cBhvr>
                                        <p:cTn id="7"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700"/>
            <a:ext cx="121920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文本框 99"/>
          <p:cNvSpPr txBox="1"/>
          <p:nvPr/>
        </p:nvSpPr>
        <p:spPr>
          <a:xfrm>
            <a:off x="666750" y="981710"/>
            <a:ext cx="6621145" cy="5754370"/>
          </a:xfrm>
          <a:prstGeom prst="rect">
            <a:avLst/>
          </a:prstGeom>
          <a:noFill/>
          <a:ln w="9525">
            <a:noFill/>
          </a:ln>
        </p:spPr>
        <p:txBody>
          <a:bodyPr wrap="square">
            <a:spAutoFit/>
          </a:bodyPr>
          <a:lstStyle/>
          <a:p>
            <a:pPr indent="266700"/>
            <a:r>
              <a:rPr lang="zh-CN" sz="1600" b="0">
                <a:solidFill>
                  <a:schemeClr val="bg1"/>
                </a:solidFill>
                <a:latin typeface="Microsoft YaHei UI" panose="020B0503020204020204" charset="-122"/>
                <a:ea typeface="Microsoft YaHei UI" panose="020B0503020204020204" charset="-122"/>
                <a:cs typeface="Microsoft YaHei UI" panose="020B0503020204020204" charset="-122"/>
              </a:rPr>
              <a:t>问：平时查找文献的目的是什么呢？</a:t>
            </a:r>
          </a:p>
          <a:p>
            <a:pPr indent="266700"/>
            <a:r>
              <a:rPr lang="zh-CN" sz="1600" b="0">
                <a:solidFill>
                  <a:schemeClr val="bg1"/>
                </a:solidFill>
                <a:latin typeface="Microsoft YaHei UI" panose="020B0503020204020204" charset="-122"/>
                <a:ea typeface="Microsoft YaHei UI" panose="020B0503020204020204" charset="-122"/>
                <a:cs typeface="Microsoft YaHei UI" panose="020B0503020204020204" charset="-122"/>
              </a:rPr>
              <a:t>答：了解某个领域的科研成果和进展，便于写论文。</a:t>
            </a:r>
          </a:p>
          <a:p>
            <a:pPr indent="266700"/>
            <a:r>
              <a:rPr lang="zh-CN" sz="1600" b="0">
                <a:solidFill>
                  <a:schemeClr val="bg1"/>
                </a:solidFill>
                <a:latin typeface="Microsoft YaHei UI" panose="020B0503020204020204" charset="-122"/>
                <a:ea typeface="Microsoft YaHei UI" panose="020B0503020204020204" charset="-122"/>
                <a:cs typeface="Microsoft YaHei UI" panose="020B0503020204020204" charset="-122"/>
              </a:rPr>
              <a:t>问：查找文献时你一般更喜欢哪个平台的设计风格，或者说你想要的设计风格是什么样的呢？</a:t>
            </a:r>
          </a:p>
          <a:p>
            <a:pPr indent="266700"/>
            <a:r>
              <a:rPr lang="zh-CN" sz="1600" b="0">
                <a:solidFill>
                  <a:schemeClr val="bg1"/>
                </a:solidFill>
                <a:latin typeface="Microsoft YaHei UI" panose="020B0503020204020204" charset="-122"/>
                <a:ea typeface="Microsoft YaHei UI" panose="020B0503020204020204" charset="-122"/>
                <a:cs typeface="Microsoft YaHei UI" panose="020B0503020204020204" charset="-122"/>
              </a:rPr>
              <a:t>答：我希望页面尽量简洁，比较偏爱的是PubMed的界面。</a:t>
            </a:r>
          </a:p>
          <a:p>
            <a:pPr indent="266700"/>
            <a:r>
              <a:rPr lang="zh-CN" sz="1600" b="0">
                <a:solidFill>
                  <a:schemeClr val="bg1"/>
                </a:solidFill>
                <a:latin typeface="Microsoft YaHei UI" panose="020B0503020204020204" charset="-122"/>
                <a:ea typeface="Microsoft YaHei UI" panose="020B0503020204020204" charset="-122"/>
                <a:cs typeface="Microsoft YaHei UI" panose="020B0503020204020204" charset="-122"/>
              </a:rPr>
              <a:t>问：你对页面布局有什么建议？</a:t>
            </a:r>
            <a:r>
              <a:rPr lang="en-US" sz="1600" b="0">
                <a:solidFill>
                  <a:schemeClr val="bg1"/>
                </a:solidFill>
                <a:latin typeface="Microsoft YaHei UI" panose="020B0503020204020204" charset="-122"/>
                <a:ea typeface="Microsoft YaHei UI" panose="020B0503020204020204" charset="-122"/>
                <a:cs typeface="Microsoft YaHei UI" panose="020B0503020204020204" charset="-122"/>
              </a:rPr>
              <a:t> </a:t>
            </a:r>
            <a:endParaRPr lang="zh-CN" sz="1600" b="0">
              <a:solidFill>
                <a:schemeClr val="bg1"/>
              </a:solidFill>
              <a:latin typeface="Microsoft YaHei UI" panose="020B0503020204020204" charset="-122"/>
              <a:ea typeface="Microsoft YaHei UI" panose="020B0503020204020204" charset="-122"/>
              <a:cs typeface="Microsoft YaHei UI" panose="020B0503020204020204" charset="-122"/>
            </a:endParaRPr>
          </a:p>
          <a:p>
            <a:pPr indent="266700"/>
            <a:r>
              <a:rPr lang="zh-CN" sz="1600" b="0">
                <a:solidFill>
                  <a:schemeClr val="bg1"/>
                </a:solidFill>
                <a:latin typeface="Microsoft YaHei UI" panose="020B0503020204020204" charset="-122"/>
                <a:ea typeface="Microsoft YaHei UI" panose="020B0503020204020204" charset="-122"/>
                <a:cs typeface="Microsoft YaHei UI" panose="020B0503020204020204" charset="-122"/>
              </a:rPr>
              <a:t>答：没有。</a:t>
            </a:r>
          </a:p>
          <a:p>
            <a:pPr indent="266700"/>
            <a:r>
              <a:rPr lang="zh-CN" sz="1600" b="0">
                <a:solidFill>
                  <a:schemeClr val="bg1"/>
                </a:solidFill>
                <a:latin typeface="Microsoft YaHei UI" panose="020B0503020204020204" charset="-122"/>
                <a:ea typeface="Microsoft YaHei UI" panose="020B0503020204020204" charset="-122"/>
                <a:cs typeface="Microsoft YaHei UI" panose="020B0503020204020204" charset="-122"/>
              </a:rPr>
              <a:t>问：你对平台资源多少的要求高吗？平台收录的文献是否全面呢？</a:t>
            </a:r>
            <a:r>
              <a:rPr lang="en-US" sz="1600" b="0">
                <a:solidFill>
                  <a:schemeClr val="bg1"/>
                </a:solidFill>
                <a:latin typeface="Microsoft YaHei UI" panose="020B0503020204020204" charset="-122"/>
                <a:ea typeface="Microsoft YaHei UI" panose="020B0503020204020204" charset="-122"/>
                <a:cs typeface="Microsoft YaHei UI" panose="020B0503020204020204" charset="-122"/>
              </a:rPr>
              <a:t> </a:t>
            </a:r>
            <a:endParaRPr lang="zh-CN" sz="1600" b="0">
              <a:solidFill>
                <a:schemeClr val="bg1"/>
              </a:solidFill>
              <a:latin typeface="Microsoft YaHei UI" panose="020B0503020204020204" charset="-122"/>
              <a:ea typeface="Microsoft YaHei UI" panose="020B0503020204020204" charset="-122"/>
              <a:cs typeface="Microsoft YaHei UI" panose="020B0503020204020204" charset="-122"/>
            </a:endParaRPr>
          </a:p>
          <a:p>
            <a:pPr indent="266700"/>
            <a:r>
              <a:rPr lang="zh-CN" sz="1600" b="0">
                <a:solidFill>
                  <a:schemeClr val="bg1"/>
                </a:solidFill>
                <a:latin typeface="Microsoft YaHei UI" panose="020B0503020204020204" charset="-122"/>
                <a:ea typeface="Microsoft YaHei UI" panose="020B0503020204020204" charset="-122"/>
                <a:cs typeface="Microsoft YaHei UI" panose="020B0503020204020204" charset="-122"/>
              </a:rPr>
              <a:t>答：—般而言，更倾向收录文献更加全面的平台。由于多数文章刊登在英文杂志，PubMed等英文文献检索平台更能满足需求，一般情况下知网、万方数据等平台的文献量也够用。</a:t>
            </a:r>
          </a:p>
          <a:p>
            <a:pPr indent="266700"/>
            <a:r>
              <a:rPr lang="zh-CN" sz="1600" b="0">
                <a:solidFill>
                  <a:schemeClr val="bg1"/>
                </a:solidFill>
                <a:latin typeface="Microsoft YaHei UI" panose="020B0503020204020204" charset="-122"/>
                <a:ea typeface="Microsoft YaHei UI" panose="020B0503020204020204" charset="-122"/>
                <a:cs typeface="Microsoft YaHei UI" panose="020B0503020204020204" charset="-122"/>
              </a:rPr>
              <a:t>问：你对平台检索文献、检索结果显示、导航界面等设计有什么建议吗？</a:t>
            </a:r>
          </a:p>
          <a:p>
            <a:pPr indent="266700"/>
            <a:r>
              <a:rPr lang="zh-CN" sz="1600" b="0">
                <a:solidFill>
                  <a:schemeClr val="bg1"/>
                </a:solidFill>
                <a:latin typeface="Microsoft YaHei UI" panose="020B0503020204020204" charset="-122"/>
                <a:ea typeface="Microsoft YaHei UI" panose="020B0503020204020204" charset="-122"/>
                <a:cs typeface="Microsoft YaHei UI" panose="020B0503020204020204" charset="-122"/>
              </a:rPr>
              <a:t>答：平台的设置能满足我的需求，在现有经验下我无法判定平台设置是否合理。</a:t>
            </a:r>
          </a:p>
          <a:p>
            <a:pPr indent="266700"/>
            <a:r>
              <a:rPr lang="zh-CN" sz="1600" b="0">
                <a:solidFill>
                  <a:schemeClr val="bg1"/>
                </a:solidFill>
                <a:latin typeface="Microsoft YaHei UI" panose="020B0503020204020204" charset="-122"/>
                <a:ea typeface="Microsoft YaHei UI" panose="020B0503020204020204" charset="-122"/>
                <a:cs typeface="Microsoft YaHei UI" panose="020B0503020204020204" charset="-122"/>
              </a:rPr>
              <a:t>问：你查找文献时付过费吗？如果有的话，那付费体验如何？对付费制度有什么建议？</a:t>
            </a:r>
          </a:p>
          <a:p>
            <a:pPr indent="266700"/>
            <a:r>
              <a:rPr lang="zh-CN" sz="1600" b="0">
                <a:solidFill>
                  <a:schemeClr val="bg1"/>
                </a:solidFill>
                <a:latin typeface="Microsoft YaHei UI" panose="020B0503020204020204" charset="-122"/>
                <a:ea typeface="Microsoft YaHei UI" panose="020B0503020204020204" charset="-122"/>
                <a:cs typeface="Microsoft YaHei UI" panose="020B0503020204020204" charset="-122"/>
              </a:rPr>
              <a:t>答：没有，多数文献已由学校统一付费。</a:t>
            </a:r>
          </a:p>
          <a:p>
            <a:pPr indent="266700"/>
            <a:r>
              <a:rPr lang="zh-CN" sz="1600" b="0">
                <a:solidFill>
                  <a:schemeClr val="bg1"/>
                </a:solidFill>
                <a:latin typeface="Microsoft YaHei UI" panose="020B0503020204020204" charset="-122"/>
                <a:ea typeface="Microsoft YaHei UI" panose="020B0503020204020204" charset="-122"/>
                <a:cs typeface="Microsoft YaHei UI" panose="020B0503020204020204" charset="-122"/>
              </a:rPr>
              <a:t>问：注册和登录流程是否简便？</a:t>
            </a:r>
          </a:p>
          <a:p>
            <a:pPr indent="266700"/>
            <a:r>
              <a:rPr lang="zh-CN" sz="1600" b="0">
                <a:solidFill>
                  <a:schemeClr val="bg1"/>
                </a:solidFill>
                <a:latin typeface="Microsoft YaHei UI" panose="020B0503020204020204" charset="-122"/>
                <a:ea typeface="Microsoft YaHei UI" panose="020B0503020204020204" charset="-122"/>
                <a:cs typeface="Microsoft YaHei UI" panose="020B0503020204020204" charset="-122"/>
              </a:rPr>
              <a:t>答：由学校图书馆进入检索平台，没有进行注册。</a:t>
            </a:r>
          </a:p>
          <a:p>
            <a:pPr indent="266700"/>
            <a:r>
              <a:rPr lang="zh-CN" sz="1600" b="0">
                <a:solidFill>
                  <a:schemeClr val="bg1"/>
                </a:solidFill>
                <a:latin typeface="Microsoft YaHei UI" panose="020B0503020204020204" charset="-122"/>
                <a:ea typeface="Microsoft YaHei UI" panose="020B0503020204020204" charset="-122"/>
                <a:cs typeface="Microsoft YaHei UI" panose="020B0503020204020204" charset="-122"/>
              </a:rPr>
              <a:t>问：怎样才能提高自己查找文献的能力呢？</a:t>
            </a:r>
            <a:r>
              <a:rPr lang="en-US" sz="1600" b="0">
                <a:solidFill>
                  <a:schemeClr val="bg1"/>
                </a:solidFill>
                <a:latin typeface="Microsoft YaHei UI" panose="020B0503020204020204" charset="-122"/>
                <a:ea typeface="Microsoft YaHei UI" panose="020B0503020204020204" charset="-122"/>
                <a:cs typeface="Microsoft YaHei UI" panose="020B0503020204020204" charset="-122"/>
              </a:rPr>
              <a:t> </a:t>
            </a:r>
            <a:endParaRPr lang="zh-CN" sz="1600" b="0">
              <a:solidFill>
                <a:schemeClr val="bg1"/>
              </a:solidFill>
              <a:latin typeface="Microsoft YaHei UI" panose="020B0503020204020204" charset="-122"/>
              <a:ea typeface="Microsoft YaHei UI" panose="020B0503020204020204" charset="-122"/>
              <a:cs typeface="Microsoft YaHei UI" panose="020B0503020204020204" charset="-122"/>
            </a:endParaRPr>
          </a:p>
          <a:p>
            <a:pPr indent="266700"/>
            <a:r>
              <a:rPr lang="zh-CN" sz="1600" b="0">
                <a:solidFill>
                  <a:schemeClr val="bg1"/>
                </a:solidFill>
                <a:latin typeface="Microsoft YaHei UI" panose="020B0503020204020204" charset="-122"/>
                <a:ea typeface="Microsoft YaHei UI" panose="020B0503020204020204" charset="-122"/>
                <a:cs typeface="Microsoft YaHei UI" panose="020B0503020204020204" charset="-122"/>
              </a:rPr>
              <a:t>答：科学出版社的《科技信息检索》，你值得拥有。</a:t>
            </a:r>
          </a:p>
          <a:p>
            <a:pPr indent="266700"/>
            <a:r>
              <a:rPr lang="zh-CN" sz="1600" b="0">
                <a:solidFill>
                  <a:schemeClr val="bg1"/>
                </a:solidFill>
                <a:latin typeface="Microsoft YaHei UI" panose="020B0503020204020204" charset="-122"/>
                <a:ea typeface="Microsoft YaHei UI" panose="020B0503020204020204" charset="-122"/>
                <a:cs typeface="Microsoft YaHei UI" panose="020B0503020204020204" charset="-122"/>
              </a:rPr>
              <a:t>问：你作为用户，对于平台有什么建议？</a:t>
            </a:r>
          </a:p>
          <a:p>
            <a:pPr indent="266700"/>
            <a:r>
              <a:rPr lang="zh-CN" sz="1600" b="0">
                <a:solidFill>
                  <a:schemeClr val="bg1"/>
                </a:solidFill>
                <a:latin typeface="Microsoft YaHei UI" panose="020B0503020204020204" charset="-122"/>
                <a:ea typeface="Microsoft YaHei UI" panose="020B0503020204020204" charset="-122"/>
                <a:cs typeface="Microsoft YaHei UI" panose="020B0503020204020204" charset="-122"/>
              </a:rPr>
              <a:t>答：希望规范广告的设置。</a:t>
            </a:r>
            <a:endParaRPr lang="zh-CN" altLang="en-US" sz="1600" b="0">
              <a:solidFill>
                <a:schemeClr val="bg1"/>
              </a:solidFill>
              <a:latin typeface="Microsoft YaHei UI" panose="020B0503020204020204" charset="-122"/>
              <a:ea typeface="Microsoft YaHei UI" panose="020B0503020204020204" charset="-122"/>
              <a:cs typeface="Microsoft YaHei UI" panose="020B0503020204020204" charset="-122"/>
            </a:endParaRPr>
          </a:p>
        </p:txBody>
      </p:sp>
      <p:grpSp>
        <p:nvGrpSpPr>
          <p:cNvPr id="109" name="组合 108"/>
          <p:cNvGrpSpPr/>
          <p:nvPr/>
        </p:nvGrpSpPr>
        <p:grpSpPr>
          <a:xfrm>
            <a:off x="9403057" y="613169"/>
            <a:ext cx="1197175" cy="1197175"/>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mj-ea"/>
                <a:ea typeface="+mj-ea"/>
              </a:endParaRPr>
            </a:p>
          </p:txBody>
        </p:sp>
        <p:sp>
          <p:nvSpPr>
            <p:cNvPr id="111" name="椭圆 1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sp>
        <p:nvSpPr>
          <p:cNvPr id="3" name="文本框 2"/>
          <p:cNvSpPr txBox="1"/>
          <p:nvPr/>
        </p:nvSpPr>
        <p:spPr>
          <a:xfrm>
            <a:off x="9537065" y="981710"/>
            <a:ext cx="929640" cy="460375"/>
          </a:xfrm>
          <a:prstGeom prst="rect">
            <a:avLst/>
          </a:prstGeom>
          <a:noFill/>
        </p:spPr>
        <p:txBody>
          <a:bodyPr wrap="square" rtlCol="0">
            <a:spAutoFit/>
          </a:bodyPr>
          <a:lstStyle/>
          <a:p>
            <a:r>
              <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陈欢</a:t>
            </a:r>
          </a:p>
        </p:txBody>
      </p:sp>
      <p:sp>
        <p:nvSpPr>
          <p:cNvPr id="4" name="文本框 3"/>
          <p:cNvSpPr txBox="1"/>
          <p:nvPr/>
        </p:nvSpPr>
        <p:spPr>
          <a:xfrm>
            <a:off x="8641080" y="3175000"/>
            <a:ext cx="2952115" cy="829945"/>
          </a:xfrm>
          <a:prstGeom prst="rect">
            <a:avLst/>
          </a:prstGeom>
          <a:noFill/>
        </p:spPr>
        <p:txBody>
          <a:bodyPr wrap="square" rtlCol="0">
            <a:spAutoFit/>
          </a:bodyPr>
          <a:lstStyle/>
          <a:p>
            <a:r>
              <a:rPr lang="zh-CN" altLang="en-US" sz="2400">
                <a:ln w="6600">
                  <a:solidFill>
                    <a:schemeClr val="accent2"/>
                  </a:solidFill>
                  <a:prstDash val="solid"/>
                </a:ln>
                <a:solidFill>
                  <a:srgbClr val="FFFFFF"/>
                </a:solidFill>
                <a:effectLst>
                  <a:outerShdw dist="38100" dir="2700000" algn="tl" rotWithShape="0">
                    <a:schemeClr val="accent2"/>
                  </a:outerShdw>
                </a:effectLst>
                <a:latin typeface="Microsoft YaHei UI" panose="020B0503020204020204" charset="-122"/>
                <a:ea typeface="Microsoft YaHei UI" panose="020B0503020204020204" charset="-122"/>
              </a:rPr>
              <a:t>中南大学湘雅医学院</a:t>
            </a:r>
          </a:p>
          <a:p>
            <a:r>
              <a:rPr lang="zh-CN" altLang="en-US" sz="2400">
                <a:ln w="6600">
                  <a:solidFill>
                    <a:schemeClr val="accent2"/>
                  </a:solidFill>
                  <a:prstDash val="solid"/>
                </a:ln>
                <a:solidFill>
                  <a:srgbClr val="FFFFFF"/>
                </a:solidFill>
                <a:effectLst>
                  <a:outerShdw dist="38100" dir="2700000" algn="tl" rotWithShape="0">
                    <a:schemeClr val="accent2"/>
                  </a:outerShdw>
                </a:effectLst>
                <a:latin typeface="Microsoft YaHei UI" panose="020B0503020204020204" charset="-122"/>
                <a:ea typeface="Microsoft YaHei UI" panose="020B0503020204020204" charset="-122"/>
              </a:rPr>
              <a:t>硕士生</a:t>
            </a:r>
          </a:p>
        </p:txBody>
      </p:sp>
      <p:pic>
        <p:nvPicPr>
          <p:cNvPr id="5" name="图片 4"/>
          <p:cNvPicPr>
            <a:picLocks noChangeAspect="1"/>
          </p:cNvPicPr>
          <p:nvPr/>
        </p:nvPicPr>
        <p:blipFill>
          <a:blip r:embed="rId3"/>
          <a:stretch>
            <a:fillRect/>
          </a:stretch>
        </p:blipFill>
        <p:spPr>
          <a:xfrm>
            <a:off x="8174355" y="1998980"/>
            <a:ext cx="3655695" cy="1176020"/>
          </a:xfrm>
          <a:prstGeom prst="rect">
            <a:avLst/>
          </a:prstGeom>
        </p:spPr>
      </p:pic>
      <p:grpSp>
        <p:nvGrpSpPr>
          <p:cNvPr id="41988" name="组合 3"/>
          <p:cNvGrpSpPr/>
          <p:nvPr/>
        </p:nvGrpSpPr>
        <p:grpSpPr bwMode="auto">
          <a:xfrm>
            <a:off x="196850" y="182563"/>
            <a:ext cx="238125" cy="347662"/>
            <a:chOff x="0" y="0"/>
            <a:chExt cx="569789" cy="829904"/>
          </a:xfrm>
        </p:grpSpPr>
        <p:sp>
          <p:nvSpPr>
            <p:cNvPr id="41998" name="菱形 39"/>
            <p:cNvSpPr>
              <a:spLocks noChangeArrowheads="1"/>
            </p:cNvSpPr>
            <p:nvPr/>
          </p:nvSpPr>
          <p:spPr bwMode="auto">
            <a:xfrm>
              <a:off x="0" y="0"/>
              <a:ext cx="569789" cy="569790"/>
            </a:xfrm>
            <a:prstGeom prst="diamond">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1999" name="菱形 40"/>
            <p:cNvSpPr>
              <a:spLocks noChangeArrowheads="1"/>
            </p:cNvSpPr>
            <p:nvPr/>
          </p:nvSpPr>
          <p:spPr bwMode="auto">
            <a:xfrm>
              <a:off x="0" y="260114"/>
              <a:ext cx="569789" cy="569790"/>
            </a:xfrm>
            <a:prstGeom prst="diamond">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pic>
        <p:nvPicPr>
          <p:cNvPr id="6" name="图片 5"/>
          <p:cNvPicPr>
            <a:picLocks noChangeAspect="1"/>
          </p:cNvPicPr>
          <p:nvPr/>
        </p:nvPicPr>
        <p:blipFill>
          <a:blip r:embed="rId4"/>
          <a:stretch>
            <a:fillRect/>
          </a:stretch>
        </p:blipFill>
        <p:spPr>
          <a:xfrm>
            <a:off x="666750" y="113665"/>
            <a:ext cx="2492375" cy="74803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p:cTn id="7" dur="500" fill="hold"/>
                                        <p:tgtEl>
                                          <p:spTgt spid="109"/>
                                        </p:tgtEl>
                                        <p:attrNameLst>
                                          <p:attrName>ppt_w</p:attrName>
                                        </p:attrNameLst>
                                      </p:cBhvr>
                                      <p:tavLst>
                                        <p:tav tm="0">
                                          <p:val>
                                            <p:fltVal val="0"/>
                                          </p:val>
                                        </p:tav>
                                        <p:tav tm="100000">
                                          <p:val>
                                            <p:strVal val="#ppt_w"/>
                                          </p:val>
                                        </p:tav>
                                      </p:tavLst>
                                    </p:anim>
                                    <p:anim calcmode="lin" valueType="num">
                                      <p:cBhvr>
                                        <p:cTn id="8" dur="500" fill="hold"/>
                                        <p:tgtEl>
                                          <p:spTgt spid="109"/>
                                        </p:tgtEl>
                                        <p:attrNameLst>
                                          <p:attrName>ppt_h</p:attrName>
                                        </p:attrNameLst>
                                      </p:cBhvr>
                                      <p:tavLst>
                                        <p:tav tm="0">
                                          <p:val>
                                            <p:fltVal val="0"/>
                                          </p:val>
                                        </p:tav>
                                        <p:tav tm="100000">
                                          <p:val>
                                            <p:strVal val="#ppt_h"/>
                                          </p:val>
                                        </p:tav>
                                      </p:tavLst>
                                    </p:anim>
                                    <p:animEffect transition="in" filter="fade">
                                      <p:cBhvr>
                                        <p:cTn id="9" dur="500"/>
                                        <p:tgtEl>
                                          <p:spTgt spid="109"/>
                                        </p:tgtEl>
                                      </p:cBhvr>
                                    </p:animEffect>
                                    <p:anim calcmode="lin" valueType="num">
                                      <p:cBhvr>
                                        <p:cTn id="10" dur="500" fill="hold"/>
                                        <p:tgtEl>
                                          <p:spTgt spid="109"/>
                                        </p:tgtEl>
                                        <p:attrNameLst>
                                          <p:attrName>ppt_x</p:attrName>
                                        </p:attrNameLst>
                                      </p:cBhvr>
                                      <p:tavLst>
                                        <p:tav tm="0">
                                          <p:val>
                                            <p:fltVal val="0.5"/>
                                          </p:val>
                                        </p:tav>
                                        <p:tav tm="100000">
                                          <p:val>
                                            <p:strVal val="#ppt_x"/>
                                          </p:val>
                                        </p:tav>
                                      </p:tavLst>
                                    </p:anim>
                                    <p:anim calcmode="lin" valueType="num">
                                      <p:cBhvr>
                                        <p:cTn id="11" dur="500" fill="hold"/>
                                        <p:tgtEl>
                                          <p:spTgt spid="109"/>
                                        </p:tgtEl>
                                        <p:attrNameLst>
                                          <p:attrName>ppt_y</p:attrName>
                                        </p:attrNameLst>
                                      </p:cBhvr>
                                      <p:tavLst>
                                        <p:tav tm="0">
                                          <p:val>
                                            <p:fltVal val="0.5"/>
                                          </p:val>
                                        </p:tav>
                                        <p:tav tm="100000">
                                          <p:val>
                                            <p:strVal val="#ppt_y"/>
                                          </p:val>
                                        </p:tav>
                                      </p:tavLst>
                                    </p:anim>
                                  </p:childTnLst>
                                </p:cTn>
                              </p:par>
                              <p:par>
                                <p:cTn id="12" presetID="22" presetClass="entr" presetSubtype="8" fill="hold" nodeType="withEffect">
                                  <p:stCondLst>
                                    <p:cond delay="0"/>
                                  </p:stCondLst>
                                  <p:childTnLst>
                                    <p:set>
                                      <p:cBhvr>
                                        <p:cTn id="13" dur="1" fill="hold">
                                          <p:stCondLst>
                                            <p:cond delay="0"/>
                                          </p:stCondLst>
                                        </p:cTn>
                                        <p:tgtEl>
                                          <p:spTgt spid="41988"/>
                                        </p:tgtEl>
                                        <p:attrNameLst>
                                          <p:attrName>style.visibility</p:attrName>
                                        </p:attrNameLst>
                                      </p:cBhvr>
                                      <p:to>
                                        <p:strVal val="visible"/>
                                      </p:to>
                                    </p:set>
                                    <p:animEffect transition="in" filter="wipe(left)">
                                      <p:cBhvr>
                                        <p:cTn id="14"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700"/>
            <a:ext cx="121920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7" name="组合 5"/>
          <p:cNvGrpSpPr/>
          <p:nvPr/>
        </p:nvGrpSpPr>
        <p:grpSpPr bwMode="auto">
          <a:xfrm>
            <a:off x="3736975" y="968375"/>
            <a:ext cx="4652963" cy="4795838"/>
            <a:chOff x="0" y="0"/>
            <a:chExt cx="4653650" cy="4795419"/>
          </a:xfrm>
        </p:grpSpPr>
        <p:sp>
          <p:nvSpPr>
            <p:cNvPr id="19460" name="文本框 70"/>
            <p:cNvSpPr txBox="1">
              <a:spLocks noChangeArrowheads="1"/>
            </p:cNvSpPr>
            <p:nvPr/>
          </p:nvSpPr>
          <p:spPr bwMode="auto">
            <a:xfrm>
              <a:off x="1120187" y="1058302"/>
              <a:ext cx="2371276" cy="1321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80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02</a:t>
              </a:r>
              <a:endParaRPr kumimoji="0" lang="zh-CN" altLang="en-US" sz="80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9461" name="文本框 71"/>
            <p:cNvSpPr txBox="1">
              <a:spLocks noChangeArrowheads="1"/>
            </p:cNvSpPr>
            <p:nvPr/>
          </p:nvSpPr>
          <p:spPr bwMode="auto">
            <a:xfrm>
              <a:off x="0" y="2881003"/>
              <a:ext cx="4653650" cy="583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竞品与问卷</a:t>
              </a:r>
            </a:p>
          </p:txBody>
        </p:sp>
        <p:grpSp>
          <p:nvGrpSpPr>
            <p:cNvPr id="19462" name="组合 88"/>
            <p:cNvGrpSpPr/>
            <p:nvPr/>
          </p:nvGrpSpPr>
          <p:grpSpPr bwMode="auto">
            <a:xfrm>
              <a:off x="47547" y="2461759"/>
              <a:ext cx="4597803" cy="80216"/>
              <a:chOff x="0" y="0"/>
              <a:chExt cx="4597803" cy="80216"/>
            </a:xfrm>
          </p:grpSpPr>
          <p:sp>
            <p:nvSpPr>
              <p:cNvPr id="19492" name="椭圆 68"/>
              <p:cNvSpPr>
                <a:spLocks noChangeArrowheads="1"/>
              </p:cNvSpPr>
              <p:nvPr/>
            </p:nvSpPr>
            <p:spPr bwMode="auto">
              <a:xfrm flipV="1">
                <a:off x="2239170" y="0"/>
                <a:ext cx="80216" cy="80216"/>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cxnSp>
            <p:nvCxnSpPr>
              <p:cNvPr id="19493" name="直接连接符 72"/>
              <p:cNvCxnSpPr>
                <a:cxnSpLocks noChangeShapeType="1"/>
              </p:cNvCxnSpPr>
              <p:nvPr/>
            </p:nvCxnSpPr>
            <p:spPr bwMode="auto">
              <a:xfrm>
                <a:off x="0" y="27829"/>
                <a:ext cx="2077186" cy="0"/>
              </a:xfrm>
              <a:prstGeom prst="line">
                <a:avLst/>
              </a:prstGeom>
              <a:noFill/>
              <a:ln w="6350" cap="rnd">
                <a:solidFill>
                  <a:schemeClr val="bg1"/>
                </a:solidFill>
                <a:round/>
              </a:ln>
              <a:extLst>
                <a:ext uri="{909E8E84-426E-40DD-AFC4-6F175D3DCCD1}">
                  <a14:hiddenFill xmlns:a14="http://schemas.microsoft.com/office/drawing/2010/main">
                    <a:noFill/>
                  </a14:hiddenFill>
                </a:ext>
              </a:extLst>
            </p:spPr>
          </p:cxnSp>
          <p:cxnSp>
            <p:nvCxnSpPr>
              <p:cNvPr id="19494" name="直接连接符 87"/>
              <p:cNvCxnSpPr>
                <a:cxnSpLocks noChangeShapeType="1"/>
              </p:cNvCxnSpPr>
              <p:nvPr/>
            </p:nvCxnSpPr>
            <p:spPr bwMode="auto">
              <a:xfrm>
                <a:off x="2488215" y="27829"/>
                <a:ext cx="2109588" cy="0"/>
              </a:xfrm>
              <a:prstGeom prst="line">
                <a:avLst/>
              </a:prstGeom>
              <a:noFill/>
              <a:ln w="6350" cap="rnd">
                <a:solidFill>
                  <a:schemeClr val="bg1"/>
                </a:solidFill>
                <a:round/>
              </a:ln>
              <a:extLst>
                <a:ext uri="{909E8E84-426E-40DD-AFC4-6F175D3DCCD1}">
                  <a14:hiddenFill xmlns:a14="http://schemas.microsoft.com/office/drawing/2010/main">
                    <a:noFill/>
                  </a14:hiddenFill>
                </a:ext>
              </a:extLst>
            </p:spPr>
          </p:cxnSp>
        </p:grpSp>
        <p:grpSp>
          <p:nvGrpSpPr>
            <p:cNvPr id="19463" name="组合 28"/>
            <p:cNvGrpSpPr/>
            <p:nvPr/>
          </p:nvGrpSpPr>
          <p:grpSpPr bwMode="auto">
            <a:xfrm>
              <a:off x="15053" y="0"/>
              <a:ext cx="4572001" cy="4795419"/>
              <a:chOff x="0" y="0"/>
              <a:chExt cx="4572001" cy="4795419"/>
            </a:xfrm>
          </p:grpSpPr>
          <p:grpSp>
            <p:nvGrpSpPr>
              <p:cNvPr id="19464" name="组合 6"/>
              <p:cNvGrpSpPr/>
              <p:nvPr/>
            </p:nvGrpSpPr>
            <p:grpSpPr bwMode="auto">
              <a:xfrm>
                <a:off x="0" y="0"/>
                <a:ext cx="4572001" cy="852010"/>
                <a:chOff x="0" y="0"/>
                <a:chExt cx="4572001" cy="852010"/>
              </a:xfrm>
            </p:grpSpPr>
            <p:grpSp>
              <p:nvGrpSpPr>
                <p:cNvPr id="19479" name="组合 15"/>
                <p:cNvGrpSpPr/>
                <p:nvPr/>
              </p:nvGrpSpPr>
              <p:grpSpPr bwMode="auto">
                <a:xfrm>
                  <a:off x="1421435" y="0"/>
                  <a:ext cx="1693320" cy="852010"/>
                  <a:chOff x="0" y="0"/>
                  <a:chExt cx="3698748" cy="1861058"/>
                </a:xfrm>
              </p:grpSpPr>
              <p:sp>
                <p:nvSpPr>
                  <p:cNvPr id="19482" name="菱形 2"/>
                  <p:cNvSpPr>
                    <a:spLocks noChangeArrowheads="1"/>
                  </p:cNvSpPr>
                  <p:nvPr/>
                </p:nvSpPr>
                <p:spPr bwMode="auto">
                  <a:xfrm>
                    <a:off x="1232916" y="0"/>
                    <a:ext cx="1244600" cy="1244600"/>
                  </a:xfrm>
                  <a:prstGeom prst="diamond">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nvGrpSpPr>
                  <p:cNvPr id="19483" name="组合 8"/>
                  <p:cNvGrpSpPr/>
                  <p:nvPr/>
                </p:nvGrpSpPr>
                <p:grpSpPr bwMode="auto">
                  <a:xfrm>
                    <a:off x="0" y="1244600"/>
                    <a:ext cx="1232916" cy="616458"/>
                    <a:chOff x="0" y="0"/>
                    <a:chExt cx="1232916" cy="616458"/>
                  </a:xfrm>
                </p:grpSpPr>
                <p:cxnSp>
                  <p:nvCxnSpPr>
                    <p:cNvPr id="19490" name="直接连接符 4"/>
                    <p:cNvCxnSpPr>
                      <a:cxnSpLocks noChangeShapeType="1"/>
                    </p:cNvCxnSpPr>
                    <p:nvPr/>
                  </p:nvCxnSpPr>
                  <p:spPr bwMode="auto">
                    <a:xfrm flipV="1">
                      <a:off x="0"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cxnSp>
                  <p:nvCxnSpPr>
                    <p:cNvPr id="19491" name="直接连接符 7"/>
                    <p:cNvCxnSpPr>
                      <a:cxnSpLocks noChangeShapeType="1"/>
                    </p:cNvCxnSpPr>
                    <p:nvPr/>
                  </p:nvCxnSpPr>
                  <p:spPr bwMode="auto">
                    <a:xfrm flipH="1" flipV="1">
                      <a:off x="616458"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grpSp>
              <p:grpSp>
                <p:nvGrpSpPr>
                  <p:cNvPr id="19484" name="组合 9"/>
                  <p:cNvGrpSpPr/>
                  <p:nvPr/>
                </p:nvGrpSpPr>
                <p:grpSpPr bwMode="auto">
                  <a:xfrm>
                    <a:off x="1232916" y="1244600"/>
                    <a:ext cx="1232916" cy="616458"/>
                    <a:chOff x="0" y="0"/>
                    <a:chExt cx="1232916" cy="616458"/>
                  </a:xfrm>
                </p:grpSpPr>
                <p:cxnSp>
                  <p:nvCxnSpPr>
                    <p:cNvPr id="19488" name="直接连接符 10"/>
                    <p:cNvCxnSpPr>
                      <a:cxnSpLocks noChangeShapeType="1"/>
                    </p:cNvCxnSpPr>
                    <p:nvPr/>
                  </p:nvCxnSpPr>
                  <p:spPr bwMode="auto">
                    <a:xfrm flipV="1">
                      <a:off x="0"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cxnSp>
                  <p:nvCxnSpPr>
                    <p:cNvPr id="19489" name="直接连接符 11"/>
                    <p:cNvCxnSpPr>
                      <a:cxnSpLocks noChangeShapeType="1"/>
                    </p:cNvCxnSpPr>
                    <p:nvPr/>
                  </p:nvCxnSpPr>
                  <p:spPr bwMode="auto">
                    <a:xfrm flipH="1" flipV="1">
                      <a:off x="616458"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grpSp>
              <p:grpSp>
                <p:nvGrpSpPr>
                  <p:cNvPr id="19485" name="组合 12"/>
                  <p:cNvGrpSpPr/>
                  <p:nvPr/>
                </p:nvGrpSpPr>
                <p:grpSpPr bwMode="auto">
                  <a:xfrm>
                    <a:off x="2465832" y="1244600"/>
                    <a:ext cx="1232916" cy="616458"/>
                    <a:chOff x="0" y="0"/>
                    <a:chExt cx="1232916" cy="616458"/>
                  </a:xfrm>
                </p:grpSpPr>
                <p:cxnSp>
                  <p:nvCxnSpPr>
                    <p:cNvPr id="19486" name="直接连接符 13"/>
                    <p:cNvCxnSpPr>
                      <a:cxnSpLocks noChangeShapeType="1"/>
                    </p:cNvCxnSpPr>
                    <p:nvPr/>
                  </p:nvCxnSpPr>
                  <p:spPr bwMode="auto">
                    <a:xfrm flipV="1">
                      <a:off x="0"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cxnSp>
                  <p:nvCxnSpPr>
                    <p:cNvPr id="19487" name="直接连接符 14"/>
                    <p:cNvCxnSpPr>
                      <a:cxnSpLocks noChangeShapeType="1"/>
                    </p:cNvCxnSpPr>
                    <p:nvPr/>
                  </p:nvCxnSpPr>
                  <p:spPr bwMode="auto">
                    <a:xfrm flipH="1" flipV="1">
                      <a:off x="616458"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grpSp>
            </p:grpSp>
            <p:cxnSp>
              <p:nvCxnSpPr>
                <p:cNvPr id="19480" name="直接连接符 31"/>
                <p:cNvCxnSpPr>
                  <a:cxnSpLocks noChangeShapeType="1"/>
                </p:cNvCxnSpPr>
                <p:nvPr/>
              </p:nvCxnSpPr>
              <p:spPr bwMode="auto">
                <a:xfrm>
                  <a:off x="3114755" y="852010"/>
                  <a:ext cx="1457246" cy="0"/>
                </a:xfrm>
                <a:prstGeom prst="line">
                  <a:avLst/>
                </a:prstGeom>
                <a:noFill/>
                <a:ln w="6350" cap="rnd">
                  <a:solidFill>
                    <a:schemeClr val="bg1"/>
                  </a:solidFill>
                  <a:round/>
                </a:ln>
                <a:extLst>
                  <a:ext uri="{909E8E84-426E-40DD-AFC4-6F175D3DCCD1}">
                    <a14:hiddenFill xmlns:a14="http://schemas.microsoft.com/office/drawing/2010/main">
                      <a:noFill/>
                    </a14:hiddenFill>
                  </a:ext>
                </a:extLst>
              </p:spPr>
            </p:cxnSp>
            <p:cxnSp>
              <p:nvCxnSpPr>
                <p:cNvPr id="19481" name="直接连接符 33"/>
                <p:cNvCxnSpPr>
                  <a:cxnSpLocks noChangeShapeType="1"/>
                </p:cNvCxnSpPr>
                <p:nvPr/>
              </p:nvCxnSpPr>
              <p:spPr bwMode="auto">
                <a:xfrm>
                  <a:off x="0" y="852010"/>
                  <a:ext cx="1421435" cy="0"/>
                </a:xfrm>
                <a:prstGeom prst="line">
                  <a:avLst/>
                </a:prstGeom>
                <a:noFill/>
                <a:ln w="6350" cap="rnd">
                  <a:solidFill>
                    <a:schemeClr val="bg1"/>
                  </a:solidFill>
                  <a:round/>
                </a:ln>
                <a:extLst>
                  <a:ext uri="{909E8E84-426E-40DD-AFC4-6F175D3DCCD1}">
                    <a14:hiddenFill xmlns:a14="http://schemas.microsoft.com/office/drawing/2010/main">
                      <a:noFill/>
                    </a14:hiddenFill>
                  </a:ext>
                </a:extLst>
              </p:spPr>
            </p:cxnSp>
          </p:grpSp>
          <p:grpSp>
            <p:nvGrpSpPr>
              <p:cNvPr id="19465" name="组合 54"/>
              <p:cNvGrpSpPr/>
              <p:nvPr/>
            </p:nvGrpSpPr>
            <p:grpSpPr bwMode="auto">
              <a:xfrm flipV="1">
                <a:off x="0" y="3943409"/>
                <a:ext cx="4572001" cy="852010"/>
                <a:chOff x="0" y="0"/>
                <a:chExt cx="4572001" cy="852010"/>
              </a:xfrm>
            </p:grpSpPr>
            <p:grpSp>
              <p:nvGrpSpPr>
                <p:cNvPr id="19466" name="组合 55"/>
                <p:cNvGrpSpPr/>
                <p:nvPr/>
              </p:nvGrpSpPr>
              <p:grpSpPr bwMode="auto">
                <a:xfrm>
                  <a:off x="1421435" y="0"/>
                  <a:ext cx="1693320" cy="852010"/>
                  <a:chOff x="0" y="0"/>
                  <a:chExt cx="3698748" cy="1861058"/>
                </a:xfrm>
              </p:grpSpPr>
              <p:sp>
                <p:nvSpPr>
                  <p:cNvPr id="19469" name="菱形 58"/>
                  <p:cNvSpPr>
                    <a:spLocks noChangeArrowheads="1"/>
                  </p:cNvSpPr>
                  <p:nvPr/>
                </p:nvSpPr>
                <p:spPr bwMode="auto">
                  <a:xfrm>
                    <a:off x="1232916" y="0"/>
                    <a:ext cx="1244600" cy="1244600"/>
                  </a:xfrm>
                  <a:prstGeom prst="diamond">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nvGrpSpPr>
                  <p:cNvPr id="19470" name="组合 59"/>
                  <p:cNvGrpSpPr/>
                  <p:nvPr/>
                </p:nvGrpSpPr>
                <p:grpSpPr bwMode="auto">
                  <a:xfrm>
                    <a:off x="0" y="1244600"/>
                    <a:ext cx="1232916" cy="616458"/>
                    <a:chOff x="0" y="0"/>
                    <a:chExt cx="1232916" cy="616458"/>
                  </a:xfrm>
                </p:grpSpPr>
                <p:cxnSp>
                  <p:nvCxnSpPr>
                    <p:cNvPr id="19477" name="直接连接符 66"/>
                    <p:cNvCxnSpPr>
                      <a:cxnSpLocks noChangeShapeType="1"/>
                    </p:cNvCxnSpPr>
                    <p:nvPr/>
                  </p:nvCxnSpPr>
                  <p:spPr bwMode="auto">
                    <a:xfrm flipV="1">
                      <a:off x="0"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cxnSp>
                  <p:nvCxnSpPr>
                    <p:cNvPr id="19478" name="直接连接符 67"/>
                    <p:cNvCxnSpPr>
                      <a:cxnSpLocks noChangeShapeType="1"/>
                    </p:cNvCxnSpPr>
                    <p:nvPr/>
                  </p:nvCxnSpPr>
                  <p:spPr bwMode="auto">
                    <a:xfrm flipH="1" flipV="1">
                      <a:off x="616458"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grpSp>
              <p:grpSp>
                <p:nvGrpSpPr>
                  <p:cNvPr id="19471" name="组合 60"/>
                  <p:cNvGrpSpPr/>
                  <p:nvPr/>
                </p:nvGrpSpPr>
                <p:grpSpPr bwMode="auto">
                  <a:xfrm>
                    <a:off x="1232916" y="1244600"/>
                    <a:ext cx="1232916" cy="616458"/>
                    <a:chOff x="0" y="0"/>
                    <a:chExt cx="1232916" cy="616458"/>
                  </a:xfrm>
                </p:grpSpPr>
                <p:cxnSp>
                  <p:nvCxnSpPr>
                    <p:cNvPr id="19475" name="直接连接符 64"/>
                    <p:cNvCxnSpPr>
                      <a:cxnSpLocks noChangeShapeType="1"/>
                    </p:cNvCxnSpPr>
                    <p:nvPr/>
                  </p:nvCxnSpPr>
                  <p:spPr bwMode="auto">
                    <a:xfrm flipV="1">
                      <a:off x="0"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cxnSp>
                  <p:nvCxnSpPr>
                    <p:cNvPr id="19476" name="直接连接符 65"/>
                    <p:cNvCxnSpPr>
                      <a:cxnSpLocks noChangeShapeType="1"/>
                    </p:cNvCxnSpPr>
                    <p:nvPr/>
                  </p:nvCxnSpPr>
                  <p:spPr bwMode="auto">
                    <a:xfrm flipH="1" flipV="1">
                      <a:off x="616458"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grpSp>
              <p:grpSp>
                <p:nvGrpSpPr>
                  <p:cNvPr id="19472" name="组合 61"/>
                  <p:cNvGrpSpPr/>
                  <p:nvPr/>
                </p:nvGrpSpPr>
                <p:grpSpPr bwMode="auto">
                  <a:xfrm>
                    <a:off x="2465832" y="1244600"/>
                    <a:ext cx="1232916" cy="616458"/>
                    <a:chOff x="0" y="0"/>
                    <a:chExt cx="1232916" cy="616458"/>
                  </a:xfrm>
                </p:grpSpPr>
                <p:cxnSp>
                  <p:nvCxnSpPr>
                    <p:cNvPr id="19473" name="直接连接符 62"/>
                    <p:cNvCxnSpPr>
                      <a:cxnSpLocks noChangeShapeType="1"/>
                    </p:cNvCxnSpPr>
                    <p:nvPr/>
                  </p:nvCxnSpPr>
                  <p:spPr bwMode="auto">
                    <a:xfrm flipV="1">
                      <a:off x="0"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cxnSp>
                  <p:nvCxnSpPr>
                    <p:cNvPr id="19474" name="直接连接符 63"/>
                    <p:cNvCxnSpPr>
                      <a:cxnSpLocks noChangeShapeType="1"/>
                    </p:cNvCxnSpPr>
                    <p:nvPr/>
                  </p:nvCxnSpPr>
                  <p:spPr bwMode="auto">
                    <a:xfrm flipH="1" flipV="1">
                      <a:off x="616458" y="0"/>
                      <a:ext cx="616458" cy="616458"/>
                    </a:xfrm>
                    <a:prstGeom prst="line">
                      <a:avLst/>
                    </a:prstGeom>
                    <a:noFill/>
                    <a:ln w="12700" cap="rnd">
                      <a:solidFill>
                        <a:schemeClr val="bg1"/>
                      </a:solidFill>
                      <a:round/>
                    </a:ln>
                    <a:extLst>
                      <a:ext uri="{909E8E84-426E-40DD-AFC4-6F175D3DCCD1}">
                        <a14:hiddenFill xmlns:a14="http://schemas.microsoft.com/office/drawing/2010/main">
                          <a:noFill/>
                        </a14:hiddenFill>
                      </a:ext>
                    </a:extLst>
                  </p:spPr>
                </p:cxnSp>
              </p:grpSp>
            </p:grpSp>
            <p:cxnSp>
              <p:nvCxnSpPr>
                <p:cNvPr id="19467" name="直接连接符 56"/>
                <p:cNvCxnSpPr>
                  <a:cxnSpLocks noChangeShapeType="1"/>
                </p:cNvCxnSpPr>
                <p:nvPr/>
              </p:nvCxnSpPr>
              <p:spPr bwMode="auto">
                <a:xfrm>
                  <a:off x="3114755" y="852010"/>
                  <a:ext cx="1457246" cy="0"/>
                </a:xfrm>
                <a:prstGeom prst="line">
                  <a:avLst/>
                </a:prstGeom>
                <a:noFill/>
                <a:ln w="6350" cap="rnd">
                  <a:solidFill>
                    <a:schemeClr val="bg1"/>
                  </a:solidFill>
                  <a:round/>
                </a:ln>
                <a:extLst>
                  <a:ext uri="{909E8E84-426E-40DD-AFC4-6F175D3DCCD1}">
                    <a14:hiddenFill xmlns:a14="http://schemas.microsoft.com/office/drawing/2010/main">
                      <a:noFill/>
                    </a14:hiddenFill>
                  </a:ext>
                </a:extLst>
              </p:spPr>
            </p:cxnSp>
            <p:cxnSp>
              <p:nvCxnSpPr>
                <p:cNvPr id="19468" name="直接连接符 57"/>
                <p:cNvCxnSpPr>
                  <a:cxnSpLocks noChangeShapeType="1"/>
                </p:cNvCxnSpPr>
                <p:nvPr/>
              </p:nvCxnSpPr>
              <p:spPr bwMode="auto">
                <a:xfrm>
                  <a:off x="0" y="852010"/>
                  <a:ext cx="1421435" cy="0"/>
                </a:xfrm>
                <a:prstGeom prst="line">
                  <a:avLst/>
                </a:prstGeom>
                <a:noFill/>
                <a:ln w="6350" cap="rnd">
                  <a:solidFill>
                    <a:schemeClr val="bg1"/>
                  </a:solidFill>
                  <a:round/>
                </a:ln>
                <a:extLst>
                  <a:ext uri="{909E8E84-426E-40DD-AFC4-6F175D3DCCD1}">
                    <a14:hiddenFill xmlns:a14="http://schemas.microsoft.com/office/drawing/2010/main">
                      <a:noFill/>
                    </a14:hiddenFill>
                  </a:ext>
                </a:extLst>
              </p:spPr>
            </p:cxnSp>
          </p:gr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barn(outVertical)">
                                      <p:cBhvr>
                                        <p:cTn id="7"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700"/>
            <a:ext cx="121920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p:nvPr/>
        </p:nvGrpSpPr>
        <p:grpSpPr>
          <a:xfrm>
            <a:off x="579755" y="1394460"/>
            <a:ext cx="8110220" cy="4947920"/>
            <a:chOff x="2428875" y="1082675"/>
            <a:chExt cx="7337425" cy="4691063"/>
          </a:xfrm>
          <a:solidFill>
            <a:schemeClr val="accent2"/>
          </a:solidFill>
        </p:grpSpPr>
        <p:sp>
          <p:nvSpPr>
            <p:cNvPr id="3" name="Freeform 503"/>
            <p:cNvSpPr>
              <a:spLocks noEditPoints="1"/>
            </p:cNvSpPr>
            <p:nvPr/>
          </p:nvSpPr>
          <p:spPr bwMode="auto">
            <a:xfrm>
              <a:off x="4738688" y="1892300"/>
              <a:ext cx="1371600" cy="1450975"/>
            </a:xfrm>
            <a:custGeom>
              <a:avLst/>
              <a:gdLst>
                <a:gd name="T0" fmla="*/ 12 w 864"/>
                <a:gd name="T1" fmla="*/ 26 h 914"/>
                <a:gd name="T2" fmla="*/ 14 w 864"/>
                <a:gd name="T3" fmla="*/ 0 h 914"/>
                <a:gd name="T4" fmla="*/ 26 w 864"/>
                <a:gd name="T5" fmla="*/ 14 h 914"/>
                <a:gd name="T6" fmla="*/ 853 w 864"/>
                <a:gd name="T7" fmla="*/ 891 h 914"/>
                <a:gd name="T8" fmla="*/ 850 w 864"/>
                <a:gd name="T9" fmla="*/ 914 h 914"/>
                <a:gd name="T10" fmla="*/ 864 w 864"/>
                <a:gd name="T11" fmla="*/ 903 h 914"/>
                <a:gd name="T12" fmla="*/ 803 w 864"/>
                <a:gd name="T13" fmla="*/ 865 h 914"/>
                <a:gd name="T14" fmla="*/ 803 w 864"/>
                <a:gd name="T15" fmla="*/ 839 h 914"/>
                <a:gd name="T16" fmla="*/ 815 w 864"/>
                <a:gd name="T17" fmla="*/ 851 h 914"/>
                <a:gd name="T18" fmla="*/ 753 w 864"/>
                <a:gd name="T19" fmla="*/ 813 h 914"/>
                <a:gd name="T20" fmla="*/ 753 w 864"/>
                <a:gd name="T21" fmla="*/ 787 h 914"/>
                <a:gd name="T22" fmla="*/ 768 w 864"/>
                <a:gd name="T23" fmla="*/ 799 h 914"/>
                <a:gd name="T24" fmla="*/ 704 w 864"/>
                <a:gd name="T25" fmla="*/ 759 h 914"/>
                <a:gd name="T26" fmla="*/ 704 w 864"/>
                <a:gd name="T27" fmla="*/ 735 h 914"/>
                <a:gd name="T28" fmla="*/ 718 w 864"/>
                <a:gd name="T29" fmla="*/ 747 h 914"/>
                <a:gd name="T30" fmla="*/ 654 w 864"/>
                <a:gd name="T31" fmla="*/ 707 h 914"/>
                <a:gd name="T32" fmla="*/ 657 w 864"/>
                <a:gd name="T33" fmla="*/ 681 h 914"/>
                <a:gd name="T34" fmla="*/ 668 w 864"/>
                <a:gd name="T35" fmla="*/ 695 h 914"/>
                <a:gd name="T36" fmla="*/ 605 w 864"/>
                <a:gd name="T37" fmla="*/ 655 h 914"/>
                <a:gd name="T38" fmla="*/ 607 w 864"/>
                <a:gd name="T39" fmla="*/ 629 h 914"/>
                <a:gd name="T40" fmla="*/ 619 w 864"/>
                <a:gd name="T41" fmla="*/ 643 h 914"/>
                <a:gd name="T42" fmla="*/ 555 w 864"/>
                <a:gd name="T43" fmla="*/ 603 h 914"/>
                <a:gd name="T44" fmla="*/ 557 w 864"/>
                <a:gd name="T45" fmla="*/ 577 h 914"/>
                <a:gd name="T46" fmla="*/ 569 w 864"/>
                <a:gd name="T47" fmla="*/ 591 h 914"/>
                <a:gd name="T48" fmla="*/ 508 w 864"/>
                <a:gd name="T49" fmla="*/ 551 h 914"/>
                <a:gd name="T50" fmla="*/ 508 w 864"/>
                <a:gd name="T51" fmla="*/ 525 h 914"/>
                <a:gd name="T52" fmla="*/ 520 w 864"/>
                <a:gd name="T53" fmla="*/ 537 h 914"/>
                <a:gd name="T54" fmla="*/ 458 w 864"/>
                <a:gd name="T55" fmla="*/ 496 h 914"/>
                <a:gd name="T56" fmla="*/ 458 w 864"/>
                <a:gd name="T57" fmla="*/ 473 h 914"/>
                <a:gd name="T58" fmla="*/ 470 w 864"/>
                <a:gd name="T59" fmla="*/ 485 h 914"/>
                <a:gd name="T60" fmla="*/ 409 w 864"/>
                <a:gd name="T61" fmla="*/ 444 h 914"/>
                <a:gd name="T62" fmla="*/ 409 w 864"/>
                <a:gd name="T63" fmla="*/ 421 h 914"/>
                <a:gd name="T64" fmla="*/ 420 w 864"/>
                <a:gd name="T65" fmla="*/ 433 h 914"/>
                <a:gd name="T66" fmla="*/ 359 w 864"/>
                <a:gd name="T67" fmla="*/ 392 h 914"/>
                <a:gd name="T68" fmla="*/ 359 w 864"/>
                <a:gd name="T69" fmla="*/ 366 h 914"/>
                <a:gd name="T70" fmla="*/ 371 w 864"/>
                <a:gd name="T71" fmla="*/ 381 h 914"/>
                <a:gd name="T72" fmla="*/ 309 w 864"/>
                <a:gd name="T73" fmla="*/ 340 h 914"/>
                <a:gd name="T74" fmla="*/ 309 w 864"/>
                <a:gd name="T75" fmla="*/ 314 h 914"/>
                <a:gd name="T76" fmla="*/ 321 w 864"/>
                <a:gd name="T77" fmla="*/ 329 h 914"/>
                <a:gd name="T78" fmla="*/ 260 w 864"/>
                <a:gd name="T79" fmla="*/ 289 h 914"/>
                <a:gd name="T80" fmla="*/ 260 w 864"/>
                <a:gd name="T81" fmla="*/ 263 h 914"/>
                <a:gd name="T82" fmla="*/ 274 w 864"/>
                <a:gd name="T83" fmla="*/ 277 h 914"/>
                <a:gd name="T84" fmla="*/ 210 w 864"/>
                <a:gd name="T85" fmla="*/ 237 h 914"/>
                <a:gd name="T86" fmla="*/ 210 w 864"/>
                <a:gd name="T87" fmla="*/ 211 h 914"/>
                <a:gd name="T88" fmla="*/ 224 w 864"/>
                <a:gd name="T89" fmla="*/ 222 h 914"/>
                <a:gd name="T90" fmla="*/ 161 w 864"/>
                <a:gd name="T91" fmla="*/ 182 h 914"/>
                <a:gd name="T92" fmla="*/ 163 w 864"/>
                <a:gd name="T93" fmla="*/ 159 h 914"/>
                <a:gd name="T94" fmla="*/ 175 w 864"/>
                <a:gd name="T95" fmla="*/ 170 h 914"/>
                <a:gd name="T96" fmla="*/ 111 w 864"/>
                <a:gd name="T97" fmla="*/ 130 h 914"/>
                <a:gd name="T98" fmla="*/ 113 w 864"/>
                <a:gd name="T99" fmla="*/ 104 h 914"/>
                <a:gd name="T100" fmla="*/ 125 w 864"/>
                <a:gd name="T101" fmla="*/ 118 h 914"/>
                <a:gd name="T102" fmla="*/ 61 w 864"/>
                <a:gd name="T103" fmla="*/ 78 h 914"/>
                <a:gd name="T104" fmla="*/ 64 w 864"/>
                <a:gd name="T105" fmla="*/ 52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4" h="914">
                  <a:moveTo>
                    <a:pt x="26" y="14"/>
                  </a:moveTo>
                  <a:lnTo>
                    <a:pt x="12" y="26"/>
                  </a:lnTo>
                  <a:lnTo>
                    <a:pt x="0" y="12"/>
                  </a:lnTo>
                  <a:lnTo>
                    <a:pt x="14" y="0"/>
                  </a:lnTo>
                  <a:lnTo>
                    <a:pt x="26" y="14"/>
                  </a:lnTo>
                  <a:lnTo>
                    <a:pt x="26" y="14"/>
                  </a:lnTo>
                  <a:close/>
                  <a:moveTo>
                    <a:pt x="864" y="903"/>
                  </a:moveTo>
                  <a:lnTo>
                    <a:pt x="853" y="891"/>
                  </a:lnTo>
                  <a:lnTo>
                    <a:pt x="841" y="903"/>
                  </a:lnTo>
                  <a:lnTo>
                    <a:pt x="850" y="914"/>
                  </a:lnTo>
                  <a:lnTo>
                    <a:pt x="864" y="903"/>
                  </a:lnTo>
                  <a:lnTo>
                    <a:pt x="864" y="903"/>
                  </a:lnTo>
                  <a:close/>
                  <a:moveTo>
                    <a:pt x="815" y="851"/>
                  </a:moveTo>
                  <a:lnTo>
                    <a:pt x="803" y="865"/>
                  </a:lnTo>
                  <a:lnTo>
                    <a:pt x="791" y="851"/>
                  </a:lnTo>
                  <a:lnTo>
                    <a:pt x="803" y="839"/>
                  </a:lnTo>
                  <a:lnTo>
                    <a:pt x="815" y="851"/>
                  </a:lnTo>
                  <a:lnTo>
                    <a:pt x="815" y="851"/>
                  </a:lnTo>
                  <a:close/>
                  <a:moveTo>
                    <a:pt x="768" y="799"/>
                  </a:moveTo>
                  <a:lnTo>
                    <a:pt x="753" y="813"/>
                  </a:lnTo>
                  <a:lnTo>
                    <a:pt x="742" y="799"/>
                  </a:lnTo>
                  <a:lnTo>
                    <a:pt x="753" y="787"/>
                  </a:lnTo>
                  <a:lnTo>
                    <a:pt x="768" y="799"/>
                  </a:lnTo>
                  <a:lnTo>
                    <a:pt x="768" y="799"/>
                  </a:lnTo>
                  <a:close/>
                  <a:moveTo>
                    <a:pt x="718" y="747"/>
                  </a:moveTo>
                  <a:lnTo>
                    <a:pt x="704" y="759"/>
                  </a:lnTo>
                  <a:lnTo>
                    <a:pt x="692" y="747"/>
                  </a:lnTo>
                  <a:lnTo>
                    <a:pt x="704" y="735"/>
                  </a:lnTo>
                  <a:lnTo>
                    <a:pt x="718" y="747"/>
                  </a:lnTo>
                  <a:lnTo>
                    <a:pt x="718" y="747"/>
                  </a:lnTo>
                  <a:close/>
                  <a:moveTo>
                    <a:pt x="668" y="695"/>
                  </a:moveTo>
                  <a:lnTo>
                    <a:pt x="654" y="707"/>
                  </a:lnTo>
                  <a:lnTo>
                    <a:pt x="642" y="695"/>
                  </a:lnTo>
                  <a:lnTo>
                    <a:pt x="657" y="681"/>
                  </a:lnTo>
                  <a:lnTo>
                    <a:pt x="668" y="695"/>
                  </a:lnTo>
                  <a:lnTo>
                    <a:pt x="668" y="695"/>
                  </a:lnTo>
                  <a:close/>
                  <a:moveTo>
                    <a:pt x="619" y="643"/>
                  </a:moveTo>
                  <a:lnTo>
                    <a:pt x="605" y="655"/>
                  </a:lnTo>
                  <a:lnTo>
                    <a:pt x="593" y="640"/>
                  </a:lnTo>
                  <a:lnTo>
                    <a:pt x="607" y="629"/>
                  </a:lnTo>
                  <a:lnTo>
                    <a:pt x="619" y="643"/>
                  </a:lnTo>
                  <a:lnTo>
                    <a:pt x="619" y="643"/>
                  </a:lnTo>
                  <a:close/>
                  <a:moveTo>
                    <a:pt x="569" y="591"/>
                  </a:moveTo>
                  <a:lnTo>
                    <a:pt x="555" y="603"/>
                  </a:lnTo>
                  <a:lnTo>
                    <a:pt x="543" y="589"/>
                  </a:lnTo>
                  <a:lnTo>
                    <a:pt x="557" y="577"/>
                  </a:lnTo>
                  <a:lnTo>
                    <a:pt x="569" y="591"/>
                  </a:lnTo>
                  <a:lnTo>
                    <a:pt x="569" y="591"/>
                  </a:lnTo>
                  <a:close/>
                  <a:moveTo>
                    <a:pt x="520" y="537"/>
                  </a:moveTo>
                  <a:lnTo>
                    <a:pt x="508" y="551"/>
                  </a:lnTo>
                  <a:lnTo>
                    <a:pt x="494" y="537"/>
                  </a:lnTo>
                  <a:lnTo>
                    <a:pt x="508" y="525"/>
                  </a:lnTo>
                  <a:lnTo>
                    <a:pt x="520" y="537"/>
                  </a:lnTo>
                  <a:lnTo>
                    <a:pt x="520" y="537"/>
                  </a:lnTo>
                  <a:close/>
                  <a:moveTo>
                    <a:pt x="470" y="485"/>
                  </a:moveTo>
                  <a:lnTo>
                    <a:pt x="458" y="496"/>
                  </a:lnTo>
                  <a:lnTo>
                    <a:pt x="444" y="485"/>
                  </a:lnTo>
                  <a:lnTo>
                    <a:pt x="458" y="473"/>
                  </a:lnTo>
                  <a:lnTo>
                    <a:pt x="470" y="485"/>
                  </a:lnTo>
                  <a:lnTo>
                    <a:pt x="470" y="485"/>
                  </a:lnTo>
                  <a:close/>
                  <a:moveTo>
                    <a:pt x="420" y="433"/>
                  </a:moveTo>
                  <a:lnTo>
                    <a:pt x="409" y="444"/>
                  </a:lnTo>
                  <a:lnTo>
                    <a:pt x="394" y="433"/>
                  </a:lnTo>
                  <a:lnTo>
                    <a:pt x="409" y="421"/>
                  </a:lnTo>
                  <a:lnTo>
                    <a:pt x="420" y="433"/>
                  </a:lnTo>
                  <a:lnTo>
                    <a:pt x="420" y="433"/>
                  </a:lnTo>
                  <a:close/>
                  <a:moveTo>
                    <a:pt x="371" y="381"/>
                  </a:moveTo>
                  <a:lnTo>
                    <a:pt x="359" y="392"/>
                  </a:lnTo>
                  <a:lnTo>
                    <a:pt x="347" y="381"/>
                  </a:lnTo>
                  <a:lnTo>
                    <a:pt x="359" y="366"/>
                  </a:lnTo>
                  <a:lnTo>
                    <a:pt x="371" y="381"/>
                  </a:lnTo>
                  <a:lnTo>
                    <a:pt x="371" y="381"/>
                  </a:lnTo>
                  <a:close/>
                  <a:moveTo>
                    <a:pt x="321" y="329"/>
                  </a:moveTo>
                  <a:lnTo>
                    <a:pt x="309" y="340"/>
                  </a:lnTo>
                  <a:lnTo>
                    <a:pt x="298" y="326"/>
                  </a:lnTo>
                  <a:lnTo>
                    <a:pt x="309" y="314"/>
                  </a:lnTo>
                  <a:lnTo>
                    <a:pt x="321" y="329"/>
                  </a:lnTo>
                  <a:lnTo>
                    <a:pt x="321" y="329"/>
                  </a:lnTo>
                  <a:close/>
                  <a:moveTo>
                    <a:pt x="274" y="277"/>
                  </a:moveTo>
                  <a:lnTo>
                    <a:pt x="260" y="289"/>
                  </a:lnTo>
                  <a:lnTo>
                    <a:pt x="248" y="274"/>
                  </a:lnTo>
                  <a:lnTo>
                    <a:pt x="260" y="263"/>
                  </a:lnTo>
                  <a:lnTo>
                    <a:pt x="274" y="277"/>
                  </a:lnTo>
                  <a:lnTo>
                    <a:pt x="274" y="277"/>
                  </a:lnTo>
                  <a:close/>
                  <a:moveTo>
                    <a:pt x="224" y="222"/>
                  </a:moveTo>
                  <a:lnTo>
                    <a:pt x="210" y="237"/>
                  </a:lnTo>
                  <a:lnTo>
                    <a:pt x="198" y="222"/>
                  </a:lnTo>
                  <a:lnTo>
                    <a:pt x="210" y="211"/>
                  </a:lnTo>
                  <a:lnTo>
                    <a:pt x="224" y="222"/>
                  </a:lnTo>
                  <a:lnTo>
                    <a:pt x="224" y="222"/>
                  </a:lnTo>
                  <a:close/>
                  <a:moveTo>
                    <a:pt x="175" y="170"/>
                  </a:moveTo>
                  <a:lnTo>
                    <a:pt x="161" y="182"/>
                  </a:lnTo>
                  <a:lnTo>
                    <a:pt x="149" y="170"/>
                  </a:lnTo>
                  <a:lnTo>
                    <a:pt x="163" y="159"/>
                  </a:lnTo>
                  <a:lnTo>
                    <a:pt x="175" y="170"/>
                  </a:lnTo>
                  <a:lnTo>
                    <a:pt x="175" y="170"/>
                  </a:lnTo>
                  <a:close/>
                  <a:moveTo>
                    <a:pt x="125" y="118"/>
                  </a:moveTo>
                  <a:lnTo>
                    <a:pt x="111" y="130"/>
                  </a:lnTo>
                  <a:lnTo>
                    <a:pt x="99" y="118"/>
                  </a:lnTo>
                  <a:lnTo>
                    <a:pt x="113" y="104"/>
                  </a:lnTo>
                  <a:lnTo>
                    <a:pt x="125" y="118"/>
                  </a:lnTo>
                  <a:lnTo>
                    <a:pt x="125" y="118"/>
                  </a:lnTo>
                  <a:close/>
                  <a:moveTo>
                    <a:pt x="76" y="66"/>
                  </a:moveTo>
                  <a:lnTo>
                    <a:pt x="61" y="78"/>
                  </a:lnTo>
                  <a:lnTo>
                    <a:pt x="50" y="64"/>
                  </a:lnTo>
                  <a:lnTo>
                    <a:pt x="64" y="52"/>
                  </a:lnTo>
                  <a:lnTo>
                    <a:pt x="76" y="66"/>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4" name="Freeform 504"/>
            <p:cNvSpPr>
              <a:spLocks noEditPoints="1"/>
            </p:cNvSpPr>
            <p:nvPr/>
          </p:nvSpPr>
          <p:spPr bwMode="auto">
            <a:xfrm>
              <a:off x="6170613" y="2343150"/>
              <a:ext cx="2249488" cy="971550"/>
            </a:xfrm>
            <a:custGeom>
              <a:avLst/>
              <a:gdLst>
                <a:gd name="T0" fmla="*/ 1410 w 1417"/>
                <a:gd name="T1" fmla="*/ 0 h 612"/>
                <a:gd name="T2" fmla="*/ 1401 w 1417"/>
                <a:gd name="T3" fmla="*/ 23 h 612"/>
                <a:gd name="T4" fmla="*/ 17 w 1417"/>
                <a:gd name="T5" fmla="*/ 588 h 612"/>
                <a:gd name="T6" fmla="*/ 7 w 1417"/>
                <a:gd name="T7" fmla="*/ 612 h 612"/>
                <a:gd name="T8" fmla="*/ 83 w 1417"/>
                <a:gd name="T9" fmla="*/ 560 h 612"/>
                <a:gd name="T10" fmla="*/ 73 w 1417"/>
                <a:gd name="T11" fmla="*/ 583 h 612"/>
                <a:gd name="T12" fmla="*/ 149 w 1417"/>
                <a:gd name="T13" fmla="*/ 531 h 612"/>
                <a:gd name="T14" fmla="*/ 140 w 1417"/>
                <a:gd name="T15" fmla="*/ 555 h 612"/>
                <a:gd name="T16" fmla="*/ 218 w 1417"/>
                <a:gd name="T17" fmla="*/ 503 h 612"/>
                <a:gd name="T18" fmla="*/ 206 w 1417"/>
                <a:gd name="T19" fmla="*/ 527 h 612"/>
                <a:gd name="T20" fmla="*/ 284 w 1417"/>
                <a:gd name="T21" fmla="*/ 477 h 612"/>
                <a:gd name="T22" fmla="*/ 274 w 1417"/>
                <a:gd name="T23" fmla="*/ 501 h 612"/>
                <a:gd name="T24" fmla="*/ 350 w 1417"/>
                <a:gd name="T25" fmla="*/ 449 h 612"/>
                <a:gd name="T26" fmla="*/ 340 w 1417"/>
                <a:gd name="T27" fmla="*/ 472 h 612"/>
                <a:gd name="T28" fmla="*/ 416 w 1417"/>
                <a:gd name="T29" fmla="*/ 420 h 612"/>
                <a:gd name="T30" fmla="*/ 406 w 1417"/>
                <a:gd name="T31" fmla="*/ 444 h 612"/>
                <a:gd name="T32" fmla="*/ 482 w 1417"/>
                <a:gd name="T33" fmla="*/ 392 h 612"/>
                <a:gd name="T34" fmla="*/ 473 w 1417"/>
                <a:gd name="T35" fmla="*/ 416 h 612"/>
                <a:gd name="T36" fmla="*/ 548 w 1417"/>
                <a:gd name="T37" fmla="*/ 364 h 612"/>
                <a:gd name="T38" fmla="*/ 539 w 1417"/>
                <a:gd name="T39" fmla="*/ 387 h 612"/>
                <a:gd name="T40" fmla="*/ 614 w 1417"/>
                <a:gd name="T41" fmla="*/ 335 h 612"/>
                <a:gd name="T42" fmla="*/ 605 w 1417"/>
                <a:gd name="T43" fmla="*/ 359 h 612"/>
                <a:gd name="T44" fmla="*/ 680 w 1417"/>
                <a:gd name="T45" fmla="*/ 307 h 612"/>
                <a:gd name="T46" fmla="*/ 671 w 1417"/>
                <a:gd name="T47" fmla="*/ 330 h 612"/>
                <a:gd name="T48" fmla="*/ 747 w 1417"/>
                <a:gd name="T49" fmla="*/ 279 h 612"/>
                <a:gd name="T50" fmla="*/ 737 w 1417"/>
                <a:gd name="T51" fmla="*/ 302 h 612"/>
                <a:gd name="T52" fmla="*/ 813 w 1417"/>
                <a:gd name="T53" fmla="*/ 253 h 612"/>
                <a:gd name="T54" fmla="*/ 803 w 1417"/>
                <a:gd name="T55" fmla="*/ 276 h 612"/>
                <a:gd name="T56" fmla="*/ 879 w 1417"/>
                <a:gd name="T57" fmla="*/ 224 h 612"/>
                <a:gd name="T58" fmla="*/ 869 w 1417"/>
                <a:gd name="T59" fmla="*/ 248 h 612"/>
                <a:gd name="T60" fmla="*/ 945 w 1417"/>
                <a:gd name="T61" fmla="*/ 196 h 612"/>
                <a:gd name="T62" fmla="*/ 936 w 1417"/>
                <a:gd name="T63" fmla="*/ 219 h 612"/>
                <a:gd name="T64" fmla="*/ 1011 w 1417"/>
                <a:gd name="T65" fmla="*/ 167 h 612"/>
                <a:gd name="T66" fmla="*/ 1002 w 1417"/>
                <a:gd name="T67" fmla="*/ 191 h 612"/>
                <a:gd name="T68" fmla="*/ 1077 w 1417"/>
                <a:gd name="T69" fmla="*/ 139 h 612"/>
                <a:gd name="T70" fmla="*/ 1068 w 1417"/>
                <a:gd name="T71" fmla="*/ 163 h 612"/>
                <a:gd name="T72" fmla="*/ 1143 w 1417"/>
                <a:gd name="T73" fmla="*/ 111 h 612"/>
                <a:gd name="T74" fmla="*/ 1134 w 1417"/>
                <a:gd name="T75" fmla="*/ 134 h 612"/>
                <a:gd name="T76" fmla="*/ 1212 w 1417"/>
                <a:gd name="T77" fmla="*/ 82 h 612"/>
                <a:gd name="T78" fmla="*/ 1200 w 1417"/>
                <a:gd name="T79" fmla="*/ 106 h 612"/>
                <a:gd name="T80" fmla="*/ 1278 w 1417"/>
                <a:gd name="T81" fmla="*/ 54 h 612"/>
                <a:gd name="T82" fmla="*/ 1269 w 1417"/>
                <a:gd name="T83" fmla="*/ 78 h 612"/>
                <a:gd name="T84" fmla="*/ 1344 w 1417"/>
                <a:gd name="T85" fmla="*/ 28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17" h="612">
                  <a:moveTo>
                    <a:pt x="1401" y="23"/>
                  </a:moveTo>
                  <a:lnTo>
                    <a:pt x="1394" y="7"/>
                  </a:lnTo>
                  <a:lnTo>
                    <a:pt x="1410" y="0"/>
                  </a:lnTo>
                  <a:lnTo>
                    <a:pt x="1417" y="16"/>
                  </a:lnTo>
                  <a:lnTo>
                    <a:pt x="1401" y="23"/>
                  </a:lnTo>
                  <a:lnTo>
                    <a:pt x="1401" y="23"/>
                  </a:lnTo>
                  <a:close/>
                  <a:moveTo>
                    <a:pt x="7" y="612"/>
                  </a:moveTo>
                  <a:lnTo>
                    <a:pt x="0" y="595"/>
                  </a:lnTo>
                  <a:lnTo>
                    <a:pt x="17" y="588"/>
                  </a:lnTo>
                  <a:lnTo>
                    <a:pt x="24" y="604"/>
                  </a:lnTo>
                  <a:lnTo>
                    <a:pt x="7" y="612"/>
                  </a:lnTo>
                  <a:lnTo>
                    <a:pt x="7" y="612"/>
                  </a:lnTo>
                  <a:close/>
                  <a:moveTo>
                    <a:pt x="73" y="583"/>
                  </a:moveTo>
                  <a:lnTo>
                    <a:pt x="66" y="567"/>
                  </a:lnTo>
                  <a:lnTo>
                    <a:pt x="83" y="560"/>
                  </a:lnTo>
                  <a:lnTo>
                    <a:pt x="90" y="576"/>
                  </a:lnTo>
                  <a:lnTo>
                    <a:pt x="73" y="583"/>
                  </a:lnTo>
                  <a:lnTo>
                    <a:pt x="73" y="583"/>
                  </a:lnTo>
                  <a:close/>
                  <a:moveTo>
                    <a:pt x="140" y="555"/>
                  </a:moveTo>
                  <a:lnTo>
                    <a:pt x="132" y="538"/>
                  </a:lnTo>
                  <a:lnTo>
                    <a:pt x="149" y="531"/>
                  </a:lnTo>
                  <a:lnTo>
                    <a:pt x="156" y="548"/>
                  </a:lnTo>
                  <a:lnTo>
                    <a:pt x="140" y="555"/>
                  </a:lnTo>
                  <a:lnTo>
                    <a:pt x="140" y="555"/>
                  </a:lnTo>
                  <a:close/>
                  <a:moveTo>
                    <a:pt x="206" y="527"/>
                  </a:moveTo>
                  <a:lnTo>
                    <a:pt x="199" y="510"/>
                  </a:lnTo>
                  <a:lnTo>
                    <a:pt x="218" y="503"/>
                  </a:lnTo>
                  <a:lnTo>
                    <a:pt x="222" y="519"/>
                  </a:lnTo>
                  <a:lnTo>
                    <a:pt x="206" y="527"/>
                  </a:lnTo>
                  <a:lnTo>
                    <a:pt x="206" y="527"/>
                  </a:lnTo>
                  <a:close/>
                  <a:moveTo>
                    <a:pt x="274" y="501"/>
                  </a:moveTo>
                  <a:lnTo>
                    <a:pt x="267" y="484"/>
                  </a:lnTo>
                  <a:lnTo>
                    <a:pt x="284" y="477"/>
                  </a:lnTo>
                  <a:lnTo>
                    <a:pt x="291" y="493"/>
                  </a:lnTo>
                  <a:lnTo>
                    <a:pt x="274" y="501"/>
                  </a:lnTo>
                  <a:lnTo>
                    <a:pt x="274" y="501"/>
                  </a:lnTo>
                  <a:close/>
                  <a:moveTo>
                    <a:pt x="340" y="472"/>
                  </a:moveTo>
                  <a:lnTo>
                    <a:pt x="333" y="456"/>
                  </a:lnTo>
                  <a:lnTo>
                    <a:pt x="350" y="449"/>
                  </a:lnTo>
                  <a:lnTo>
                    <a:pt x="357" y="465"/>
                  </a:lnTo>
                  <a:lnTo>
                    <a:pt x="340" y="472"/>
                  </a:lnTo>
                  <a:lnTo>
                    <a:pt x="340" y="472"/>
                  </a:lnTo>
                  <a:close/>
                  <a:moveTo>
                    <a:pt x="406" y="444"/>
                  </a:moveTo>
                  <a:lnTo>
                    <a:pt x="399" y="427"/>
                  </a:lnTo>
                  <a:lnTo>
                    <a:pt x="416" y="420"/>
                  </a:lnTo>
                  <a:lnTo>
                    <a:pt x="423" y="437"/>
                  </a:lnTo>
                  <a:lnTo>
                    <a:pt x="406" y="444"/>
                  </a:lnTo>
                  <a:lnTo>
                    <a:pt x="406" y="444"/>
                  </a:lnTo>
                  <a:close/>
                  <a:moveTo>
                    <a:pt x="473" y="416"/>
                  </a:moveTo>
                  <a:lnTo>
                    <a:pt x="466" y="399"/>
                  </a:lnTo>
                  <a:lnTo>
                    <a:pt x="482" y="392"/>
                  </a:lnTo>
                  <a:lnTo>
                    <a:pt x="489" y="408"/>
                  </a:lnTo>
                  <a:lnTo>
                    <a:pt x="473" y="416"/>
                  </a:lnTo>
                  <a:lnTo>
                    <a:pt x="473" y="416"/>
                  </a:lnTo>
                  <a:close/>
                  <a:moveTo>
                    <a:pt x="539" y="387"/>
                  </a:moveTo>
                  <a:lnTo>
                    <a:pt x="532" y="371"/>
                  </a:lnTo>
                  <a:lnTo>
                    <a:pt x="548" y="364"/>
                  </a:lnTo>
                  <a:lnTo>
                    <a:pt x="555" y="380"/>
                  </a:lnTo>
                  <a:lnTo>
                    <a:pt x="539" y="387"/>
                  </a:lnTo>
                  <a:lnTo>
                    <a:pt x="539" y="387"/>
                  </a:lnTo>
                  <a:close/>
                  <a:moveTo>
                    <a:pt x="605" y="359"/>
                  </a:moveTo>
                  <a:lnTo>
                    <a:pt x="598" y="342"/>
                  </a:lnTo>
                  <a:lnTo>
                    <a:pt x="614" y="335"/>
                  </a:lnTo>
                  <a:lnTo>
                    <a:pt x="621" y="352"/>
                  </a:lnTo>
                  <a:lnTo>
                    <a:pt x="605" y="359"/>
                  </a:lnTo>
                  <a:lnTo>
                    <a:pt x="605" y="359"/>
                  </a:lnTo>
                  <a:close/>
                  <a:moveTo>
                    <a:pt x="671" y="330"/>
                  </a:moveTo>
                  <a:lnTo>
                    <a:pt x="664" y="314"/>
                  </a:lnTo>
                  <a:lnTo>
                    <a:pt x="680" y="307"/>
                  </a:lnTo>
                  <a:lnTo>
                    <a:pt x="688" y="323"/>
                  </a:lnTo>
                  <a:lnTo>
                    <a:pt x="671" y="330"/>
                  </a:lnTo>
                  <a:lnTo>
                    <a:pt x="671" y="330"/>
                  </a:lnTo>
                  <a:close/>
                  <a:moveTo>
                    <a:pt x="737" y="302"/>
                  </a:moveTo>
                  <a:lnTo>
                    <a:pt x="730" y="286"/>
                  </a:lnTo>
                  <a:lnTo>
                    <a:pt x="747" y="279"/>
                  </a:lnTo>
                  <a:lnTo>
                    <a:pt x="754" y="295"/>
                  </a:lnTo>
                  <a:lnTo>
                    <a:pt x="737" y="302"/>
                  </a:lnTo>
                  <a:lnTo>
                    <a:pt x="737" y="302"/>
                  </a:lnTo>
                  <a:close/>
                  <a:moveTo>
                    <a:pt x="803" y="276"/>
                  </a:moveTo>
                  <a:lnTo>
                    <a:pt x="796" y="260"/>
                  </a:lnTo>
                  <a:lnTo>
                    <a:pt x="813" y="253"/>
                  </a:lnTo>
                  <a:lnTo>
                    <a:pt x="820" y="269"/>
                  </a:lnTo>
                  <a:lnTo>
                    <a:pt x="803" y="276"/>
                  </a:lnTo>
                  <a:lnTo>
                    <a:pt x="803" y="276"/>
                  </a:lnTo>
                  <a:close/>
                  <a:moveTo>
                    <a:pt x="869" y="248"/>
                  </a:moveTo>
                  <a:lnTo>
                    <a:pt x="862" y="231"/>
                  </a:lnTo>
                  <a:lnTo>
                    <a:pt x="879" y="224"/>
                  </a:lnTo>
                  <a:lnTo>
                    <a:pt x="886" y="241"/>
                  </a:lnTo>
                  <a:lnTo>
                    <a:pt x="869" y="248"/>
                  </a:lnTo>
                  <a:lnTo>
                    <a:pt x="869" y="248"/>
                  </a:lnTo>
                  <a:close/>
                  <a:moveTo>
                    <a:pt x="936" y="219"/>
                  </a:moveTo>
                  <a:lnTo>
                    <a:pt x="928" y="203"/>
                  </a:lnTo>
                  <a:lnTo>
                    <a:pt x="945" y="196"/>
                  </a:lnTo>
                  <a:lnTo>
                    <a:pt x="952" y="212"/>
                  </a:lnTo>
                  <a:lnTo>
                    <a:pt x="936" y="219"/>
                  </a:lnTo>
                  <a:lnTo>
                    <a:pt x="936" y="219"/>
                  </a:lnTo>
                  <a:close/>
                  <a:moveTo>
                    <a:pt x="1002" y="191"/>
                  </a:moveTo>
                  <a:lnTo>
                    <a:pt x="995" y="175"/>
                  </a:lnTo>
                  <a:lnTo>
                    <a:pt x="1011" y="167"/>
                  </a:lnTo>
                  <a:lnTo>
                    <a:pt x="1018" y="184"/>
                  </a:lnTo>
                  <a:lnTo>
                    <a:pt x="1002" y="191"/>
                  </a:lnTo>
                  <a:lnTo>
                    <a:pt x="1002" y="191"/>
                  </a:lnTo>
                  <a:close/>
                  <a:moveTo>
                    <a:pt x="1068" y="163"/>
                  </a:moveTo>
                  <a:lnTo>
                    <a:pt x="1061" y="146"/>
                  </a:lnTo>
                  <a:lnTo>
                    <a:pt x="1077" y="139"/>
                  </a:lnTo>
                  <a:lnTo>
                    <a:pt x="1084" y="156"/>
                  </a:lnTo>
                  <a:lnTo>
                    <a:pt x="1068" y="163"/>
                  </a:lnTo>
                  <a:lnTo>
                    <a:pt x="1068" y="163"/>
                  </a:lnTo>
                  <a:close/>
                  <a:moveTo>
                    <a:pt x="1134" y="134"/>
                  </a:moveTo>
                  <a:lnTo>
                    <a:pt x="1127" y="118"/>
                  </a:lnTo>
                  <a:lnTo>
                    <a:pt x="1143" y="111"/>
                  </a:lnTo>
                  <a:lnTo>
                    <a:pt x="1150" y="127"/>
                  </a:lnTo>
                  <a:lnTo>
                    <a:pt x="1134" y="134"/>
                  </a:lnTo>
                  <a:lnTo>
                    <a:pt x="1134" y="134"/>
                  </a:lnTo>
                  <a:close/>
                  <a:moveTo>
                    <a:pt x="1200" y="106"/>
                  </a:moveTo>
                  <a:lnTo>
                    <a:pt x="1193" y="90"/>
                  </a:lnTo>
                  <a:lnTo>
                    <a:pt x="1212" y="82"/>
                  </a:lnTo>
                  <a:lnTo>
                    <a:pt x="1217" y="99"/>
                  </a:lnTo>
                  <a:lnTo>
                    <a:pt x="1200" y="106"/>
                  </a:lnTo>
                  <a:lnTo>
                    <a:pt x="1200" y="106"/>
                  </a:lnTo>
                  <a:close/>
                  <a:moveTo>
                    <a:pt x="1269" y="78"/>
                  </a:moveTo>
                  <a:lnTo>
                    <a:pt x="1261" y="61"/>
                  </a:lnTo>
                  <a:lnTo>
                    <a:pt x="1278" y="54"/>
                  </a:lnTo>
                  <a:lnTo>
                    <a:pt x="1285" y="71"/>
                  </a:lnTo>
                  <a:lnTo>
                    <a:pt x="1269" y="78"/>
                  </a:lnTo>
                  <a:lnTo>
                    <a:pt x="1269" y="78"/>
                  </a:lnTo>
                  <a:close/>
                  <a:moveTo>
                    <a:pt x="1335" y="52"/>
                  </a:moveTo>
                  <a:lnTo>
                    <a:pt x="1328" y="35"/>
                  </a:lnTo>
                  <a:lnTo>
                    <a:pt x="1344" y="28"/>
                  </a:lnTo>
                  <a:lnTo>
                    <a:pt x="1351" y="45"/>
                  </a:lnTo>
                  <a:lnTo>
                    <a:pt x="1335" y="52"/>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5" name="Freeform 505"/>
            <p:cNvSpPr>
              <a:spLocks noEditPoints="1"/>
            </p:cNvSpPr>
            <p:nvPr/>
          </p:nvSpPr>
          <p:spPr bwMode="auto">
            <a:xfrm>
              <a:off x="3717925" y="3328988"/>
              <a:ext cx="2347913" cy="679450"/>
            </a:xfrm>
            <a:custGeom>
              <a:avLst/>
              <a:gdLst>
                <a:gd name="T0" fmla="*/ 5 w 1479"/>
                <a:gd name="T1" fmla="*/ 428 h 428"/>
                <a:gd name="T2" fmla="*/ 19 w 1479"/>
                <a:gd name="T3" fmla="*/ 406 h 428"/>
                <a:gd name="T4" fmla="*/ 1463 w 1479"/>
                <a:gd name="T5" fmla="*/ 24 h 428"/>
                <a:gd name="T6" fmla="*/ 1474 w 1479"/>
                <a:gd name="T7" fmla="*/ 0 h 428"/>
                <a:gd name="T8" fmla="*/ 1394 w 1479"/>
                <a:gd name="T9" fmla="*/ 43 h 428"/>
                <a:gd name="T10" fmla="*/ 1406 w 1479"/>
                <a:gd name="T11" fmla="*/ 21 h 428"/>
                <a:gd name="T12" fmla="*/ 1323 w 1479"/>
                <a:gd name="T13" fmla="*/ 61 h 428"/>
                <a:gd name="T14" fmla="*/ 1337 w 1479"/>
                <a:gd name="T15" fmla="*/ 40 h 428"/>
                <a:gd name="T16" fmla="*/ 1255 w 1479"/>
                <a:gd name="T17" fmla="*/ 80 h 428"/>
                <a:gd name="T18" fmla="*/ 1266 w 1479"/>
                <a:gd name="T19" fmla="*/ 59 h 428"/>
                <a:gd name="T20" fmla="*/ 1184 w 1479"/>
                <a:gd name="T21" fmla="*/ 99 h 428"/>
                <a:gd name="T22" fmla="*/ 1198 w 1479"/>
                <a:gd name="T23" fmla="*/ 78 h 428"/>
                <a:gd name="T24" fmla="*/ 1115 w 1479"/>
                <a:gd name="T25" fmla="*/ 120 h 428"/>
                <a:gd name="T26" fmla="*/ 1127 w 1479"/>
                <a:gd name="T27" fmla="*/ 97 h 428"/>
                <a:gd name="T28" fmla="*/ 1047 w 1479"/>
                <a:gd name="T29" fmla="*/ 139 h 428"/>
                <a:gd name="T30" fmla="*/ 1059 w 1479"/>
                <a:gd name="T31" fmla="*/ 116 h 428"/>
                <a:gd name="T32" fmla="*/ 976 w 1479"/>
                <a:gd name="T33" fmla="*/ 158 h 428"/>
                <a:gd name="T34" fmla="*/ 990 w 1479"/>
                <a:gd name="T35" fmla="*/ 135 h 428"/>
                <a:gd name="T36" fmla="*/ 907 w 1479"/>
                <a:gd name="T37" fmla="*/ 177 h 428"/>
                <a:gd name="T38" fmla="*/ 919 w 1479"/>
                <a:gd name="T39" fmla="*/ 156 h 428"/>
                <a:gd name="T40" fmla="*/ 839 w 1479"/>
                <a:gd name="T41" fmla="*/ 196 h 428"/>
                <a:gd name="T42" fmla="*/ 851 w 1479"/>
                <a:gd name="T43" fmla="*/ 175 h 428"/>
                <a:gd name="T44" fmla="*/ 768 w 1479"/>
                <a:gd name="T45" fmla="*/ 215 h 428"/>
                <a:gd name="T46" fmla="*/ 782 w 1479"/>
                <a:gd name="T47" fmla="*/ 194 h 428"/>
                <a:gd name="T48" fmla="*/ 700 w 1479"/>
                <a:gd name="T49" fmla="*/ 234 h 428"/>
                <a:gd name="T50" fmla="*/ 711 w 1479"/>
                <a:gd name="T51" fmla="*/ 213 h 428"/>
                <a:gd name="T52" fmla="*/ 631 w 1479"/>
                <a:gd name="T53" fmla="*/ 255 h 428"/>
                <a:gd name="T54" fmla="*/ 643 w 1479"/>
                <a:gd name="T55" fmla="*/ 232 h 428"/>
                <a:gd name="T56" fmla="*/ 560 w 1479"/>
                <a:gd name="T57" fmla="*/ 274 h 428"/>
                <a:gd name="T58" fmla="*/ 572 w 1479"/>
                <a:gd name="T59" fmla="*/ 250 h 428"/>
                <a:gd name="T60" fmla="*/ 492 w 1479"/>
                <a:gd name="T61" fmla="*/ 293 h 428"/>
                <a:gd name="T62" fmla="*/ 504 w 1479"/>
                <a:gd name="T63" fmla="*/ 269 h 428"/>
                <a:gd name="T64" fmla="*/ 421 w 1479"/>
                <a:gd name="T65" fmla="*/ 312 h 428"/>
                <a:gd name="T66" fmla="*/ 435 w 1479"/>
                <a:gd name="T67" fmla="*/ 291 h 428"/>
                <a:gd name="T68" fmla="*/ 352 w 1479"/>
                <a:gd name="T69" fmla="*/ 331 h 428"/>
                <a:gd name="T70" fmla="*/ 364 w 1479"/>
                <a:gd name="T71" fmla="*/ 309 h 428"/>
                <a:gd name="T72" fmla="*/ 284 w 1479"/>
                <a:gd name="T73" fmla="*/ 350 h 428"/>
                <a:gd name="T74" fmla="*/ 296 w 1479"/>
                <a:gd name="T75" fmla="*/ 328 h 428"/>
                <a:gd name="T76" fmla="*/ 213 w 1479"/>
                <a:gd name="T77" fmla="*/ 369 h 428"/>
                <a:gd name="T78" fmla="*/ 227 w 1479"/>
                <a:gd name="T79" fmla="*/ 347 h 428"/>
                <a:gd name="T80" fmla="*/ 145 w 1479"/>
                <a:gd name="T81" fmla="*/ 390 h 428"/>
                <a:gd name="T82" fmla="*/ 156 w 1479"/>
                <a:gd name="T83" fmla="*/ 366 h 428"/>
                <a:gd name="T84" fmla="*/ 76 w 1479"/>
                <a:gd name="T85" fmla="*/ 409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79" h="428">
                  <a:moveTo>
                    <a:pt x="19" y="406"/>
                  </a:moveTo>
                  <a:lnTo>
                    <a:pt x="24" y="423"/>
                  </a:lnTo>
                  <a:lnTo>
                    <a:pt x="5" y="428"/>
                  </a:lnTo>
                  <a:lnTo>
                    <a:pt x="0" y="411"/>
                  </a:lnTo>
                  <a:lnTo>
                    <a:pt x="19" y="406"/>
                  </a:lnTo>
                  <a:lnTo>
                    <a:pt x="19" y="406"/>
                  </a:lnTo>
                  <a:close/>
                  <a:moveTo>
                    <a:pt x="1474" y="0"/>
                  </a:moveTo>
                  <a:lnTo>
                    <a:pt x="1479" y="19"/>
                  </a:lnTo>
                  <a:lnTo>
                    <a:pt x="1463" y="24"/>
                  </a:lnTo>
                  <a:lnTo>
                    <a:pt x="1458" y="5"/>
                  </a:lnTo>
                  <a:lnTo>
                    <a:pt x="1474" y="0"/>
                  </a:lnTo>
                  <a:lnTo>
                    <a:pt x="1474" y="0"/>
                  </a:lnTo>
                  <a:close/>
                  <a:moveTo>
                    <a:pt x="1406" y="21"/>
                  </a:moveTo>
                  <a:lnTo>
                    <a:pt x="1411" y="38"/>
                  </a:lnTo>
                  <a:lnTo>
                    <a:pt x="1394" y="43"/>
                  </a:lnTo>
                  <a:lnTo>
                    <a:pt x="1389" y="26"/>
                  </a:lnTo>
                  <a:lnTo>
                    <a:pt x="1406" y="21"/>
                  </a:lnTo>
                  <a:lnTo>
                    <a:pt x="1406" y="21"/>
                  </a:lnTo>
                  <a:close/>
                  <a:moveTo>
                    <a:pt x="1337" y="40"/>
                  </a:moveTo>
                  <a:lnTo>
                    <a:pt x="1342" y="57"/>
                  </a:lnTo>
                  <a:lnTo>
                    <a:pt x="1323" y="61"/>
                  </a:lnTo>
                  <a:lnTo>
                    <a:pt x="1318" y="45"/>
                  </a:lnTo>
                  <a:lnTo>
                    <a:pt x="1337" y="40"/>
                  </a:lnTo>
                  <a:lnTo>
                    <a:pt x="1337" y="40"/>
                  </a:lnTo>
                  <a:close/>
                  <a:moveTo>
                    <a:pt x="1266" y="59"/>
                  </a:moveTo>
                  <a:lnTo>
                    <a:pt x="1271" y="76"/>
                  </a:lnTo>
                  <a:lnTo>
                    <a:pt x="1255" y="80"/>
                  </a:lnTo>
                  <a:lnTo>
                    <a:pt x="1250" y="64"/>
                  </a:lnTo>
                  <a:lnTo>
                    <a:pt x="1266" y="59"/>
                  </a:lnTo>
                  <a:lnTo>
                    <a:pt x="1266" y="59"/>
                  </a:lnTo>
                  <a:close/>
                  <a:moveTo>
                    <a:pt x="1198" y="78"/>
                  </a:moveTo>
                  <a:lnTo>
                    <a:pt x="1203" y="95"/>
                  </a:lnTo>
                  <a:lnTo>
                    <a:pt x="1184" y="99"/>
                  </a:lnTo>
                  <a:lnTo>
                    <a:pt x="1179" y="83"/>
                  </a:lnTo>
                  <a:lnTo>
                    <a:pt x="1198" y="78"/>
                  </a:lnTo>
                  <a:lnTo>
                    <a:pt x="1198" y="78"/>
                  </a:lnTo>
                  <a:close/>
                  <a:moveTo>
                    <a:pt x="1127" y="97"/>
                  </a:moveTo>
                  <a:lnTo>
                    <a:pt x="1132" y="116"/>
                  </a:lnTo>
                  <a:lnTo>
                    <a:pt x="1115" y="120"/>
                  </a:lnTo>
                  <a:lnTo>
                    <a:pt x="1111" y="102"/>
                  </a:lnTo>
                  <a:lnTo>
                    <a:pt x="1127" y="97"/>
                  </a:lnTo>
                  <a:lnTo>
                    <a:pt x="1127" y="97"/>
                  </a:lnTo>
                  <a:close/>
                  <a:moveTo>
                    <a:pt x="1059" y="116"/>
                  </a:moveTo>
                  <a:lnTo>
                    <a:pt x="1063" y="135"/>
                  </a:lnTo>
                  <a:lnTo>
                    <a:pt x="1047" y="139"/>
                  </a:lnTo>
                  <a:lnTo>
                    <a:pt x="1042" y="120"/>
                  </a:lnTo>
                  <a:lnTo>
                    <a:pt x="1059" y="116"/>
                  </a:lnTo>
                  <a:lnTo>
                    <a:pt x="1059" y="116"/>
                  </a:lnTo>
                  <a:close/>
                  <a:moveTo>
                    <a:pt x="990" y="135"/>
                  </a:moveTo>
                  <a:lnTo>
                    <a:pt x="995" y="154"/>
                  </a:lnTo>
                  <a:lnTo>
                    <a:pt x="976" y="158"/>
                  </a:lnTo>
                  <a:lnTo>
                    <a:pt x="971" y="139"/>
                  </a:lnTo>
                  <a:lnTo>
                    <a:pt x="990" y="135"/>
                  </a:lnTo>
                  <a:lnTo>
                    <a:pt x="990" y="135"/>
                  </a:lnTo>
                  <a:close/>
                  <a:moveTo>
                    <a:pt x="919" y="156"/>
                  </a:moveTo>
                  <a:lnTo>
                    <a:pt x="924" y="172"/>
                  </a:lnTo>
                  <a:lnTo>
                    <a:pt x="907" y="177"/>
                  </a:lnTo>
                  <a:lnTo>
                    <a:pt x="903" y="161"/>
                  </a:lnTo>
                  <a:lnTo>
                    <a:pt x="919" y="156"/>
                  </a:lnTo>
                  <a:lnTo>
                    <a:pt x="919" y="156"/>
                  </a:lnTo>
                  <a:close/>
                  <a:moveTo>
                    <a:pt x="851" y="175"/>
                  </a:moveTo>
                  <a:lnTo>
                    <a:pt x="856" y="191"/>
                  </a:lnTo>
                  <a:lnTo>
                    <a:pt x="839" y="196"/>
                  </a:lnTo>
                  <a:lnTo>
                    <a:pt x="834" y="180"/>
                  </a:lnTo>
                  <a:lnTo>
                    <a:pt x="851" y="175"/>
                  </a:lnTo>
                  <a:lnTo>
                    <a:pt x="851" y="175"/>
                  </a:lnTo>
                  <a:close/>
                  <a:moveTo>
                    <a:pt x="782" y="194"/>
                  </a:moveTo>
                  <a:lnTo>
                    <a:pt x="787" y="210"/>
                  </a:lnTo>
                  <a:lnTo>
                    <a:pt x="768" y="215"/>
                  </a:lnTo>
                  <a:lnTo>
                    <a:pt x="763" y="198"/>
                  </a:lnTo>
                  <a:lnTo>
                    <a:pt x="782" y="194"/>
                  </a:lnTo>
                  <a:lnTo>
                    <a:pt x="782" y="194"/>
                  </a:lnTo>
                  <a:close/>
                  <a:moveTo>
                    <a:pt x="711" y="213"/>
                  </a:moveTo>
                  <a:lnTo>
                    <a:pt x="716" y="229"/>
                  </a:lnTo>
                  <a:lnTo>
                    <a:pt x="700" y="234"/>
                  </a:lnTo>
                  <a:lnTo>
                    <a:pt x="695" y="217"/>
                  </a:lnTo>
                  <a:lnTo>
                    <a:pt x="711" y="213"/>
                  </a:lnTo>
                  <a:lnTo>
                    <a:pt x="711" y="213"/>
                  </a:lnTo>
                  <a:close/>
                  <a:moveTo>
                    <a:pt x="643" y="232"/>
                  </a:moveTo>
                  <a:lnTo>
                    <a:pt x="648" y="250"/>
                  </a:lnTo>
                  <a:lnTo>
                    <a:pt x="631" y="255"/>
                  </a:lnTo>
                  <a:lnTo>
                    <a:pt x="626" y="236"/>
                  </a:lnTo>
                  <a:lnTo>
                    <a:pt x="643" y="232"/>
                  </a:lnTo>
                  <a:lnTo>
                    <a:pt x="643" y="232"/>
                  </a:lnTo>
                  <a:close/>
                  <a:moveTo>
                    <a:pt x="572" y="250"/>
                  </a:moveTo>
                  <a:lnTo>
                    <a:pt x="579" y="269"/>
                  </a:lnTo>
                  <a:lnTo>
                    <a:pt x="560" y="274"/>
                  </a:lnTo>
                  <a:lnTo>
                    <a:pt x="556" y="255"/>
                  </a:lnTo>
                  <a:lnTo>
                    <a:pt x="572" y="250"/>
                  </a:lnTo>
                  <a:lnTo>
                    <a:pt x="572" y="250"/>
                  </a:lnTo>
                  <a:close/>
                  <a:moveTo>
                    <a:pt x="504" y="269"/>
                  </a:moveTo>
                  <a:lnTo>
                    <a:pt x="508" y="288"/>
                  </a:lnTo>
                  <a:lnTo>
                    <a:pt x="492" y="293"/>
                  </a:lnTo>
                  <a:lnTo>
                    <a:pt x="487" y="276"/>
                  </a:lnTo>
                  <a:lnTo>
                    <a:pt x="504" y="269"/>
                  </a:lnTo>
                  <a:lnTo>
                    <a:pt x="504" y="269"/>
                  </a:lnTo>
                  <a:close/>
                  <a:moveTo>
                    <a:pt x="435" y="291"/>
                  </a:moveTo>
                  <a:lnTo>
                    <a:pt x="440" y="307"/>
                  </a:lnTo>
                  <a:lnTo>
                    <a:pt x="421" y="312"/>
                  </a:lnTo>
                  <a:lnTo>
                    <a:pt x="416" y="295"/>
                  </a:lnTo>
                  <a:lnTo>
                    <a:pt x="435" y="291"/>
                  </a:lnTo>
                  <a:lnTo>
                    <a:pt x="435" y="291"/>
                  </a:lnTo>
                  <a:close/>
                  <a:moveTo>
                    <a:pt x="364" y="309"/>
                  </a:moveTo>
                  <a:lnTo>
                    <a:pt x="369" y="326"/>
                  </a:lnTo>
                  <a:lnTo>
                    <a:pt x="352" y="331"/>
                  </a:lnTo>
                  <a:lnTo>
                    <a:pt x="348" y="314"/>
                  </a:lnTo>
                  <a:lnTo>
                    <a:pt x="364" y="309"/>
                  </a:lnTo>
                  <a:lnTo>
                    <a:pt x="364" y="309"/>
                  </a:lnTo>
                  <a:close/>
                  <a:moveTo>
                    <a:pt x="296" y="328"/>
                  </a:moveTo>
                  <a:lnTo>
                    <a:pt x="300" y="345"/>
                  </a:lnTo>
                  <a:lnTo>
                    <a:pt x="284" y="350"/>
                  </a:lnTo>
                  <a:lnTo>
                    <a:pt x="279" y="333"/>
                  </a:lnTo>
                  <a:lnTo>
                    <a:pt x="296" y="328"/>
                  </a:lnTo>
                  <a:lnTo>
                    <a:pt x="296" y="328"/>
                  </a:lnTo>
                  <a:close/>
                  <a:moveTo>
                    <a:pt x="227" y="347"/>
                  </a:moveTo>
                  <a:lnTo>
                    <a:pt x="232" y="364"/>
                  </a:lnTo>
                  <a:lnTo>
                    <a:pt x="213" y="369"/>
                  </a:lnTo>
                  <a:lnTo>
                    <a:pt x="208" y="352"/>
                  </a:lnTo>
                  <a:lnTo>
                    <a:pt x="227" y="347"/>
                  </a:lnTo>
                  <a:lnTo>
                    <a:pt x="227" y="347"/>
                  </a:lnTo>
                  <a:close/>
                  <a:moveTo>
                    <a:pt x="156" y="366"/>
                  </a:moveTo>
                  <a:lnTo>
                    <a:pt x="161" y="385"/>
                  </a:lnTo>
                  <a:lnTo>
                    <a:pt x="145" y="390"/>
                  </a:lnTo>
                  <a:lnTo>
                    <a:pt x="140" y="371"/>
                  </a:lnTo>
                  <a:lnTo>
                    <a:pt x="156" y="366"/>
                  </a:lnTo>
                  <a:lnTo>
                    <a:pt x="156" y="366"/>
                  </a:lnTo>
                  <a:close/>
                  <a:moveTo>
                    <a:pt x="88" y="385"/>
                  </a:moveTo>
                  <a:lnTo>
                    <a:pt x="93" y="404"/>
                  </a:lnTo>
                  <a:lnTo>
                    <a:pt x="76" y="409"/>
                  </a:lnTo>
                  <a:lnTo>
                    <a:pt x="71" y="390"/>
                  </a:lnTo>
                  <a:lnTo>
                    <a:pt x="88" y="385"/>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6" name="Freeform 506"/>
            <p:cNvSpPr>
              <a:spLocks noEditPoints="1"/>
            </p:cNvSpPr>
            <p:nvPr/>
          </p:nvSpPr>
          <p:spPr bwMode="auto">
            <a:xfrm>
              <a:off x="6088063" y="3325813"/>
              <a:ext cx="1450975" cy="1341438"/>
            </a:xfrm>
            <a:custGeom>
              <a:avLst/>
              <a:gdLst>
                <a:gd name="T0" fmla="*/ 900 w 914"/>
                <a:gd name="T1" fmla="*/ 819 h 845"/>
                <a:gd name="T2" fmla="*/ 903 w 914"/>
                <a:gd name="T3" fmla="*/ 845 h 845"/>
                <a:gd name="T4" fmla="*/ 888 w 914"/>
                <a:gd name="T5" fmla="*/ 831 h 845"/>
                <a:gd name="T6" fmla="*/ 3 w 914"/>
                <a:gd name="T7" fmla="*/ 14 h 845"/>
                <a:gd name="T8" fmla="*/ 12 w 914"/>
                <a:gd name="T9" fmla="*/ 0 h 845"/>
                <a:gd name="T10" fmla="*/ 0 w 914"/>
                <a:gd name="T11" fmla="*/ 11 h 845"/>
                <a:gd name="T12" fmla="*/ 55 w 914"/>
                <a:gd name="T13" fmla="*/ 37 h 845"/>
                <a:gd name="T14" fmla="*/ 55 w 914"/>
                <a:gd name="T15" fmla="*/ 63 h 845"/>
                <a:gd name="T16" fmla="*/ 43 w 914"/>
                <a:gd name="T17" fmla="*/ 49 h 845"/>
                <a:gd name="T18" fmla="*/ 107 w 914"/>
                <a:gd name="T19" fmla="*/ 87 h 845"/>
                <a:gd name="T20" fmla="*/ 109 w 914"/>
                <a:gd name="T21" fmla="*/ 111 h 845"/>
                <a:gd name="T22" fmla="*/ 95 w 914"/>
                <a:gd name="T23" fmla="*/ 99 h 845"/>
                <a:gd name="T24" fmla="*/ 161 w 914"/>
                <a:gd name="T25" fmla="*/ 134 h 845"/>
                <a:gd name="T26" fmla="*/ 161 w 914"/>
                <a:gd name="T27" fmla="*/ 160 h 845"/>
                <a:gd name="T28" fmla="*/ 149 w 914"/>
                <a:gd name="T29" fmla="*/ 148 h 845"/>
                <a:gd name="T30" fmla="*/ 213 w 914"/>
                <a:gd name="T31" fmla="*/ 184 h 845"/>
                <a:gd name="T32" fmla="*/ 215 w 914"/>
                <a:gd name="T33" fmla="*/ 210 h 845"/>
                <a:gd name="T34" fmla="*/ 201 w 914"/>
                <a:gd name="T35" fmla="*/ 198 h 845"/>
                <a:gd name="T36" fmla="*/ 267 w 914"/>
                <a:gd name="T37" fmla="*/ 234 h 845"/>
                <a:gd name="T38" fmla="*/ 267 w 914"/>
                <a:gd name="T39" fmla="*/ 257 h 845"/>
                <a:gd name="T40" fmla="*/ 253 w 914"/>
                <a:gd name="T41" fmla="*/ 245 h 845"/>
                <a:gd name="T42" fmla="*/ 319 w 914"/>
                <a:gd name="T43" fmla="*/ 281 h 845"/>
                <a:gd name="T44" fmla="*/ 319 w 914"/>
                <a:gd name="T45" fmla="*/ 307 h 845"/>
                <a:gd name="T46" fmla="*/ 307 w 914"/>
                <a:gd name="T47" fmla="*/ 295 h 845"/>
                <a:gd name="T48" fmla="*/ 371 w 914"/>
                <a:gd name="T49" fmla="*/ 330 h 845"/>
                <a:gd name="T50" fmla="*/ 373 w 914"/>
                <a:gd name="T51" fmla="*/ 356 h 845"/>
                <a:gd name="T52" fmla="*/ 359 w 914"/>
                <a:gd name="T53" fmla="*/ 345 h 845"/>
                <a:gd name="T54" fmla="*/ 425 w 914"/>
                <a:gd name="T55" fmla="*/ 380 h 845"/>
                <a:gd name="T56" fmla="*/ 425 w 914"/>
                <a:gd name="T57" fmla="*/ 404 h 845"/>
                <a:gd name="T58" fmla="*/ 411 w 914"/>
                <a:gd name="T59" fmla="*/ 392 h 845"/>
                <a:gd name="T60" fmla="*/ 477 w 914"/>
                <a:gd name="T61" fmla="*/ 427 h 845"/>
                <a:gd name="T62" fmla="*/ 477 w 914"/>
                <a:gd name="T63" fmla="*/ 453 h 845"/>
                <a:gd name="T64" fmla="*/ 466 w 914"/>
                <a:gd name="T65" fmla="*/ 441 h 845"/>
                <a:gd name="T66" fmla="*/ 529 w 914"/>
                <a:gd name="T67" fmla="*/ 477 h 845"/>
                <a:gd name="T68" fmla="*/ 532 w 914"/>
                <a:gd name="T69" fmla="*/ 503 h 845"/>
                <a:gd name="T70" fmla="*/ 518 w 914"/>
                <a:gd name="T71" fmla="*/ 491 h 845"/>
                <a:gd name="T72" fmla="*/ 584 w 914"/>
                <a:gd name="T73" fmla="*/ 526 h 845"/>
                <a:gd name="T74" fmla="*/ 584 w 914"/>
                <a:gd name="T75" fmla="*/ 550 h 845"/>
                <a:gd name="T76" fmla="*/ 572 w 914"/>
                <a:gd name="T77" fmla="*/ 538 h 845"/>
                <a:gd name="T78" fmla="*/ 636 w 914"/>
                <a:gd name="T79" fmla="*/ 574 h 845"/>
                <a:gd name="T80" fmla="*/ 638 w 914"/>
                <a:gd name="T81" fmla="*/ 600 h 845"/>
                <a:gd name="T82" fmla="*/ 624 w 914"/>
                <a:gd name="T83" fmla="*/ 588 h 845"/>
                <a:gd name="T84" fmla="*/ 690 w 914"/>
                <a:gd name="T85" fmla="*/ 623 h 845"/>
                <a:gd name="T86" fmla="*/ 690 w 914"/>
                <a:gd name="T87" fmla="*/ 649 h 845"/>
                <a:gd name="T88" fmla="*/ 676 w 914"/>
                <a:gd name="T89" fmla="*/ 637 h 845"/>
                <a:gd name="T90" fmla="*/ 742 w 914"/>
                <a:gd name="T91" fmla="*/ 673 h 845"/>
                <a:gd name="T92" fmla="*/ 742 w 914"/>
                <a:gd name="T93" fmla="*/ 699 h 845"/>
                <a:gd name="T94" fmla="*/ 730 w 914"/>
                <a:gd name="T95" fmla="*/ 685 h 845"/>
                <a:gd name="T96" fmla="*/ 794 w 914"/>
                <a:gd name="T97" fmla="*/ 720 h 845"/>
                <a:gd name="T98" fmla="*/ 796 w 914"/>
                <a:gd name="T99" fmla="*/ 746 h 845"/>
                <a:gd name="T100" fmla="*/ 782 w 914"/>
                <a:gd name="T101" fmla="*/ 734 h 845"/>
                <a:gd name="T102" fmla="*/ 848 w 914"/>
                <a:gd name="T103" fmla="*/ 770 h 845"/>
                <a:gd name="T104" fmla="*/ 848 w 914"/>
                <a:gd name="T105" fmla="*/ 796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14" h="845">
                  <a:moveTo>
                    <a:pt x="888" y="831"/>
                  </a:moveTo>
                  <a:lnTo>
                    <a:pt x="900" y="819"/>
                  </a:lnTo>
                  <a:lnTo>
                    <a:pt x="914" y="831"/>
                  </a:lnTo>
                  <a:lnTo>
                    <a:pt x="903" y="845"/>
                  </a:lnTo>
                  <a:lnTo>
                    <a:pt x="888" y="831"/>
                  </a:lnTo>
                  <a:lnTo>
                    <a:pt x="888" y="831"/>
                  </a:lnTo>
                  <a:close/>
                  <a:moveTo>
                    <a:pt x="0" y="11"/>
                  </a:moveTo>
                  <a:lnTo>
                    <a:pt x="3" y="14"/>
                  </a:lnTo>
                  <a:lnTo>
                    <a:pt x="14" y="0"/>
                  </a:lnTo>
                  <a:lnTo>
                    <a:pt x="12" y="0"/>
                  </a:lnTo>
                  <a:lnTo>
                    <a:pt x="0" y="11"/>
                  </a:lnTo>
                  <a:lnTo>
                    <a:pt x="0" y="11"/>
                  </a:lnTo>
                  <a:close/>
                  <a:moveTo>
                    <a:pt x="43" y="49"/>
                  </a:moveTo>
                  <a:lnTo>
                    <a:pt x="55" y="37"/>
                  </a:lnTo>
                  <a:lnTo>
                    <a:pt x="69" y="49"/>
                  </a:lnTo>
                  <a:lnTo>
                    <a:pt x="55" y="63"/>
                  </a:lnTo>
                  <a:lnTo>
                    <a:pt x="43" y="49"/>
                  </a:lnTo>
                  <a:lnTo>
                    <a:pt x="43" y="49"/>
                  </a:lnTo>
                  <a:close/>
                  <a:moveTo>
                    <a:pt x="95" y="99"/>
                  </a:moveTo>
                  <a:lnTo>
                    <a:pt x="107" y="87"/>
                  </a:lnTo>
                  <a:lnTo>
                    <a:pt x="121" y="99"/>
                  </a:lnTo>
                  <a:lnTo>
                    <a:pt x="109" y="111"/>
                  </a:lnTo>
                  <a:lnTo>
                    <a:pt x="95" y="99"/>
                  </a:lnTo>
                  <a:lnTo>
                    <a:pt x="95" y="99"/>
                  </a:lnTo>
                  <a:close/>
                  <a:moveTo>
                    <a:pt x="149" y="148"/>
                  </a:moveTo>
                  <a:lnTo>
                    <a:pt x="161" y="134"/>
                  </a:lnTo>
                  <a:lnTo>
                    <a:pt x="173" y="146"/>
                  </a:lnTo>
                  <a:lnTo>
                    <a:pt x="161" y="160"/>
                  </a:lnTo>
                  <a:lnTo>
                    <a:pt x="149" y="148"/>
                  </a:lnTo>
                  <a:lnTo>
                    <a:pt x="149" y="148"/>
                  </a:lnTo>
                  <a:close/>
                  <a:moveTo>
                    <a:pt x="201" y="198"/>
                  </a:moveTo>
                  <a:lnTo>
                    <a:pt x="213" y="184"/>
                  </a:lnTo>
                  <a:lnTo>
                    <a:pt x="227" y="196"/>
                  </a:lnTo>
                  <a:lnTo>
                    <a:pt x="215" y="210"/>
                  </a:lnTo>
                  <a:lnTo>
                    <a:pt x="201" y="198"/>
                  </a:lnTo>
                  <a:lnTo>
                    <a:pt x="201" y="198"/>
                  </a:lnTo>
                  <a:close/>
                  <a:moveTo>
                    <a:pt x="253" y="245"/>
                  </a:moveTo>
                  <a:lnTo>
                    <a:pt x="267" y="234"/>
                  </a:lnTo>
                  <a:lnTo>
                    <a:pt x="279" y="245"/>
                  </a:lnTo>
                  <a:lnTo>
                    <a:pt x="267" y="257"/>
                  </a:lnTo>
                  <a:lnTo>
                    <a:pt x="253" y="245"/>
                  </a:lnTo>
                  <a:lnTo>
                    <a:pt x="253" y="245"/>
                  </a:lnTo>
                  <a:close/>
                  <a:moveTo>
                    <a:pt x="307" y="295"/>
                  </a:moveTo>
                  <a:lnTo>
                    <a:pt x="319" y="281"/>
                  </a:lnTo>
                  <a:lnTo>
                    <a:pt x="331" y="293"/>
                  </a:lnTo>
                  <a:lnTo>
                    <a:pt x="319" y="307"/>
                  </a:lnTo>
                  <a:lnTo>
                    <a:pt x="307" y="295"/>
                  </a:lnTo>
                  <a:lnTo>
                    <a:pt x="307" y="295"/>
                  </a:lnTo>
                  <a:close/>
                  <a:moveTo>
                    <a:pt x="359" y="345"/>
                  </a:moveTo>
                  <a:lnTo>
                    <a:pt x="371" y="330"/>
                  </a:lnTo>
                  <a:lnTo>
                    <a:pt x="385" y="342"/>
                  </a:lnTo>
                  <a:lnTo>
                    <a:pt x="373" y="356"/>
                  </a:lnTo>
                  <a:lnTo>
                    <a:pt x="359" y="345"/>
                  </a:lnTo>
                  <a:lnTo>
                    <a:pt x="359" y="345"/>
                  </a:lnTo>
                  <a:close/>
                  <a:moveTo>
                    <a:pt x="411" y="392"/>
                  </a:moveTo>
                  <a:lnTo>
                    <a:pt x="425" y="380"/>
                  </a:lnTo>
                  <a:lnTo>
                    <a:pt x="437" y="392"/>
                  </a:lnTo>
                  <a:lnTo>
                    <a:pt x="425" y="404"/>
                  </a:lnTo>
                  <a:lnTo>
                    <a:pt x="411" y="392"/>
                  </a:lnTo>
                  <a:lnTo>
                    <a:pt x="411" y="392"/>
                  </a:lnTo>
                  <a:close/>
                  <a:moveTo>
                    <a:pt x="466" y="441"/>
                  </a:moveTo>
                  <a:lnTo>
                    <a:pt x="477" y="427"/>
                  </a:lnTo>
                  <a:lnTo>
                    <a:pt x="492" y="441"/>
                  </a:lnTo>
                  <a:lnTo>
                    <a:pt x="477" y="453"/>
                  </a:lnTo>
                  <a:lnTo>
                    <a:pt x="466" y="441"/>
                  </a:lnTo>
                  <a:lnTo>
                    <a:pt x="466" y="441"/>
                  </a:lnTo>
                  <a:close/>
                  <a:moveTo>
                    <a:pt x="518" y="491"/>
                  </a:moveTo>
                  <a:lnTo>
                    <a:pt x="529" y="477"/>
                  </a:lnTo>
                  <a:lnTo>
                    <a:pt x="543" y="489"/>
                  </a:lnTo>
                  <a:lnTo>
                    <a:pt x="532" y="503"/>
                  </a:lnTo>
                  <a:lnTo>
                    <a:pt x="518" y="491"/>
                  </a:lnTo>
                  <a:lnTo>
                    <a:pt x="518" y="491"/>
                  </a:lnTo>
                  <a:close/>
                  <a:moveTo>
                    <a:pt x="572" y="538"/>
                  </a:moveTo>
                  <a:lnTo>
                    <a:pt x="584" y="526"/>
                  </a:lnTo>
                  <a:lnTo>
                    <a:pt x="595" y="538"/>
                  </a:lnTo>
                  <a:lnTo>
                    <a:pt x="584" y="550"/>
                  </a:lnTo>
                  <a:lnTo>
                    <a:pt x="572" y="538"/>
                  </a:lnTo>
                  <a:lnTo>
                    <a:pt x="572" y="538"/>
                  </a:lnTo>
                  <a:close/>
                  <a:moveTo>
                    <a:pt x="624" y="588"/>
                  </a:moveTo>
                  <a:lnTo>
                    <a:pt x="636" y="574"/>
                  </a:lnTo>
                  <a:lnTo>
                    <a:pt x="650" y="588"/>
                  </a:lnTo>
                  <a:lnTo>
                    <a:pt x="638" y="600"/>
                  </a:lnTo>
                  <a:lnTo>
                    <a:pt x="624" y="588"/>
                  </a:lnTo>
                  <a:lnTo>
                    <a:pt x="624" y="588"/>
                  </a:lnTo>
                  <a:close/>
                  <a:moveTo>
                    <a:pt x="676" y="637"/>
                  </a:moveTo>
                  <a:lnTo>
                    <a:pt x="690" y="623"/>
                  </a:lnTo>
                  <a:lnTo>
                    <a:pt x="702" y="635"/>
                  </a:lnTo>
                  <a:lnTo>
                    <a:pt x="690" y="649"/>
                  </a:lnTo>
                  <a:lnTo>
                    <a:pt x="676" y="637"/>
                  </a:lnTo>
                  <a:lnTo>
                    <a:pt x="676" y="637"/>
                  </a:lnTo>
                  <a:close/>
                  <a:moveTo>
                    <a:pt x="730" y="685"/>
                  </a:moveTo>
                  <a:lnTo>
                    <a:pt x="742" y="673"/>
                  </a:lnTo>
                  <a:lnTo>
                    <a:pt x="756" y="685"/>
                  </a:lnTo>
                  <a:lnTo>
                    <a:pt x="742" y="699"/>
                  </a:lnTo>
                  <a:lnTo>
                    <a:pt x="730" y="685"/>
                  </a:lnTo>
                  <a:lnTo>
                    <a:pt x="730" y="685"/>
                  </a:lnTo>
                  <a:close/>
                  <a:moveTo>
                    <a:pt x="782" y="734"/>
                  </a:moveTo>
                  <a:lnTo>
                    <a:pt x="794" y="720"/>
                  </a:lnTo>
                  <a:lnTo>
                    <a:pt x="808" y="734"/>
                  </a:lnTo>
                  <a:lnTo>
                    <a:pt x="796" y="746"/>
                  </a:lnTo>
                  <a:lnTo>
                    <a:pt x="782" y="734"/>
                  </a:lnTo>
                  <a:lnTo>
                    <a:pt x="782" y="734"/>
                  </a:lnTo>
                  <a:close/>
                  <a:moveTo>
                    <a:pt x="836" y="784"/>
                  </a:moveTo>
                  <a:lnTo>
                    <a:pt x="848" y="770"/>
                  </a:lnTo>
                  <a:lnTo>
                    <a:pt x="860" y="782"/>
                  </a:lnTo>
                  <a:lnTo>
                    <a:pt x="848" y="796"/>
                  </a:lnTo>
                  <a:lnTo>
                    <a:pt x="836" y="784"/>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7" name="Freeform 507"/>
            <p:cNvSpPr>
              <a:spLocks noEditPoints="1"/>
            </p:cNvSpPr>
            <p:nvPr/>
          </p:nvSpPr>
          <p:spPr bwMode="auto">
            <a:xfrm>
              <a:off x="6253163" y="4641850"/>
              <a:ext cx="1282700" cy="619125"/>
            </a:xfrm>
            <a:custGeom>
              <a:avLst/>
              <a:gdLst>
                <a:gd name="T0" fmla="*/ 784 w 808"/>
                <a:gd name="T1" fmla="*/ 9 h 390"/>
                <a:gd name="T2" fmla="*/ 808 w 808"/>
                <a:gd name="T3" fmla="*/ 16 h 390"/>
                <a:gd name="T4" fmla="*/ 791 w 808"/>
                <a:gd name="T5" fmla="*/ 23 h 390"/>
                <a:gd name="T6" fmla="*/ 0 w 808"/>
                <a:gd name="T7" fmla="*/ 373 h 390"/>
                <a:gd name="T8" fmla="*/ 24 w 808"/>
                <a:gd name="T9" fmla="*/ 382 h 390"/>
                <a:gd name="T10" fmla="*/ 7 w 808"/>
                <a:gd name="T11" fmla="*/ 390 h 390"/>
                <a:gd name="T12" fmla="*/ 66 w 808"/>
                <a:gd name="T13" fmla="*/ 342 h 390"/>
                <a:gd name="T14" fmla="*/ 90 w 808"/>
                <a:gd name="T15" fmla="*/ 352 h 390"/>
                <a:gd name="T16" fmla="*/ 73 w 808"/>
                <a:gd name="T17" fmla="*/ 359 h 390"/>
                <a:gd name="T18" fmla="*/ 130 w 808"/>
                <a:gd name="T19" fmla="*/ 312 h 390"/>
                <a:gd name="T20" fmla="*/ 156 w 808"/>
                <a:gd name="T21" fmla="*/ 321 h 390"/>
                <a:gd name="T22" fmla="*/ 140 w 808"/>
                <a:gd name="T23" fmla="*/ 328 h 390"/>
                <a:gd name="T24" fmla="*/ 196 w 808"/>
                <a:gd name="T25" fmla="*/ 283 h 390"/>
                <a:gd name="T26" fmla="*/ 220 w 808"/>
                <a:gd name="T27" fmla="*/ 290 h 390"/>
                <a:gd name="T28" fmla="*/ 203 w 808"/>
                <a:gd name="T29" fmla="*/ 297 h 390"/>
                <a:gd name="T30" fmla="*/ 262 w 808"/>
                <a:gd name="T31" fmla="*/ 253 h 390"/>
                <a:gd name="T32" fmla="*/ 286 w 808"/>
                <a:gd name="T33" fmla="*/ 260 h 390"/>
                <a:gd name="T34" fmla="*/ 269 w 808"/>
                <a:gd name="T35" fmla="*/ 269 h 390"/>
                <a:gd name="T36" fmla="*/ 326 w 808"/>
                <a:gd name="T37" fmla="*/ 222 h 390"/>
                <a:gd name="T38" fmla="*/ 350 w 808"/>
                <a:gd name="T39" fmla="*/ 229 h 390"/>
                <a:gd name="T40" fmla="*/ 333 w 808"/>
                <a:gd name="T41" fmla="*/ 238 h 390"/>
                <a:gd name="T42" fmla="*/ 392 w 808"/>
                <a:gd name="T43" fmla="*/ 191 h 390"/>
                <a:gd name="T44" fmla="*/ 416 w 808"/>
                <a:gd name="T45" fmla="*/ 201 h 390"/>
                <a:gd name="T46" fmla="*/ 399 w 808"/>
                <a:gd name="T47" fmla="*/ 208 h 390"/>
                <a:gd name="T48" fmla="*/ 458 w 808"/>
                <a:gd name="T49" fmla="*/ 160 h 390"/>
                <a:gd name="T50" fmla="*/ 482 w 808"/>
                <a:gd name="T51" fmla="*/ 170 h 390"/>
                <a:gd name="T52" fmla="*/ 465 w 808"/>
                <a:gd name="T53" fmla="*/ 177 h 390"/>
                <a:gd name="T54" fmla="*/ 522 w 808"/>
                <a:gd name="T55" fmla="*/ 130 h 390"/>
                <a:gd name="T56" fmla="*/ 546 w 808"/>
                <a:gd name="T57" fmla="*/ 139 h 390"/>
                <a:gd name="T58" fmla="*/ 529 w 808"/>
                <a:gd name="T59" fmla="*/ 146 h 390"/>
                <a:gd name="T60" fmla="*/ 588 w 808"/>
                <a:gd name="T61" fmla="*/ 99 h 390"/>
                <a:gd name="T62" fmla="*/ 612 w 808"/>
                <a:gd name="T63" fmla="*/ 108 h 390"/>
                <a:gd name="T64" fmla="*/ 595 w 808"/>
                <a:gd name="T65" fmla="*/ 116 h 390"/>
                <a:gd name="T66" fmla="*/ 652 w 808"/>
                <a:gd name="T67" fmla="*/ 68 h 390"/>
                <a:gd name="T68" fmla="*/ 676 w 808"/>
                <a:gd name="T69" fmla="*/ 78 h 390"/>
                <a:gd name="T70" fmla="*/ 662 w 808"/>
                <a:gd name="T71" fmla="*/ 85 h 390"/>
                <a:gd name="T72" fmla="*/ 718 w 808"/>
                <a:gd name="T73" fmla="*/ 38 h 390"/>
                <a:gd name="T74" fmla="*/ 742 w 808"/>
                <a:gd name="T75" fmla="*/ 47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8" h="390">
                  <a:moveTo>
                    <a:pt x="791" y="23"/>
                  </a:moveTo>
                  <a:lnTo>
                    <a:pt x="784" y="9"/>
                  </a:lnTo>
                  <a:lnTo>
                    <a:pt x="799" y="0"/>
                  </a:lnTo>
                  <a:lnTo>
                    <a:pt x="808" y="16"/>
                  </a:lnTo>
                  <a:lnTo>
                    <a:pt x="791" y="23"/>
                  </a:lnTo>
                  <a:lnTo>
                    <a:pt x="791" y="23"/>
                  </a:lnTo>
                  <a:close/>
                  <a:moveTo>
                    <a:pt x="7" y="390"/>
                  </a:moveTo>
                  <a:lnTo>
                    <a:pt x="0" y="373"/>
                  </a:lnTo>
                  <a:lnTo>
                    <a:pt x="17" y="366"/>
                  </a:lnTo>
                  <a:lnTo>
                    <a:pt x="24" y="382"/>
                  </a:lnTo>
                  <a:lnTo>
                    <a:pt x="7" y="390"/>
                  </a:lnTo>
                  <a:lnTo>
                    <a:pt x="7" y="390"/>
                  </a:lnTo>
                  <a:close/>
                  <a:moveTo>
                    <a:pt x="73" y="359"/>
                  </a:moveTo>
                  <a:lnTo>
                    <a:pt x="66" y="342"/>
                  </a:lnTo>
                  <a:lnTo>
                    <a:pt x="83" y="335"/>
                  </a:lnTo>
                  <a:lnTo>
                    <a:pt x="90" y="352"/>
                  </a:lnTo>
                  <a:lnTo>
                    <a:pt x="73" y="359"/>
                  </a:lnTo>
                  <a:lnTo>
                    <a:pt x="73" y="359"/>
                  </a:lnTo>
                  <a:close/>
                  <a:moveTo>
                    <a:pt x="140" y="328"/>
                  </a:moveTo>
                  <a:lnTo>
                    <a:pt x="130" y="312"/>
                  </a:lnTo>
                  <a:lnTo>
                    <a:pt x="147" y="305"/>
                  </a:lnTo>
                  <a:lnTo>
                    <a:pt x="156" y="321"/>
                  </a:lnTo>
                  <a:lnTo>
                    <a:pt x="140" y="328"/>
                  </a:lnTo>
                  <a:lnTo>
                    <a:pt x="140" y="328"/>
                  </a:lnTo>
                  <a:close/>
                  <a:moveTo>
                    <a:pt x="203" y="297"/>
                  </a:moveTo>
                  <a:lnTo>
                    <a:pt x="196" y="283"/>
                  </a:lnTo>
                  <a:lnTo>
                    <a:pt x="213" y="274"/>
                  </a:lnTo>
                  <a:lnTo>
                    <a:pt x="220" y="290"/>
                  </a:lnTo>
                  <a:lnTo>
                    <a:pt x="203" y="297"/>
                  </a:lnTo>
                  <a:lnTo>
                    <a:pt x="203" y="297"/>
                  </a:lnTo>
                  <a:close/>
                  <a:moveTo>
                    <a:pt x="269" y="269"/>
                  </a:moveTo>
                  <a:lnTo>
                    <a:pt x="262" y="253"/>
                  </a:lnTo>
                  <a:lnTo>
                    <a:pt x="279" y="243"/>
                  </a:lnTo>
                  <a:lnTo>
                    <a:pt x="286" y="260"/>
                  </a:lnTo>
                  <a:lnTo>
                    <a:pt x="269" y="269"/>
                  </a:lnTo>
                  <a:lnTo>
                    <a:pt x="269" y="269"/>
                  </a:lnTo>
                  <a:close/>
                  <a:moveTo>
                    <a:pt x="333" y="238"/>
                  </a:moveTo>
                  <a:lnTo>
                    <a:pt x="326" y="222"/>
                  </a:lnTo>
                  <a:lnTo>
                    <a:pt x="343" y="215"/>
                  </a:lnTo>
                  <a:lnTo>
                    <a:pt x="350" y="229"/>
                  </a:lnTo>
                  <a:lnTo>
                    <a:pt x="333" y="238"/>
                  </a:lnTo>
                  <a:lnTo>
                    <a:pt x="333" y="238"/>
                  </a:lnTo>
                  <a:close/>
                  <a:moveTo>
                    <a:pt x="399" y="208"/>
                  </a:moveTo>
                  <a:lnTo>
                    <a:pt x="392" y="191"/>
                  </a:lnTo>
                  <a:lnTo>
                    <a:pt x="409" y="184"/>
                  </a:lnTo>
                  <a:lnTo>
                    <a:pt x="416" y="201"/>
                  </a:lnTo>
                  <a:lnTo>
                    <a:pt x="399" y="208"/>
                  </a:lnTo>
                  <a:lnTo>
                    <a:pt x="399" y="208"/>
                  </a:lnTo>
                  <a:close/>
                  <a:moveTo>
                    <a:pt x="465" y="177"/>
                  </a:moveTo>
                  <a:lnTo>
                    <a:pt x="458" y="160"/>
                  </a:lnTo>
                  <a:lnTo>
                    <a:pt x="473" y="153"/>
                  </a:lnTo>
                  <a:lnTo>
                    <a:pt x="482" y="170"/>
                  </a:lnTo>
                  <a:lnTo>
                    <a:pt x="465" y="177"/>
                  </a:lnTo>
                  <a:lnTo>
                    <a:pt x="465" y="177"/>
                  </a:lnTo>
                  <a:close/>
                  <a:moveTo>
                    <a:pt x="529" y="146"/>
                  </a:moveTo>
                  <a:lnTo>
                    <a:pt x="522" y="130"/>
                  </a:lnTo>
                  <a:lnTo>
                    <a:pt x="539" y="123"/>
                  </a:lnTo>
                  <a:lnTo>
                    <a:pt x="546" y="139"/>
                  </a:lnTo>
                  <a:lnTo>
                    <a:pt x="529" y="146"/>
                  </a:lnTo>
                  <a:lnTo>
                    <a:pt x="529" y="146"/>
                  </a:lnTo>
                  <a:close/>
                  <a:moveTo>
                    <a:pt x="595" y="116"/>
                  </a:moveTo>
                  <a:lnTo>
                    <a:pt x="588" y="99"/>
                  </a:lnTo>
                  <a:lnTo>
                    <a:pt x="605" y="92"/>
                  </a:lnTo>
                  <a:lnTo>
                    <a:pt x="612" y="108"/>
                  </a:lnTo>
                  <a:lnTo>
                    <a:pt x="595" y="116"/>
                  </a:lnTo>
                  <a:lnTo>
                    <a:pt x="595" y="116"/>
                  </a:lnTo>
                  <a:close/>
                  <a:moveTo>
                    <a:pt x="662" y="85"/>
                  </a:moveTo>
                  <a:lnTo>
                    <a:pt x="652" y="68"/>
                  </a:lnTo>
                  <a:lnTo>
                    <a:pt x="669" y="61"/>
                  </a:lnTo>
                  <a:lnTo>
                    <a:pt x="676" y="78"/>
                  </a:lnTo>
                  <a:lnTo>
                    <a:pt x="662" y="85"/>
                  </a:lnTo>
                  <a:lnTo>
                    <a:pt x="662" y="85"/>
                  </a:lnTo>
                  <a:close/>
                  <a:moveTo>
                    <a:pt x="725" y="54"/>
                  </a:moveTo>
                  <a:lnTo>
                    <a:pt x="718" y="38"/>
                  </a:lnTo>
                  <a:lnTo>
                    <a:pt x="735" y="30"/>
                  </a:lnTo>
                  <a:lnTo>
                    <a:pt x="742" y="47"/>
                  </a:lnTo>
                  <a:lnTo>
                    <a:pt x="725" y="54"/>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8" name="Freeform 508"/>
            <p:cNvSpPr>
              <a:spLocks noEditPoints="1"/>
            </p:cNvSpPr>
            <p:nvPr/>
          </p:nvSpPr>
          <p:spPr bwMode="auto">
            <a:xfrm>
              <a:off x="7521575" y="3749675"/>
              <a:ext cx="1203325" cy="917575"/>
            </a:xfrm>
            <a:custGeom>
              <a:avLst/>
              <a:gdLst>
                <a:gd name="T0" fmla="*/ 23 w 758"/>
                <a:gd name="T1" fmla="*/ 567 h 578"/>
                <a:gd name="T2" fmla="*/ 0 w 758"/>
                <a:gd name="T3" fmla="*/ 564 h 578"/>
                <a:gd name="T4" fmla="*/ 14 w 758"/>
                <a:gd name="T5" fmla="*/ 552 h 578"/>
                <a:gd name="T6" fmla="*/ 746 w 758"/>
                <a:gd name="T7" fmla="*/ 0 h 578"/>
                <a:gd name="T8" fmla="*/ 758 w 758"/>
                <a:gd name="T9" fmla="*/ 14 h 578"/>
                <a:gd name="T10" fmla="*/ 746 w 758"/>
                <a:gd name="T11" fmla="*/ 0 h 578"/>
                <a:gd name="T12" fmla="*/ 713 w 758"/>
                <a:gd name="T13" fmla="*/ 47 h 578"/>
                <a:gd name="T14" fmla="*/ 689 w 758"/>
                <a:gd name="T15" fmla="*/ 42 h 578"/>
                <a:gd name="T16" fmla="*/ 703 w 758"/>
                <a:gd name="T17" fmla="*/ 33 h 578"/>
                <a:gd name="T18" fmla="*/ 656 w 758"/>
                <a:gd name="T19" fmla="*/ 89 h 578"/>
                <a:gd name="T20" fmla="*/ 630 w 758"/>
                <a:gd name="T21" fmla="*/ 87 h 578"/>
                <a:gd name="T22" fmla="*/ 644 w 758"/>
                <a:gd name="T23" fmla="*/ 75 h 578"/>
                <a:gd name="T24" fmla="*/ 599 w 758"/>
                <a:gd name="T25" fmla="*/ 134 h 578"/>
                <a:gd name="T26" fmla="*/ 573 w 758"/>
                <a:gd name="T27" fmla="*/ 130 h 578"/>
                <a:gd name="T28" fmla="*/ 588 w 758"/>
                <a:gd name="T29" fmla="*/ 118 h 578"/>
                <a:gd name="T30" fmla="*/ 540 w 758"/>
                <a:gd name="T31" fmla="*/ 177 h 578"/>
                <a:gd name="T32" fmla="*/ 517 w 758"/>
                <a:gd name="T33" fmla="*/ 172 h 578"/>
                <a:gd name="T34" fmla="*/ 531 w 758"/>
                <a:gd name="T35" fmla="*/ 163 h 578"/>
                <a:gd name="T36" fmla="*/ 484 w 758"/>
                <a:gd name="T37" fmla="*/ 219 h 578"/>
                <a:gd name="T38" fmla="*/ 458 w 758"/>
                <a:gd name="T39" fmla="*/ 217 h 578"/>
                <a:gd name="T40" fmla="*/ 472 w 758"/>
                <a:gd name="T41" fmla="*/ 205 h 578"/>
                <a:gd name="T42" fmla="*/ 427 w 758"/>
                <a:gd name="T43" fmla="*/ 264 h 578"/>
                <a:gd name="T44" fmla="*/ 401 w 758"/>
                <a:gd name="T45" fmla="*/ 259 h 578"/>
                <a:gd name="T46" fmla="*/ 415 w 758"/>
                <a:gd name="T47" fmla="*/ 250 h 578"/>
                <a:gd name="T48" fmla="*/ 368 w 758"/>
                <a:gd name="T49" fmla="*/ 307 h 578"/>
                <a:gd name="T50" fmla="*/ 344 w 758"/>
                <a:gd name="T51" fmla="*/ 304 h 578"/>
                <a:gd name="T52" fmla="*/ 359 w 758"/>
                <a:gd name="T53" fmla="*/ 292 h 578"/>
                <a:gd name="T54" fmla="*/ 311 w 758"/>
                <a:gd name="T55" fmla="*/ 349 h 578"/>
                <a:gd name="T56" fmla="*/ 285 w 758"/>
                <a:gd name="T57" fmla="*/ 347 h 578"/>
                <a:gd name="T58" fmla="*/ 299 w 758"/>
                <a:gd name="T59" fmla="*/ 335 h 578"/>
                <a:gd name="T60" fmla="*/ 255 w 758"/>
                <a:gd name="T61" fmla="*/ 394 h 578"/>
                <a:gd name="T62" fmla="*/ 229 w 758"/>
                <a:gd name="T63" fmla="*/ 389 h 578"/>
                <a:gd name="T64" fmla="*/ 243 w 758"/>
                <a:gd name="T65" fmla="*/ 380 h 578"/>
                <a:gd name="T66" fmla="*/ 196 w 758"/>
                <a:gd name="T67" fmla="*/ 437 h 578"/>
                <a:gd name="T68" fmla="*/ 172 w 758"/>
                <a:gd name="T69" fmla="*/ 434 h 578"/>
                <a:gd name="T70" fmla="*/ 186 w 758"/>
                <a:gd name="T71" fmla="*/ 422 h 578"/>
                <a:gd name="T72" fmla="*/ 139 w 758"/>
                <a:gd name="T73" fmla="*/ 481 h 578"/>
                <a:gd name="T74" fmla="*/ 113 w 758"/>
                <a:gd name="T75" fmla="*/ 477 h 578"/>
                <a:gd name="T76" fmla="*/ 129 w 758"/>
                <a:gd name="T77" fmla="*/ 465 h 578"/>
                <a:gd name="T78" fmla="*/ 82 w 758"/>
                <a:gd name="T79" fmla="*/ 524 h 578"/>
                <a:gd name="T80" fmla="*/ 56 w 758"/>
                <a:gd name="T81" fmla="*/ 519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8" h="578">
                  <a:moveTo>
                    <a:pt x="14" y="552"/>
                  </a:moveTo>
                  <a:lnTo>
                    <a:pt x="23" y="567"/>
                  </a:lnTo>
                  <a:lnTo>
                    <a:pt x="9" y="578"/>
                  </a:lnTo>
                  <a:lnTo>
                    <a:pt x="0" y="564"/>
                  </a:lnTo>
                  <a:lnTo>
                    <a:pt x="14" y="552"/>
                  </a:lnTo>
                  <a:lnTo>
                    <a:pt x="14" y="552"/>
                  </a:lnTo>
                  <a:close/>
                  <a:moveTo>
                    <a:pt x="746" y="0"/>
                  </a:moveTo>
                  <a:lnTo>
                    <a:pt x="746" y="0"/>
                  </a:lnTo>
                  <a:lnTo>
                    <a:pt x="758" y="14"/>
                  </a:lnTo>
                  <a:lnTo>
                    <a:pt x="758" y="14"/>
                  </a:lnTo>
                  <a:lnTo>
                    <a:pt x="746" y="0"/>
                  </a:lnTo>
                  <a:lnTo>
                    <a:pt x="746" y="0"/>
                  </a:lnTo>
                  <a:close/>
                  <a:moveTo>
                    <a:pt x="703" y="33"/>
                  </a:moveTo>
                  <a:lnTo>
                    <a:pt x="713" y="47"/>
                  </a:lnTo>
                  <a:lnTo>
                    <a:pt x="699" y="56"/>
                  </a:lnTo>
                  <a:lnTo>
                    <a:pt x="689" y="42"/>
                  </a:lnTo>
                  <a:lnTo>
                    <a:pt x="703" y="33"/>
                  </a:lnTo>
                  <a:lnTo>
                    <a:pt x="703" y="33"/>
                  </a:lnTo>
                  <a:close/>
                  <a:moveTo>
                    <a:pt x="644" y="75"/>
                  </a:moveTo>
                  <a:lnTo>
                    <a:pt x="656" y="89"/>
                  </a:lnTo>
                  <a:lnTo>
                    <a:pt x="642" y="101"/>
                  </a:lnTo>
                  <a:lnTo>
                    <a:pt x="630" y="87"/>
                  </a:lnTo>
                  <a:lnTo>
                    <a:pt x="644" y="75"/>
                  </a:lnTo>
                  <a:lnTo>
                    <a:pt x="644" y="75"/>
                  </a:lnTo>
                  <a:close/>
                  <a:moveTo>
                    <a:pt x="588" y="118"/>
                  </a:moveTo>
                  <a:lnTo>
                    <a:pt x="599" y="134"/>
                  </a:lnTo>
                  <a:lnTo>
                    <a:pt x="585" y="144"/>
                  </a:lnTo>
                  <a:lnTo>
                    <a:pt x="573" y="130"/>
                  </a:lnTo>
                  <a:lnTo>
                    <a:pt x="588" y="118"/>
                  </a:lnTo>
                  <a:lnTo>
                    <a:pt x="588" y="118"/>
                  </a:lnTo>
                  <a:close/>
                  <a:moveTo>
                    <a:pt x="531" y="163"/>
                  </a:moveTo>
                  <a:lnTo>
                    <a:pt x="540" y="177"/>
                  </a:lnTo>
                  <a:lnTo>
                    <a:pt x="526" y="186"/>
                  </a:lnTo>
                  <a:lnTo>
                    <a:pt x="517" y="172"/>
                  </a:lnTo>
                  <a:lnTo>
                    <a:pt x="531" y="163"/>
                  </a:lnTo>
                  <a:lnTo>
                    <a:pt x="531" y="163"/>
                  </a:lnTo>
                  <a:close/>
                  <a:moveTo>
                    <a:pt x="472" y="205"/>
                  </a:moveTo>
                  <a:lnTo>
                    <a:pt x="484" y="219"/>
                  </a:lnTo>
                  <a:lnTo>
                    <a:pt x="470" y="231"/>
                  </a:lnTo>
                  <a:lnTo>
                    <a:pt x="458" y="217"/>
                  </a:lnTo>
                  <a:lnTo>
                    <a:pt x="472" y="205"/>
                  </a:lnTo>
                  <a:lnTo>
                    <a:pt x="472" y="205"/>
                  </a:lnTo>
                  <a:close/>
                  <a:moveTo>
                    <a:pt x="415" y="250"/>
                  </a:moveTo>
                  <a:lnTo>
                    <a:pt x="427" y="264"/>
                  </a:lnTo>
                  <a:lnTo>
                    <a:pt x="413" y="274"/>
                  </a:lnTo>
                  <a:lnTo>
                    <a:pt x="401" y="259"/>
                  </a:lnTo>
                  <a:lnTo>
                    <a:pt x="415" y="250"/>
                  </a:lnTo>
                  <a:lnTo>
                    <a:pt x="415" y="250"/>
                  </a:lnTo>
                  <a:close/>
                  <a:moveTo>
                    <a:pt x="359" y="292"/>
                  </a:moveTo>
                  <a:lnTo>
                    <a:pt x="368" y="307"/>
                  </a:lnTo>
                  <a:lnTo>
                    <a:pt x="354" y="318"/>
                  </a:lnTo>
                  <a:lnTo>
                    <a:pt x="344" y="304"/>
                  </a:lnTo>
                  <a:lnTo>
                    <a:pt x="359" y="292"/>
                  </a:lnTo>
                  <a:lnTo>
                    <a:pt x="359" y="292"/>
                  </a:lnTo>
                  <a:close/>
                  <a:moveTo>
                    <a:pt x="299" y="335"/>
                  </a:moveTo>
                  <a:lnTo>
                    <a:pt x="311" y="349"/>
                  </a:lnTo>
                  <a:lnTo>
                    <a:pt x="297" y="361"/>
                  </a:lnTo>
                  <a:lnTo>
                    <a:pt x="285" y="347"/>
                  </a:lnTo>
                  <a:lnTo>
                    <a:pt x="299" y="335"/>
                  </a:lnTo>
                  <a:lnTo>
                    <a:pt x="299" y="335"/>
                  </a:lnTo>
                  <a:close/>
                  <a:moveTo>
                    <a:pt x="243" y="380"/>
                  </a:moveTo>
                  <a:lnTo>
                    <a:pt x="255" y="394"/>
                  </a:lnTo>
                  <a:lnTo>
                    <a:pt x="240" y="404"/>
                  </a:lnTo>
                  <a:lnTo>
                    <a:pt x="229" y="389"/>
                  </a:lnTo>
                  <a:lnTo>
                    <a:pt x="243" y="380"/>
                  </a:lnTo>
                  <a:lnTo>
                    <a:pt x="243" y="380"/>
                  </a:lnTo>
                  <a:close/>
                  <a:moveTo>
                    <a:pt x="186" y="422"/>
                  </a:moveTo>
                  <a:lnTo>
                    <a:pt x="196" y="437"/>
                  </a:lnTo>
                  <a:lnTo>
                    <a:pt x="181" y="448"/>
                  </a:lnTo>
                  <a:lnTo>
                    <a:pt x="172" y="434"/>
                  </a:lnTo>
                  <a:lnTo>
                    <a:pt x="186" y="422"/>
                  </a:lnTo>
                  <a:lnTo>
                    <a:pt x="186" y="422"/>
                  </a:lnTo>
                  <a:close/>
                  <a:moveTo>
                    <a:pt x="129" y="465"/>
                  </a:moveTo>
                  <a:lnTo>
                    <a:pt x="139" y="481"/>
                  </a:lnTo>
                  <a:lnTo>
                    <a:pt x="125" y="491"/>
                  </a:lnTo>
                  <a:lnTo>
                    <a:pt x="113" y="477"/>
                  </a:lnTo>
                  <a:lnTo>
                    <a:pt x="129" y="465"/>
                  </a:lnTo>
                  <a:lnTo>
                    <a:pt x="129" y="465"/>
                  </a:lnTo>
                  <a:close/>
                  <a:moveTo>
                    <a:pt x="70" y="510"/>
                  </a:moveTo>
                  <a:lnTo>
                    <a:pt x="82" y="524"/>
                  </a:lnTo>
                  <a:lnTo>
                    <a:pt x="68" y="533"/>
                  </a:lnTo>
                  <a:lnTo>
                    <a:pt x="56" y="519"/>
                  </a:lnTo>
                  <a:lnTo>
                    <a:pt x="70" y="510"/>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9" name="Freeform 509"/>
            <p:cNvSpPr>
              <a:spLocks noEditPoints="1"/>
            </p:cNvSpPr>
            <p:nvPr/>
          </p:nvSpPr>
          <p:spPr bwMode="auto">
            <a:xfrm>
              <a:off x="7527925" y="4641850"/>
              <a:ext cx="1485900" cy="130175"/>
            </a:xfrm>
            <a:custGeom>
              <a:avLst/>
              <a:gdLst>
                <a:gd name="T0" fmla="*/ 17 w 936"/>
                <a:gd name="T1" fmla="*/ 19 h 82"/>
                <a:gd name="T2" fmla="*/ 0 w 936"/>
                <a:gd name="T3" fmla="*/ 0 h 82"/>
                <a:gd name="T4" fmla="*/ 19 w 936"/>
                <a:gd name="T5" fmla="*/ 2 h 82"/>
                <a:gd name="T6" fmla="*/ 936 w 936"/>
                <a:gd name="T7" fmla="*/ 66 h 82"/>
                <a:gd name="T8" fmla="*/ 933 w 936"/>
                <a:gd name="T9" fmla="*/ 82 h 82"/>
                <a:gd name="T10" fmla="*/ 936 w 936"/>
                <a:gd name="T11" fmla="*/ 66 h 82"/>
                <a:gd name="T12" fmla="*/ 879 w 936"/>
                <a:gd name="T13" fmla="*/ 80 h 82"/>
                <a:gd name="T14" fmla="*/ 862 w 936"/>
                <a:gd name="T15" fmla="*/ 61 h 82"/>
                <a:gd name="T16" fmla="*/ 881 w 936"/>
                <a:gd name="T17" fmla="*/ 61 h 82"/>
                <a:gd name="T18" fmla="*/ 808 w 936"/>
                <a:gd name="T19" fmla="*/ 75 h 82"/>
                <a:gd name="T20" fmla="*/ 791 w 936"/>
                <a:gd name="T21" fmla="*/ 56 h 82"/>
                <a:gd name="T22" fmla="*/ 808 w 936"/>
                <a:gd name="T23" fmla="*/ 56 h 82"/>
                <a:gd name="T24" fmla="*/ 735 w 936"/>
                <a:gd name="T25" fmla="*/ 71 h 82"/>
                <a:gd name="T26" fmla="*/ 718 w 936"/>
                <a:gd name="T27" fmla="*/ 49 h 82"/>
                <a:gd name="T28" fmla="*/ 737 w 936"/>
                <a:gd name="T29" fmla="*/ 52 h 82"/>
                <a:gd name="T30" fmla="*/ 664 w 936"/>
                <a:gd name="T31" fmla="*/ 64 h 82"/>
                <a:gd name="T32" fmla="*/ 647 w 936"/>
                <a:gd name="T33" fmla="*/ 45 h 82"/>
                <a:gd name="T34" fmla="*/ 666 w 936"/>
                <a:gd name="T35" fmla="*/ 47 h 82"/>
                <a:gd name="T36" fmla="*/ 593 w 936"/>
                <a:gd name="T37" fmla="*/ 59 h 82"/>
                <a:gd name="T38" fmla="*/ 577 w 936"/>
                <a:gd name="T39" fmla="*/ 40 h 82"/>
                <a:gd name="T40" fmla="*/ 593 w 936"/>
                <a:gd name="T41" fmla="*/ 42 h 82"/>
                <a:gd name="T42" fmla="*/ 520 w 936"/>
                <a:gd name="T43" fmla="*/ 54 h 82"/>
                <a:gd name="T44" fmla="*/ 503 w 936"/>
                <a:gd name="T45" fmla="*/ 35 h 82"/>
                <a:gd name="T46" fmla="*/ 522 w 936"/>
                <a:gd name="T47" fmla="*/ 38 h 82"/>
                <a:gd name="T48" fmla="*/ 449 w 936"/>
                <a:gd name="T49" fmla="*/ 49 h 82"/>
                <a:gd name="T50" fmla="*/ 432 w 936"/>
                <a:gd name="T51" fmla="*/ 30 h 82"/>
                <a:gd name="T52" fmla="*/ 449 w 936"/>
                <a:gd name="T53" fmla="*/ 30 h 82"/>
                <a:gd name="T54" fmla="*/ 376 w 936"/>
                <a:gd name="T55" fmla="*/ 45 h 82"/>
                <a:gd name="T56" fmla="*/ 359 w 936"/>
                <a:gd name="T57" fmla="*/ 26 h 82"/>
                <a:gd name="T58" fmla="*/ 378 w 936"/>
                <a:gd name="T59" fmla="*/ 26 h 82"/>
                <a:gd name="T60" fmla="*/ 305 w 936"/>
                <a:gd name="T61" fmla="*/ 40 h 82"/>
                <a:gd name="T62" fmla="*/ 288 w 936"/>
                <a:gd name="T63" fmla="*/ 21 h 82"/>
                <a:gd name="T64" fmla="*/ 307 w 936"/>
                <a:gd name="T65" fmla="*/ 21 h 82"/>
                <a:gd name="T66" fmla="*/ 234 w 936"/>
                <a:gd name="T67" fmla="*/ 35 h 82"/>
                <a:gd name="T68" fmla="*/ 218 w 936"/>
                <a:gd name="T69" fmla="*/ 14 h 82"/>
                <a:gd name="T70" fmla="*/ 234 w 936"/>
                <a:gd name="T71" fmla="*/ 16 h 82"/>
                <a:gd name="T72" fmla="*/ 161 w 936"/>
                <a:gd name="T73" fmla="*/ 28 h 82"/>
                <a:gd name="T74" fmla="*/ 144 w 936"/>
                <a:gd name="T75" fmla="*/ 9 h 82"/>
                <a:gd name="T76" fmla="*/ 163 w 936"/>
                <a:gd name="T77" fmla="*/ 12 h 82"/>
                <a:gd name="T78" fmla="*/ 90 w 936"/>
                <a:gd name="T79" fmla="*/ 23 h 82"/>
                <a:gd name="T80" fmla="*/ 73 w 936"/>
                <a:gd name="T81" fmla="*/ 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36" h="82">
                  <a:moveTo>
                    <a:pt x="19" y="2"/>
                  </a:moveTo>
                  <a:lnTo>
                    <a:pt x="17" y="19"/>
                  </a:lnTo>
                  <a:lnTo>
                    <a:pt x="0" y="19"/>
                  </a:lnTo>
                  <a:lnTo>
                    <a:pt x="0" y="0"/>
                  </a:lnTo>
                  <a:lnTo>
                    <a:pt x="19" y="2"/>
                  </a:lnTo>
                  <a:lnTo>
                    <a:pt x="19" y="2"/>
                  </a:lnTo>
                  <a:close/>
                  <a:moveTo>
                    <a:pt x="936" y="66"/>
                  </a:moveTo>
                  <a:lnTo>
                    <a:pt x="936" y="66"/>
                  </a:lnTo>
                  <a:lnTo>
                    <a:pt x="933" y="82"/>
                  </a:lnTo>
                  <a:lnTo>
                    <a:pt x="933" y="82"/>
                  </a:lnTo>
                  <a:lnTo>
                    <a:pt x="936" y="66"/>
                  </a:lnTo>
                  <a:lnTo>
                    <a:pt x="936" y="66"/>
                  </a:lnTo>
                  <a:close/>
                  <a:moveTo>
                    <a:pt x="881" y="61"/>
                  </a:moveTo>
                  <a:lnTo>
                    <a:pt x="879" y="80"/>
                  </a:lnTo>
                  <a:lnTo>
                    <a:pt x="862" y="78"/>
                  </a:lnTo>
                  <a:lnTo>
                    <a:pt x="862" y="61"/>
                  </a:lnTo>
                  <a:lnTo>
                    <a:pt x="881" y="61"/>
                  </a:lnTo>
                  <a:lnTo>
                    <a:pt x="881" y="61"/>
                  </a:lnTo>
                  <a:close/>
                  <a:moveTo>
                    <a:pt x="808" y="56"/>
                  </a:moveTo>
                  <a:lnTo>
                    <a:pt x="808" y="75"/>
                  </a:lnTo>
                  <a:lnTo>
                    <a:pt x="789" y="73"/>
                  </a:lnTo>
                  <a:lnTo>
                    <a:pt x="791" y="56"/>
                  </a:lnTo>
                  <a:lnTo>
                    <a:pt x="808" y="56"/>
                  </a:lnTo>
                  <a:lnTo>
                    <a:pt x="808" y="56"/>
                  </a:lnTo>
                  <a:close/>
                  <a:moveTo>
                    <a:pt x="737" y="52"/>
                  </a:moveTo>
                  <a:lnTo>
                    <a:pt x="735" y="71"/>
                  </a:lnTo>
                  <a:lnTo>
                    <a:pt x="718" y="68"/>
                  </a:lnTo>
                  <a:lnTo>
                    <a:pt x="718" y="49"/>
                  </a:lnTo>
                  <a:lnTo>
                    <a:pt x="737" y="52"/>
                  </a:lnTo>
                  <a:lnTo>
                    <a:pt x="737" y="52"/>
                  </a:lnTo>
                  <a:close/>
                  <a:moveTo>
                    <a:pt x="666" y="47"/>
                  </a:moveTo>
                  <a:lnTo>
                    <a:pt x="664" y="64"/>
                  </a:lnTo>
                  <a:lnTo>
                    <a:pt x="645" y="64"/>
                  </a:lnTo>
                  <a:lnTo>
                    <a:pt x="647" y="45"/>
                  </a:lnTo>
                  <a:lnTo>
                    <a:pt x="666" y="47"/>
                  </a:lnTo>
                  <a:lnTo>
                    <a:pt x="666" y="47"/>
                  </a:lnTo>
                  <a:close/>
                  <a:moveTo>
                    <a:pt x="593" y="42"/>
                  </a:moveTo>
                  <a:lnTo>
                    <a:pt x="593" y="59"/>
                  </a:lnTo>
                  <a:lnTo>
                    <a:pt x="574" y="59"/>
                  </a:lnTo>
                  <a:lnTo>
                    <a:pt x="577" y="40"/>
                  </a:lnTo>
                  <a:lnTo>
                    <a:pt x="593" y="42"/>
                  </a:lnTo>
                  <a:lnTo>
                    <a:pt x="593" y="42"/>
                  </a:lnTo>
                  <a:close/>
                  <a:moveTo>
                    <a:pt x="522" y="38"/>
                  </a:moveTo>
                  <a:lnTo>
                    <a:pt x="520" y="54"/>
                  </a:lnTo>
                  <a:lnTo>
                    <a:pt x="503" y="54"/>
                  </a:lnTo>
                  <a:lnTo>
                    <a:pt x="503" y="35"/>
                  </a:lnTo>
                  <a:lnTo>
                    <a:pt x="522" y="38"/>
                  </a:lnTo>
                  <a:lnTo>
                    <a:pt x="522" y="38"/>
                  </a:lnTo>
                  <a:close/>
                  <a:moveTo>
                    <a:pt x="449" y="30"/>
                  </a:moveTo>
                  <a:lnTo>
                    <a:pt x="449" y="49"/>
                  </a:lnTo>
                  <a:lnTo>
                    <a:pt x="430" y="47"/>
                  </a:lnTo>
                  <a:lnTo>
                    <a:pt x="432" y="30"/>
                  </a:lnTo>
                  <a:lnTo>
                    <a:pt x="449" y="30"/>
                  </a:lnTo>
                  <a:lnTo>
                    <a:pt x="449" y="30"/>
                  </a:lnTo>
                  <a:close/>
                  <a:moveTo>
                    <a:pt x="378" y="26"/>
                  </a:moveTo>
                  <a:lnTo>
                    <a:pt x="376" y="45"/>
                  </a:lnTo>
                  <a:lnTo>
                    <a:pt x="359" y="42"/>
                  </a:lnTo>
                  <a:lnTo>
                    <a:pt x="359" y="26"/>
                  </a:lnTo>
                  <a:lnTo>
                    <a:pt x="378" y="26"/>
                  </a:lnTo>
                  <a:lnTo>
                    <a:pt x="378" y="26"/>
                  </a:lnTo>
                  <a:close/>
                  <a:moveTo>
                    <a:pt x="307" y="21"/>
                  </a:moveTo>
                  <a:lnTo>
                    <a:pt x="305" y="40"/>
                  </a:lnTo>
                  <a:lnTo>
                    <a:pt x="286" y="38"/>
                  </a:lnTo>
                  <a:lnTo>
                    <a:pt x="288" y="21"/>
                  </a:lnTo>
                  <a:lnTo>
                    <a:pt x="307" y="21"/>
                  </a:lnTo>
                  <a:lnTo>
                    <a:pt x="307" y="21"/>
                  </a:lnTo>
                  <a:close/>
                  <a:moveTo>
                    <a:pt x="234" y="16"/>
                  </a:moveTo>
                  <a:lnTo>
                    <a:pt x="234" y="35"/>
                  </a:lnTo>
                  <a:lnTo>
                    <a:pt x="215" y="33"/>
                  </a:lnTo>
                  <a:lnTo>
                    <a:pt x="218" y="14"/>
                  </a:lnTo>
                  <a:lnTo>
                    <a:pt x="234" y="16"/>
                  </a:lnTo>
                  <a:lnTo>
                    <a:pt x="234" y="16"/>
                  </a:lnTo>
                  <a:close/>
                  <a:moveTo>
                    <a:pt x="163" y="12"/>
                  </a:moveTo>
                  <a:lnTo>
                    <a:pt x="161" y="28"/>
                  </a:lnTo>
                  <a:lnTo>
                    <a:pt x="144" y="28"/>
                  </a:lnTo>
                  <a:lnTo>
                    <a:pt x="144" y="9"/>
                  </a:lnTo>
                  <a:lnTo>
                    <a:pt x="163" y="12"/>
                  </a:lnTo>
                  <a:lnTo>
                    <a:pt x="163" y="12"/>
                  </a:lnTo>
                  <a:close/>
                  <a:moveTo>
                    <a:pt x="90" y="7"/>
                  </a:moveTo>
                  <a:lnTo>
                    <a:pt x="90" y="23"/>
                  </a:lnTo>
                  <a:lnTo>
                    <a:pt x="71" y="23"/>
                  </a:lnTo>
                  <a:lnTo>
                    <a:pt x="73" y="5"/>
                  </a:lnTo>
                  <a:lnTo>
                    <a:pt x="90" y="7"/>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10" name="Freeform 510"/>
            <p:cNvSpPr>
              <a:spLocks noEditPoints="1"/>
            </p:cNvSpPr>
            <p:nvPr/>
          </p:nvSpPr>
          <p:spPr bwMode="auto">
            <a:xfrm>
              <a:off x="7513638" y="4652963"/>
              <a:ext cx="198438" cy="922338"/>
            </a:xfrm>
            <a:custGeom>
              <a:avLst/>
              <a:gdLst>
                <a:gd name="T0" fmla="*/ 21 w 125"/>
                <a:gd name="T1" fmla="*/ 19 h 581"/>
                <a:gd name="T2" fmla="*/ 5 w 125"/>
                <a:gd name="T3" fmla="*/ 21 h 581"/>
                <a:gd name="T4" fmla="*/ 0 w 125"/>
                <a:gd name="T5" fmla="*/ 2 h 581"/>
                <a:gd name="T6" fmla="*/ 19 w 125"/>
                <a:gd name="T7" fmla="*/ 0 h 581"/>
                <a:gd name="T8" fmla="*/ 21 w 125"/>
                <a:gd name="T9" fmla="*/ 19 h 581"/>
                <a:gd name="T10" fmla="*/ 21 w 125"/>
                <a:gd name="T11" fmla="*/ 19 h 581"/>
                <a:gd name="T12" fmla="*/ 125 w 125"/>
                <a:gd name="T13" fmla="*/ 576 h 581"/>
                <a:gd name="T14" fmla="*/ 123 w 125"/>
                <a:gd name="T15" fmla="*/ 567 h 581"/>
                <a:gd name="T16" fmla="*/ 106 w 125"/>
                <a:gd name="T17" fmla="*/ 569 h 581"/>
                <a:gd name="T18" fmla="*/ 106 w 125"/>
                <a:gd name="T19" fmla="*/ 581 h 581"/>
                <a:gd name="T20" fmla="*/ 125 w 125"/>
                <a:gd name="T21" fmla="*/ 576 h 581"/>
                <a:gd name="T22" fmla="*/ 125 w 125"/>
                <a:gd name="T23" fmla="*/ 576 h 581"/>
                <a:gd name="T24" fmla="*/ 113 w 125"/>
                <a:gd name="T25" fmla="*/ 512 h 581"/>
                <a:gd name="T26" fmla="*/ 94 w 125"/>
                <a:gd name="T27" fmla="*/ 517 h 581"/>
                <a:gd name="T28" fmla="*/ 92 w 125"/>
                <a:gd name="T29" fmla="*/ 498 h 581"/>
                <a:gd name="T30" fmla="*/ 111 w 125"/>
                <a:gd name="T31" fmla="*/ 496 h 581"/>
                <a:gd name="T32" fmla="*/ 113 w 125"/>
                <a:gd name="T33" fmla="*/ 512 h 581"/>
                <a:gd name="T34" fmla="*/ 113 w 125"/>
                <a:gd name="T35" fmla="*/ 512 h 581"/>
                <a:gd name="T36" fmla="*/ 99 w 125"/>
                <a:gd name="T37" fmla="*/ 442 h 581"/>
                <a:gd name="T38" fmla="*/ 82 w 125"/>
                <a:gd name="T39" fmla="*/ 446 h 581"/>
                <a:gd name="T40" fmla="*/ 80 w 125"/>
                <a:gd name="T41" fmla="*/ 427 h 581"/>
                <a:gd name="T42" fmla="*/ 97 w 125"/>
                <a:gd name="T43" fmla="*/ 425 h 581"/>
                <a:gd name="T44" fmla="*/ 99 w 125"/>
                <a:gd name="T45" fmla="*/ 442 h 581"/>
                <a:gd name="T46" fmla="*/ 99 w 125"/>
                <a:gd name="T47" fmla="*/ 442 h 581"/>
                <a:gd name="T48" fmla="*/ 87 w 125"/>
                <a:gd name="T49" fmla="*/ 371 h 581"/>
                <a:gd name="T50" fmla="*/ 68 w 125"/>
                <a:gd name="T51" fmla="*/ 375 h 581"/>
                <a:gd name="T52" fmla="*/ 66 w 125"/>
                <a:gd name="T53" fmla="*/ 357 h 581"/>
                <a:gd name="T54" fmla="*/ 85 w 125"/>
                <a:gd name="T55" fmla="*/ 354 h 581"/>
                <a:gd name="T56" fmla="*/ 87 w 125"/>
                <a:gd name="T57" fmla="*/ 371 h 581"/>
                <a:gd name="T58" fmla="*/ 87 w 125"/>
                <a:gd name="T59" fmla="*/ 371 h 581"/>
                <a:gd name="T60" fmla="*/ 73 w 125"/>
                <a:gd name="T61" fmla="*/ 300 h 581"/>
                <a:gd name="T62" fmla="*/ 56 w 125"/>
                <a:gd name="T63" fmla="*/ 305 h 581"/>
                <a:gd name="T64" fmla="*/ 52 w 125"/>
                <a:gd name="T65" fmla="*/ 286 h 581"/>
                <a:gd name="T66" fmla="*/ 71 w 125"/>
                <a:gd name="T67" fmla="*/ 283 h 581"/>
                <a:gd name="T68" fmla="*/ 73 w 125"/>
                <a:gd name="T69" fmla="*/ 300 h 581"/>
                <a:gd name="T70" fmla="*/ 73 w 125"/>
                <a:gd name="T71" fmla="*/ 300 h 581"/>
                <a:gd name="T72" fmla="*/ 61 w 125"/>
                <a:gd name="T73" fmla="*/ 231 h 581"/>
                <a:gd name="T74" fmla="*/ 42 w 125"/>
                <a:gd name="T75" fmla="*/ 234 h 581"/>
                <a:gd name="T76" fmla="*/ 40 w 125"/>
                <a:gd name="T77" fmla="*/ 215 h 581"/>
                <a:gd name="T78" fmla="*/ 56 w 125"/>
                <a:gd name="T79" fmla="*/ 212 h 581"/>
                <a:gd name="T80" fmla="*/ 61 w 125"/>
                <a:gd name="T81" fmla="*/ 231 h 581"/>
                <a:gd name="T82" fmla="*/ 61 w 125"/>
                <a:gd name="T83" fmla="*/ 231 h 581"/>
                <a:gd name="T84" fmla="*/ 47 w 125"/>
                <a:gd name="T85" fmla="*/ 160 h 581"/>
                <a:gd name="T86" fmla="*/ 30 w 125"/>
                <a:gd name="T87" fmla="*/ 163 h 581"/>
                <a:gd name="T88" fmla="*/ 26 w 125"/>
                <a:gd name="T89" fmla="*/ 144 h 581"/>
                <a:gd name="T90" fmla="*/ 45 w 125"/>
                <a:gd name="T91" fmla="*/ 142 h 581"/>
                <a:gd name="T92" fmla="*/ 47 w 125"/>
                <a:gd name="T93" fmla="*/ 160 h 581"/>
                <a:gd name="T94" fmla="*/ 47 w 125"/>
                <a:gd name="T95" fmla="*/ 160 h 581"/>
                <a:gd name="T96" fmla="*/ 35 w 125"/>
                <a:gd name="T97" fmla="*/ 90 h 581"/>
                <a:gd name="T98" fmla="*/ 16 w 125"/>
                <a:gd name="T99" fmla="*/ 92 h 581"/>
                <a:gd name="T100" fmla="*/ 14 w 125"/>
                <a:gd name="T101" fmla="*/ 73 h 581"/>
                <a:gd name="T102" fmla="*/ 30 w 125"/>
                <a:gd name="T103" fmla="*/ 71 h 581"/>
                <a:gd name="T104" fmla="*/ 35 w 125"/>
                <a:gd name="T105" fmla="*/ 9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5" h="581">
                  <a:moveTo>
                    <a:pt x="21" y="19"/>
                  </a:moveTo>
                  <a:lnTo>
                    <a:pt x="5" y="21"/>
                  </a:lnTo>
                  <a:lnTo>
                    <a:pt x="0" y="2"/>
                  </a:lnTo>
                  <a:lnTo>
                    <a:pt x="19" y="0"/>
                  </a:lnTo>
                  <a:lnTo>
                    <a:pt x="21" y="19"/>
                  </a:lnTo>
                  <a:lnTo>
                    <a:pt x="21" y="19"/>
                  </a:lnTo>
                  <a:close/>
                  <a:moveTo>
                    <a:pt x="125" y="576"/>
                  </a:moveTo>
                  <a:lnTo>
                    <a:pt x="123" y="567"/>
                  </a:lnTo>
                  <a:lnTo>
                    <a:pt x="106" y="569"/>
                  </a:lnTo>
                  <a:lnTo>
                    <a:pt x="106" y="581"/>
                  </a:lnTo>
                  <a:lnTo>
                    <a:pt x="125" y="576"/>
                  </a:lnTo>
                  <a:lnTo>
                    <a:pt x="125" y="576"/>
                  </a:lnTo>
                  <a:close/>
                  <a:moveTo>
                    <a:pt x="113" y="512"/>
                  </a:moveTo>
                  <a:lnTo>
                    <a:pt x="94" y="517"/>
                  </a:lnTo>
                  <a:lnTo>
                    <a:pt x="92" y="498"/>
                  </a:lnTo>
                  <a:lnTo>
                    <a:pt x="111" y="496"/>
                  </a:lnTo>
                  <a:lnTo>
                    <a:pt x="113" y="512"/>
                  </a:lnTo>
                  <a:lnTo>
                    <a:pt x="113" y="512"/>
                  </a:lnTo>
                  <a:close/>
                  <a:moveTo>
                    <a:pt x="99" y="442"/>
                  </a:moveTo>
                  <a:lnTo>
                    <a:pt x="82" y="446"/>
                  </a:lnTo>
                  <a:lnTo>
                    <a:pt x="80" y="427"/>
                  </a:lnTo>
                  <a:lnTo>
                    <a:pt x="97" y="425"/>
                  </a:lnTo>
                  <a:lnTo>
                    <a:pt x="99" y="442"/>
                  </a:lnTo>
                  <a:lnTo>
                    <a:pt x="99" y="442"/>
                  </a:lnTo>
                  <a:close/>
                  <a:moveTo>
                    <a:pt x="87" y="371"/>
                  </a:moveTo>
                  <a:lnTo>
                    <a:pt x="68" y="375"/>
                  </a:lnTo>
                  <a:lnTo>
                    <a:pt x="66" y="357"/>
                  </a:lnTo>
                  <a:lnTo>
                    <a:pt x="85" y="354"/>
                  </a:lnTo>
                  <a:lnTo>
                    <a:pt x="87" y="371"/>
                  </a:lnTo>
                  <a:lnTo>
                    <a:pt x="87" y="371"/>
                  </a:lnTo>
                  <a:close/>
                  <a:moveTo>
                    <a:pt x="73" y="300"/>
                  </a:moveTo>
                  <a:lnTo>
                    <a:pt x="56" y="305"/>
                  </a:lnTo>
                  <a:lnTo>
                    <a:pt x="52" y="286"/>
                  </a:lnTo>
                  <a:lnTo>
                    <a:pt x="71" y="283"/>
                  </a:lnTo>
                  <a:lnTo>
                    <a:pt x="73" y="300"/>
                  </a:lnTo>
                  <a:lnTo>
                    <a:pt x="73" y="300"/>
                  </a:lnTo>
                  <a:close/>
                  <a:moveTo>
                    <a:pt x="61" y="231"/>
                  </a:moveTo>
                  <a:lnTo>
                    <a:pt x="42" y="234"/>
                  </a:lnTo>
                  <a:lnTo>
                    <a:pt x="40" y="215"/>
                  </a:lnTo>
                  <a:lnTo>
                    <a:pt x="56" y="212"/>
                  </a:lnTo>
                  <a:lnTo>
                    <a:pt x="61" y="231"/>
                  </a:lnTo>
                  <a:lnTo>
                    <a:pt x="61" y="231"/>
                  </a:lnTo>
                  <a:close/>
                  <a:moveTo>
                    <a:pt x="47" y="160"/>
                  </a:moveTo>
                  <a:lnTo>
                    <a:pt x="30" y="163"/>
                  </a:lnTo>
                  <a:lnTo>
                    <a:pt x="26" y="144"/>
                  </a:lnTo>
                  <a:lnTo>
                    <a:pt x="45" y="142"/>
                  </a:lnTo>
                  <a:lnTo>
                    <a:pt x="47" y="160"/>
                  </a:lnTo>
                  <a:lnTo>
                    <a:pt x="47" y="160"/>
                  </a:lnTo>
                  <a:close/>
                  <a:moveTo>
                    <a:pt x="35" y="90"/>
                  </a:moveTo>
                  <a:lnTo>
                    <a:pt x="16" y="92"/>
                  </a:lnTo>
                  <a:lnTo>
                    <a:pt x="14" y="73"/>
                  </a:lnTo>
                  <a:lnTo>
                    <a:pt x="30" y="71"/>
                  </a:lnTo>
                  <a:lnTo>
                    <a:pt x="35" y="90"/>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11" name="Freeform 511"/>
            <p:cNvSpPr>
              <a:spLocks noEditPoints="1"/>
            </p:cNvSpPr>
            <p:nvPr/>
          </p:nvSpPr>
          <p:spPr bwMode="auto">
            <a:xfrm>
              <a:off x="6096000" y="5289550"/>
              <a:ext cx="120650" cy="484188"/>
            </a:xfrm>
            <a:custGeom>
              <a:avLst/>
              <a:gdLst>
                <a:gd name="T0" fmla="*/ 2 w 76"/>
                <a:gd name="T1" fmla="*/ 284 h 305"/>
                <a:gd name="T2" fmla="*/ 21 w 76"/>
                <a:gd name="T3" fmla="*/ 286 h 305"/>
                <a:gd name="T4" fmla="*/ 17 w 76"/>
                <a:gd name="T5" fmla="*/ 305 h 305"/>
                <a:gd name="T6" fmla="*/ 0 w 76"/>
                <a:gd name="T7" fmla="*/ 300 h 305"/>
                <a:gd name="T8" fmla="*/ 2 w 76"/>
                <a:gd name="T9" fmla="*/ 284 h 305"/>
                <a:gd name="T10" fmla="*/ 2 w 76"/>
                <a:gd name="T11" fmla="*/ 284 h 305"/>
                <a:gd name="T12" fmla="*/ 59 w 76"/>
                <a:gd name="T13" fmla="*/ 0 h 305"/>
                <a:gd name="T14" fmla="*/ 76 w 76"/>
                <a:gd name="T15" fmla="*/ 5 h 305"/>
                <a:gd name="T16" fmla="*/ 73 w 76"/>
                <a:gd name="T17" fmla="*/ 22 h 305"/>
                <a:gd name="T18" fmla="*/ 54 w 76"/>
                <a:gd name="T19" fmla="*/ 19 h 305"/>
                <a:gd name="T20" fmla="*/ 59 w 76"/>
                <a:gd name="T21" fmla="*/ 0 h 305"/>
                <a:gd name="T22" fmla="*/ 59 w 76"/>
                <a:gd name="T23" fmla="*/ 0 h 305"/>
                <a:gd name="T24" fmla="*/ 45 w 76"/>
                <a:gd name="T25" fmla="*/ 71 h 305"/>
                <a:gd name="T26" fmla="*/ 61 w 76"/>
                <a:gd name="T27" fmla="*/ 76 h 305"/>
                <a:gd name="T28" fmla="*/ 59 w 76"/>
                <a:gd name="T29" fmla="*/ 93 h 305"/>
                <a:gd name="T30" fmla="*/ 40 w 76"/>
                <a:gd name="T31" fmla="*/ 90 h 305"/>
                <a:gd name="T32" fmla="*/ 45 w 76"/>
                <a:gd name="T33" fmla="*/ 71 h 305"/>
                <a:gd name="T34" fmla="*/ 45 w 76"/>
                <a:gd name="T35" fmla="*/ 71 h 305"/>
                <a:gd name="T36" fmla="*/ 31 w 76"/>
                <a:gd name="T37" fmla="*/ 142 h 305"/>
                <a:gd name="T38" fmla="*/ 47 w 76"/>
                <a:gd name="T39" fmla="*/ 145 h 305"/>
                <a:gd name="T40" fmla="*/ 45 w 76"/>
                <a:gd name="T41" fmla="*/ 163 h 305"/>
                <a:gd name="T42" fmla="*/ 26 w 76"/>
                <a:gd name="T43" fmla="*/ 159 h 305"/>
                <a:gd name="T44" fmla="*/ 31 w 76"/>
                <a:gd name="T45" fmla="*/ 142 h 305"/>
                <a:gd name="T46" fmla="*/ 31 w 76"/>
                <a:gd name="T47" fmla="*/ 142 h 305"/>
                <a:gd name="T48" fmla="*/ 17 w 76"/>
                <a:gd name="T49" fmla="*/ 213 h 305"/>
                <a:gd name="T50" fmla="*/ 33 w 76"/>
                <a:gd name="T51" fmla="*/ 215 h 305"/>
                <a:gd name="T52" fmla="*/ 31 w 76"/>
                <a:gd name="T53" fmla="*/ 234 h 305"/>
                <a:gd name="T54" fmla="*/ 14 w 76"/>
                <a:gd name="T55" fmla="*/ 230 h 305"/>
                <a:gd name="T56" fmla="*/ 17 w 76"/>
                <a:gd name="T57" fmla="*/ 213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305">
                  <a:moveTo>
                    <a:pt x="2" y="284"/>
                  </a:moveTo>
                  <a:lnTo>
                    <a:pt x="21" y="286"/>
                  </a:lnTo>
                  <a:lnTo>
                    <a:pt x="17" y="305"/>
                  </a:lnTo>
                  <a:lnTo>
                    <a:pt x="0" y="300"/>
                  </a:lnTo>
                  <a:lnTo>
                    <a:pt x="2" y="284"/>
                  </a:lnTo>
                  <a:lnTo>
                    <a:pt x="2" y="284"/>
                  </a:lnTo>
                  <a:close/>
                  <a:moveTo>
                    <a:pt x="59" y="0"/>
                  </a:moveTo>
                  <a:lnTo>
                    <a:pt x="76" y="5"/>
                  </a:lnTo>
                  <a:lnTo>
                    <a:pt x="73" y="22"/>
                  </a:lnTo>
                  <a:lnTo>
                    <a:pt x="54" y="19"/>
                  </a:lnTo>
                  <a:lnTo>
                    <a:pt x="59" y="0"/>
                  </a:lnTo>
                  <a:lnTo>
                    <a:pt x="59" y="0"/>
                  </a:lnTo>
                  <a:close/>
                  <a:moveTo>
                    <a:pt x="45" y="71"/>
                  </a:moveTo>
                  <a:lnTo>
                    <a:pt x="61" y="76"/>
                  </a:lnTo>
                  <a:lnTo>
                    <a:pt x="59" y="93"/>
                  </a:lnTo>
                  <a:lnTo>
                    <a:pt x="40" y="90"/>
                  </a:lnTo>
                  <a:lnTo>
                    <a:pt x="45" y="71"/>
                  </a:lnTo>
                  <a:lnTo>
                    <a:pt x="45" y="71"/>
                  </a:lnTo>
                  <a:close/>
                  <a:moveTo>
                    <a:pt x="31" y="142"/>
                  </a:moveTo>
                  <a:lnTo>
                    <a:pt x="47" y="145"/>
                  </a:lnTo>
                  <a:lnTo>
                    <a:pt x="45" y="163"/>
                  </a:lnTo>
                  <a:lnTo>
                    <a:pt x="26" y="159"/>
                  </a:lnTo>
                  <a:lnTo>
                    <a:pt x="31" y="142"/>
                  </a:lnTo>
                  <a:lnTo>
                    <a:pt x="31" y="142"/>
                  </a:lnTo>
                  <a:close/>
                  <a:moveTo>
                    <a:pt x="17" y="213"/>
                  </a:moveTo>
                  <a:lnTo>
                    <a:pt x="33" y="215"/>
                  </a:lnTo>
                  <a:lnTo>
                    <a:pt x="31" y="234"/>
                  </a:lnTo>
                  <a:lnTo>
                    <a:pt x="14" y="230"/>
                  </a:lnTo>
                  <a:lnTo>
                    <a:pt x="17" y="213"/>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12" name="Freeform 512"/>
            <p:cNvSpPr>
              <a:spLocks noEditPoints="1"/>
            </p:cNvSpPr>
            <p:nvPr/>
          </p:nvSpPr>
          <p:spPr bwMode="auto">
            <a:xfrm>
              <a:off x="5416550" y="4562475"/>
              <a:ext cx="800100" cy="720725"/>
            </a:xfrm>
            <a:custGeom>
              <a:avLst/>
              <a:gdLst>
                <a:gd name="T0" fmla="*/ 26 w 504"/>
                <a:gd name="T1" fmla="*/ 12 h 454"/>
                <a:gd name="T2" fmla="*/ 15 w 504"/>
                <a:gd name="T3" fmla="*/ 24 h 454"/>
                <a:gd name="T4" fmla="*/ 0 w 504"/>
                <a:gd name="T5" fmla="*/ 12 h 454"/>
                <a:gd name="T6" fmla="*/ 12 w 504"/>
                <a:gd name="T7" fmla="*/ 0 h 454"/>
                <a:gd name="T8" fmla="*/ 26 w 504"/>
                <a:gd name="T9" fmla="*/ 12 h 454"/>
                <a:gd name="T10" fmla="*/ 26 w 504"/>
                <a:gd name="T11" fmla="*/ 12 h 454"/>
                <a:gd name="T12" fmla="*/ 504 w 504"/>
                <a:gd name="T13" fmla="*/ 442 h 454"/>
                <a:gd name="T14" fmla="*/ 494 w 504"/>
                <a:gd name="T15" fmla="*/ 432 h 454"/>
                <a:gd name="T16" fmla="*/ 482 w 504"/>
                <a:gd name="T17" fmla="*/ 447 h 454"/>
                <a:gd name="T18" fmla="*/ 492 w 504"/>
                <a:gd name="T19" fmla="*/ 454 h 454"/>
                <a:gd name="T20" fmla="*/ 504 w 504"/>
                <a:gd name="T21" fmla="*/ 442 h 454"/>
                <a:gd name="T22" fmla="*/ 504 w 504"/>
                <a:gd name="T23" fmla="*/ 442 h 454"/>
                <a:gd name="T24" fmla="*/ 454 w 504"/>
                <a:gd name="T25" fmla="*/ 397 h 454"/>
                <a:gd name="T26" fmla="*/ 442 w 504"/>
                <a:gd name="T27" fmla="*/ 409 h 454"/>
                <a:gd name="T28" fmla="*/ 428 w 504"/>
                <a:gd name="T29" fmla="*/ 397 h 454"/>
                <a:gd name="T30" fmla="*/ 440 w 504"/>
                <a:gd name="T31" fmla="*/ 385 h 454"/>
                <a:gd name="T32" fmla="*/ 454 w 504"/>
                <a:gd name="T33" fmla="*/ 397 h 454"/>
                <a:gd name="T34" fmla="*/ 454 w 504"/>
                <a:gd name="T35" fmla="*/ 397 h 454"/>
                <a:gd name="T36" fmla="*/ 400 w 504"/>
                <a:gd name="T37" fmla="*/ 347 h 454"/>
                <a:gd name="T38" fmla="*/ 388 w 504"/>
                <a:gd name="T39" fmla="*/ 362 h 454"/>
                <a:gd name="T40" fmla="*/ 376 w 504"/>
                <a:gd name="T41" fmla="*/ 350 h 454"/>
                <a:gd name="T42" fmla="*/ 388 w 504"/>
                <a:gd name="T43" fmla="*/ 336 h 454"/>
                <a:gd name="T44" fmla="*/ 400 w 504"/>
                <a:gd name="T45" fmla="*/ 347 h 454"/>
                <a:gd name="T46" fmla="*/ 400 w 504"/>
                <a:gd name="T47" fmla="*/ 347 h 454"/>
                <a:gd name="T48" fmla="*/ 348 w 504"/>
                <a:gd name="T49" fmla="*/ 300 h 454"/>
                <a:gd name="T50" fmla="*/ 336 w 504"/>
                <a:gd name="T51" fmla="*/ 314 h 454"/>
                <a:gd name="T52" fmla="*/ 322 w 504"/>
                <a:gd name="T53" fmla="*/ 303 h 454"/>
                <a:gd name="T54" fmla="*/ 333 w 504"/>
                <a:gd name="T55" fmla="*/ 288 h 454"/>
                <a:gd name="T56" fmla="*/ 348 w 504"/>
                <a:gd name="T57" fmla="*/ 300 h 454"/>
                <a:gd name="T58" fmla="*/ 348 w 504"/>
                <a:gd name="T59" fmla="*/ 300 h 454"/>
                <a:gd name="T60" fmla="*/ 293 w 504"/>
                <a:gd name="T61" fmla="*/ 253 h 454"/>
                <a:gd name="T62" fmla="*/ 282 w 504"/>
                <a:gd name="T63" fmla="*/ 265 h 454"/>
                <a:gd name="T64" fmla="*/ 267 w 504"/>
                <a:gd name="T65" fmla="*/ 253 h 454"/>
                <a:gd name="T66" fmla="*/ 279 w 504"/>
                <a:gd name="T67" fmla="*/ 239 h 454"/>
                <a:gd name="T68" fmla="*/ 293 w 504"/>
                <a:gd name="T69" fmla="*/ 253 h 454"/>
                <a:gd name="T70" fmla="*/ 293 w 504"/>
                <a:gd name="T71" fmla="*/ 253 h 454"/>
                <a:gd name="T72" fmla="*/ 239 w 504"/>
                <a:gd name="T73" fmla="*/ 203 h 454"/>
                <a:gd name="T74" fmla="*/ 227 w 504"/>
                <a:gd name="T75" fmla="*/ 217 h 454"/>
                <a:gd name="T76" fmla="*/ 215 w 504"/>
                <a:gd name="T77" fmla="*/ 206 h 454"/>
                <a:gd name="T78" fmla="*/ 227 w 504"/>
                <a:gd name="T79" fmla="*/ 192 h 454"/>
                <a:gd name="T80" fmla="*/ 239 w 504"/>
                <a:gd name="T81" fmla="*/ 203 h 454"/>
                <a:gd name="T82" fmla="*/ 239 w 504"/>
                <a:gd name="T83" fmla="*/ 203 h 454"/>
                <a:gd name="T84" fmla="*/ 187 w 504"/>
                <a:gd name="T85" fmla="*/ 156 h 454"/>
                <a:gd name="T86" fmla="*/ 175 w 504"/>
                <a:gd name="T87" fmla="*/ 168 h 454"/>
                <a:gd name="T88" fmla="*/ 161 w 504"/>
                <a:gd name="T89" fmla="*/ 156 h 454"/>
                <a:gd name="T90" fmla="*/ 173 w 504"/>
                <a:gd name="T91" fmla="*/ 144 h 454"/>
                <a:gd name="T92" fmla="*/ 187 w 504"/>
                <a:gd name="T93" fmla="*/ 156 h 454"/>
                <a:gd name="T94" fmla="*/ 187 w 504"/>
                <a:gd name="T95" fmla="*/ 156 h 454"/>
                <a:gd name="T96" fmla="*/ 133 w 504"/>
                <a:gd name="T97" fmla="*/ 106 h 454"/>
                <a:gd name="T98" fmla="*/ 121 w 504"/>
                <a:gd name="T99" fmla="*/ 121 h 454"/>
                <a:gd name="T100" fmla="*/ 107 w 504"/>
                <a:gd name="T101" fmla="*/ 109 h 454"/>
                <a:gd name="T102" fmla="*/ 119 w 504"/>
                <a:gd name="T103" fmla="*/ 95 h 454"/>
                <a:gd name="T104" fmla="*/ 133 w 504"/>
                <a:gd name="T105" fmla="*/ 106 h 454"/>
                <a:gd name="T106" fmla="*/ 133 w 504"/>
                <a:gd name="T107" fmla="*/ 106 h 454"/>
                <a:gd name="T108" fmla="*/ 78 w 504"/>
                <a:gd name="T109" fmla="*/ 59 h 454"/>
                <a:gd name="T110" fmla="*/ 67 w 504"/>
                <a:gd name="T111" fmla="*/ 73 h 454"/>
                <a:gd name="T112" fmla="*/ 55 w 504"/>
                <a:gd name="T113" fmla="*/ 62 h 454"/>
                <a:gd name="T114" fmla="*/ 67 w 504"/>
                <a:gd name="T115" fmla="*/ 47 h 454"/>
                <a:gd name="T116" fmla="*/ 78 w 504"/>
                <a:gd name="T117" fmla="*/ 59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04" h="454">
                  <a:moveTo>
                    <a:pt x="26" y="12"/>
                  </a:moveTo>
                  <a:lnTo>
                    <a:pt x="15" y="24"/>
                  </a:lnTo>
                  <a:lnTo>
                    <a:pt x="0" y="12"/>
                  </a:lnTo>
                  <a:lnTo>
                    <a:pt x="12" y="0"/>
                  </a:lnTo>
                  <a:lnTo>
                    <a:pt x="26" y="12"/>
                  </a:lnTo>
                  <a:lnTo>
                    <a:pt x="26" y="12"/>
                  </a:lnTo>
                  <a:close/>
                  <a:moveTo>
                    <a:pt x="504" y="442"/>
                  </a:moveTo>
                  <a:lnTo>
                    <a:pt x="494" y="432"/>
                  </a:lnTo>
                  <a:lnTo>
                    <a:pt x="482" y="447"/>
                  </a:lnTo>
                  <a:lnTo>
                    <a:pt x="492" y="454"/>
                  </a:lnTo>
                  <a:lnTo>
                    <a:pt x="504" y="442"/>
                  </a:lnTo>
                  <a:lnTo>
                    <a:pt x="504" y="442"/>
                  </a:lnTo>
                  <a:close/>
                  <a:moveTo>
                    <a:pt x="454" y="397"/>
                  </a:moveTo>
                  <a:lnTo>
                    <a:pt x="442" y="409"/>
                  </a:lnTo>
                  <a:lnTo>
                    <a:pt x="428" y="397"/>
                  </a:lnTo>
                  <a:lnTo>
                    <a:pt x="440" y="385"/>
                  </a:lnTo>
                  <a:lnTo>
                    <a:pt x="454" y="397"/>
                  </a:lnTo>
                  <a:lnTo>
                    <a:pt x="454" y="397"/>
                  </a:lnTo>
                  <a:close/>
                  <a:moveTo>
                    <a:pt x="400" y="347"/>
                  </a:moveTo>
                  <a:lnTo>
                    <a:pt x="388" y="362"/>
                  </a:lnTo>
                  <a:lnTo>
                    <a:pt x="376" y="350"/>
                  </a:lnTo>
                  <a:lnTo>
                    <a:pt x="388" y="336"/>
                  </a:lnTo>
                  <a:lnTo>
                    <a:pt x="400" y="347"/>
                  </a:lnTo>
                  <a:lnTo>
                    <a:pt x="400" y="347"/>
                  </a:lnTo>
                  <a:close/>
                  <a:moveTo>
                    <a:pt x="348" y="300"/>
                  </a:moveTo>
                  <a:lnTo>
                    <a:pt x="336" y="314"/>
                  </a:lnTo>
                  <a:lnTo>
                    <a:pt x="322" y="303"/>
                  </a:lnTo>
                  <a:lnTo>
                    <a:pt x="333" y="288"/>
                  </a:lnTo>
                  <a:lnTo>
                    <a:pt x="348" y="300"/>
                  </a:lnTo>
                  <a:lnTo>
                    <a:pt x="348" y="300"/>
                  </a:lnTo>
                  <a:close/>
                  <a:moveTo>
                    <a:pt x="293" y="253"/>
                  </a:moveTo>
                  <a:lnTo>
                    <a:pt x="282" y="265"/>
                  </a:lnTo>
                  <a:lnTo>
                    <a:pt x="267" y="253"/>
                  </a:lnTo>
                  <a:lnTo>
                    <a:pt x="279" y="239"/>
                  </a:lnTo>
                  <a:lnTo>
                    <a:pt x="293" y="253"/>
                  </a:lnTo>
                  <a:lnTo>
                    <a:pt x="293" y="253"/>
                  </a:lnTo>
                  <a:close/>
                  <a:moveTo>
                    <a:pt x="239" y="203"/>
                  </a:moveTo>
                  <a:lnTo>
                    <a:pt x="227" y="217"/>
                  </a:lnTo>
                  <a:lnTo>
                    <a:pt x="215" y="206"/>
                  </a:lnTo>
                  <a:lnTo>
                    <a:pt x="227" y="192"/>
                  </a:lnTo>
                  <a:lnTo>
                    <a:pt x="239" y="203"/>
                  </a:lnTo>
                  <a:lnTo>
                    <a:pt x="239" y="203"/>
                  </a:lnTo>
                  <a:close/>
                  <a:moveTo>
                    <a:pt x="187" y="156"/>
                  </a:moveTo>
                  <a:lnTo>
                    <a:pt x="175" y="168"/>
                  </a:lnTo>
                  <a:lnTo>
                    <a:pt x="161" y="156"/>
                  </a:lnTo>
                  <a:lnTo>
                    <a:pt x="173" y="144"/>
                  </a:lnTo>
                  <a:lnTo>
                    <a:pt x="187" y="156"/>
                  </a:lnTo>
                  <a:lnTo>
                    <a:pt x="187" y="156"/>
                  </a:lnTo>
                  <a:close/>
                  <a:moveTo>
                    <a:pt x="133" y="106"/>
                  </a:moveTo>
                  <a:lnTo>
                    <a:pt x="121" y="121"/>
                  </a:lnTo>
                  <a:lnTo>
                    <a:pt x="107" y="109"/>
                  </a:lnTo>
                  <a:lnTo>
                    <a:pt x="119" y="95"/>
                  </a:lnTo>
                  <a:lnTo>
                    <a:pt x="133" y="106"/>
                  </a:lnTo>
                  <a:lnTo>
                    <a:pt x="133" y="106"/>
                  </a:lnTo>
                  <a:close/>
                  <a:moveTo>
                    <a:pt x="78" y="59"/>
                  </a:moveTo>
                  <a:lnTo>
                    <a:pt x="67" y="73"/>
                  </a:lnTo>
                  <a:lnTo>
                    <a:pt x="55" y="62"/>
                  </a:lnTo>
                  <a:lnTo>
                    <a:pt x="67" y="47"/>
                  </a:lnTo>
                  <a:lnTo>
                    <a:pt x="78" y="59"/>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13" name="Freeform 513"/>
            <p:cNvSpPr>
              <a:spLocks noEditPoints="1"/>
            </p:cNvSpPr>
            <p:nvPr/>
          </p:nvSpPr>
          <p:spPr bwMode="auto">
            <a:xfrm>
              <a:off x="4562475" y="5016500"/>
              <a:ext cx="1616075" cy="266700"/>
            </a:xfrm>
            <a:custGeom>
              <a:avLst/>
              <a:gdLst>
                <a:gd name="T0" fmla="*/ 19 w 1018"/>
                <a:gd name="T1" fmla="*/ 21 h 168"/>
                <a:gd name="T2" fmla="*/ 2 w 1018"/>
                <a:gd name="T3" fmla="*/ 0 h 168"/>
                <a:gd name="T4" fmla="*/ 21 w 1018"/>
                <a:gd name="T5" fmla="*/ 2 h 168"/>
                <a:gd name="T6" fmla="*/ 1016 w 1018"/>
                <a:gd name="T7" fmla="*/ 168 h 168"/>
                <a:gd name="T8" fmla="*/ 999 w 1018"/>
                <a:gd name="T9" fmla="*/ 146 h 168"/>
                <a:gd name="T10" fmla="*/ 1018 w 1018"/>
                <a:gd name="T11" fmla="*/ 149 h 168"/>
                <a:gd name="T12" fmla="*/ 945 w 1018"/>
                <a:gd name="T13" fmla="*/ 158 h 168"/>
                <a:gd name="T14" fmla="*/ 928 w 1018"/>
                <a:gd name="T15" fmla="*/ 137 h 168"/>
                <a:gd name="T16" fmla="*/ 947 w 1018"/>
                <a:gd name="T17" fmla="*/ 139 h 168"/>
                <a:gd name="T18" fmla="*/ 871 w 1018"/>
                <a:gd name="T19" fmla="*/ 146 h 168"/>
                <a:gd name="T20" fmla="*/ 857 w 1018"/>
                <a:gd name="T21" fmla="*/ 128 h 168"/>
                <a:gd name="T22" fmla="*/ 874 w 1018"/>
                <a:gd name="T23" fmla="*/ 130 h 168"/>
                <a:gd name="T24" fmla="*/ 801 w 1018"/>
                <a:gd name="T25" fmla="*/ 137 h 168"/>
                <a:gd name="T26" fmla="*/ 786 w 1018"/>
                <a:gd name="T27" fmla="*/ 116 h 168"/>
                <a:gd name="T28" fmla="*/ 803 w 1018"/>
                <a:gd name="T29" fmla="*/ 118 h 168"/>
                <a:gd name="T30" fmla="*/ 730 w 1018"/>
                <a:gd name="T31" fmla="*/ 125 h 168"/>
                <a:gd name="T32" fmla="*/ 716 w 1018"/>
                <a:gd name="T33" fmla="*/ 106 h 168"/>
                <a:gd name="T34" fmla="*/ 732 w 1018"/>
                <a:gd name="T35" fmla="*/ 109 h 168"/>
                <a:gd name="T36" fmla="*/ 659 w 1018"/>
                <a:gd name="T37" fmla="*/ 116 h 168"/>
                <a:gd name="T38" fmla="*/ 642 w 1018"/>
                <a:gd name="T39" fmla="*/ 94 h 168"/>
                <a:gd name="T40" fmla="*/ 661 w 1018"/>
                <a:gd name="T41" fmla="*/ 97 h 168"/>
                <a:gd name="T42" fmla="*/ 588 w 1018"/>
                <a:gd name="T43" fmla="*/ 104 h 168"/>
                <a:gd name="T44" fmla="*/ 572 w 1018"/>
                <a:gd name="T45" fmla="*/ 85 h 168"/>
                <a:gd name="T46" fmla="*/ 590 w 1018"/>
                <a:gd name="T47" fmla="*/ 87 h 168"/>
                <a:gd name="T48" fmla="*/ 517 w 1018"/>
                <a:gd name="T49" fmla="*/ 94 h 168"/>
                <a:gd name="T50" fmla="*/ 501 w 1018"/>
                <a:gd name="T51" fmla="*/ 73 h 168"/>
                <a:gd name="T52" fmla="*/ 520 w 1018"/>
                <a:gd name="T53" fmla="*/ 76 h 168"/>
                <a:gd name="T54" fmla="*/ 444 w 1018"/>
                <a:gd name="T55" fmla="*/ 85 h 168"/>
                <a:gd name="T56" fmla="*/ 430 w 1018"/>
                <a:gd name="T57" fmla="*/ 64 h 168"/>
                <a:gd name="T58" fmla="*/ 449 w 1018"/>
                <a:gd name="T59" fmla="*/ 66 h 168"/>
                <a:gd name="T60" fmla="*/ 373 w 1018"/>
                <a:gd name="T61" fmla="*/ 73 h 168"/>
                <a:gd name="T62" fmla="*/ 359 w 1018"/>
                <a:gd name="T63" fmla="*/ 52 h 168"/>
                <a:gd name="T64" fmla="*/ 375 w 1018"/>
                <a:gd name="T65" fmla="*/ 57 h 168"/>
                <a:gd name="T66" fmla="*/ 302 w 1018"/>
                <a:gd name="T67" fmla="*/ 64 h 168"/>
                <a:gd name="T68" fmla="*/ 288 w 1018"/>
                <a:gd name="T69" fmla="*/ 43 h 168"/>
                <a:gd name="T70" fmla="*/ 305 w 1018"/>
                <a:gd name="T71" fmla="*/ 45 h 168"/>
                <a:gd name="T72" fmla="*/ 231 w 1018"/>
                <a:gd name="T73" fmla="*/ 52 h 168"/>
                <a:gd name="T74" fmla="*/ 217 w 1018"/>
                <a:gd name="T75" fmla="*/ 33 h 168"/>
                <a:gd name="T76" fmla="*/ 234 w 1018"/>
                <a:gd name="T77" fmla="*/ 35 h 168"/>
                <a:gd name="T78" fmla="*/ 161 w 1018"/>
                <a:gd name="T79" fmla="*/ 43 h 168"/>
                <a:gd name="T80" fmla="*/ 144 w 1018"/>
                <a:gd name="T81" fmla="*/ 21 h 168"/>
                <a:gd name="T82" fmla="*/ 163 w 1018"/>
                <a:gd name="T83" fmla="*/ 24 h 168"/>
                <a:gd name="T84" fmla="*/ 90 w 1018"/>
                <a:gd name="T85" fmla="*/ 31 h 168"/>
                <a:gd name="T86" fmla="*/ 73 w 1018"/>
                <a:gd name="T87" fmla="*/ 1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8" h="168">
                  <a:moveTo>
                    <a:pt x="21" y="2"/>
                  </a:moveTo>
                  <a:lnTo>
                    <a:pt x="19" y="21"/>
                  </a:lnTo>
                  <a:lnTo>
                    <a:pt x="0" y="19"/>
                  </a:lnTo>
                  <a:lnTo>
                    <a:pt x="2" y="0"/>
                  </a:lnTo>
                  <a:lnTo>
                    <a:pt x="21" y="2"/>
                  </a:lnTo>
                  <a:lnTo>
                    <a:pt x="21" y="2"/>
                  </a:lnTo>
                  <a:close/>
                  <a:moveTo>
                    <a:pt x="1018" y="149"/>
                  </a:moveTo>
                  <a:lnTo>
                    <a:pt x="1016" y="168"/>
                  </a:lnTo>
                  <a:lnTo>
                    <a:pt x="997" y="165"/>
                  </a:lnTo>
                  <a:lnTo>
                    <a:pt x="999" y="146"/>
                  </a:lnTo>
                  <a:lnTo>
                    <a:pt x="1018" y="149"/>
                  </a:lnTo>
                  <a:lnTo>
                    <a:pt x="1018" y="149"/>
                  </a:lnTo>
                  <a:close/>
                  <a:moveTo>
                    <a:pt x="947" y="139"/>
                  </a:moveTo>
                  <a:lnTo>
                    <a:pt x="945" y="158"/>
                  </a:lnTo>
                  <a:lnTo>
                    <a:pt x="926" y="154"/>
                  </a:lnTo>
                  <a:lnTo>
                    <a:pt x="928" y="137"/>
                  </a:lnTo>
                  <a:lnTo>
                    <a:pt x="947" y="139"/>
                  </a:lnTo>
                  <a:lnTo>
                    <a:pt x="947" y="139"/>
                  </a:lnTo>
                  <a:close/>
                  <a:moveTo>
                    <a:pt x="874" y="130"/>
                  </a:moveTo>
                  <a:lnTo>
                    <a:pt x="871" y="146"/>
                  </a:lnTo>
                  <a:lnTo>
                    <a:pt x="855" y="144"/>
                  </a:lnTo>
                  <a:lnTo>
                    <a:pt x="857" y="128"/>
                  </a:lnTo>
                  <a:lnTo>
                    <a:pt x="874" y="130"/>
                  </a:lnTo>
                  <a:lnTo>
                    <a:pt x="874" y="130"/>
                  </a:lnTo>
                  <a:close/>
                  <a:moveTo>
                    <a:pt x="803" y="118"/>
                  </a:moveTo>
                  <a:lnTo>
                    <a:pt x="801" y="137"/>
                  </a:lnTo>
                  <a:lnTo>
                    <a:pt x="784" y="135"/>
                  </a:lnTo>
                  <a:lnTo>
                    <a:pt x="786" y="116"/>
                  </a:lnTo>
                  <a:lnTo>
                    <a:pt x="803" y="118"/>
                  </a:lnTo>
                  <a:lnTo>
                    <a:pt x="803" y="118"/>
                  </a:lnTo>
                  <a:close/>
                  <a:moveTo>
                    <a:pt x="732" y="109"/>
                  </a:moveTo>
                  <a:lnTo>
                    <a:pt x="730" y="125"/>
                  </a:lnTo>
                  <a:lnTo>
                    <a:pt x="713" y="123"/>
                  </a:lnTo>
                  <a:lnTo>
                    <a:pt x="716" y="106"/>
                  </a:lnTo>
                  <a:lnTo>
                    <a:pt x="732" y="109"/>
                  </a:lnTo>
                  <a:lnTo>
                    <a:pt x="732" y="109"/>
                  </a:lnTo>
                  <a:close/>
                  <a:moveTo>
                    <a:pt x="661" y="97"/>
                  </a:moveTo>
                  <a:lnTo>
                    <a:pt x="659" y="116"/>
                  </a:lnTo>
                  <a:lnTo>
                    <a:pt x="640" y="113"/>
                  </a:lnTo>
                  <a:lnTo>
                    <a:pt x="642" y="94"/>
                  </a:lnTo>
                  <a:lnTo>
                    <a:pt x="661" y="97"/>
                  </a:lnTo>
                  <a:lnTo>
                    <a:pt x="661" y="97"/>
                  </a:lnTo>
                  <a:close/>
                  <a:moveTo>
                    <a:pt x="590" y="87"/>
                  </a:moveTo>
                  <a:lnTo>
                    <a:pt x="588" y="104"/>
                  </a:lnTo>
                  <a:lnTo>
                    <a:pt x="569" y="102"/>
                  </a:lnTo>
                  <a:lnTo>
                    <a:pt x="572" y="85"/>
                  </a:lnTo>
                  <a:lnTo>
                    <a:pt x="590" y="87"/>
                  </a:lnTo>
                  <a:lnTo>
                    <a:pt x="590" y="87"/>
                  </a:lnTo>
                  <a:close/>
                  <a:moveTo>
                    <a:pt x="520" y="76"/>
                  </a:moveTo>
                  <a:lnTo>
                    <a:pt x="517" y="94"/>
                  </a:lnTo>
                  <a:lnTo>
                    <a:pt x="498" y="92"/>
                  </a:lnTo>
                  <a:lnTo>
                    <a:pt x="501" y="73"/>
                  </a:lnTo>
                  <a:lnTo>
                    <a:pt x="520" y="76"/>
                  </a:lnTo>
                  <a:lnTo>
                    <a:pt x="520" y="76"/>
                  </a:lnTo>
                  <a:close/>
                  <a:moveTo>
                    <a:pt x="449" y="66"/>
                  </a:moveTo>
                  <a:lnTo>
                    <a:pt x="444" y="85"/>
                  </a:lnTo>
                  <a:lnTo>
                    <a:pt x="427" y="80"/>
                  </a:lnTo>
                  <a:lnTo>
                    <a:pt x="430" y="64"/>
                  </a:lnTo>
                  <a:lnTo>
                    <a:pt x="449" y="66"/>
                  </a:lnTo>
                  <a:lnTo>
                    <a:pt x="449" y="66"/>
                  </a:lnTo>
                  <a:close/>
                  <a:moveTo>
                    <a:pt x="375" y="57"/>
                  </a:moveTo>
                  <a:lnTo>
                    <a:pt x="373" y="73"/>
                  </a:lnTo>
                  <a:lnTo>
                    <a:pt x="357" y="71"/>
                  </a:lnTo>
                  <a:lnTo>
                    <a:pt x="359" y="52"/>
                  </a:lnTo>
                  <a:lnTo>
                    <a:pt x="375" y="57"/>
                  </a:lnTo>
                  <a:lnTo>
                    <a:pt x="375" y="57"/>
                  </a:lnTo>
                  <a:close/>
                  <a:moveTo>
                    <a:pt x="305" y="45"/>
                  </a:moveTo>
                  <a:lnTo>
                    <a:pt x="302" y="64"/>
                  </a:lnTo>
                  <a:lnTo>
                    <a:pt x="286" y="61"/>
                  </a:lnTo>
                  <a:lnTo>
                    <a:pt x="288" y="43"/>
                  </a:lnTo>
                  <a:lnTo>
                    <a:pt x="305" y="45"/>
                  </a:lnTo>
                  <a:lnTo>
                    <a:pt x="305" y="45"/>
                  </a:lnTo>
                  <a:close/>
                  <a:moveTo>
                    <a:pt x="234" y="35"/>
                  </a:moveTo>
                  <a:lnTo>
                    <a:pt x="231" y="52"/>
                  </a:lnTo>
                  <a:lnTo>
                    <a:pt x="213" y="50"/>
                  </a:lnTo>
                  <a:lnTo>
                    <a:pt x="217" y="33"/>
                  </a:lnTo>
                  <a:lnTo>
                    <a:pt x="234" y="35"/>
                  </a:lnTo>
                  <a:lnTo>
                    <a:pt x="234" y="35"/>
                  </a:lnTo>
                  <a:close/>
                  <a:moveTo>
                    <a:pt x="163" y="24"/>
                  </a:moveTo>
                  <a:lnTo>
                    <a:pt x="161" y="43"/>
                  </a:lnTo>
                  <a:lnTo>
                    <a:pt x="142" y="40"/>
                  </a:lnTo>
                  <a:lnTo>
                    <a:pt x="144" y="21"/>
                  </a:lnTo>
                  <a:lnTo>
                    <a:pt x="163" y="24"/>
                  </a:lnTo>
                  <a:lnTo>
                    <a:pt x="163" y="24"/>
                  </a:lnTo>
                  <a:close/>
                  <a:moveTo>
                    <a:pt x="92" y="14"/>
                  </a:moveTo>
                  <a:lnTo>
                    <a:pt x="90" y="31"/>
                  </a:lnTo>
                  <a:lnTo>
                    <a:pt x="71" y="28"/>
                  </a:lnTo>
                  <a:lnTo>
                    <a:pt x="73" y="12"/>
                  </a:lnTo>
                  <a:lnTo>
                    <a:pt x="92" y="14"/>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14" name="Freeform 514"/>
            <p:cNvSpPr>
              <a:spLocks noEditPoints="1"/>
            </p:cNvSpPr>
            <p:nvPr/>
          </p:nvSpPr>
          <p:spPr bwMode="auto">
            <a:xfrm>
              <a:off x="6208713" y="5260975"/>
              <a:ext cx="1492250" cy="325438"/>
            </a:xfrm>
            <a:custGeom>
              <a:avLst/>
              <a:gdLst>
                <a:gd name="T0" fmla="*/ 921 w 940"/>
                <a:gd name="T1" fmla="*/ 184 h 205"/>
                <a:gd name="T2" fmla="*/ 935 w 940"/>
                <a:gd name="T3" fmla="*/ 205 h 205"/>
                <a:gd name="T4" fmla="*/ 919 w 940"/>
                <a:gd name="T5" fmla="*/ 200 h 205"/>
                <a:gd name="T6" fmla="*/ 5 w 940"/>
                <a:gd name="T7" fmla="*/ 0 h 205"/>
                <a:gd name="T8" fmla="*/ 19 w 940"/>
                <a:gd name="T9" fmla="*/ 21 h 205"/>
                <a:gd name="T10" fmla="*/ 0 w 940"/>
                <a:gd name="T11" fmla="*/ 18 h 205"/>
                <a:gd name="T12" fmla="*/ 75 w 940"/>
                <a:gd name="T13" fmla="*/ 14 h 205"/>
                <a:gd name="T14" fmla="*/ 90 w 940"/>
                <a:gd name="T15" fmla="*/ 35 h 205"/>
                <a:gd name="T16" fmla="*/ 71 w 940"/>
                <a:gd name="T17" fmla="*/ 33 h 205"/>
                <a:gd name="T18" fmla="*/ 146 w 940"/>
                <a:gd name="T19" fmla="*/ 28 h 205"/>
                <a:gd name="T20" fmla="*/ 160 w 940"/>
                <a:gd name="T21" fmla="*/ 49 h 205"/>
                <a:gd name="T22" fmla="*/ 142 w 940"/>
                <a:gd name="T23" fmla="*/ 47 h 205"/>
                <a:gd name="T24" fmla="*/ 217 w 940"/>
                <a:gd name="T25" fmla="*/ 42 h 205"/>
                <a:gd name="T26" fmla="*/ 231 w 940"/>
                <a:gd name="T27" fmla="*/ 63 h 205"/>
                <a:gd name="T28" fmla="*/ 212 w 940"/>
                <a:gd name="T29" fmla="*/ 59 h 205"/>
                <a:gd name="T30" fmla="*/ 286 w 940"/>
                <a:gd name="T31" fmla="*/ 56 h 205"/>
                <a:gd name="T32" fmla="*/ 300 w 940"/>
                <a:gd name="T33" fmla="*/ 77 h 205"/>
                <a:gd name="T34" fmla="*/ 283 w 940"/>
                <a:gd name="T35" fmla="*/ 73 h 205"/>
                <a:gd name="T36" fmla="*/ 356 w 940"/>
                <a:gd name="T37" fmla="*/ 70 h 205"/>
                <a:gd name="T38" fmla="*/ 371 w 940"/>
                <a:gd name="T39" fmla="*/ 92 h 205"/>
                <a:gd name="T40" fmla="*/ 354 w 940"/>
                <a:gd name="T41" fmla="*/ 87 h 205"/>
                <a:gd name="T42" fmla="*/ 427 w 940"/>
                <a:gd name="T43" fmla="*/ 85 h 205"/>
                <a:gd name="T44" fmla="*/ 442 w 940"/>
                <a:gd name="T45" fmla="*/ 106 h 205"/>
                <a:gd name="T46" fmla="*/ 425 w 940"/>
                <a:gd name="T47" fmla="*/ 101 h 205"/>
                <a:gd name="T48" fmla="*/ 498 w 940"/>
                <a:gd name="T49" fmla="*/ 99 h 205"/>
                <a:gd name="T50" fmla="*/ 512 w 940"/>
                <a:gd name="T51" fmla="*/ 120 h 205"/>
                <a:gd name="T52" fmla="*/ 496 w 940"/>
                <a:gd name="T53" fmla="*/ 115 h 205"/>
                <a:gd name="T54" fmla="*/ 569 w 940"/>
                <a:gd name="T55" fmla="*/ 113 h 205"/>
                <a:gd name="T56" fmla="*/ 583 w 940"/>
                <a:gd name="T57" fmla="*/ 134 h 205"/>
                <a:gd name="T58" fmla="*/ 567 w 940"/>
                <a:gd name="T59" fmla="*/ 129 h 205"/>
                <a:gd name="T60" fmla="*/ 640 w 940"/>
                <a:gd name="T61" fmla="*/ 127 h 205"/>
                <a:gd name="T62" fmla="*/ 654 w 940"/>
                <a:gd name="T63" fmla="*/ 148 h 205"/>
                <a:gd name="T64" fmla="*/ 635 w 940"/>
                <a:gd name="T65" fmla="*/ 144 h 205"/>
                <a:gd name="T66" fmla="*/ 711 w 940"/>
                <a:gd name="T67" fmla="*/ 141 h 205"/>
                <a:gd name="T68" fmla="*/ 725 w 940"/>
                <a:gd name="T69" fmla="*/ 163 h 205"/>
                <a:gd name="T70" fmla="*/ 706 w 940"/>
                <a:gd name="T71" fmla="*/ 158 h 205"/>
                <a:gd name="T72" fmla="*/ 782 w 940"/>
                <a:gd name="T73" fmla="*/ 155 h 205"/>
                <a:gd name="T74" fmla="*/ 796 w 940"/>
                <a:gd name="T75" fmla="*/ 177 h 205"/>
                <a:gd name="T76" fmla="*/ 777 w 940"/>
                <a:gd name="T77" fmla="*/ 172 h 205"/>
                <a:gd name="T78" fmla="*/ 852 w 940"/>
                <a:gd name="T79" fmla="*/ 170 h 205"/>
                <a:gd name="T80" fmla="*/ 867 w 940"/>
                <a:gd name="T81" fmla="*/ 191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0" h="205">
                  <a:moveTo>
                    <a:pt x="919" y="200"/>
                  </a:moveTo>
                  <a:lnTo>
                    <a:pt x="921" y="184"/>
                  </a:lnTo>
                  <a:lnTo>
                    <a:pt x="940" y="186"/>
                  </a:lnTo>
                  <a:lnTo>
                    <a:pt x="935" y="205"/>
                  </a:lnTo>
                  <a:lnTo>
                    <a:pt x="919" y="200"/>
                  </a:lnTo>
                  <a:lnTo>
                    <a:pt x="919" y="200"/>
                  </a:lnTo>
                  <a:close/>
                  <a:moveTo>
                    <a:pt x="0" y="18"/>
                  </a:moveTo>
                  <a:lnTo>
                    <a:pt x="5" y="0"/>
                  </a:lnTo>
                  <a:lnTo>
                    <a:pt x="21" y="4"/>
                  </a:lnTo>
                  <a:lnTo>
                    <a:pt x="19" y="21"/>
                  </a:lnTo>
                  <a:lnTo>
                    <a:pt x="0" y="18"/>
                  </a:lnTo>
                  <a:lnTo>
                    <a:pt x="0" y="18"/>
                  </a:lnTo>
                  <a:close/>
                  <a:moveTo>
                    <a:pt x="71" y="33"/>
                  </a:moveTo>
                  <a:lnTo>
                    <a:pt x="75" y="14"/>
                  </a:lnTo>
                  <a:lnTo>
                    <a:pt x="92" y="18"/>
                  </a:lnTo>
                  <a:lnTo>
                    <a:pt x="90" y="35"/>
                  </a:lnTo>
                  <a:lnTo>
                    <a:pt x="71" y="33"/>
                  </a:lnTo>
                  <a:lnTo>
                    <a:pt x="71" y="33"/>
                  </a:lnTo>
                  <a:close/>
                  <a:moveTo>
                    <a:pt x="142" y="47"/>
                  </a:moveTo>
                  <a:lnTo>
                    <a:pt x="146" y="28"/>
                  </a:lnTo>
                  <a:lnTo>
                    <a:pt x="163" y="33"/>
                  </a:lnTo>
                  <a:lnTo>
                    <a:pt x="160" y="49"/>
                  </a:lnTo>
                  <a:lnTo>
                    <a:pt x="142" y="47"/>
                  </a:lnTo>
                  <a:lnTo>
                    <a:pt x="142" y="47"/>
                  </a:lnTo>
                  <a:close/>
                  <a:moveTo>
                    <a:pt x="212" y="59"/>
                  </a:moveTo>
                  <a:lnTo>
                    <a:pt x="217" y="42"/>
                  </a:lnTo>
                  <a:lnTo>
                    <a:pt x="234" y="47"/>
                  </a:lnTo>
                  <a:lnTo>
                    <a:pt x="231" y="63"/>
                  </a:lnTo>
                  <a:lnTo>
                    <a:pt x="212" y="59"/>
                  </a:lnTo>
                  <a:lnTo>
                    <a:pt x="212" y="59"/>
                  </a:lnTo>
                  <a:close/>
                  <a:moveTo>
                    <a:pt x="283" y="73"/>
                  </a:moveTo>
                  <a:lnTo>
                    <a:pt x="286" y="56"/>
                  </a:lnTo>
                  <a:lnTo>
                    <a:pt x="305" y="59"/>
                  </a:lnTo>
                  <a:lnTo>
                    <a:pt x="300" y="77"/>
                  </a:lnTo>
                  <a:lnTo>
                    <a:pt x="283" y="73"/>
                  </a:lnTo>
                  <a:lnTo>
                    <a:pt x="283" y="73"/>
                  </a:lnTo>
                  <a:close/>
                  <a:moveTo>
                    <a:pt x="354" y="87"/>
                  </a:moveTo>
                  <a:lnTo>
                    <a:pt x="356" y="70"/>
                  </a:lnTo>
                  <a:lnTo>
                    <a:pt x="375" y="73"/>
                  </a:lnTo>
                  <a:lnTo>
                    <a:pt x="371" y="92"/>
                  </a:lnTo>
                  <a:lnTo>
                    <a:pt x="354" y="87"/>
                  </a:lnTo>
                  <a:lnTo>
                    <a:pt x="354" y="87"/>
                  </a:lnTo>
                  <a:close/>
                  <a:moveTo>
                    <a:pt x="425" y="101"/>
                  </a:moveTo>
                  <a:lnTo>
                    <a:pt x="427" y="85"/>
                  </a:lnTo>
                  <a:lnTo>
                    <a:pt x="446" y="87"/>
                  </a:lnTo>
                  <a:lnTo>
                    <a:pt x="442" y="106"/>
                  </a:lnTo>
                  <a:lnTo>
                    <a:pt x="425" y="101"/>
                  </a:lnTo>
                  <a:lnTo>
                    <a:pt x="425" y="101"/>
                  </a:lnTo>
                  <a:close/>
                  <a:moveTo>
                    <a:pt x="496" y="115"/>
                  </a:moveTo>
                  <a:lnTo>
                    <a:pt x="498" y="99"/>
                  </a:lnTo>
                  <a:lnTo>
                    <a:pt x="517" y="101"/>
                  </a:lnTo>
                  <a:lnTo>
                    <a:pt x="512" y="120"/>
                  </a:lnTo>
                  <a:lnTo>
                    <a:pt x="496" y="115"/>
                  </a:lnTo>
                  <a:lnTo>
                    <a:pt x="496" y="115"/>
                  </a:lnTo>
                  <a:close/>
                  <a:moveTo>
                    <a:pt x="567" y="129"/>
                  </a:moveTo>
                  <a:lnTo>
                    <a:pt x="569" y="113"/>
                  </a:lnTo>
                  <a:lnTo>
                    <a:pt x="588" y="115"/>
                  </a:lnTo>
                  <a:lnTo>
                    <a:pt x="583" y="134"/>
                  </a:lnTo>
                  <a:lnTo>
                    <a:pt x="567" y="129"/>
                  </a:lnTo>
                  <a:lnTo>
                    <a:pt x="567" y="129"/>
                  </a:lnTo>
                  <a:close/>
                  <a:moveTo>
                    <a:pt x="635" y="144"/>
                  </a:moveTo>
                  <a:lnTo>
                    <a:pt x="640" y="127"/>
                  </a:lnTo>
                  <a:lnTo>
                    <a:pt x="656" y="129"/>
                  </a:lnTo>
                  <a:lnTo>
                    <a:pt x="654" y="148"/>
                  </a:lnTo>
                  <a:lnTo>
                    <a:pt x="635" y="144"/>
                  </a:lnTo>
                  <a:lnTo>
                    <a:pt x="635" y="144"/>
                  </a:lnTo>
                  <a:close/>
                  <a:moveTo>
                    <a:pt x="706" y="158"/>
                  </a:moveTo>
                  <a:lnTo>
                    <a:pt x="711" y="141"/>
                  </a:lnTo>
                  <a:lnTo>
                    <a:pt x="727" y="144"/>
                  </a:lnTo>
                  <a:lnTo>
                    <a:pt x="725" y="163"/>
                  </a:lnTo>
                  <a:lnTo>
                    <a:pt x="706" y="158"/>
                  </a:lnTo>
                  <a:lnTo>
                    <a:pt x="706" y="158"/>
                  </a:lnTo>
                  <a:close/>
                  <a:moveTo>
                    <a:pt x="777" y="172"/>
                  </a:moveTo>
                  <a:lnTo>
                    <a:pt x="782" y="155"/>
                  </a:lnTo>
                  <a:lnTo>
                    <a:pt x="798" y="158"/>
                  </a:lnTo>
                  <a:lnTo>
                    <a:pt x="796" y="177"/>
                  </a:lnTo>
                  <a:lnTo>
                    <a:pt x="777" y="172"/>
                  </a:lnTo>
                  <a:lnTo>
                    <a:pt x="777" y="172"/>
                  </a:lnTo>
                  <a:close/>
                  <a:moveTo>
                    <a:pt x="848" y="186"/>
                  </a:moveTo>
                  <a:lnTo>
                    <a:pt x="852" y="170"/>
                  </a:lnTo>
                  <a:lnTo>
                    <a:pt x="869" y="172"/>
                  </a:lnTo>
                  <a:lnTo>
                    <a:pt x="867" y="191"/>
                  </a:lnTo>
                  <a:lnTo>
                    <a:pt x="848" y="186"/>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15" name="Freeform 515"/>
            <p:cNvSpPr>
              <a:spLocks noEditPoints="1"/>
            </p:cNvSpPr>
            <p:nvPr/>
          </p:nvSpPr>
          <p:spPr bwMode="auto">
            <a:xfrm>
              <a:off x="6084888" y="3268663"/>
              <a:ext cx="134938" cy="1968500"/>
            </a:xfrm>
            <a:custGeom>
              <a:avLst/>
              <a:gdLst>
                <a:gd name="T0" fmla="*/ 0 w 85"/>
                <a:gd name="T1" fmla="*/ 19 h 1240"/>
                <a:gd name="T2" fmla="*/ 19 w 85"/>
                <a:gd name="T3" fmla="*/ 0 h 1240"/>
                <a:gd name="T4" fmla="*/ 19 w 85"/>
                <a:gd name="T5" fmla="*/ 17 h 1240"/>
                <a:gd name="T6" fmla="*/ 66 w 85"/>
                <a:gd name="T7" fmla="*/ 1240 h 1240"/>
                <a:gd name="T8" fmla="*/ 83 w 85"/>
                <a:gd name="T9" fmla="*/ 1221 h 1240"/>
                <a:gd name="T10" fmla="*/ 85 w 85"/>
                <a:gd name="T11" fmla="*/ 1240 h 1240"/>
                <a:gd name="T12" fmla="*/ 61 w 85"/>
                <a:gd name="T13" fmla="*/ 1170 h 1240"/>
                <a:gd name="T14" fmla="*/ 80 w 85"/>
                <a:gd name="T15" fmla="*/ 1151 h 1240"/>
                <a:gd name="T16" fmla="*/ 80 w 85"/>
                <a:gd name="T17" fmla="*/ 1167 h 1240"/>
                <a:gd name="T18" fmla="*/ 59 w 85"/>
                <a:gd name="T19" fmla="*/ 1096 h 1240"/>
                <a:gd name="T20" fmla="*/ 75 w 85"/>
                <a:gd name="T21" fmla="*/ 1077 h 1240"/>
                <a:gd name="T22" fmla="*/ 75 w 85"/>
                <a:gd name="T23" fmla="*/ 1096 h 1240"/>
                <a:gd name="T24" fmla="*/ 54 w 85"/>
                <a:gd name="T25" fmla="*/ 1025 h 1240"/>
                <a:gd name="T26" fmla="*/ 71 w 85"/>
                <a:gd name="T27" fmla="*/ 1007 h 1240"/>
                <a:gd name="T28" fmla="*/ 73 w 85"/>
                <a:gd name="T29" fmla="*/ 1025 h 1240"/>
                <a:gd name="T30" fmla="*/ 52 w 85"/>
                <a:gd name="T31" fmla="*/ 955 h 1240"/>
                <a:gd name="T32" fmla="*/ 68 w 85"/>
                <a:gd name="T33" fmla="*/ 933 h 1240"/>
                <a:gd name="T34" fmla="*/ 68 w 85"/>
                <a:gd name="T35" fmla="*/ 952 h 1240"/>
                <a:gd name="T36" fmla="*/ 47 w 85"/>
                <a:gd name="T37" fmla="*/ 881 h 1240"/>
                <a:gd name="T38" fmla="*/ 64 w 85"/>
                <a:gd name="T39" fmla="*/ 862 h 1240"/>
                <a:gd name="T40" fmla="*/ 66 w 85"/>
                <a:gd name="T41" fmla="*/ 881 h 1240"/>
                <a:gd name="T42" fmla="*/ 42 w 85"/>
                <a:gd name="T43" fmla="*/ 810 h 1240"/>
                <a:gd name="T44" fmla="*/ 59 w 85"/>
                <a:gd name="T45" fmla="*/ 792 h 1240"/>
                <a:gd name="T46" fmla="*/ 61 w 85"/>
                <a:gd name="T47" fmla="*/ 808 h 1240"/>
                <a:gd name="T48" fmla="*/ 40 w 85"/>
                <a:gd name="T49" fmla="*/ 737 h 1240"/>
                <a:gd name="T50" fmla="*/ 57 w 85"/>
                <a:gd name="T51" fmla="*/ 718 h 1240"/>
                <a:gd name="T52" fmla="*/ 57 w 85"/>
                <a:gd name="T53" fmla="*/ 737 h 1240"/>
                <a:gd name="T54" fmla="*/ 35 w 85"/>
                <a:gd name="T55" fmla="*/ 666 h 1240"/>
                <a:gd name="T56" fmla="*/ 52 w 85"/>
                <a:gd name="T57" fmla="*/ 647 h 1240"/>
                <a:gd name="T58" fmla="*/ 54 w 85"/>
                <a:gd name="T59" fmla="*/ 664 h 1240"/>
                <a:gd name="T60" fmla="*/ 31 w 85"/>
                <a:gd name="T61" fmla="*/ 593 h 1240"/>
                <a:gd name="T62" fmla="*/ 49 w 85"/>
                <a:gd name="T63" fmla="*/ 574 h 1240"/>
                <a:gd name="T64" fmla="*/ 49 w 85"/>
                <a:gd name="T65" fmla="*/ 593 h 1240"/>
                <a:gd name="T66" fmla="*/ 28 w 85"/>
                <a:gd name="T67" fmla="*/ 522 h 1240"/>
                <a:gd name="T68" fmla="*/ 45 w 85"/>
                <a:gd name="T69" fmla="*/ 503 h 1240"/>
                <a:gd name="T70" fmla="*/ 45 w 85"/>
                <a:gd name="T71" fmla="*/ 522 h 1240"/>
                <a:gd name="T72" fmla="*/ 24 w 85"/>
                <a:gd name="T73" fmla="*/ 449 h 1240"/>
                <a:gd name="T74" fmla="*/ 40 w 85"/>
                <a:gd name="T75" fmla="*/ 430 h 1240"/>
                <a:gd name="T76" fmla="*/ 42 w 85"/>
                <a:gd name="T77" fmla="*/ 449 h 1240"/>
                <a:gd name="T78" fmla="*/ 21 w 85"/>
                <a:gd name="T79" fmla="*/ 378 h 1240"/>
                <a:gd name="T80" fmla="*/ 38 w 85"/>
                <a:gd name="T81" fmla="*/ 359 h 1240"/>
                <a:gd name="T82" fmla="*/ 38 w 85"/>
                <a:gd name="T83" fmla="*/ 378 h 1240"/>
                <a:gd name="T84" fmla="*/ 16 w 85"/>
                <a:gd name="T85" fmla="*/ 307 h 1240"/>
                <a:gd name="T86" fmla="*/ 33 w 85"/>
                <a:gd name="T87" fmla="*/ 288 h 1240"/>
                <a:gd name="T88" fmla="*/ 35 w 85"/>
                <a:gd name="T89" fmla="*/ 305 h 1240"/>
                <a:gd name="T90" fmla="*/ 12 w 85"/>
                <a:gd name="T91" fmla="*/ 234 h 1240"/>
                <a:gd name="T92" fmla="*/ 28 w 85"/>
                <a:gd name="T93" fmla="*/ 215 h 1240"/>
                <a:gd name="T94" fmla="*/ 31 w 85"/>
                <a:gd name="T95" fmla="*/ 234 h 1240"/>
                <a:gd name="T96" fmla="*/ 9 w 85"/>
                <a:gd name="T97" fmla="*/ 163 h 1240"/>
                <a:gd name="T98" fmla="*/ 26 w 85"/>
                <a:gd name="T99" fmla="*/ 144 h 1240"/>
                <a:gd name="T100" fmla="*/ 26 w 85"/>
                <a:gd name="T101" fmla="*/ 161 h 1240"/>
                <a:gd name="T102" fmla="*/ 5 w 85"/>
                <a:gd name="T103" fmla="*/ 90 h 1240"/>
                <a:gd name="T104" fmla="*/ 21 w 85"/>
                <a:gd name="T105" fmla="*/ 71 h 1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5" h="1240">
                  <a:moveTo>
                    <a:pt x="19" y="17"/>
                  </a:moveTo>
                  <a:lnTo>
                    <a:pt x="0" y="19"/>
                  </a:lnTo>
                  <a:lnTo>
                    <a:pt x="0" y="0"/>
                  </a:lnTo>
                  <a:lnTo>
                    <a:pt x="19" y="0"/>
                  </a:lnTo>
                  <a:lnTo>
                    <a:pt x="19" y="17"/>
                  </a:lnTo>
                  <a:lnTo>
                    <a:pt x="19" y="17"/>
                  </a:lnTo>
                  <a:close/>
                  <a:moveTo>
                    <a:pt x="85" y="1240"/>
                  </a:moveTo>
                  <a:lnTo>
                    <a:pt x="66" y="1240"/>
                  </a:lnTo>
                  <a:lnTo>
                    <a:pt x="66" y="1224"/>
                  </a:lnTo>
                  <a:lnTo>
                    <a:pt x="83" y="1221"/>
                  </a:lnTo>
                  <a:lnTo>
                    <a:pt x="85" y="1240"/>
                  </a:lnTo>
                  <a:lnTo>
                    <a:pt x="85" y="1240"/>
                  </a:lnTo>
                  <a:close/>
                  <a:moveTo>
                    <a:pt x="80" y="1167"/>
                  </a:moveTo>
                  <a:lnTo>
                    <a:pt x="61" y="1170"/>
                  </a:lnTo>
                  <a:lnTo>
                    <a:pt x="61" y="1151"/>
                  </a:lnTo>
                  <a:lnTo>
                    <a:pt x="80" y="1151"/>
                  </a:lnTo>
                  <a:lnTo>
                    <a:pt x="80" y="1167"/>
                  </a:lnTo>
                  <a:lnTo>
                    <a:pt x="80" y="1167"/>
                  </a:lnTo>
                  <a:close/>
                  <a:moveTo>
                    <a:pt x="75" y="1096"/>
                  </a:moveTo>
                  <a:lnTo>
                    <a:pt x="59" y="1096"/>
                  </a:lnTo>
                  <a:lnTo>
                    <a:pt x="57" y="1080"/>
                  </a:lnTo>
                  <a:lnTo>
                    <a:pt x="75" y="1077"/>
                  </a:lnTo>
                  <a:lnTo>
                    <a:pt x="75" y="1096"/>
                  </a:lnTo>
                  <a:lnTo>
                    <a:pt x="75" y="1096"/>
                  </a:lnTo>
                  <a:close/>
                  <a:moveTo>
                    <a:pt x="73" y="1025"/>
                  </a:moveTo>
                  <a:lnTo>
                    <a:pt x="54" y="1025"/>
                  </a:lnTo>
                  <a:lnTo>
                    <a:pt x="54" y="1007"/>
                  </a:lnTo>
                  <a:lnTo>
                    <a:pt x="71" y="1007"/>
                  </a:lnTo>
                  <a:lnTo>
                    <a:pt x="73" y="1025"/>
                  </a:lnTo>
                  <a:lnTo>
                    <a:pt x="73" y="1025"/>
                  </a:lnTo>
                  <a:close/>
                  <a:moveTo>
                    <a:pt x="68" y="952"/>
                  </a:moveTo>
                  <a:lnTo>
                    <a:pt x="52" y="955"/>
                  </a:lnTo>
                  <a:lnTo>
                    <a:pt x="49" y="936"/>
                  </a:lnTo>
                  <a:lnTo>
                    <a:pt x="68" y="933"/>
                  </a:lnTo>
                  <a:lnTo>
                    <a:pt x="68" y="952"/>
                  </a:lnTo>
                  <a:lnTo>
                    <a:pt x="68" y="952"/>
                  </a:lnTo>
                  <a:close/>
                  <a:moveTo>
                    <a:pt x="66" y="881"/>
                  </a:moveTo>
                  <a:lnTo>
                    <a:pt x="47" y="881"/>
                  </a:lnTo>
                  <a:lnTo>
                    <a:pt x="45" y="862"/>
                  </a:lnTo>
                  <a:lnTo>
                    <a:pt x="64" y="862"/>
                  </a:lnTo>
                  <a:lnTo>
                    <a:pt x="66" y="881"/>
                  </a:lnTo>
                  <a:lnTo>
                    <a:pt x="66" y="881"/>
                  </a:lnTo>
                  <a:close/>
                  <a:moveTo>
                    <a:pt x="61" y="808"/>
                  </a:moveTo>
                  <a:lnTo>
                    <a:pt x="42" y="810"/>
                  </a:lnTo>
                  <a:lnTo>
                    <a:pt x="42" y="792"/>
                  </a:lnTo>
                  <a:lnTo>
                    <a:pt x="59" y="792"/>
                  </a:lnTo>
                  <a:lnTo>
                    <a:pt x="61" y="808"/>
                  </a:lnTo>
                  <a:lnTo>
                    <a:pt x="61" y="808"/>
                  </a:lnTo>
                  <a:close/>
                  <a:moveTo>
                    <a:pt x="57" y="737"/>
                  </a:moveTo>
                  <a:lnTo>
                    <a:pt x="40" y="737"/>
                  </a:lnTo>
                  <a:lnTo>
                    <a:pt x="38" y="721"/>
                  </a:lnTo>
                  <a:lnTo>
                    <a:pt x="57" y="718"/>
                  </a:lnTo>
                  <a:lnTo>
                    <a:pt x="57" y="737"/>
                  </a:lnTo>
                  <a:lnTo>
                    <a:pt x="57" y="737"/>
                  </a:lnTo>
                  <a:close/>
                  <a:moveTo>
                    <a:pt x="54" y="664"/>
                  </a:moveTo>
                  <a:lnTo>
                    <a:pt x="35" y="666"/>
                  </a:lnTo>
                  <a:lnTo>
                    <a:pt x="35" y="647"/>
                  </a:lnTo>
                  <a:lnTo>
                    <a:pt x="52" y="647"/>
                  </a:lnTo>
                  <a:lnTo>
                    <a:pt x="54" y="664"/>
                  </a:lnTo>
                  <a:lnTo>
                    <a:pt x="54" y="664"/>
                  </a:lnTo>
                  <a:close/>
                  <a:moveTo>
                    <a:pt x="49" y="593"/>
                  </a:moveTo>
                  <a:lnTo>
                    <a:pt x="31" y="593"/>
                  </a:lnTo>
                  <a:lnTo>
                    <a:pt x="31" y="577"/>
                  </a:lnTo>
                  <a:lnTo>
                    <a:pt x="49" y="574"/>
                  </a:lnTo>
                  <a:lnTo>
                    <a:pt x="49" y="593"/>
                  </a:lnTo>
                  <a:lnTo>
                    <a:pt x="49" y="593"/>
                  </a:lnTo>
                  <a:close/>
                  <a:moveTo>
                    <a:pt x="45" y="522"/>
                  </a:moveTo>
                  <a:lnTo>
                    <a:pt x="28" y="522"/>
                  </a:lnTo>
                  <a:lnTo>
                    <a:pt x="26" y="503"/>
                  </a:lnTo>
                  <a:lnTo>
                    <a:pt x="45" y="503"/>
                  </a:lnTo>
                  <a:lnTo>
                    <a:pt x="45" y="522"/>
                  </a:lnTo>
                  <a:lnTo>
                    <a:pt x="45" y="522"/>
                  </a:lnTo>
                  <a:close/>
                  <a:moveTo>
                    <a:pt x="42" y="449"/>
                  </a:moveTo>
                  <a:lnTo>
                    <a:pt x="24" y="449"/>
                  </a:lnTo>
                  <a:lnTo>
                    <a:pt x="24" y="433"/>
                  </a:lnTo>
                  <a:lnTo>
                    <a:pt x="40" y="430"/>
                  </a:lnTo>
                  <a:lnTo>
                    <a:pt x="42" y="449"/>
                  </a:lnTo>
                  <a:lnTo>
                    <a:pt x="42" y="449"/>
                  </a:lnTo>
                  <a:close/>
                  <a:moveTo>
                    <a:pt x="38" y="378"/>
                  </a:moveTo>
                  <a:lnTo>
                    <a:pt x="21" y="378"/>
                  </a:lnTo>
                  <a:lnTo>
                    <a:pt x="19" y="359"/>
                  </a:lnTo>
                  <a:lnTo>
                    <a:pt x="38" y="359"/>
                  </a:lnTo>
                  <a:lnTo>
                    <a:pt x="38" y="378"/>
                  </a:lnTo>
                  <a:lnTo>
                    <a:pt x="38" y="378"/>
                  </a:lnTo>
                  <a:close/>
                  <a:moveTo>
                    <a:pt x="35" y="305"/>
                  </a:moveTo>
                  <a:lnTo>
                    <a:pt x="16" y="307"/>
                  </a:lnTo>
                  <a:lnTo>
                    <a:pt x="14" y="288"/>
                  </a:lnTo>
                  <a:lnTo>
                    <a:pt x="33" y="288"/>
                  </a:lnTo>
                  <a:lnTo>
                    <a:pt x="35" y="305"/>
                  </a:lnTo>
                  <a:lnTo>
                    <a:pt x="35" y="305"/>
                  </a:lnTo>
                  <a:close/>
                  <a:moveTo>
                    <a:pt x="31" y="234"/>
                  </a:moveTo>
                  <a:lnTo>
                    <a:pt x="12" y="234"/>
                  </a:lnTo>
                  <a:lnTo>
                    <a:pt x="12" y="218"/>
                  </a:lnTo>
                  <a:lnTo>
                    <a:pt x="28" y="215"/>
                  </a:lnTo>
                  <a:lnTo>
                    <a:pt x="31" y="234"/>
                  </a:lnTo>
                  <a:lnTo>
                    <a:pt x="31" y="234"/>
                  </a:lnTo>
                  <a:close/>
                  <a:moveTo>
                    <a:pt x="26" y="161"/>
                  </a:moveTo>
                  <a:lnTo>
                    <a:pt x="9" y="163"/>
                  </a:lnTo>
                  <a:lnTo>
                    <a:pt x="7" y="144"/>
                  </a:lnTo>
                  <a:lnTo>
                    <a:pt x="26" y="144"/>
                  </a:lnTo>
                  <a:lnTo>
                    <a:pt x="26" y="161"/>
                  </a:lnTo>
                  <a:lnTo>
                    <a:pt x="26" y="161"/>
                  </a:lnTo>
                  <a:close/>
                  <a:moveTo>
                    <a:pt x="24" y="90"/>
                  </a:moveTo>
                  <a:lnTo>
                    <a:pt x="5" y="90"/>
                  </a:lnTo>
                  <a:lnTo>
                    <a:pt x="5" y="73"/>
                  </a:lnTo>
                  <a:lnTo>
                    <a:pt x="21" y="71"/>
                  </a:lnTo>
                  <a:lnTo>
                    <a:pt x="24" y="90"/>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16" name="Freeform 516"/>
            <p:cNvSpPr>
              <a:spLocks noEditPoints="1"/>
            </p:cNvSpPr>
            <p:nvPr/>
          </p:nvSpPr>
          <p:spPr bwMode="auto">
            <a:xfrm>
              <a:off x="6099175" y="3284538"/>
              <a:ext cx="1508125" cy="63500"/>
            </a:xfrm>
            <a:custGeom>
              <a:avLst/>
              <a:gdLst>
                <a:gd name="T0" fmla="*/ 931 w 950"/>
                <a:gd name="T1" fmla="*/ 0 h 40"/>
                <a:gd name="T2" fmla="*/ 950 w 950"/>
                <a:gd name="T3" fmla="*/ 16 h 40"/>
                <a:gd name="T4" fmla="*/ 931 w 950"/>
                <a:gd name="T5" fmla="*/ 16 h 40"/>
                <a:gd name="T6" fmla="*/ 15 w 950"/>
                <a:gd name="T7" fmla="*/ 40 h 40"/>
                <a:gd name="T8" fmla="*/ 0 w 950"/>
                <a:gd name="T9" fmla="*/ 23 h 40"/>
                <a:gd name="T10" fmla="*/ 0 w 950"/>
                <a:gd name="T11" fmla="*/ 40 h 40"/>
                <a:gd name="T12" fmla="*/ 66 w 950"/>
                <a:gd name="T13" fmla="*/ 21 h 40"/>
                <a:gd name="T14" fmla="*/ 85 w 950"/>
                <a:gd name="T15" fmla="*/ 37 h 40"/>
                <a:gd name="T16" fmla="*/ 69 w 950"/>
                <a:gd name="T17" fmla="*/ 40 h 40"/>
                <a:gd name="T18" fmla="*/ 140 w 950"/>
                <a:gd name="T19" fmla="*/ 19 h 40"/>
                <a:gd name="T20" fmla="*/ 159 w 950"/>
                <a:gd name="T21" fmla="*/ 37 h 40"/>
                <a:gd name="T22" fmla="*/ 140 w 950"/>
                <a:gd name="T23" fmla="*/ 37 h 40"/>
                <a:gd name="T24" fmla="*/ 211 w 950"/>
                <a:gd name="T25" fmla="*/ 16 h 40"/>
                <a:gd name="T26" fmla="*/ 229 w 950"/>
                <a:gd name="T27" fmla="*/ 35 h 40"/>
                <a:gd name="T28" fmla="*/ 213 w 950"/>
                <a:gd name="T29" fmla="*/ 35 h 40"/>
                <a:gd name="T30" fmla="*/ 284 w 950"/>
                <a:gd name="T31" fmla="*/ 16 h 40"/>
                <a:gd name="T32" fmla="*/ 303 w 950"/>
                <a:gd name="T33" fmla="*/ 33 h 40"/>
                <a:gd name="T34" fmla="*/ 284 w 950"/>
                <a:gd name="T35" fmla="*/ 33 h 40"/>
                <a:gd name="T36" fmla="*/ 355 w 950"/>
                <a:gd name="T37" fmla="*/ 14 h 40"/>
                <a:gd name="T38" fmla="*/ 374 w 950"/>
                <a:gd name="T39" fmla="*/ 30 h 40"/>
                <a:gd name="T40" fmla="*/ 355 w 950"/>
                <a:gd name="T41" fmla="*/ 30 h 40"/>
                <a:gd name="T42" fmla="*/ 428 w 950"/>
                <a:gd name="T43" fmla="*/ 11 h 40"/>
                <a:gd name="T44" fmla="*/ 447 w 950"/>
                <a:gd name="T45" fmla="*/ 30 h 40"/>
                <a:gd name="T46" fmla="*/ 428 w 950"/>
                <a:gd name="T47" fmla="*/ 30 h 40"/>
                <a:gd name="T48" fmla="*/ 499 w 950"/>
                <a:gd name="T49" fmla="*/ 9 h 40"/>
                <a:gd name="T50" fmla="*/ 518 w 950"/>
                <a:gd name="T51" fmla="*/ 28 h 40"/>
                <a:gd name="T52" fmla="*/ 499 w 950"/>
                <a:gd name="T53" fmla="*/ 28 h 40"/>
                <a:gd name="T54" fmla="*/ 572 w 950"/>
                <a:gd name="T55" fmla="*/ 9 h 40"/>
                <a:gd name="T56" fmla="*/ 588 w 950"/>
                <a:gd name="T57" fmla="*/ 26 h 40"/>
                <a:gd name="T58" fmla="*/ 572 w 950"/>
                <a:gd name="T59" fmla="*/ 26 h 40"/>
                <a:gd name="T60" fmla="*/ 643 w 950"/>
                <a:gd name="T61" fmla="*/ 7 h 40"/>
                <a:gd name="T62" fmla="*/ 662 w 950"/>
                <a:gd name="T63" fmla="*/ 23 h 40"/>
                <a:gd name="T64" fmla="*/ 643 w 950"/>
                <a:gd name="T65" fmla="*/ 23 h 40"/>
                <a:gd name="T66" fmla="*/ 716 w 950"/>
                <a:gd name="T67" fmla="*/ 4 h 40"/>
                <a:gd name="T68" fmla="*/ 733 w 950"/>
                <a:gd name="T69" fmla="*/ 21 h 40"/>
                <a:gd name="T70" fmla="*/ 716 w 950"/>
                <a:gd name="T71" fmla="*/ 23 h 40"/>
                <a:gd name="T72" fmla="*/ 787 w 950"/>
                <a:gd name="T73" fmla="*/ 2 h 40"/>
                <a:gd name="T74" fmla="*/ 806 w 950"/>
                <a:gd name="T75" fmla="*/ 21 h 40"/>
                <a:gd name="T76" fmla="*/ 787 w 950"/>
                <a:gd name="T77" fmla="*/ 21 h 40"/>
                <a:gd name="T78" fmla="*/ 860 w 950"/>
                <a:gd name="T79" fmla="*/ 2 h 40"/>
                <a:gd name="T80" fmla="*/ 877 w 950"/>
                <a:gd name="T81" fmla="*/ 1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50" h="40">
                  <a:moveTo>
                    <a:pt x="931" y="16"/>
                  </a:moveTo>
                  <a:lnTo>
                    <a:pt x="931" y="0"/>
                  </a:lnTo>
                  <a:lnTo>
                    <a:pt x="950" y="0"/>
                  </a:lnTo>
                  <a:lnTo>
                    <a:pt x="950" y="16"/>
                  </a:lnTo>
                  <a:lnTo>
                    <a:pt x="931" y="16"/>
                  </a:lnTo>
                  <a:lnTo>
                    <a:pt x="931" y="16"/>
                  </a:lnTo>
                  <a:close/>
                  <a:moveTo>
                    <a:pt x="0" y="40"/>
                  </a:moveTo>
                  <a:lnTo>
                    <a:pt x="15" y="40"/>
                  </a:lnTo>
                  <a:lnTo>
                    <a:pt x="15" y="21"/>
                  </a:lnTo>
                  <a:lnTo>
                    <a:pt x="0" y="23"/>
                  </a:lnTo>
                  <a:lnTo>
                    <a:pt x="0" y="40"/>
                  </a:lnTo>
                  <a:lnTo>
                    <a:pt x="0" y="40"/>
                  </a:lnTo>
                  <a:close/>
                  <a:moveTo>
                    <a:pt x="69" y="40"/>
                  </a:moveTo>
                  <a:lnTo>
                    <a:pt x="66" y="21"/>
                  </a:lnTo>
                  <a:lnTo>
                    <a:pt x="85" y="21"/>
                  </a:lnTo>
                  <a:lnTo>
                    <a:pt x="85" y="37"/>
                  </a:lnTo>
                  <a:lnTo>
                    <a:pt x="69" y="40"/>
                  </a:lnTo>
                  <a:lnTo>
                    <a:pt x="69" y="40"/>
                  </a:lnTo>
                  <a:close/>
                  <a:moveTo>
                    <a:pt x="140" y="37"/>
                  </a:moveTo>
                  <a:lnTo>
                    <a:pt x="140" y="19"/>
                  </a:lnTo>
                  <a:lnTo>
                    <a:pt x="156" y="19"/>
                  </a:lnTo>
                  <a:lnTo>
                    <a:pt x="159" y="37"/>
                  </a:lnTo>
                  <a:lnTo>
                    <a:pt x="140" y="37"/>
                  </a:lnTo>
                  <a:lnTo>
                    <a:pt x="140" y="37"/>
                  </a:lnTo>
                  <a:close/>
                  <a:moveTo>
                    <a:pt x="213" y="35"/>
                  </a:moveTo>
                  <a:lnTo>
                    <a:pt x="211" y="16"/>
                  </a:lnTo>
                  <a:lnTo>
                    <a:pt x="229" y="16"/>
                  </a:lnTo>
                  <a:lnTo>
                    <a:pt x="229" y="35"/>
                  </a:lnTo>
                  <a:lnTo>
                    <a:pt x="213" y="35"/>
                  </a:lnTo>
                  <a:lnTo>
                    <a:pt x="213" y="35"/>
                  </a:lnTo>
                  <a:close/>
                  <a:moveTo>
                    <a:pt x="284" y="33"/>
                  </a:moveTo>
                  <a:lnTo>
                    <a:pt x="284" y="16"/>
                  </a:lnTo>
                  <a:lnTo>
                    <a:pt x="300" y="14"/>
                  </a:lnTo>
                  <a:lnTo>
                    <a:pt x="303" y="33"/>
                  </a:lnTo>
                  <a:lnTo>
                    <a:pt x="284" y="33"/>
                  </a:lnTo>
                  <a:lnTo>
                    <a:pt x="284" y="33"/>
                  </a:lnTo>
                  <a:close/>
                  <a:moveTo>
                    <a:pt x="355" y="30"/>
                  </a:moveTo>
                  <a:lnTo>
                    <a:pt x="355" y="14"/>
                  </a:lnTo>
                  <a:lnTo>
                    <a:pt x="374" y="14"/>
                  </a:lnTo>
                  <a:lnTo>
                    <a:pt x="374" y="30"/>
                  </a:lnTo>
                  <a:lnTo>
                    <a:pt x="355" y="30"/>
                  </a:lnTo>
                  <a:lnTo>
                    <a:pt x="355" y="30"/>
                  </a:lnTo>
                  <a:close/>
                  <a:moveTo>
                    <a:pt x="428" y="30"/>
                  </a:moveTo>
                  <a:lnTo>
                    <a:pt x="428" y="11"/>
                  </a:lnTo>
                  <a:lnTo>
                    <a:pt x="444" y="11"/>
                  </a:lnTo>
                  <a:lnTo>
                    <a:pt x="447" y="30"/>
                  </a:lnTo>
                  <a:lnTo>
                    <a:pt x="428" y="30"/>
                  </a:lnTo>
                  <a:lnTo>
                    <a:pt x="428" y="30"/>
                  </a:lnTo>
                  <a:close/>
                  <a:moveTo>
                    <a:pt x="499" y="28"/>
                  </a:moveTo>
                  <a:lnTo>
                    <a:pt x="499" y="9"/>
                  </a:lnTo>
                  <a:lnTo>
                    <a:pt x="518" y="9"/>
                  </a:lnTo>
                  <a:lnTo>
                    <a:pt x="518" y="28"/>
                  </a:lnTo>
                  <a:lnTo>
                    <a:pt x="499" y="28"/>
                  </a:lnTo>
                  <a:lnTo>
                    <a:pt x="499" y="28"/>
                  </a:lnTo>
                  <a:close/>
                  <a:moveTo>
                    <a:pt x="572" y="26"/>
                  </a:moveTo>
                  <a:lnTo>
                    <a:pt x="572" y="9"/>
                  </a:lnTo>
                  <a:lnTo>
                    <a:pt x="588" y="7"/>
                  </a:lnTo>
                  <a:lnTo>
                    <a:pt x="588" y="26"/>
                  </a:lnTo>
                  <a:lnTo>
                    <a:pt x="572" y="26"/>
                  </a:lnTo>
                  <a:lnTo>
                    <a:pt x="572" y="26"/>
                  </a:lnTo>
                  <a:close/>
                  <a:moveTo>
                    <a:pt x="643" y="23"/>
                  </a:moveTo>
                  <a:lnTo>
                    <a:pt x="643" y="7"/>
                  </a:lnTo>
                  <a:lnTo>
                    <a:pt x="662" y="7"/>
                  </a:lnTo>
                  <a:lnTo>
                    <a:pt x="662" y="23"/>
                  </a:lnTo>
                  <a:lnTo>
                    <a:pt x="643" y="23"/>
                  </a:lnTo>
                  <a:lnTo>
                    <a:pt x="643" y="23"/>
                  </a:lnTo>
                  <a:close/>
                  <a:moveTo>
                    <a:pt x="716" y="23"/>
                  </a:moveTo>
                  <a:lnTo>
                    <a:pt x="716" y="4"/>
                  </a:lnTo>
                  <a:lnTo>
                    <a:pt x="733" y="4"/>
                  </a:lnTo>
                  <a:lnTo>
                    <a:pt x="733" y="21"/>
                  </a:lnTo>
                  <a:lnTo>
                    <a:pt x="716" y="23"/>
                  </a:lnTo>
                  <a:lnTo>
                    <a:pt x="716" y="23"/>
                  </a:lnTo>
                  <a:close/>
                  <a:moveTo>
                    <a:pt x="787" y="21"/>
                  </a:moveTo>
                  <a:lnTo>
                    <a:pt x="787" y="2"/>
                  </a:lnTo>
                  <a:lnTo>
                    <a:pt x="806" y="2"/>
                  </a:lnTo>
                  <a:lnTo>
                    <a:pt x="806" y="21"/>
                  </a:lnTo>
                  <a:lnTo>
                    <a:pt x="787" y="21"/>
                  </a:lnTo>
                  <a:lnTo>
                    <a:pt x="787" y="21"/>
                  </a:lnTo>
                  <a:close/>
                  <a:moveTo>
                    <a:pt x="860" y="19"/>
                  </a:moveTo>
                  <a:lnTo>
                    <a:pt x="860" y="2"/>
                  </a:lnTo>
                  <a:lnTo>
                    <a:pt x="877" y="0"/>
                  </a:lnTo>
                  <a:lnTo>
                    <a:pt x="877" y="19"/>
                  </a:lnTo>
                  <a:lnTo>
                    <a:pt x="860" y="19"/>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17" name="Freeform 517"/>
            <p:cNvSpPr>
              <a:spLocks noEditPoints="1"/>
            </p:cNvSpPr>
            <p:nvPr/>
          </p:nvSpPr>
          <p:spPr bwMode="auto">
            <a:xfrm>
              <a:off x="5413375" y="3625850"/>
              <a:ext cx="487363" cy="952500"/>
            </a:xfrm>
            <a:custGeom>
              <a:avLst/>
              <a:gdLst>
                <a:gd name="T0" fmla="*/ 7 w 307"/>
                <a:gd name="T1" fmla="*/ 576 h 600"/>
                <a:gd name="T2" fmla="*/ 24 w 307"/>
                <a:gd name="T3" fmla="*/ 583 h 600"/>
                <a:gd name="T4" fmla="*/ 17 w 307"/>
                <a:gd name="T5" fmla="*/ 600 h 600"/>
                <a:gd name="T6" fmla="*/ 0 w 307"/>
                <a:gd name="T7" fmla="*/ 593 h 600"/>
                <a:gd name="T8" fmla="*/ 7 w 307"/>
                <a:gd name="T9" fmla="*/ 576 h 600"/>
                <a:gd name="T10" fmla="*/ 7 w 307"/>
                <a:gd name="T11" fmla="*/ 576 h 600"/>
                <a:gd name="T12" fmla="*/ 291 w 307"/>
                <a:gd name="T13" fmla="*/ 0 h 600"/>
                <a:gd name="T14" fmla="*/ 286 w 307"/>
                <a:gd name="T15" fmla="*/ 9 h 600"/>
                <a:gd name="T16" fmla="*/ 302 w 307"/>
                <a:gd name="T17" fmla="*/ 19 h 600"/>
                <a:gd name="T18" fmla="*/ 307 w 307"/>
                <a:gd name="T19" fmla="*/ 7 h 600"/>
                <a:gd name="T20" fmla="*/ 291 w 307"/>
                <a:gd name="T21" fmla="*/ 0 h 600"/>
                <a:gd name="T22" fmla="*/ 291 w 307"/>
                <a:gd name="T23" fmla="*/ 0 h 600"/>
                <a:gd name="T24" fmla="*/ 262 w 307"/>
                <a:gd name="T25" fmla="*/ 59 h 600"/>
                <a:gd name="T26" fmla="*/ 279 w 307"/>
                <a:gd name="T27" fmla="*/ 66 h 600"/>
                <a:gd name="T28" fmla="*/ 269 w 307"/>
                <a:gd name="T29" fmla="*/ 82 h 600"/>
                <a:gd name="T30" fmla="*/ 255 w 307"/>
                <a:gd name="T31" fmla="*/ 75 h 600"/>
                <a:gd name="T32" fmla="*/ 262 w 307"/>
                <a:gd name="T33" fmla="*/ 59 h 600"/>
                <a:gd name="T34" fmla="*/ 262 w 307"/>
                <a:gd name="T35" fmla="*/ 59 h 600"/>
                <a:gd name="T36" fmla="*/ 229 w 307"/>
                <a:gd name="T37" fmla="*/ 122 h 600"/>
                <a:gd name="T38" fmla="*/ 246 w 307"/>
                <a:gd name="T39" fmla="*/ 132 h 600"/>
                <a:gd name="T40" fmla="*/ 239 w 307"/>
                <a:gd name="T41" fmla="*/ 146 h 600"/>
                <a:gd name="T42" fmla="*/ 222 w 307"/>
                <a:gd name="T43" fmla="*/ 139 h 600"/>
                <a:gd name="T44" fmla="*/ 229 w 307"/>
                <a:gd name="T45" fmla="*/ 122 h 600"/>
                <a:gd name="T46" fmla="*/ 229 w 307"/>
                <a:gd name="T47" fmla="*/ 122 h 600"/>
                <a:gd name="T48" fmla="*/ 198 w 307"/>
                <a:gd name="T49" fmla="*/ 189 h 600"/>
                <a:gd name="T50" fmla="*/ 215 w 307"/>
                <a:gd name="T51" fmla="*/ 196 h 600"/>
                <a:gd name="T52" fmla="*/ 208 w 307"/>
                <a:gd name="T53" fmla="*/ 212 h 600"/>
                <a:gd name="T54" fmla="*/ 191 w 307"/>
                <a:gd name="T55" fmla="*/ 205 h 600"/>
                <a:gd name="T56" fmla="*/ 198 w 307"/>
                <a:gd name="T57" fmla="*/ 189 h 600"/>
                <a:gd name="T58" fmla="*/ 198 w 307"/>
                <a:gd name="T59" fmla="*/ 189 h 600"/>
                <a:gd name="T60" fmla="*/ 168 w 307"/>
                <a:gd name="T61" fmla="*/ 252 h 600"/>
                <a:gd name="T62" fmla="*/ 182 w 307"/>
                <a:gd name="T63" fmla="*/ 259 h 600"/>
                <a:gd name="T64" fmla="*/ 175 w 307"/>
                <a:gd name="T65" fmla="*/ 276 h 600"/>
                <a:gd name="T66" fmla="*/ 158 w 307"/>
                <a:gd name="T67" fmla="*/ 269 h 600"/>
                <a:gd name="T68" fmla="*/ 168 w 307"/>
                <a:gd name="T69" fmla="*/ 252 h 600"/>
                <a:gd name="T70" fmla="*/ 168 w 307"/>
                <a:gd name="T71" fmla="*/ 252 h 600"/>
                <a:gd name="T72" fmla="*/ 135 w 307"/>
                <a:gd name="T73" fmla="*/ 316 h 600"/>
                <a:gd name="T74" fmla="*/ 151 w 307"/>
                <a:gd name="T75" fmla="*/ 326 h 600"/>
                <a:gd name="T76" fmla="*/ 144 w 307"/>
                <a:gd name="T77" fmla="*/ 342 h 600"/>
                <a:gd name="T78" fmla="*/ 128 w 307"/>
                <a:gd name="T79" fmla="*/ 333 h 600"/>
                <a:gd name="T80" fmla="*/ 135 w 307"/>
                <a:gd name="T81" fmla="*/ 316 h 600"/>
                <a:gd name="T82" fmla="*/ 135 w 307"/>
                <a:gd name="T83" fmla="*/ 316 h 600"/>
                <a:gd name="T84" fmla="*/ 104 w 307"/>
                <a:gd name="T85" fmla="*/ 382 h 600"/>
                <a:gd name="T86" fmla="*/ 121 w 307"/>
                <a:gd name="T87" fmla="*/ 389 h 600"/>
                <a:gd name="T88" fmla="*/ 111 w 307"/>
                <a:gd name="T89" fmla="*/ 406 h 600"/>
                <a:gd name="T90" fmla="*/ 95 w 307"/>
                <a:gd name="T91" fmla="*/ 399 h 600"/>
                <a:gd name="T92" fmla="*/ 104 w 307"/>
                <a:gd name="T93" fmla="*/ 382 h 600"/>
                <a:gd name="T94" fmla="*/ 104 w 307"/>
                <a:gd name="T95" fmla="*/ 382 h 600"/>
                <a:gd name="T96" fmla="*/ 71 w 307"/>
                <a:gd name="T97" fmla="*/ 446 h 600"/>
                <a:gd name="T98" fmla="*/ 87 w 307"/>
                <a:gd name="T99" fmla="*/ 453 h 600"/>
                <a:gd name="T100" fmla="*/ 80 w 307"/>
                <a:gd name="T101" fmla="*/ 470 h 600"/>
                <a:gd name="T102" fmla="*/ 64 w 307"/>
                <a:gd name="T103" fmla="*/ 463 h 600"/>
                <a:gd name="T104" fmla="*/ 71 w 307"/>
                <a:gd name="T105" fmla="*/ 446 h 600"/>
                <a:gd name="T106" fmla="*/ 71 w 307"/>
                <a:gd name="T107" fmla="*/ 446 h 600"/>
                <a:gd name="T108" fmla="*/ 40 w 307"/>
                <a:gd name="T109" fmla="*/ 510 h 600"/>
                <a:gd name="T110" fmla="*/ 57 w 307"/>
                <a:gd name="T111" fmla="*/ 519 h 600"/>
                <a:gd name="T112" fmla="*/ 47 w 307"/>
                <a:gd name="T113" fmla="*/ 536 h 600"/>
                <a:gd name="T114" fmla="*/ 33 w 307"/>
                <a:gd name="T115" fmla="*/ 526 h 600"/>
                <a:gd name="T116" fmla="*/ 40 w 307"/>
                <a:gd name="T117" fmla="*/ 51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7" h="600">
                  <a:moveTo>
                    <a:pt x="7" y="576"/>
                  </a:moveTo>
                  <a:lnTo>
                    <a:pt x="24" y="583"/>
                  </a:lnTo>
                  <a:lnTo>
                    <a:pt x="17" y="600"/>
                  </a:lnTo>
                  <a:lnTo>
                    <a:pt x="0" y="593"/>
                  </a:lnTo>
                  <a:lnTo>
                    <a:pt x="7" y="576"/>
                  </a:lnTo>
                  <a:lnTo>
                    <a:pt x="7" y="576"/>
                  </a:lnTo>
                  <a:close/>
                  <a:moveTo>
                    <a:pt x="291" y="0"/>
                  </a:moveTo>
                  <a:lnTo>
                    <a:pt x="286" y="9"/>
                  </a:lnTo>
                  <a:lnTo>
                    <a:pt x="302" y="19"/>
                  </a:lnTo>
                  <a:lnTo>
                    <a:pt x="307" y="7"/>
                  </a:lnTo>
                  <a:lnTo>
                    <a:pt x="291" y="0"/>
                  </a:lnTo>
                  <a:lnTo>
                    <a:pt x="291" y="0"/>
                  </a:lnTo>
                  <a:close/>
                  <a:moveTo>
                    <a:pt x="262" y="59"/>
                  </a:moveTo>
                  <a:lnTo>
                    <a:pt x="279" y="66"/>
                  </a:lnTo>
                  <a:lnTo>
                    <a:pt x="269" y="82"/>
                  </a:lnTo>
                  <a:lnTo>
                    <a:pt x="255" y="75"/>
                  </a:lnTo>
                  <a:lnTo>
                    <a:pt x="262" y="59"/>
                  </a:lnTo>
                  <a:lnTo>
                    <a:pt x="262" y="59"/>
                  </a:lnTo>
                  <a:close/>
                  <a:moveTo>
                    <a:pt x="229" y="122"/>
                  </a:moveTo>
                  <a:lnTo>
                    <a:pt x="246" y="132"/>
                  </a:lnTo>
                  <a:lnTo>
                    <a:pt x="239" y="146"/>
                  </a:lnTo>
                  <a:lnTo>
                    <a:pt x="222" y="139"/>
                  </a:lnTo>
                  <a:lnTo>
                    <a:pt x="229" y="122"/>
                  </a:lnTo>
                  <a:lnTo>
                    <a:pt x="229" y="122"/>
                  </a:lnTo>
                  <a:close/>
                  <a:moveTo>
                    <a:pt x="198" y="189"/>
                  </a:moveTo>
                  <a:lnTo>
                    <a:pt x="215" y="196"/>
                  </a:lnTo>
                  <a:lnTo>
                    <a:pt x="208" y="212"/>
                  </a:lnTo>
                  <a:lnTo>
                    <a:pt x="191" y="205"/>
                  </a:lnTo>
                  <a:lnTo>
                    <a:pt x="198" y="189"/>
                  </a:lnTo>
                  <a:lnTo>
                    <a:pt x="198" y="189"/>
                  </a:lnTo>
                  <a:close/>
                  <a:moveTo>
                    <a:pt x="168" y="252"/>
                  </a:moveTo>
                  <a:lnTo>
                    <a:pt x="182" y="259"/>
                  </a:lnTo>
                  <a:lnTo>
                    <a:pt x="175" y="276"/>
                  </a:lnTo>
                  <a:lnTo>
                    <a:pt x="158" y="269"/>
                  </a:lnTo>
                  <a:lnTo>
                    <a:pt x="168" y="252"/>
                  </a:lnTo>
                  <a:lnTo>
                    <a:pt x="168" y="252"/>
                  </a:lnTo>
                  <a:close/>
                  <a:moveTo>
                    <a:pt x="135" y="316"/>
                  </a:moveTo>
                  <a:lnTo>
                    <a:pt x="151" y="326"/>
                  </a:lnTo>
                  <a:lnTo>
                    <a:pt x="144" y="342"/>
                  </a:lnTo>
                  <a:lnTo>
                    <a:pt x="128" y="333"/>
                  </a:lnTo>
                  <a:lnTo>
                    <a:pt x="135" y="316"/>
                  </a:lnTo>
                  <a:lnTo>
                    <a:pt x="135" y="316"/>
                  </a:lnTo>
                  <a:close/>
                  <a:moveTo>
                    <a:pt x="104" y="382"/>
                  </a:moveTo>
                  <a:lnTo>
                    <a:pt x="121" y="389"/>
                  </a:lnTo>
                  <a:lnTo>
                    <a:pt x="111" y="406"/>
                  </a:lnTo>
                  <a:lnTo>
                    <a:pt x="95" y="399"/>
                  </a:lnTo>
                  <a:lnTo>
                    <a:pt x="104" y="382"/>
                  </a:lnTo>
                  <a:lnTo>
                    <a:pt x="104" y="382"/>
                  </a:lnTo>
                  <a:close/>
                  <a:moveTo>
                    <a:pt x="71" y="446"/>
                  </a:moveTo>
                  <a:lnTo>
                    <a:pt x="87" y="453"/>
                  </a:lnTo>
                  <a:lnTo>
                    <a:pt x="80" y="470"/>
                  </a:lnTo>
                  <a:lnTo>
                    <a:pt x="64" y="463"/>
                  </a:lnTo>
                  <a:lnTo>
                    <a:pt x="71" y="446"/>
                  </a:lnTo>
                  <a:lnTo>
                    <a:pt x="71" y="446"/>
                  </a:lnTo>
                  <a:close/>
                  <a:moveTo>
                    <a:pt x="40" y="510"/>
                  </a:moveTo>
                  <a:lnTo>
                    <a:pt x="57" y="519"/>
                  </a:lnTo>
                  <a:lnTo>
                    <a:pt x="47" y="536"/>
                  </a:lnTo>
                  <a:lnTo>
                    <a:pt x="33" y="526"/>
                  </a:lnTo>
                  <a:lnTo>
                    <a:pt x="40" y="510"/>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18" name="Freeform 518"/>
            <p:cNvSpPr>
              <a:spLocks noEditPoints="1"/>
            </p:cNvSpPr>
            <p:nvPr/>
          </p:nvSpPr>
          <p:spPr bwMode="auto">
            <a:xfrm>
              <a:off x="3771900" y="3995738"/>
              <a:ext cx="1660525" cy="588963"/>
            </a:xfrm>
            <a:custGeom>
              <a:avLst/>
              <a:gdLst>
                <a:gd name="T0" fmla="*/ 1029 w 1046"/>
                <a:gd name="T1" fmla="*/ 348 h 371"/>
                <a:gd name="T2" fmla="*/ 1039 w 1046"/>
                <a:gd name="T3" fmla="*/ 371 h 371"/>
                <a:gd name="T4" fmla="*/ 1022 w 1046"/>
                <a:gd name="T5" fmla="*/ 367 h 371"/>
                <a:gd name="T6" fmla="*/ 7 w 1046"/>
                <a:gd name="T7" fmla="*/ 0 h 371"/>
                <a:gd name="T8" fmla="*/ 16 w 1046"/>
                <a:gd name="T9" fmla="*/ 24 h 371"/>
                <a:gd name="T10" fmla="*/ 0 w 1046"/>
                <a:gd name="T11" fmla="*/ 19 h 371"/>
                <a:gd name="T12" fmla="*/ 75 w 1046"/>
                <a:gd name="T13" fmla="*/ 24 h 371"/>
                <a:gd name="T14" fmla="*/ 85 w 1046"/>
                <a:gd name="T15" fmla="*/ 48 h 371"/>
                <a:gd name="T16" fmla="*/ 68 w 1046"/>
                <a:gd name="T17" fmla="*/ 41 h 371"/>
                <a:gd name="T18" fmla="*/ 141 w 1046"/>
                <a:gd name="T19" fmla="*/ 48 h 371"/>
                <a:gd name="T20" fmla="*/ 153 w 1046"/>
                <a:gd name="T21" fmla="*/ 71 h 371"/>
                <a:gd name="T22" fmla="*/ 137 w 1046"/>
                <a:gd name="T23" fmla="*/ 64 h 371"/>
                <a:gd name="T24" fmla="*/ 210 w 1046"/>
                <a:gd name="T25" fmla="*/ 71 h 371"/>
                <a:gd name="T26" fmla="*/ 222 w 1046"/>
                <a:gd name="T27" fmla="*/ 93 h 371"/>
                <a:gd name="T28" fmla="*/ 205 w 1046"/>
                <a:gd name="T29" fmla="*/ 88 h 371"/>
                <a:gd name="T30" fmla="*/ 278 w 1046"/>
                <a:gd name="T31" fmla="*/ 95 h 371"/>
                <a:gd name="T32" fmla="*/ 290 w 1046"/>
                <a:gd name="T33" fmla="*/ 116 h 371"/>
                <a:gd name="T34" fmla="*/ 274 w 1046"/>
                <a:gd name="T35" fmla="*/ 112 h 371"/>
                <a:gd name="T36" fmla="*/ 347 w 1046"/>
                <a:gd name="T37" fmla="*/ 116 h 371"/>
                <a:gd name="T38" fmla="*/ 359 w 1046"/>
                <a:gd name="T39" fmla="*/ 140 h 371"/>
                <a:gd name="T40" fmla="*/ 342 w 1046"/>
                <a:gd name="T41" fmla="*/ 135 h 371"/>
                <a:gd name="T42" fmla="*/ 415 w 1046"/>
                <a:gd name="T43" fmla="*/ 140 h 371"/>
                <a:gd name="T44" fmla="*/ 427 w 1046"/>
                <a:gd name="T45" fmla="*/ 163 h 371"/>
                <a:gd name="T46" fmla="*/ 408 w 1046"/>
                <a:gd name="T47" fmla="*/ 156 h 371"/>
                <a:gd name="T48" fmla="*/ 484 w 1046"/>
                <a:gd name="T49" fmla="*/ 163 h 371"/>
                <a:gd name="T50" fmla="*/ 493 w 1046"/>
                <a:gd name="T51" fmla="*/ 187 h 371"/>
                <a:gd name="T52" fmla="*/ 477 w 1046"/>
                <a:gd name="T53" fmla="*/ 180 h 371"/>
                <a:gd name="T54" fmla="*/ 552 w 1046"/>
                <a:gd name="T55" fmla="*/ 187 h 371"/>
                <a:gd name="T56" fmla="*/ 562 w 1046"/>
                <a:gd name="T57" fmla="*/ 208 h 371"/>
                <a:gd name="T58" fmla="*/ 545 w 1046"/>
                <a:gd name="T59" fmla="*/ 204 h 371"/>
                <a:gd name="T60" fmla="*/ 618 w 1046"/>
                <a:gd name="T61" fmla="*/ 211 h 371"/>
                <a:gd name="T62" fmla="*/ 630 w 1046"/>
                <a:gd name="T63" fmla="*/ 232 h 371"/>
                <a:gd name="T64" fmla="*/ 614 w 1046"/>
                <a:gd name="T65" fmla="*/ 227 h 371"/>
                <a:gd name="T66" fmla="*/ 687 w 1046"/>
                <a:gd name="T67" fmla="*/ 232 h 371"/>
                <a:gd name="T68" fmla="*/ 699 w 1046"/>
                <a:gd name="T69" fmla="*/ 256 h 371"/>
                <a:gd name="T70" fmla="*/ 682 w 1046"/>
                <a:gd name="T71" fmla="*/ 251 h 371"/>
                <a:gd name="T72" fmla="*/ 755 w 1046"/>
                <a:gd name="T73" fmla="*/ 256 h 371"/>
                <a:gd name="T74" fmla="*/ 767 w 1046"/>
                <a:gd name="T75" fmla="*/ 279 h 371"/>
                <a:gd name="T76" fmla="*/ 751 w 1046"/>
                <a:gd name="T77" fmla="*/ 272 h 371"/>
                <a:gd name="T78" fmla="*/ 824 w 1046"/>
                <a:gd name="T79" fmla="*/ 279 h 371"/>
                <a:gd name="T80" fmla="*/ 836 w 1046"/>
                <a:gd name="T81" fmla="*/ 303 h 371"/>
                <a:gd name="T82" fmla="*/ 819 w 1046"/>
                <a:gd name="T83" fmla="*/ 296 h 371"/>
                <a:gd name="T84" fmla="*/ 892 w 1046"/>
                <a:gd name="T85" fmla="*/ 303 h 371"/>
                <a:gd name="T86" fmla="*/ 904 w 1046"/>
                <a:gd name="T87" fmla="*/ 324 h 371"/>
                <a:gd name="T88" fmla="*/ 885 w 1046"/>
                <a:gd name="T89" fmla="*/ 319 h 371"/>
                <a:gd name="T90" fmla="*/ 961 w 1046"/>
                <a:gd name="T91" fmla="*/ 326 h 371"/>
                <a:gd name="T92" fmla="*/ 970 w 1046"/>
                <a:gd name="T93" fmla="*/ 348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6" h="371">
                  <a:moveTo>
                    <a:pt x="1022" y="367"/>
                  </a:moveTo>
                  <a:lnTo>
                    <a:pt x="1029" y="348"/>
                  </a:lnTo>
                  <a:lnTo>
                    <a:pt x="1046" y="355"/>
                  </a:lnTo>
                  <a:lnTo>
                    <a:pt x="1039" y="371"/>
                  </a:lnTo>
                  <a:lnTo>
                    <a:pt x="1022" y="367"/>
                  </a:lnTo>
                  <a:lnTo>
                    <a:pt x="1022" y="367"/>
                  </a:lnTo>
                  <a:close/>
                  <a:moveTo>
                    <a:pt x="0" y="19"/>
                  </a:moveTo>
                  <a:lnTo>
                    <a:pt x="7" y="0"/>
                  </a:lnTo>
                  <a:lnTo>
                    <a:pt x="23" y="8"/>
                  </a:lnTo>
                  <a:lnTo>
                    <a:pt x="16" y="24"/>
                  </a:lnTo>
                  <a:lnTo>
                    <a:pt x="0" y="19"/>
                  </a:lnTo>
                  <a:lnTo>
                    <a:pt x="0" y="19"/>
                  </a:lnTo>
                  <a:close/>
                  <a:moveTo>
                    <a:pt x="68" y="41"/>
                  </a:moveTo>
                  <a:lnTo>
                    <a:pt x="75" y="24"/>
                  </a:lnTo>
                  <a:lnTo>
                    <a:pt x="92" y="31"/>
                  </a:lnTo>
                  <a:lnTo>
                    <a:pt x="85" y="48"/>
                  </a:lnTo>
                  <a:lnTo>
                    <a:pt x="68" y="41"/>
                  </a:lnTo>
                  <a:lnTo>
                    <a:pt x="68" y="41"/>
                  </a:lnTo>
                  <a:close/>
                  <a:moveTo>
                    <a:pt x="137" y="64"/>
                  </a:moveTo>
                  <a:lnTo>
                    <a:pt x="141" y="48"/>
                  </a:lnTo>
                  <a:lnTo>
                    <a:pt x="160" y="52"/>
                  </a:lnTo>
                  <a:lnTo>
                    <a:pt x="153" y="71"/>
                  </a:lnTo>
                  <a:lnTo>
                    <a:pt x="137" y="64"/>
                  </a:lnTo>
                  <a:lnTo>
                    <a:pt x="137" y="64"/>
                  </a:lnTo>
                  <a:close/>
                  <a:moveTo>
                    <a:pt x="205" y="88"/>
                  </a:moveTo>
                  <a:lnTo>
                    <a:pt x="210" y="71"/>
                  </a:lnTo>
                  <a:lnTo>
                    <a:pt x="226" y="76"/>
                  </a:lnTo>
                  <a:lnTo>
                    <a:pt x="222" y="93"/>
                  </a:lnTo>
                  <a:lnTo>
                    <a:pt x="205" y="88"/>
                  </a:lnTo>
                  <a:lnTo>
                    <a:pt x="205" y="88"/>
                  </a:lnTo>
                  <a:close/>
                  <a:moveTo>
                    <a:pt x="274" y="112"/>
                  </a:moveTo>
                  <a:lnTo>
                    <a:pt x="278" y="95"/>
                  </a:lnTo>
                  <a:lnTo>
                    <a:pt x="295" y="100"/>
                  </a:lnTo>
                  <a:lnTo>
                    <a:pt x="290" y="116"/>
                  </a:lnTo>
                  <a:lnTo>
                    <a:pt x="274" y="112"/>
                  </a:lnTo>
                  <a:lnTo>
                    <a:pt x="274" y="112"/>
                  </a:lnTo>
                  <a:close/>
                  <a:moveTo>
                    <a:pt x="342" y="135"/>
                  </a:moveTo>
                  <a:lnTo>
                    <a:pt x="347" y="116"/>
                  </a:lnTo>
                  <a:lnTo>
                    <a:pt x="363" y="123"/>
                  </a:lnTo>
                  <a:lnTo>
                    <a:pt x="359" y="140"/>
                  </a:lnTo>
                  <a:lnTo>
                    <a:pt x="342" y="135"/>
                  </a:lnTo>
                  <a:lnTo>
                    <a:pt x="342" y="135"/>
                  </a:lnTo>
                  <a:close/>
                  <a:moveTo>
                    <a:pt x="408" y="156"/>
                  </a:moveTo>
                  <a:lnTo>
                    <a:pt x="415" y="140"/>
                  </a:lnTo>
                  <a:lnTo>
                    <a:pt x="432" y="147"/>
                  </a:lnTo>
                  <a:lnTo>
                    <a:pt x="427" y="163"/>
                  </a:lnTo>
                  <a:lnTo>
                    <a:pt x="408" y="156"/>
                  </a:lnTo>
                  <a:lnTo>
                    <a:pt x="408" y="156"/>
                  </a:lnTo>
                  <a:close/>
                  <a:moveTo>
                    <a:pt x="477" y="180"/>
                  </a:moveTo>
                  <a:lnTo>
                    <a:pt x="484" y="163"/>
                  </a:lnTo>
                  <a:lnTo>
                    <a:pt x="500" y="168"/>
                  </a:lnTo>
                  <a:lnTo>
                    <a:pt x="493" y="187"/>
                  </a:lnTo>
                  <a:lnTo>
                    <a:pt x="477" y="180"/>
                  </a:lnTo>
                  <a:lnTo>
                    <a:pt x="477" y="180"/>
                  </a:lnTo>
                  <a:close/>
                  <a:moveTo>
                    <a:pt x="545" y="204"/>
                  </a:moveTo>
                  <a:lnTo>
                    <a:pt x="552" y="187"/>
                  </a:lnTo>
                  <a:lnTo>
                    <a:pt x="569" y="192"/>
                  </a:lnTo>
                  <a:lnTo>
                    <a:pt x="562" y="208"/>
                  </a:lnTo>
                  <a:lnTo>
                    <a:pt x="545" y="204"/>
                  </a:lnTo>
                  <a:lnTo>
                    <a:pt x="545" y="204"/>
                  </a:lnTo>
                  <a:close/>
                  <a:moveTo>
                    <a:pt x="614" y="227"/>
                  </a:moveTo>
                  <a:lnTo>
                    <a:pt x="618" y="211"/>
                  </a:lnTo>
                  <a:lnTo>
                    <a:pt x="637" y="215"/>
                  </a:lnTo>
                  <a:lnTo>
                    <a:pt x="630" y="232"/>
                  </a:lnTo>
                  <a:lnTo>
                    <a:pt x="614" y="227"/>
                  </a:lnTo>
                  <a:lnTo>
                    <a:pt x="614" y="227"/>
                  </a:lnTo>
                  <a:close/>
                  <a:moveTo>
                    <a:pt x="682" y="251"/>
                  </a:moveTo>
                  <a:lnTo>
                    <a:pt x="687" y="232"/>
                  </a:lnTo>
                  <a:lnTo>
                    <a:pt x="703" y="239"/>
                  </a:lnTo>
                  <a:lnTo>
                    <a:pt x="699" y="256"/>
                  </a:lnTo>
                  <a:lnTo>
                    <a:pt x="682" y="251"/>
                  </a:lnTo>
                  <a:lnTo>
                    <a:pt x="682" y="251"/>
                  </a:lnTo>
                  <a:close/>
                  <a:moveTo>
                    <a:pt x="751" y="272"/>
                  </a:moveTo>
                  <a:lnTo>
                    <a:pt x="755" y="256"/>
                  </a:lnTo>
                  <a:lnTo>
                    <a:pt x="772" y="263"/>
                  </a:lnTo>
                  <a:lnTo>
                    <a:pt x="767" y="279"/>
                  </a:lnTo>
                  <a:lnTo>
                    <a:pt x="751" y="272"/>
                  </a:lnTo>
                  <a:lnTo>
                    <a:pt x="751" y="272"/>
                  </a:lnTo>
                  <a:close/>
                  <a:moveTo>
                    <a:pt x="819" y="296"/>
                  </a:moveTo>
                  <a:lnTo>
                    <a:pt x="824" y="279"/>
                  </a:lnTo>
                  <a:lnTo>
                    <a:pt x="840" y="284"/>
                  </a:lnTo>
                  <a:lnTo>
                    <a:pt x="836" y="303"/>
                  </a:lnTo>
                  <a:lnTo>
                    <a:pt x="819" y="296"/>
                  </a:lnTo>
                  <a:lnTo>
                    <a:pt x="819" y="296"/>
                  </a:lnTo>
                  <a:close/>
                  <a:moveTo>
                    <a:pt x="885" y="319"/>
                  </a:moveTo>
                  <a:lnTo>
                    <a:pt x="892" y="303"/>
                  </a:lnTo>
                  <a:lnTo>
                    <a:pt x="909" y="308"/>
                  </a:lnTo>
                  <a:lnTo>
                    <a:pt x="904" y="324"/>
                  </a:lnTo>
                  <a:lnTo>
                    <a:pt x="885" y="319"/>
                  </a:lnTo>
                  <a:lnTo>
                    <a:pt x="885" y="319"/>
                  </a:lnTo>
                  <a:close/>
                  <a:moveTo>
                    <a:pt x="954" y="343"/>
                  </a:moveTo>
                  <a:lnTo>
                    <a:pt x="961" y="326"/>
                  </a:lnTo>
                  <a:lnTo>
                    <a:pt x="977" y="331"/>
                  </a:lnTo>
                  <a:lnTo>
                    <a:pt x="970" y="348"/>
                  </a:lnTo>
                  <a:lnTo>
                    <a:pt x="954" y="343"/>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19" name="Freeform 519"/>
            <p:cNvSpPr>
              <a:spLocks noEditPoints="1"/>
            </p:cNvSpPr>
            <p:nvPr/>
          </p:nvSpPr>
          <p:spPr bwMode="auto">
            <a:xfrm>
              <a:off x="4494213" y="5030788"/>
              <a:ext cx="82550" cy="484188"/>
            </a:xfrm>
            <a:custGeom>
              <a:avLst/>
              <a:gdLst>
                <a:gd name="T0" fmla="*/ 50 w 52"/>
                <a:gd name="T1" fmla="*/ 19 h 305"/>
                <a:gd name="T2" fmla="*/ 33 w 52"/>
                <a:gd name="T3" fmla="*/ 17 h 305"/>
                <a:gd name="T4" fmla="*/ 36 w 52"/>
                <a:gd name="T5" fmla="*/ 0 h 305"/>
                <a:gd name="T6" fmla="*/ 52 w 52"/>
                <a:gd name="T7" fmla="*/ 3 h 305"/>
                <a:gd name="T8" fmla="*/ 50 w 52"/>
                <a:gd name="T9" fmla="*/ 19 h 305"/>
                <a:gd name="T10" fmla="*/ 50 w 52"/>
                <a:gd name="T11" fmla="*/ 19 h 305"/>
                <a:gd name="T12" fmla="*/ 17 w 52"/>
                <a:gd name="T13" fmla="*/ 305 h 305"/>
                <a:gd name="T14" fmla="*/ 0 w 52"/>
                <a:gd name="T15" fmla="*/ 303 h 305"/>
                <a:gd name="T16" fmla="*/ 0 w 52"/>
                <a:gd name="T17" fmla="*/ 286 h 305"/>
                <a:gd name="T18" fmla="*/ 19 w 52"/>
                <a:gd name="T19" fmla="*/ 289 h 305"/>
                <a:gd name="T20" fmla="*/ 17 w 52"/>
                <a:gd name="T21" fmla="*/ 305 h 305"/>
                <a:gd name="T22" fmla="*/ 17 w 52"/>
                <a:gd name="T23" fmla="*/ 305 h 305"/>
                <a:gd name="T24" fmla="*/ 26 w 52"/>
                <a:gd name="T25" fmla="*/ 234 h 305"/>
                <a:gd name="T26" fmla="*/ 7 w 52"/>
                <a:gd name="T27" fmla="*/ 232 h 305"/>
                <a:gd name="T28" fmla="*/ 10 w 52"/>
                <a:gd name="T29" fmla="*/ 213 h 305"/>
                <a:gd name="T30" fmla="*/ 29 w 52"/>
                <a:gd name="T31" fmla="*/ 215 h 305"/>
                <a:gd name="T32" fmla="*/ 26 w 52"/>
                <a:gd name="T33" fmla="*/ 234 h 305"/>
                <a:gd name="T34" fmla="*/ 26 w 52"/>
                <a:gd name="T35" fmla="*/ 234 h 305"/>
                <a:gd name="T36" fmla="*/ 33 w 52"/>
                <a:gd name="T37" fmla="*/ 163 h 305"/>
                <a:gd name="T38" fmla="*/ 17 w 52"/>
                <a:gd name="T39" fmla="*/ 161 h 305"/>
                <a:gd name="T40" fmla="*/ 19 w 52"/>
                <a:gd name="T41" fmla="*/ 142 h 305"/>
                <a:gd name="T42" fmla="*/ 36 w 52"/>
                <a:gd name="T43" fmla="*/ 145 h 305"/>
                <a:gd name="T44" fmla="*/ 33 w 52"/>
                <a:gd name="T45" fmla="*/ 163 h 305"/>
                <a:gd name="T46" fmla="*/ 33 w 52"/>
                <a:gd name="T47" fmla="*/ 163 h 305"/>
                <a:gd name="T48" fmla="*/ 43 w 52"/>
                <a:gd name="T49" fmla="*/ 90 h 305"/>
                <a:gd name="T50" fmla="*/ 24 w 52"/>
                <a:gd name="T51" fmla="*/ 88 h 305"/>
                <a:gd name="T52" fmla="*/ 26 w 52"/>
                <a:gd name="T53" fmla="*/ 71 h 305"/>
                <a:gd name="T54" fmla="*/ 45 w 52"/>
                <a:gd name="T55" fmla="*/ 74 h 305"/>
                <a:gd name="T56" fmla="*/ 43 w 52"/>
                <a:gd name="T57" fmla="*/ 9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 h="305">
                  <a:moveTo>
                    <a:pt x="50" y="19"/>
                  </a:moveTo>
                  <a:lnTo>
                    <a:pt x="33" y="17"/>
                  </a:lnTo>
                  <a:lnTo>
                    <a:pt x="36" y="0"/>
                  </a:lnTo>
                  <a:lnTo>
                    <a:pt x="52" y="3"/>
                  </a:lnTo>
                  <a:lnTo>
                    <a:pt x="50" y="19"/>
                  </a:lnTo>
                  <a:lnTo>
                    <a:pt x="50" y="19"/>
                  </a:lnTo>
                  <a:close/>
                  <a:moveTo>
                    <a:pt x="17" y="305"/>
                  </a:moveTo>
                  <a:lnTo>
                    <a:pt x="0" y="303"/>
                  </a:lnTo>
                  <a:lnTo>
                    <a:pt x="0" y="286"/>
                  </a:lnTo>
                  <a:lnTo>
                    <a:pt x="19" y="289"/>
                  </a:lnTo>
                  <a:lnTo>
                    <a:pt x="17" y="305"/>
                  </a:lnTo>
                  <a:lnTo>
                    <a:pt x="17" y="305"/>
                  </a:lnTo>
                  <a:close/>
                  <a:moveTo>
                    <a:pt x="26" y="234"/>
                  </a:moveTo>
                  <a:lnTo>
                    <a:pt x="7" y="232"/>
                  </a:lnTo>
                  <a:lnTo>
                    <a:pt x="10" y="213"/>
                  </a:lnTo>
                  <a:lnTo>
                    <a:pt x="29" y="215"/>
                  </a:lnTo>
                  <a:lnTo>
                    <a:pt x="26" y="234"/>
                  </a:lnTo>
                  <a:lnTo>
                    <a:pt x="26" y="234"/>
                  </a:lnTo>
                  <a:close/>
                  <a:moveTo>
                    <a:pt x="33" y="163"/>
                  </a:moveTo>
                  <a:lnTo>
                    <a:pt x="17" y="161"/>
                  </a:lnTo>
                  <a:lnTo>
                    <a:pt x="19" y="142"/>
                  </a:lnTo>
                  <a:lnTo>
                    <a:pt x="36" y="145"/>
                  </a:lnTo>
                  <a:lnTo>
                    <a:pt x="33" y="163"/>
                  </a:lnTo>
                  <a:lnTo>
                    <a:pt x="33" y="163"/>
                  </a:lnTo>
                  <a:close/>
                  <a:moveTo>
                    <a:pt x="43" y="90"/>
                  </a:moveTo>
                  <a:lnTo>
                    <a:pt x="24" y="88"/>
                  </a:lnTo>
                  <a:lnTo>
                    <a:pt x="26" y="71"/>
                  </a:lnTo>
                  <a:lnTo>
                    <a:pt x="45" y="74"/>
                  </a:lnTo>
                  <a:lnTo>
                    <a:pt x="43" y="90"/>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20" name="Freeform 520"/>
            <p:cNvSpPr>
              <a:spLocks noEditPoints="1"/>
            </p:cNvSpPr>
            <p:nvPr/>
          </p:nvSpPr>
          <p:spPr bwMode="auto">
            <a:xfrm>
              <a:off x="3186113" y="4765675"/>
              <a:ext cx="1379538" cy="280988"/>
            </a:xfrm>
            <a:custGeom>
              <a:avLst/>
              <a:gdLst>
                <a:gd name="T0" fmla="*/ 853 w 869"/>
                <a:gd name="T1" fmla="*/ 156 h 177"/>
                <a:gd name="T2" fmla="*/ 867 w 869"/>
                <a:gd name="T3" fmla="*/ 177 h 177"/>
                <a:gd name="T4" fmla="*/ 848 w 869"/>
                <a:gd name="T5" fmla="*/ 172 h 177"/>
                <a:gd name="T6" fmla="*/ 2 w 869"/>
                <a:gd name="T7" fmla="*/ 0 h 177"/>
                <a:gd name="T8" fmla="*/ 17 w 869"/>
                <a:gd name="T9" fmla="*/ 21 h 177"/>
                <a:gd name="T10" fmla="*/ 0 w 869"/>
                <a:gd name="T11" fmla="*/ 19 h 177"/>
                <a:gd name="T12" fmla="*/ 73 w 869"/>
                <a:gd name="T13" fmla="*/ 14 h 177"/>
                <a:gd name="T14" fmla="*/ 87 w 869"/>
                <a:gd name="T15" fmla="*/ 35 h 177"/>
                <a:gd name="T16" fmla="*/ 71 w 869"/>
                <a:gd name="T17" fmla="*/ 30 h 177"/>
                <a:gd name="T18" fmla="*/ 144 w 869"/>
                <a:gd name="T19" fmla="*/ 26 h 177"/>
                <a:gd name="T20" fmla="*/ 158 w 869"/>
                <a:gd name="T21" fmla="*/ 47 h 177"/>
                <a:gd name="T22" fmla="*/ 142 w 869"/>
                <a:gd name="T23" fmla="*/ 45 h 177"/>
                <a:gd name="T24" fmla="*/ 215 w 869"/>
                <a:gd name="T25" fmla="*/ 40 h 177"/>
                <a:gd name="T26" fmla="*/ 229 w 869"/>
                <a:gd name="T27" fmla="*/ 61 h 177"/>
                <a:gd name="T28" fmla="*/ 213 w 869"/>
                <a:gd name="T29" fmla="*/ 56 h 177"/>
                <a:gd name="T30" fmla="*/ 286 w 869"/>
                <a:gd name="T31" fmla="*/ 52 h 177"/>
                <a:gd name="T32" fmla="*/ 300 w 869"/>
                <a:gd name="T33" fmla="*/ 73 h 177"/>
                <a:gd name="T34" fmla="*/ 284 w 869"/>
                <a:gd name="T35" fmla="*/ 71 h 177"/>
                <a:gd name="T36" fmla="*/ 357 w 869"/>
                <a:gd name="T37" fmla="*/ 66 h 177"/>
                <a:gd name="T38" fmla="*/ 371 w 869"/>
                <a:gd name="T39" fmla="*/ 87 h 177"/>
                <a:gd name="T40" fmla="*/ 352 w 869"/>
                <a:gd name="T41" fmla="*/ 82 h 177"/>
                <a:gd name="T42" fmla="*/ 428 w 869"/>
                <a:gd name="T43" fmla="*/ 78 h 177"/>
                <a:gd name="T44" fmla="*/ 442 w 869"/>
                <a:gd name="T45" fmla="*/ 99 h 177"/>
                <a:gd name="T46" fmla="*/ 423 w 869"/>
                <a:gd name="T47" fmla="*/ 97 h 177"/>
                <a:gd name="T48" fmla="*/ 498 w 869"/>
                <a:gd name="T49" fmla="*/ 92 h 177"/>
                <a:gd name="T50" fmla="*/ 513 w 869"/>
                <a:gd name="T51" fmla="*/ 113 h 177"/>
                <a:gd name="T52" fmla="*/ 494 w 869"/>
                <a:gd name="T53" fmla="*/ 108 h 177"/>
                <a:gd name="T54" fmla="*/ 569 w 869"/>
                <a:gd name="T55" fmla="*/ 104 h 177"/>
                <a:gd name="T56" fmla="*/ 583 w 869"/>
                <a:gd name="T57" fmla="*/ 125 h 177"/>
                <a:gd name="T58" fmla="*/ 565 w 869"/>
                <a:gd name="T59" fmla="*/ 123 h 177"/>
                <a:gd name="T60" fmla="*/ 640 w 869"/>
                <a:gd name="T61" fmla="*/ 118 h 177"/>
                <a:gd name="T62" fmla="*/ 654 w 869"/>
                <a:gd name="T63" fmla="*/ 137 h 177"/>
                <a:gd name="T64" fmla="*/ 635 w 869"/>
                <a:gd name="T65" fmla="*/ 134 h 177"/>
                <a:gd name="T66" fmla="*/ 711 w 869"/>
                <a:gd name="T67" fmla="*/ 130 h 177"/>
                <a:gd name="T68" fmla="*/ 725 w 869"/>
                <a:gd name="T69" fmla="*/ 151 h 177"/>
                <a:gd name="T70" fmla="*/ 706 w 869"/>
                <a:gd name="T71" fmla="*/ 149 h 177"/>
                <a:gd name="T72" fmla="*/ 782 w 869"/>
                <a:gd name="T73" fmla="*/ 144 h 177"/>
                <a:gd name="T74" fmla="*/ 796 w 869"/>
                <a:gd name="T75" fmla="*/ 16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69" h="177">
                  <a:moveTo>
                    <a:pt x="848" y="172"/>
                  </a:moveTo>
                  <a:lnTo>
                    <a:pt x="853" y="156"/>
                  </a:lnTo>
                  <a:lnTo>
                    <a:pt x="869" y="158"/>
                  </a:lnTo>
                  <a:lnTo>
                    <a:pt x="867" y="177"/>
                  </a:lnTo>
                  <a:lnTo>
                    <a:pt x="848" y="172"/>
                  </a:lnTo>
                  <a:lnTo>
                    <a:pt x="848" y="172"/>
                  </a:lnTo>
                  <a:close/>
                  <a:moveTo>
                    <a:pt x="0" y="19"/>
                  </a:moveTo>
                  <a:lnTo>
                    <a:pt x="2" y="0"/>
                  </a:lnTo>
                  <a:lnTo>
                    <a:pt x="19" y="4"/>
                  </a:lnTo>
                  <a:lnTo>
                    <a:pt x="17" y="21"/>
                  </a:lnTo>
                  <a:lnTo>
                    <a:pt x="0" y="19"/>
                  </a:lnTo>
                  <a:lnTo>
                    <a:pt x="0" y="19"/>
                  </a:lnTo>
                  <a:close/>
                  <a:moveTo>
                    <a:pt x="71" y="30"/>
                  </a:moveTo>
                  <a:lnTo>
                    <a:pt x="73" y="14"/>
                  </a:lnTo>
                  <a:lnTo>
                    <a:pt x="90" y="16"/>
                  </a:lnTo>
                  <a:lnTo>
                    <a:pt x="87" y="35"/>
                  </a:lnTo>
                  <a:lnTo>
                    <a:pt x="71" y="30"/>
                  </a:lnTo>
                  <a:lnTo>
                    <a:pt x="71" y="30"/>
                  </a:lnTo>
                  <a:close/>
                  <a:moveTo>
                    <a:pt x="142" y="45"/>
                  </a:moveTo>
                  <a:lnTo>
                    <a:pt x="144" y="26"/>
                  </a:lnTo>
                  <a:lnTo>
                    <a:pt x="161" y="30"/>
                  </a:lnTo>
                  <a:lnTo>
                    <a:pt x="158" y="47"/>
                  </a:lnTo>
                  <a:lnTo>
                    <a:pt x="142" y="45"/>
                  </a:lnTo>
                  <a:lnTo>
                    <a:pt x="142" y="45"/>
                  </a:lnTo>
                  <a:close/>
                  <a:moveTo>
                    <a:pt x="213" y="56"/>
                  </a:moveTo>
                  <a:lnTo>
                    <a:pt x="215" y="40"/>
                  </a:lnTo>
                  <a:lnTo>
                    <a:pt x="232" y="42"/>
                  </a:lnTo>
                  <a:lnTo>
                    <a:pt x="229" y="61"/>
                  </a:lnTo>
                  <a:lnTo>
                    <a:pt x="213" y="56"/>
                  </a:lnTo>
                  <a:lnTo>
                    <a:pt x="213" y="56"/>
                  </a:lnTo>
                  <a:close/>
                  <a:moveTo>
                    <a:pt x="284" y="71"/>
                  </a:moveTo>
                  <a:lnTo>
                    <a:pt x="286" y="52"/>
                  </a:lnTo>
                  <a:lnTo>
                    <a:pt x="302" y="56"/>
                  </a:lnTo>
                  <a:lnTo>
                    <a:pt x="300" y="73"/>
                  </a:lnTo>
                  <a:lnTo>
                    <a:pt x="284" y="71"/>
                  </a:lnTo>
                  <a:lnTo>
                    <a:pt x="284" y="71"/>
                  </a:lnTo>
                  <a:close/>
                  <a:moveTo>
                    <a:pt x="352" y="82"/>
                  </a:moveTo>
                  <a:lnTo>
                    <a:pt x="357" y="66"/>
                  </a:lnTo>
                  <a:lnTo>
                    <a:pt x="373" y="68"/>
                  </a:lnTo>
                  <a:lnTo>
                    <a:pt x="371" y="87"/>
                  </a:lnTo>
                  <a:lnTo>
                    <a:pt x="352" y="82"/>
                  </a:lnTo>
                  <a:lnTo>
                    <a:pt x="352" y="82"/>
                  </a:lnTo>
                  <a:close/>
                  <a:moveTo>
                    <a:pt x="423" y="97"/>
                  </a:moveTo>
                  <a:lnTo>
                    <a:pt x="428" y="78"/>
                  </a:lnTo>
                  <a:lnTo>
                    <a:pt x="444" y="82"/>
                  </a:lnTo>
                  <a:lnTo>
                    <a:pt x="442" y="99"/>
                  </a:lnTo>
                  <a:lnTo>
                    <a:pt x="423" y="97"/>
                  </a:lnTo>
                  <a:lnTo>
                    <a:pt x="423" y="97"/>
                  </a:lnTo>
                  <a:close/>
                  <a:moveTo>
                    <a:pt x="494" y="108"/>
                  </a:moveTo>
                  <a:lnTo>
                    <a:pt x="498" y="92"/>
                  </a:lnTo>
                  <a:lnTo>
                    <a:pt x="515" y="94"/>
                  </a:lnTo>
                  <a:lnTo>
                    <a:pt x="513" y="113"/>
                  </a:lnTo>
                  <a:lnTo>
                    <a:pt x="494" y="108"/>
                  </a:lnTo>
                  <a:lnTo>
                    <a:pt x="494" y="108"/>
                  </a:lnTo>
                  <a:close/>
                  <a:moveTo>
                    <a:pt x="565" y="123"/>
                  </a:moveTo>
                  <a:lnTo>
                    <a:pt x="569" y="104"/>
                  </a:lnTo>
                  <a:lnTo>
                    <a:pt x="586" y="106"/>
                  </a:lnTo>
                  <a:lnTo>
                    <a:pt x="583" y="125"/>
                  </a:lnTo>
                  <a:lnTo>
                    <a:pt x="565" y="123"/>
                  </a:lnTo>
                  <a:lnTo>
                    <a:pt x="565" y="123"/>
                  </a:lnTo>
                  <a:close/>
                  <a:moveTo>
                    <a:pt x="635" y="134"/>
                  </a:moveTo>
                  <a:lnTo>
                    <a:pt x="640" y="118"/>
                  </a:lnTo>
                  <a:lnTo>
                    <a:pt x="657" y="120"/>
                  </a:lnTo>
                  <a:lnTo>
                    <a:pt x="654" y="137"/>
                  </a:lnTo>
                  <a:lnTo>
                    <a:pt x="635" y="134"/>
                  </a:lnTo>
                  <a:lnTo>
                    <a:pt x="635" y="134"/>
                  </a:lnTo>
                  <a:close/>
                  <a:moveTo>
                    <a:pt x="706" y="149"/>
                  </a:moveTo>
                  <a:lnTo>
                    <a:pt x="711" y="130"/>
                  </a:lnTo>
                  <a:lnTo>
                    <a:pt x="728" y="132"/>
                  </a:lnTo>
                  <a:lnTo>
                    <a:pt x="725" y="151"/>
                  </a:lnTo>
                  <a:lnTo>
                    <a:pt x="706" y="149"/>
                  </a:lnTo>
                  <a:lnTo>
                    <a:pt x="706" y="149"/>
                  </a:lnTo>
                  <a:close/>
                  <a:moveTo>
                    <a:pt x="777" y="160"/>
                  </a:moveTo>
                  <a:lnTo>
                    <a:pt x="782" y="144"/>
                  </a:lnTo>
                  <a:lnTo>
                    <a:pt x="798" y="146"/>
                  </a:lnTo>
                  <a:lnTo>
                    <a:pt x="796" y="163"/>
                  </a:lnTo>
                  <a:lnTo>
                    <a:pt x="777" y="160"/>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21" name="Freeform 521"/>
            <p:cNvSpPr>
              <a:spLocks noEditPoints="1"/>
            </p:cNvSpPr>
            <p:nvPr/>
          </p:nvSpPr>
          <p:spPr bwMode="auto">
            <a:xfrm>
              <a:off x="3744913" y="4022725"/>
              <a:ext cx="831850" cy="1016000"/>
            </a:xfrm>
            <a:custGeom>
              <a:avLst/>
              <a:gdLst>
                <a:gd name="T0" fmla="*/ 513 w 524"/>
                <a:gd name="T1" fmla="*/ 617 h 640"/>
                <a:gd name="T2" fmla="*/ 510 w 524"/>
                <a:gd name="T3" fmla="*/ 640 h 640"/>
                <a:gd name="T4" fmla="*/ 498 w 524"/>
                <a:gd name="T5" fmla="*/ 628 h 640"/>
                <a:gd name="T6" fmla="*/ 14 w 524"/>
                <a:gd name="T7" fmla="*/ 0 h 640"/>
                <a:gd name="T8" fmla="*/ 12 w 524"/>
                <a:gd name="T9" fmla="*/ 26 h 640"/>
                <a:gd name="T10" fmla="*/ 0 w 524"/>
                <a:gd name="T11" fmla="*/ 12 h 640"/>
                <a:gd name="T12" fmla="*/ 59 w 524"/>
                <a:gd name="T13" fmla="*/ 57 h 640"/>
                <a:gd name="T14" fmla="*/ 57 w 524"/>
                <a:gd name="T15" fmla="*/ 83 h 640"/>
                <a:gd name="T16" fmla="*/ 45 w 524"/>
                <a:gd name="T17" fmla="*/ 69 h 640"/>
                <a:gd name="T18" fmla="*/ 104 w 524"/>
                <a:gd name="T19" fmla="*/ 113 h 640"/>
                <a:gd name="T20" fmla="*/ 102 w 524"/>
                <a:gd name="T21" fmla="*/ 137 h 640"/>
                <a:gd name="T22" fmla="*/ 90 w 524"/>
                <a:gd name="T23" fmla="*/ 123 h 640"/>
                <a:gd name="T24" fmla="*/ 149 w 524"/>
                <a:gd name="T25" fmla="*/ 168 h 640"/>
                <a:gd name="T26" fmla="*/ 146 w 524"/>
                <a:gd name="T27" fmla="*/ 194 h 640"/>
                <a:gd name="T28" fmla="*/ 135 w 524"/>
                <a:gd name="T29" fmla="*/ 180 h 640"/>
                <a:gd name="T30" fmla="*/ 194 w 524"/>
                <a:gd name="T31" fmla="*/ 224 h 640"/>
                <a:gd name="T32" fmla="*/ 191 w 524"/>
                <a:gd name="T33" fmla="*/ 250 h 640"/>
                <a:gd name="T34" fmla="*/ 182 w 524"/>
                <a:gd name="T35" fmla="*/ 236 h 640"/>
                <a:gd name="T36" fmla="*/ 241 w 524"/>
                <a:gd name="T37" fmla="*/ 281 h 640"/>
                <a:gd name="T38" fmla="*/ 236 w 524"/>
                <a:gd name="T39" fmla="*/ 305 h 640"/>
                <a:gd name="T40" fmla="*/ 227 w 524"/>
                <a:gd name="T41" fmla="*/ 291 h 640"/>
                <a:gd name="T42" fmla="*/ 286 w 524"/>
                <a:gd name="T43" fmla="*/ 335 h 640"/>
                <a:gd name="T44" fmla="*/ 283 w 524"/>
                <a:gd name="T45" fmla="*/ 361 h 640"/>
                <a:gd name="T46" fmla="*/ 272 w 524"/>
                <a:gd name="T47" fmla="*/ 347 h 640"/>
                <a:gd name="T48" fmla="*/ 331 w 524"/>
                <a:gd name="T49" fmla="*/ 392 h 640"/>
                <a:gd name="T50" fmla="*/ 328 w 524"/>
                <a:gd name="T51" fmla="*/ 418 h 640"/>
                <a:gd name="T52" fmla="*/ 317 w 524"/>
                <a:gd name="T53" fmla="*/ 404 h 640"/>
                <a:gd name="T54" fmla="*/ 376 w 524"/>
                <a:gd name="T55" fmla="*/ 449 h 640"/>
                <a:gd name="T56" fmla="*/ 373 w 524"/>
                <a:gd name="T57" fmla="*/ 472 h 640"/>
                <a:gd name="T58" fmla="*/ 361 w 524"/>
                <a:gd name="T59" fmla="*/ 461 h 640"/>
                <a:gd name="T60" fmla="*/ 420 w 524"/>
                <a:gd name="T61" fmla="*/ 503 h 640"/>
                <a:gd name="T62" fmla="*/ 418 w 524"/>
                <a:gd name="T63" fmla="*/ 529 h 640"/>
                <a:gd name="T64" fmla="*/ 406 w 524"/>
                <a:gd name="T65" fmla="*/ 515 h 640"/>
                <a:gd name="T66" fmla="*/ 468 w 524"/>
                <a:gd name="T67" fmla="*/ 560 h 640"/>
                <a:gd name="T68" fmla="*/ 463 w 524"/>
                <a:gd name="T69" fmla="*/ 586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24" h="640">
                  <a:moveTo>
                    <a:pt x="498" y="628"/>
                  </a:moveTo>
                  <a:lnTo>
                    <a:pt x="513" y="617"/>
                  </a:lnTo>
                  <a:lnTo>
                    <a:pt x="524" y="631"/>
                  </a:lnTo>
                  <a:lnTo>
                    <a:pt x="510" y="640"/>
                  </a:lnTo>
                  <a:lnTo>
                    <a:pt x="498" y="628"/>
                  </a:lnTo>
                  <a:lnTo>
                    <a:pt x="498" y="628"/>
                  </a:lnTo>
                  <a:close/>
                  <a:moveTo>
                    <a:pt x="0" y="12"/>
                  </a:moveTo>
                  <a:lnTo>
                    <a:pt x="14" y="0"/>
                  </a:lnTo>
                  <a:lnTo>
                    <a:pt x="24" y="14"/>
                  </a:lnTo>
                  <a:lnTo>
                    <a:pt x="12" y="26"/>
                  </a:lnTo>
                  <a:lnTo>
                    <a:pt x="0" y="12"/>
                  </a:lnTo>
                  <a:lnTo>
                    <a:pt x="0" y="12"/>
                  </a:lnTo>
                  <a:close/>
                  <a:moveTo>
                    <a:pt x="45" y="69"/>
                  </a:moveTo>
                  <a:lnTo>
                    <a:pt x="59" y="57"/>
                  </a:lnTo>
                  <a:lnTo>
                    <a:pt x="71" y="71"/>
                  </a:lnTo>
                  <a:lnTo>
                    <a:pt x="57" y="83"/>
                  </a:lnTo>
                  <a:lnTo>
                    <a:pt x="45" y="69"/>
                  </a:lnTo>
                  <a:lnTo>
                    <a:pt x="45" y="69"/>
                  </a:lnTo>
                  <a:close/>
                  <a:moveTo>
                    <a:pt x="90" y="123"/>
                  </a:moveTo>
                  <a:lnTo>
                    <a:pt x="104" y="113"/>
                  </a:lnTo>
                  <a:lnTo>
                    <a:pt x="116" y="128"/>
                  </a:lnTo>
                  <a:lnTo>
                    <a:pt x="102" y="137"/>
                  </a:lnTo>
                  <a:lnTo>
                    <a:pt x="90" y="123"/>
                  </a:lnTo>
                  <a:lnTo>
                    <a:pt x="90" y="123"/>
                  </a:lnTo>
                  <a:close/>
                  <a:moveTo>
                    <a:pt x="135" y="180"/>
                  </a:moveTo>
                  <a:lnTo>
                    <a:pt x="149" y="168"/>
                  </a:lnTo>
                  <a:lnTo>
                    <a:pt x="161" y="182"/>
                  </a:lnTo>
                  <a:lnTo>
                    <a:pt x="146" y="194"/>
                  </a:lnTo>
                  <a:lnTo>
                    <a:pt x="135" y="180"/>
                  </a:lnTo>
                  <a:lnTo>
                    <a:pt x="135" y="180"/>
                  </a:lnTo>
                  <a:close/>
                  <a:moveTo>
                    <a:pt x="182" y="236"/>
                  </a:moveTo>
                  <a:lnTo>
                    <a:pt x="194" y="224"/>
                  </a:lnTo>
                  <a:lnTo>
                    <a:pt x="206" y="239"/>
                  </a:lnTo>
                  <a:lnTo>
                    <a:pt x="191" y="250"/>
                  </a:lnTo>
                  <a:lnTo>
                    <a:pt x="182" y="236"/>
                  </a:lnTo>
                  <a:lnTo>
                    <a:pt x="182" y="236"/>
                  </a:lnTo>
                  <a:close/>
                  <a:moveTo>
                    <a:pt x="227" y="291"/>
                  </a:moveTo>
                  <a:lnTo>
                    <a:pt x="241" y="281"/>
                  </a:lnTo>
                  <a:lnTo>
                    <a:pt x="250" y="295"/>
                  </a:lnTo>
                  <a:lnTo>
                    <a:pt x="236" y="305"/>
                  </a:lnTo>
                  <a:lnTo>
                    <a:pt x="227" y="291"/>
                  </a:lnTo>
                  <a:lnTo>
                    <a:pt x="227" y="291"/>
                  </a:lnTo>
                  <a:close/>
                  <a:moveTo>
                    <a:pt x="272" y="347"/>
                  </a:moveTo>
                  <a:lnTo>
                    <a:pt x="286" y="335"/>
                  </a:lnTo>
                  <a:lnTo>
                    <a:pt x="298" y="350"/>
                  </a:lnTo>
                  <a:lnTo>
                    <a:pt x="283" y="361"/>
                  </a:lnTo>
                  <a:lnTo>
                    <a:pt x="272" y="347"/>
                  </a:lnTo>
                  <a:lnTo>
                    <a:pt x="272" y="347"/>
                  </a:lnTo>
                  <a:close/>
                  <a:moveTo>
                    <a:pt x="317" y="404"/>
                  </a:moveTo>
                  <a:lnTo>
                    <a:pt x="331" y="392"/>
                  </a:lnTo>
                  <a:lnTo>
                    <a:pt x="343" y="406"/>
                  </a:lnTo>
                  <a:lnTo>
                    <a:pt x="328" y="418"/>
                  </a:lnTo>
                  <a:lnTo>
                    <a:pt x="317" y="404"/>
                  </a:lnTo>
                  <a:lnTo>
                    <a:pt x="317" y="404"/>
                  </a:lnTo>
                  <a:close/>
                  <a:moveTo>
                    <a:pt x="361" y="461"/>
                  </a:moveTo>
                  <a:lnTo>
                    <a:pt x="376" y="449"/>
                  </a:lnTo>
                  <a:lnTo>
                    <a:pt x="387" y="463"/>
                  </a:lnTo>
                  <a:lnTo>
                    <a:pt x="373" y="472"/>
                  </a:lnTo>
                  <a:lnTo>
                    <a:pt x="361" y="461"/>
                  </a:lnTo>
                  <a:lnTo>
                    <a:pt x="361" y="461"/>
                  </a:lnTo>
                  <a:close/>
                  <a:moveTo>
                    <a:pt x="406" y="515"/>
                  </a:moveTo>
                  <a:lnTo>
                    <a:pt x="420" y="503"/>
                  </a:lnTo>
                  <a:lnTo>
                    <a:pt x="432" y="517"/>
                  </a:lnTo>
                  <a:lnTo>
                    <a:pt x="418" y="529"/>
                  </a:lnTo>
                  <a:lnTo>
                    <a:pt x="406" y="515"/>
                  </a:lnTo>
                  <a:lnTo>
                    <a:pt x="406" y="515"/>
                  </a:lnTo>
                  <a:close/>
                  <a:moveTo>
                    <a:pt x="454" y="572"/>
                  </a:moveTo>
                  <a:lnTo>
                    <a:pt x="468" y="560"/>
                  </a:lnTo>
                  <a:lnTo>
                    <a:pt x="477" y="574"/>
                  </a:lnTo>
                  <a:lnTo>
                    <a:pt x="463" y="586"/>
                  </a:lnTo>
                  <a:lnTo>
                    <a:pt x="454" y="572"/>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22" name="Freeform 522"/>
            <p:cNvSpPr>
              <a:spLocks noEditPoints="1"/>
            </p:cNvSpPr>
            <p:nvPr/>
          </p:nvSpPr>
          <p:spPr bwMode="auto">
            <a:xfrm>
              <a:off x="4559300" y="4578350"/>
              <a:ext cx="846138" cy="465138"/>
            </a:xfrm>
            <a:custGeom>
              <a:avLst/>
              <a:gdLst>
                <a:gd name="T0" fmla="*/ 16 w 533"/>
                <a:gd name="T1" fmla="*/ 269 h 293"/>
                <a:gd name="T2" fmla="*/ 23 w 533"/>
                <a:gd name="T3" fmla="*/ 285 h 293"/>
                <a:gd name="T4" fmla="*/ 7 w 533"/>
                <a:gd name="T5" fmla="*/ 293 h 293"/>
                <a:gd name="T6" fmla="*/ 0 w 533"/>
                <a:gd name="T7" fmla="*/ 278 h 293"/>
                <a:gd name="T8" fmla="*/ 16 w 533"/>
                <a:gd name="T9" fmla="*/ 269 h 293"/>
                <a:gd name="T10" fmla="*/ 16 w 533"/>
                <a:gd name="T11" fmla="*/ 269 h 293"/>
                <a:gd name="T12" fmla="*/ 524 w 533"/>
                <a:gd name="T13" fmla="*/ 0 h 293"/>
                <a:gd name="T14" fmla="*/ 533 w 533"/>
                <a:gd name="T15" fmla="*/ 16 h 293"/>
                <a:gd name="T16" fmla="*/ 517 w 533"/>
                <a:gd name="T17" fmla="*/ 26 h 293"/>
                <a:gd name="T18" fmla="*/ 507 w 533"/>
                <a:gd name="T19" fmla="*/ 9 h 293"/>
                <a:gd name="T20" fmla="*/ 524 w 533"/>
                <a:gd name="T21" fmla="*/ 0 h 293"/>
                <a:gd name="T22" fmla="*/ 524 w 533"/>
                <a:gd name="T23" fmla="*/ 0 h 293"/>
                <a:gd name="T24" fmla="*/ 460 w 533"/>
                <a:gd name="T25" fmla="*/ 35 h 293"/>
                <a:gd name="T26" fmla="*/ 470 w 533"/>
                <a:gd name="T27" fmla="*/ 49 h 293"/>
                <a:gd name="T28" fmla="*/ 453 w 533"/>
                <a:gd name="T29" fmla="*/ 59 h 293"/>
                <a:gd name="T30" fmla="*/ 444 w 533"/>
                <a:gd name="T31" fmla="*/ 42 h 293"/>
                <a:gd name="T32" fmla="*/ 460 w 533"/>
                <a:gd name="T33" fmla="*/ 35 h 293"/>
                <a:gd name="T34" fmla="*/ 460 w 533"/>
                <a:gd name="T35" fmla="*/ 35 h 293"/>
                <a:gd name="T36" fmla="*/ 396 w 533"/>
                <a:gd name="T37" fmla="*/ 68 h 293"/>
                <a:gd name="T38" fmla="*/ 406 w 533"/>
                <a:gd name="T39" fmla="*/ 85 h 293"/>
                <a:gd name="T40" fmla="*/ 389 w 533"/>
                <a:gd name="T41" fmla="*/ 92 h 293"/>
                <a:gd name="T42" fmla="*/ 382 w 533"/>
                <a:gd name="T43" fmla="*/ 75 h 293"/>
                <a:gd name="T44" fmla="*/ 396 w 533"/>
                <a:gd name="T45" fmla="*/ 68 h 293"/>
                <a:gd name="T46" fmla="*/ 396 w 533"/>
                <a:gd name="T47" fmla="*/ 68 h 293"/>
                <a:gd name="T48" fmla="*/ 333 w 533"/>
                <a:gd name="T49" fmla="*/ 101 h 293"/>
                <a:gd name="T50" fmla="*/ 342 w 533"/>
                <a:gd name="T51" fmla="*/ 118 h 293"/>
                <a:gd name="T52" fmla="*/ 326 w 533"/>
                <a:gd name="T53" fmla="*/ 125 h 293"/>
                <a:gd name="T54" fmla="*/ 318 w 533"/>
                <a:gd name="T55" fmla="*/ 111 h 293"/>
                <a:gd name="T56" fmla="*/ 333 w 533"/>
                <a:gd name="T57" fmla="*/ 101 h 293"/>
                <a:gd name="T58" fmla="*/ 333 w 533"/>
                <a:gd name="T59" fmla="*/ 101 h 293"/>
                <a:gd name="T60" fmla="*/ 269 w 533"/>
                <a:gd name="T61" fmla="*/ 134 h 293"/>
                <a:gd name="T62" fmla="*/ 278 w 533"/>
                <a:gd name="T63" fmla="*/ 151 h 293"/>
                <a:gd name="T64" fmla="*/ 262 w 533"/>
                <a:gd name="T65" fmla="*/ 160 h 293"/>
                <a:gd name="T66" fmla="*/ 255 w 533"/>
                <a:gd name="T67" fmla="*/ 144 h 293"/>
                <a:gd name="T68" fmla="*/ 269 w 533"/>
                <a:gd name="T69" fmla="*/ 134 h 293"/>
                <a:gd name="T70" fmla="*/ 269 w 533"/>
                <a:gd name="T71" fmla="*/ 134 h 293"/>
                <a:gd name="T72" fmla="*/ 205 w 533"/>
                <a:gd name="T73" fmla="*/ 170 h 293"/>
                <a:gd name="T74" fmla="*/ 215 w 533"/>
                <a:gd name="T75" fmla="*/ 184 h 293"/>
                <a:gd name="T76" fmla="*/ 198 w 533"/>
                <a:gd name="T77" fmla="*/ 193 h 293"/>
                <a:gd name="T78" fmla="*/ 191 w 533"/>
                <a:gd name="T79" fmla="*/ 177 h 293"/>
                <a:gd name="T80" fmla="*/ 205 w 533"/>
                <a:gd name="T81" fmla="*/ 170 h 293"/>
                <a:gd name="T82" fmla="*/ 205 w 533"/>
                <a:gd name="T83" fmla="*/ 170 h 293"/>
                <a:gd name="T84" fmla="*/ 141 w 533"/>
                <a:gd name="T85" fmla="*/ 203 h 293"/>
                <a:gd name="T86" fmla="*/ 151 w 533"/>
                <a:gd name="T87" fmla="*/ 217 h 293"/>
                <a:gd name="T88" fmla="*/ 134 w 533"/>
                <a:gd name="T89" fmla="*/ 226 h 293"/>
                <a:gd name="T90" fmla="*/ 127 w 533"/>
                <a:gd name="T91" fmla="*/ 210 h 293"/>
                <a:gd name="T92" fmla="*/ 141 w 533"/>
                <a:gd name="T93" fmla="*/ 203 h 293"/>
                <a:gd name="T94" fmla="*/ 141 w 533"/>
                <a:gd name="T95" fmla="*/ 203 h 293"/>
                <a:gd name="T96" fmla="*/ 78 w 533"/>
                <a:gd name="T97" fmla="*/ 236 h 293"/>
                <a:gd name="T98" fmla="*/ 87 w 533"/>
                <a:gd name="T99" fmla="*/ 252 h 293"/>
                <a:gd name="T100" fmla="*/ 70 w 533"/>
                <a:gd name="T101" fmla="*/ 259 h 293"/>
                <a:gd name="T102" fmla="*/ 63 w 533"/>
                <a:gd name="T103" fmla="*/ 245 h 293"/>
                <a:gd name="T104" fmla="*/ 78 w 533"/>
                <a:gd name="T105" fmla="*/ 236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33" h="293">
                  <a:moveTo>
                    <a:pt x="16" y="269"/>
                  </a:moveTo>
                  <a:lnTo>
                    <a:pt x="23" y="285"/>
                  </a:lnTo>
                  <a:lnTo>
                    <a:pt x="7" y="293"/>
                  </a:lnTo>
                  <a:lnTo>
                    <a:pt x="0" y="278"/>
                  </a:lnTo>
                  <a:lnTo>
                    <a:pt x="16" y="269"/>
                  </a:lnTo>
                  <a:lnTo>
                    <a:pt x="16" y="269"/>
                  </a:lnTo>
                  <a:close/>
                  <a:moveTo>
                    <a:pt x="524" y="0"/>
                  </a:moveTo>
                  <a:lnTo>
                    <a:pt x="533" y="16"/>
                  </a:lnTo>
                  <a:lnTo>
                    <a:pt x="517" y="26"/>
                  </a:lnTo>
                  <a:lnTo>
                    <a:pt x="507" y="9"/>
                  </a:lnTo>
                  <a:lnTo>
                    <a:pt x="524" y="0"/>
                  </a:lnTo>
                  <a:lnTo>
                    <a:pt x="524" y="0"/>
                  </a:lnTo>
                  <a:close/>
                  <a:moveTo>
                    <a:pt x="460" y="35"/>
                  </a:moveTo>
                  <a:lnTo>
                    <a:pt x="470" y="49"/>
                  </a:lnTo>
                  <a:lnTo>
                    <a:pt x="453" y="59"/>
                  </a:lnTo>
                  <a:lnTo>
                    <a:pt x="444" y="42"/>
                  </a:lnTo>
                  <a:lnTo>
                    <a:pt x="460" y="35"/>
                  </a:lnTo>
                  <a:lnTo>
                    <a:pt x="460" y="35"/>
                  </a:lnTo>
                  <a:close/>
                  <a:moveTo>
                    <a:pt x="396" y="68"/>
                  </a:moveTo>
                  <a:lnTo>
                    <a:pt x="406" y="85"/>
                  </a:lnTo>
                  <a:lnTo>
                    <a:pt x="389" y="92"/>
                  </a:lnTo>
                  <a:lnTo>
                    <a:pt x="382" y="75"/>
                  </a:lnTo>
                  <a:lnTo>
                    <a:pt x="396" y="68"/>
                  </a:lnTo>
                  <a:lnTo>
                    <a:pt x="396" y="68"/>
                  </a:lnTo>
                  <a:close/>
                  <a:moveTo>
                    <a:pt x="333" y="101"/>
                  </a:moveTo>
                  <a:lnTo>
                    <a:pt x="342" y="118"/>
                  </a:lnTo>
                  <a:lnTo>
                    <a:pt x="326" y="125"/>
                  </a:lnTo>
                  <a:lnTo>
                    <a:pt x="318" y="111"/>
                  </a:lnTo>
                  <a:lnTo>
                    <a:pt x="333" y="101"/>
                  </a:lnTo>
                  <a:lnTo>
                    <a:pt x="333" y="101"/>
                  </a:lnTo>
                  <a:close/>
                  <a:moveTo>
                    <a:pt x="269" y="134"/>
                  </a:moveTo>
                  <a:lnTo>
                    <a:pt x="278" y="151"/>
                  </a:lnTo>
                  <a:lnTo>
                    <a:pt x="262" y="160"/>
                  </a:lnTo>
                  <a:lnTo>
                    <a:pt x="255" y="144"/>
                  </a:lnTo>
                  <a:lnTo>
                    <a:pt x="269" y="134"/>
                  </a:lnTo>
                  <a:lnTo>
                    <a:pt x="269" y="134"/>
                  </a:lnTo>
                  <a:close/>
                  <a:moveTo>
                    <a:pt x="205" y="170"/>
                  </a:moveTo>
                  <a:lnTo>
                    <a:pt x="215" y="184"/>
                  </a:lnTo>
                  <a:lnTo>
                    <a:pt x="198" y="193"/>
                  </a:lnTo>
                  <a:lnTo>
                    <a:pt x="191" y="177"/>
                  </a:lnTo>
                  <a:lnTo>
                    <a:pt x="205" y="170"/>
                  </a:lnTo>
                  <a:lnTo>
                    <a:pt x="205" y="170"/>
                  </a:lnTo>
                  <a:close/>
                  <a:moveTo>
                    <a:pt x="141" y="203"/>
                  </a:moveTo>
                  <a:lnTo>
                    <a:pt x="151" y="217"/>
                  </a:lnTo>
                  <a:lnTo>
                    <a:pt x="134" y="226"/>
                  </a:lnTo>
                  <a:lnTo>
                    <a:pt x="127" y="210"/>
                  </a:lnTo>
                  <a:lnTo>
                    <a:pt x="141" y="203"/>
                  </a:lnTo>
                  <a:lnTo>
                    <a:pt x="141" y="203"/>
                  </a:lnTo>
                  <a:close/>
                  <a:moveTo>
                    <a:pt x="78" y="236"/>
                  </a:moveTo>
                  <a:lnTo>
                    <a:pt x="87" y="252"/>
                  </a:lnTo>
                  <a:lnTo>
                    <a:pt x="70" y="259"/>
                  </a:lnTo>
                  <a:lnTo>
                    <a:pt x="63" y="245"/>
                  </a:lnTo>
                  <a:lnTo>
                    <a:pt x="78" y="236"/>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23" name="Freeform 523"/>
            <p:cNvSpPr>
              <a:spLocks noEditPoints="1"/>
            </p:cNvSpPr>
            <p:nvPr/>
          </p:nvSpPr>
          <p:spPr bwMode="auto">
            <a:xfrm>
              <a:off x="3092450" y="4019550"/>
              <a:ext cx="611188" cy="757238"/>
            </a:xfrm>
            <a:custGeom>
              <a:avLst/>
              <a:gdLst>
                <a:gd name="T0" fmla="*/ 12 w 385"/>
                <a:gd name="T1" fmla="*/ 451 h 477"/>
                <a:gd name="T2" fmla="*/ 26 w 385"/>
                <a:gd name="T3" fmla="*/ 463 h 477"/>
                <a:gd name="T4" fmla="*/ 14 w 385"/>
                <a:gd name="T5" fmla="*/ 477 h 477"/>
                <a:gd name="T6" fmla="*/ 0 w 385"/>
                <a:gd name="T7" fmla="*/ 465 h 477"/>
                <a:gd name="T8" fmla="*/ 12 w 385"/>
                <a:gd name="T9" fmla="*/ 451 h 477"/>
                <a:gd name="T10" fmla="*/ 12 w 385"/>
                <a:gd name="T11" fmla="*/ 451 h 477"/>
                <a:gd name="T12" fmla="*/ 373 w 385"/>
                <a:gd name="T13" fmla="*/ 0 h 477"/>
                <a:gd name="T14" fmla="*/ 385 w 385"/>
                <a:gd name="T15" fmla="*/ 11 h 477"/>
                <a:gd name="T16" fmla="*/ 376 w 385"/>
                <a:gd name="T17" fmla="*/ 26 h 477"/>
                <a:gd name="T18" fmla="*/ 361 w 385"/>
                <a:gd name="T19" fmla="*/ 14 h 477"/>
                <a:gd name="T20" fmla="*/ 373 w 385"/>
                <a:gd name="T21" fmla="*/ 0 h 477"/>
                <a:gd name="T22" fmla="*/ 373 w 385"/>
                <a:gd name="T23" fmla="*/ 0 h 477"/>
                <a:gd name="T24" fmla="*/ 326 w 385"/>
                <a:gd name="T25" fmla="*/ 56 h 477"/>
                <a:gd name="T26" fmla="*/ 340 w 385"/>
                <a:gd name="T27" fmla="*/ 68 h 477"/>
                <a:gd name="T28" fmla="*/ 331 w 385"/>
                <a:gd name="T29" fmla="*/ 82 h 477"/>
                <a:gd name="T30" fmla="*/ 317 w 385"/>
                <a:gd name="T31" fmla="*/ 71 h 477"/>
                <a:gd name="T32" fmla="*/ 326 w 385"/>
                <a:gd name="T33" fmla="*/ 56 h 477"/>
                <a:gd name="T34" fmla="*/ 326 w 385"/>
                <a:gd name="T35" fmla="*/ 56 h 477"/>
                <a:gd name="T36" fmla="*/ 281 w 385"/>
                <a:gd name="T37" fmla="*/ 113 h 477"/>
                <a:gd name="T38" fmla="*/ 295 w 385"/>
                <a:gd name="T39" fmla="*/ 125 h 477"/>
                <a:gd name="T40" fmla="*/ 286 w 385"/>
                <a:gd name="T41" fmla="*/ 139 h 477"/>
                <a:gd name="T42" fmla="*/ 272 w 385"/>
                <a:gd name="T43" fmla="*/ 127 h 477"/>
                <a:gd name="T44" fmla="*/ 281 w 385"/>
                <a:gd name="T45" fmla="*/ 113 h 477"/>
                <a:gd name="T46" fmla="*/ 281 w 385"/>
                <a:gd name="T47" fmla="*/ 113 h 477"/>
                <a:gd name="T48" fmla="*/ 236 w 385"/>
                <a:gd name="T49" fmla="*/ 170 h 477"/>
                <a:gd name="T50" fmla="*/ 250 w 385"/>
                <a:gd name="T51" fmla="*/ 182 h 477"/>
                <a:gd name="T52" fmla="*/ 241 w 385"/>
                <a:gd name="T53" fmla="*/ 196 h 477"/>
                <a:gd name="T54" fmla="*/ 227 w 385"/>
                <a:gd name="T55" fmla="*/ 184 h 477"/>
                <a:gd name="T56" fmla="*/ 236 w 385"/>
                <a:gd name="T57" fmla="*/ 170 h 477"/>
                <a:gd name="T58" fmla="*/ 236 w 385"/>
                <a:gd name="T59" fmla="*/ 170 h 477"/>
                <a:gd name="T60" fmla="*/ 191 w 385"/>
                <a:gd name="T61" fmla="*/ 226 h 477"/>
                <a:gd name="T62" fmla="*/ 206 w 385"/>
                <a:gd name="T63" fmla="*/ 236 h 477"/>
                <a:gd name="T64" fmla="*/ 196 w 385"/>
                <a:gd name="T65" fmla="*/ 250 h 477"/>
                <a:gd name="T66" fmla="*/ 182 w 385"/>
                <a:gd name="T67" fmla="*/ 241 h 477"/>
                <a:gd name="T68" fmla="*/ 191 w 385"/>
                <a:gd name="T69" fmla="*/ 226 h 477"/>
                <a:gd name="T70" fmla="*/ 191 w 385"/>
                <a:gd name="T71" fmla="*/ 226 h 477"/>
                <a:gd name="T72" fmla="*/ 146 w 385"/>
                <a:gd name="T73" fmla="*/ 281 h 477"/>
                <a:gd name="T74" fmla="*/ 161 w 385"/>
                <a:gd name="T75" fmla="*/ 293 h 477"/>
                <a:gd name="T76" fmla="*/ 149 w 385"/>
                <a:gd name="T77" fmla="*/ 307 h 477"/>
                <a:gd name="T78" fmla="*/ 137 w 385"/>
                <a:gd name="T79" fmla="*/ 295 h 477"/>
                <a:gd name="T80" fmla="*/ 146 w 385"/>
                <a:gd name="T81" fmla="*/ 281 h 477"/>
                <a:gd name="T82" fmla="*/ 146 w 385"/>
                <a:gd name="T83" fmla="*/ 281 h 477"/>
                <a:gd name="T84" fmla="*/ 102 w 385"/>
                <a:gd name="T85" fmla="*/ 337 h 477"/>
                <a:gd name="T86" fmla="*/ 116 w 385"/>
                <a:gd name="T87" fmla="*/ 349 h 477"/>
                <a:gd name="T88" fmla="*/ 104 w 385"/>
                <a:gd name="T89" fmla="*/ 363 h 477"/>
                <a:gd name="T90" fmla="*/ 90 w 385"/>
                <a:gd name="T91" fmla="*/ 352 h 477"/>
                <a:gd name="T92" fmla="*/ 102 w 385"/>
                <a:gd name="T93" fmla="*/ 337 h 477"/>
                <a:gd name="T94" fmla="*/ 102 w 385"/>
                <a:gd name="T95" fmla="*/ 337 h 477"/>
                <a:gd name="T96" fmla="*/ 57 w 385"/>
                <a:gd name="T97" fmla="*/ 394 h 477"/>
                <a:gd name="T98" fmla="*/ 71 w 385"/>
                <a:gd name="T99" fmla="*/ 406 h 477"/>
                <a:gd name="T100" fmla="*/ 59 w 385"/>
                <a:gd name="T101" fmla="*/ 420 h 477"/>
                <a:gd name="T102" fmla="*/ 45 w 385"/>
                <a:gd name="T103" fmla="*/ 408 h 477"/>
                <a:gd name="T104" fmla="*/ 57 w 385"/>
                <a:gd name="T105" fmla="*/ 394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5" h="477">
                  <a:moveTo>
                    <a:pt x="12" y="451"/>
                  </a:moveTo>
                  <a:lnTo>
                    <a:pt x="26" y="463"/>
                  </a:lnTo>
                  <a:lnTo>
                    <a:pt x="14" y="477"/>
                  </a:lnTo>
                  <a:lnTo>
                    <a:pt x="0" y="465"/>
                  </a:lnTo>
                  <a:lnTo>
                    <a:pt x="12" y="451"/>
                  </a:lnTo>
                  <a:lnTo>
                    <a:pt x="12" y="451"/>
                  </a:lnTo>
                  <a:close/>
                  <a:moveTo>
                    <a:pt x="373" y="0"/>
                  </a:moveTo>
                  <a:lnTo>
                    <a:pt x="385" y="11"/>
                  </a:lnTo>
                  <a:lnTo>
                    <a:pt x="376" y="26"/>
                  </a:lnTo>
                  <a:lnTo>
                    <a:pt x="361" y="14"/>
                  </a:lnTo>
                  <a:lnTo>
                    <a:pt x="373" y="0"/>
                  </a:lnTo>
                  <a:lnTo>
                    <a:pt x="373" y="0"/>
                  </a:lnTo>
                  <a:close/>
                  <a:moveTo>
                    <a:pt x="326" y="56"/>
                  </a:moveTo>
                  <a:lnTo>
                    <a:pt x="340" y="68"/>
                  </a:lnTo>
                  <a:lnTo>
                    <a:pt x="331" y="82"/>
                  </a:lnTo>
                  <a:lnTo>
                    <a:pt x="317" y="71"/>
                  </a:lnTo>
                  <a:lnTo>
                    <a:pt x="326" y="56"/>
                  </a:lnTo>
                  <a:lnTo>
                    <a:pt x="326" y="56"/>
                  </a:lnTo>
                  <a:close/>
                  <a:moveTo>
                    <a:pt x="281" y="113"/>
                  </a:moveTo>
                  <a:lnTo>
                    <a:pt x="295" y="125"/>
                  </a:lnTo>
                  <a:lnTo>
                    <a:pt x="286" y="139"/>
                  </a:lnTo>
                  <a:lnTo>
                    <a:pt x="272" y="127"/>
                  </a:lnTo>
                  <a:lnTo>
                    <a:pt x="281" y="113"/>
                  </a:lnTo>
                  <a:lnTo>
                    <a:pt x="281" y="113"/>
                  </a:lnTo>
                  <a:close/>
                  <a:moveTo>
                    <a:pt x="236" y="170"/>
                  </a:moveTo>
                  <a:lnTo>
                    <a:pt x="250" y="182"/>
                  </a:lnTo>
                  <a:lnTo>
                    <a:pt x="241" y="196"/>
                  </a:lnTo>
                  <a:lnTo>
                    <a:pt x="227" y="184"/>
                  </a:lnTo>
                  <a:lnTo>
                    <a:pt x="236" y="170"/>
                  </a:lnTo>
                  <a:lnTo>
                    <a:pt x="236" y="170"/>
                  </a:lnTo>
                  <a:close/>
                  <a:moveTo>
                    <a:pt x="191" y="226"/>
                  </a:moveTo>
                  <a:lnTo>
                    <a:pt x="206" y="236"/>
                  </a:lnTo>
                  <a:lnTo>
                    <a:pt x="196" y="250"/>
                  </a:lnTo>
                  <a:lnTo>
                    <a:pt x="182" y="241"/>
                  </a:lnTo>
                  <a:lnTo>
                    <a:pt x="191" y="226"/>
                  </a:lnTo>
                  <a:lnTo>
                    <a:pt x="191" y="226"/>
                  </a:lnTo>
                  <a:close/>
                  <a:moveTo>
                    <a:pt x="146" y="281"/>
                  </a:moveTo>
                  <a:lnTo>
                    <a:pt x="161" y="293"/>
                  </a:lnTo>
                  <a:lnTo>
                    <a:pt x="149" y="307"/>
                  </a:lnTo>
                  <a:lnTo>
                    <a:pt x="137" y="295"/>
                  </a:lnTo>
                  <a:lnTo>
                    <a:pt x="146" y="281"/>
                  </a:lnTo>
                  <a:lnTo>
                    <a:pt x="146" y="281"/>
                  </a:lnTo>
                  <a:close/>
                  <a:moveTo>
                    <a:pt x="102" y="337"/>
                  </a:moveTo>
                  <a:lnTo>
                    <a:pt x="116" y="349"/>
                  </a:lnTo>
                  <a:lnTo>
                    <a:pt x="104" y="363"/>
                  </a:lnTo>
                  <a:lnTo>
                    <a:pt x="90" y="352"/>
                  </a:lnTo>
                  <a:lnTo>
                    <a:pt x="102" y="337"/>
                  </a:lnTo>
                  <a:lnTo>
                    <a:pt x="102" y="337"/>
                  </a:lnTo>
                  <a:close/>
                  <a:moveTo>
                    <a:pt x="57" y="394"/>
                  </a:moveTo>
                  <a:lnTo>
                    <a:pt x="71" y="406"/>
                  </a:lnTo>
                  <a:lnTo>
                    <a:pt x="59" y="420"/>
                  </a:lnTo>
                  <a:lnTo>
                    <a:pt x="45" y="408"/>
                  </a:lnTo>
                  <a:lnTo>
                    <a:pt x="57" y="394"/>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24" name="Freeform 524"/>
            <p:cNvSpPr>
              <a:spLocks noEditPoints="1"/>
            </p:cNvSpPr>
            <p:nvPr/>
          </p:nvSpPr>
          <p:spPr bwMode="auto">
            <a:xfrm>
              <a:off x="2428875" y="3321050"/>
              <a:ext cx="1260475" cy="663575"/>
            </a:xfrm>
            <a:custGeom>
              <a:avLst/>
              <a:gdLst>
                <a:gd name="T0" fmla="*/ 17 w 794"/>
                <a:gd name="T1" fmla="*/ 24 h 418"/>
                <a:gd name="T2" fmla="*/ 9 w 794"/>
                <a:gd name="T3" fmla="*/ 0 h 418"/>
                <a:gd name="T4" fmla="*/ 24 w 794"/>
                <a:gd name="T5" fmla="*/ 10 h 418"/>
                <a:gd name="T6" fmla="*/ 784 w 794"/>
                <a:gd name="T7" fmla="*/ 418 h 418"/>
                <a:gd name="T8" fmla="*/ 777 w 794"/>
                <a:gd name="T9" fmla="*/ 395 h 418"/>
                <a:gd name="T10" fmla="*/ 794 w 794"/>
                <a:gd name="T11" fmla="*/ 402 h 418"/>
                <a:gd name="T12" fmla="*/ 720 w 794"/>
                <a:gd name="T13" fmla="*/ 385 h 418"/>
                <a:gd name="T14" fmla="*/ 713 w 794"/>
                <a:gd name="T15" fmla="*/ 362 h 418"/>
                <a:gd name="T16" fmla="*/ 730 w 794"/>
                <a:gd name="T17" fmla="*/ 369 h 418"/>
                <a:gd name="T18" fmla="*/ 657 w 794"/>
                <a:gd name="T19" fmla="*/ 352 h 418"/>
                <a:gd name="T20" fmla="*/ 650 w 794"/>
                <a:gd name="T21" fmla="*/ 329 h 418"/>
                <a:gd name="T22" fmla="*/ 666 w 794"/>
                <a:gd name="T23" fmla="*/ 336 h 418"/>
                <a:gd name="T24" fmla="*/ 593 w 794"/>
                <a:gd name="T25" fmla="*/ 319 h 418"/>
                <a:gd name="T26" fmla="*/ 586 w 794"/>
                <a:gd name="T27" fmla="*/ 296 h 418"/>
                <a:gd name="T28" fmla="*/ 602 w 794"/>
                <a:gd name="T29" fmla="*/ 305 h 418"/>
                <a:gd name="T30" fmla="*/ 529 w 794"/>
                <a:gd name="T31" fmla="*/ 286 h 418"/>
                <a:gd name="T32" fmla="*/ 522 w 794"/>
                <a:gd name="T33" fmla="*/ 263 h 418"/>
                <a:gd name="T34" fmla="*/ 536 w 794"/>
                <a:gd name="T35" fmla="*/ 272 h 418"/>
                <a:gd name="T36" fmla="*/ 465 w 794"/>
                <a:gd name="T37" fmla="*/ 255 h 418"/>
                <a:gd name="T38" fmla="*/ 458 w 794"/>
                <a:gd name="T39" fmla="*/ 229 h 418"/>
                <a:gd name="T40" fmla="*/ 472 w 794"/>
                <a:gd name="T41" fmla="*/ 239 h 418"/>
                <a:gd name="T42" fmla="*/ 402 w 794"/>
                <a:gd name="T43" fmla="*/ 222 h 418"/>
                <a:gd name="T44" fmla="*/ 392 w 794"/>
                <a:gd name="T45" fmla="*/ 196 h 418"/>
                <a:gd name="T46" fmla="*/ 409 w 794"/>
                <a:gd name="T47" fmla="*/ 206 h 418"/>
                <a:gd name="T48" fmla="*/ 338 w 794"/>
                <a:gd name="T49" fmla="*/ 189 h 418"/>
                <a:gd name="T50" fmla="*/ 328 w 794"/>
                <a:gd name="T51" fmla="*/ 163 h 418"/>
                <a:gd name="T52" fmla="*/ 345 w 794"/>
                <a:gd name="T53" fmla="*/ 173 h 418"/>
                <a:gd name="T54" fmla="*/ 272 w 794"/>
                <a:gd name="T55" fmla="*/ 156 h 418"/>
                <a:gd name="T56" fmla="*/ 265 w 794"/>
                <a:gd name="T57" fmla="*/ 133 h 418"/>
                <a:gd name="T58" fmla="*/ 281 w 794"/>
                <a:gd name="T59" fmla="*/ 140 h 418"/>
                <a:gd name="T60" fmla="*/ 208 w 794"/>
                <a:gd name="T61" fmla="*/ 123 h 418"/>
                <a:gd name="T62" fmla="*/ 201 w 794"/>
                <a:gd name="T63" fmla="*/ 100 h 418"/>
                <a:gd name="T64" fmla="*/ 217 w 794"/>
                <a:gd name="T65" fmla="*/ 107 h 418"/>
                <a:gd name="T66" fmla="*/ 144 w 794"/>
                <a:gd name="T67" fmla="*/ 90 h 418"/>
                <a:gd name="T68" fmla="*/ 137 w 794"/>
                <a:gd name="T69" fmla="*/ 66 h 418"/>
                <a:gd name="T70" fmla="*/ 153 w 794"/>
                <a:gd name="T71" fmla="*/ 74 h 418"/>
                <a:gd name="T72" fmla="*/ 80 w 794"/>
                <a:gd name="T73" fmla="*/ 57 h 418"/>
                <a:gd name="T74" fmla="*/ 73 w 794"/>
                <a:gd name="T75" fmla="*/ 33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94" h="418">
                  <a:moveTo>
                    <a:pt x="24" y="10"/>
                  </a:moveTo>
                  <a:lnTo>
                    <a:pt x="17" y="24"/>
                  </a:lnTo>
                  <a:lnTo>
                    <a:pt x="0" y="17"/>
                  </a:lnTo>
                  <a:lnTo>
                    <a:pt x="9" y="0"/>
                  </a:lnTo>
                  <a:lnTo>
                    <a:pt x="24" y="10"/>
                  </a:lnTo>
                  <a:lnTo>
                    <a:pt x="24" y="10"/>
                  </a:lnTo>
                  <a:close/>
                  <a:moveTo>
                    <a:pt x="794" y="402"/>
                  </a:moveTo>
                  <a:lnTo>
                    <a:pt x="784" y="418"/>
                  </a:lnTo>
                  <a:lnTo>
                    <a:pt x="770" y="409"/>
                  </a:lnTo>
                  <a:lnTo>
                    <a:pt x="777" y="395"/>
                  </a:lnTo>
                  <a:lnTo>
                    <a:pt x="794" y="402"/>
                  </a:lnTo>
                  <a:lnTo>
                    <a:pt x="794" y="402"/>
                  </a:lnTo>
                  <a:close/>
                  <a:moveTo>
                    <a:pt x="730" y="369"/>
                  </a:moveTo>
                  <a:lnTo>
                    <a:pt x="720" y="385"/>
                  </a:lnTo>
                  <a:lnTo>
                    <a:pt x="706" y="378"/>
                  </a:lnTo>
                  <a:lnTo>
                    <a:pt x="713" y="362"/>
                  </a:lnTo>
                  <a:lnTo>
                    <a:pt x="730" y="369"/>
                  </a:lnTo>
                  <a:lnTo>
                    <a:pt x="730" y="369"/>
                  </a:lnTo>
                  <a:close/>
                  <a:moveTo>
                    <a:pt x="666" y="336"/>
                  </a:moveTo>
                  <a:lnTo>
                    <a:pt x="657" y="352"/>
                  </a:lnTo>
                  <a:lnTo>
                    <a:pt x="640" y="345"/>
                  </a:lnTo>
                  <a:lnTo>
                    <a:pt x="650" y="329"/>
                  </a:lnTo>
                  <a:lnTo>
                    <a:pt x="666" y="336"/>
                  </a:lnTo>
                  <a:lnTo>
                    <a:pt x="666" y="336"/>
                  </a:lnTo>
                  <a:close/>
                  <a:moveTo>
                    <a:pt x="602" y="305"/>
                  </a:moveTo>
                  <a:lnTo>
                    <a:pt x="593" y="319"/>
                  </a:lnTo>
                  <a:lnTo>
                    <a:pt x="576" y="312"/>
                  </a:lnTo>
                  <a:lnTo>
                    <a:pt x="586" y="296"/>
                  </a:lnTo>
                  <a:lnTo>
                    <a:pt x="602" y="305"/>
                  </a:lnTo>
                  <a:lnTo>
                    <a:pt x="602" y="305"/>
                  </a:lnTo>
                  <a:close/>
                  <a:moveTo>
                    <a:pt x="536" y="272"/>
                  </a:moveTo>
                  <a:lnTo>
                    <a:pt x="529" y="286"/>
                  </a:lnTo>
                  <a:lnTo>
                    <a:pt x="513" y="279"/>
                  </a:lnTo>
                  <a:lnTo>
                    <a:pt x="522" y="263"/>
                  </a:lnTo>
                  <a:lnTo>
                    <a:pt x="536" y="272"/>
                  </a:lnTo>
                  <a:lnTo>
                    <a:pt x="536" y="272"/>
                  </a:lnTo>
                  <a:close/>
                  <a:moveTo>
                    <a:pt x="472" y="239"/>
                  </a:moveTo>
                  <a:lnTo>
                    <a:pt x="465" y="255"/>
                  </a:lnTo>
                  <a:lnTo>
                    <a:pt x="449" y="246"/>
                  </a:lnTo>
                  <a:lnTo>
                    <a:pt x="458" y="229"/>
                  </a:lnTo>
                  <a:lnTo>
                    <a:pt x="472" y="239"/>
                  </a:lnTo>
                  <a:lnTo>
                    <a:pt x="472" y="239"/>
                  </a:lnTo>
                  <a:close/>
                  <a:moveTo>
                    <a:pt x="409" y="206"/>
                  </a:moveTo>
                  <a:lnTo>
                    <a:pt x="402" y="222"/>
                  </a:lnTo>
                  <a:lnTo>
                    <a:pt x="385" y="213"/>
                  </a:lnTo>
                  <a:lnTo>
                    <a:pt x="392" y="196"/>
                  </a:lnTo>
                  <a:lnTo>
                    <a:pt x="409" y="206"/>
                  </a:lnTo>
                  <a:lnTo>
                    <a:pt x="409" y="206"/>
                  </a:lnTo>
                  <a:close/>
                  <a:moveTo>
                    <a:pt x="345" y="173"/>
                  </a:moveTo>
                  <a:lnTo>
                    <a:pt x="338" y="189"/>
                  </a:lnTo>
                  <a:lnTo>
                    <a:pt x="321" y="180"/>
                  </a:lnTo>
                  <a:lnTo>
                    <a:pt x="328" y="163"/>
                  </a:lnTo>
                  <a:lnTo>
                    <a:pt x="345" y="173"/>
                  </a:lnTo>
                  <a:lnTo>
                    <a:pt x="345" y="173"/>
                  </a:lnTo>
                  <a:close/>
                  <a:moveTo>
                    <a:pt x="281" y="140"/>
                  </a:moveTo>
                  <a:lnTo>
                    <a:pt x="272" y="156"/>
                  </a:lnTo>
                  <a:lnTo>
                    <a:pt x="257" y="147"/>
                  </a:lnTo>
                  <a:lnTo>
                    <a:pt x="265" y="133"/>
                  </a:lnTo>
                  <a:lnTo>
                    <a:pt x="281" y="140"/>
                  </a:lnTo>
                  <a:lnTo>
                    <a:pt x="281" y="140"/>
                  </a:lnTo>
                  <a:close/>
                  <a:moveTo>
                    <a:pt x="217" y="107"/>
                  </a:moveTo>
                  <a:lnTo>
                    <a:pt x="208" y="123"/>
                  </a:lnTo>
                  <a:lnTo>
                    <a:pt x="194" y="116"/>
                  </a:lnTo>
                  <a:lnTo>
                    <a:pt x="201" y="100"/>
                  </a:lnTo>
                  <a:lnTo>
                    <a:pt x="217" y="107"/>
                  </a:lnTo>
                  <a:lnTo>
                    <a:pt x="217" y="107"/>
                  </a:lnTo>
                  <a:close/>
                  <a:moveTo>
                    <a:pt x="153" y="74"/>
                  </a:moveTo>
                  <a:lnTo>
                    <a:pt x="144" y="90"/>
                  </a:lnTo>
                  <a:lnTo>
                    <a:pt x="128" y="83"/>
                  </a:lnTo>
                  <a:lnTo>
                    <a:pt x="137" y="66"/>
                  </a:lnTo>
                  <a:lnTo>
                    <a:pt x="153" y="74"/>
                  </a:lnTo>
                  <a:lnTo>
                    <a:pt x="153" y="74"/>
                  </a:lnTo>
                  <a:close/>
                  <a:moveTo>
                    <a:pt x="90" y="40"/>
                  </a:moveTo>
                  <a:lnTo>
                    <a:pt x="80" y="57"/>
                  </a:lnTo>
                  <a:lnTo>
                    <a:pt x="64" y="50"/>
                  </a:lnTo>
                  <a:lnTo>
                    <a:pt x="73" y="33"/>
                  </a:lnTo>
                  <a:lnTo>
                    <a:pt x="90" y="40"/>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25" name="Freeform 525"/>
            <p:cNvSpPr>
              <a:spLocks noEditPoints="1"/>
            </p:cNvSpPr>
            <p:nvPr/>
          </p:nvSpPr>
          <p:spPr bwMode="auto">
            <a:xfrm>
              <a:off x="3295650" y="2601913"/>
              <a:ext cx="427038" cy="1349375"/>
            </a:xfrm>
            <a:custGeom>
              <a:avLst/>
              <a:gdLst>
                <a:gd name="T0" fmla="*/ 7 w 269"/>
                <a:gd name="T1" fmla="*/ 23 h 850"/>
                <a:gd name="T2" fmla="*/ 18 w 269"/>
                <a:gd name="T3" fmla="*/ 0 h 850"/>
                <a:gd name="T4" fmla="*/ 23 w 269"/>
                <a:gd name="T5" fmla="*/ 19 h 850"/>
                <a:gd name="T6" fmla="*/ 252 w 269"/>
                <a:gd name="T7" fmla="*/ 850 h 850"/>
                <a:gd name="T8" fmla="*/ 264 w 269"/>
                <a:gd name="T9" fmla="*/ 829 h 850"/>
                <a:gd name="T10" fmla="*/ 269 w 269"/>
                <a:gd name="T11" fmla="*/ 845 h 850"/>
                <a:gd name="T12" fmla="*/ 231 w 269"/>
                <a:gd name="T13" fmla="*/ 782 h 850"/>
                <a:gd name="T14" fmla="*/ 243 w 269"/>
                <a:gd name="T15" fmla="*/ 760 h 850"/>
                <a:gd name="T16" fmla="*/ 250 w 269"/>
                <a:gd name="T17" fmla="*/ 777 h 850"/>
                <a:gd name="T18" fmla="*/ 212 w 269"/>
                <a:gd name="T19" fmla="*/ 713 h 850"/>
                <a:gd name="T20" fmla="*/ 224 w 269"/>
                <a:gd name="T21" fmla="*/ 692 h 850"/>
                <a:gd name="T22" fmla="*/ 229 w 269"/>
                <a:gd name="T23" fmla="*/ 708 h 850"/>
                <a:gd name="T24" fmla="*/ 191 w 269"/>
                <a:gd name="T25" fmla="*/ 645 h 850"/>
                <a:gd name="T26" fmla="*/ 203 w 269"/>
                <a:gd name="T27" fmla="*/ 621 h 850"/>
                <a:gd name="T28" fmla="*/ 207 w 269"/>
                <a:gd name="T29" fmla="*/ 640 h 850"/>
                <a:gd name="T30" fmla="*/ 170 w 269"/>
                <a:gd name="T31" fmla="*/ 576 h 850"/>
                <a:gd name="T32" fmla="*/ 181 w 269"/>
                <a:gd name="T33" fmla="*/ 553 h 850"/>
                <a:gd name="T34" fmla="*/ 189 w 269"/>
                <a:gd name="T35" fmla="*/ 569 h 850"/>
                <a:gd name="T36" fmla="*/ 151 w 269"/>
                <a:gd name="T37" fmla="*/ 505 h 850"/>
                <a:gd name="T38" fmla="*/ 163 w 269"/>
                <a:gd name="T39" fmla="*/ 484 h 850"/>
                <a:gd name="T40" fmla="*/ 167 w 269"/>
                <a:gd name="T41" fmla="*/ 501 h 850"/>
                <a:gd name="T42" fmla="*/ 129 w 269"/>
                <a:gd name="T43" fmla="*/ 437 h 850"/>
                <a:gd name="T44" fmla="*/ 141 w 269"/>
                <a:gd name="T45" fmla="*/ 416 h 850"/>
                <a:gd name="T46" fmla="*/ 146 w 269"/>
                <a:gd name="T47" fmla="*/ 432 h 850"/>
                <a:gd name="T48" fmla="*/ 108 w 269"/>
                <a:gd name="T49" fmla="*/ 368 h 850"/>
                <a:gd name="T50" fmla="*/ 120 w 269"/>
                <a:gd name="T51" fmla="*/ 347 h 850"/>
                <a:gd name="T52" fmla="*/ 125 w 269"/>
                <a:gd name="T53" fmla="*/ 364 h 850"/>
                <a:gd name="T54" fmla="*/ 87 w 269"/>
                <a:gd name="T55" fmla="*/ 300 h 850"/>
                <a:gd name="T56" fmla="*/ 101 w 269"/>
                <a:gd name="T57" fmla="*/ 276 h 850"/>
                <a:gd name="T58" fmla="*/ 106 w 269"/>
                <a:gd name="T59" fmla="*/ 295 h 850"/>
                <a:gd name="T60" fmla="*/ 68 w 269"/>
                <a:gd name="T61" fmla="*/ 231 h 850"/>
                <a:gd name="T62" fmla="*/ 80 w 269"/>
                <a:gd name="T63" fmla="*/ 208 h 850"/>
                <a:gd name="T64" fmla="*/ 85 w 269"/>
                <a:gd name="T65" fmla="*/ 224 h 850"/>
                <a:gd name="T66" fmla="*/ 47 w 269"/>
                <a:gd name="T67" fmla="*/ 160 h 850"/>
                <a:gd name="T68" fmla="*/ 59 w 269"/>
                <a:gd name="T69" fmla="*/ 139 h 850"/>
                <a:gd name="T70" fmla="*/ 63 w 269"/>
                <a:gd name="T71" fmla="*/ 156 h 850"/>
                <a:gd name="T72" fmla="*/ 26 w 269"/>
                <a:gd name="T73" fmla="*/ 92 h 850"/>
                <a:gd name="T74" fmla="*/ 37 w 269"/>
                <a:gd name="T75" fmla="*/ 71 h 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9" h="850">
                  <a:moveTo>
                    <a:pt x="23" y="19"/>
                  </a:moveTo>
                  <a:lnTo>
                    <a:pt x="7" y="23"/>
                  </a:lnTo>
                  <a:lnTo>
                    <a:pt x="0" y="7"/>
                  </a:lnTo>
                  <a:lnTo>
                    <a:pt x="18" y="0"/>
                  </a:lnTo>
                  <a:lnTo>
                    <a:pt x="23" y="19"/>
                  </a:lnTo>
                  <a:lnTo>
                    <a:pt x="23" y="19"/>
                  </a:lnTo>
                  <a:close/>
                  <a:moveTo>
                    <a:pt x="269" y="845"/>
                  </a:moveTo>
                  <a:lnTo>
                    <a:pt x="252" y="850"/>
                  </a:lnTo>
                  <a:lnTo>
                    <a:pt x="248" y="834"/>
                  </a:lnTo>
                  <a:lnTo>
                    <a:pt x="264" y="829"/>
                  </a:lnTo>
                  <a:lnTo>
                    <a:pt x="269" y="845"/>
                  </a:lnTo>
                  <a:lnTo>
                    <a:pt x="269" y="845"/>
                  </a:lnTo>
                  <a:close/>
                  <a:moveTo>
                    <a:pt x="250" y="777"/>
                  </a:moveTo>
                  <a:lnTo>
                    <a:pt x="231" y="782"/>
                  </a:lnTo>
                  <a:lnTo>
                    <a:pt x="226" y="765"/>
                  </a:lnTo>
                  <a:lnTo>
                    <a:pt x="243" y="760"/>
                  </a:lnTo>
                  <a:lnTo>
                    <a:pt x="250" y="777"/>
                  </a:lnTo>
                  <a:lnTo>
                    <a:pt x="250" y="777"/>
                  </a:lnTo>
                  <a:close/>
                  <a:moveTo>
                    <a:pt x="229" y="708"/>
                  </a:moveTo>
                  <a:lnTo>
                    <a:pt x="212" y="713"/>
                  </a:lnTo>
                  <a:lnTo>
                    <a:pt x="205" y="697"/>
                  </a:lnTo>
                  <a:lnTo>
                    <a:pt x="224" y="692"/>
                  </a:lnTo>
                  <a:lnTo>
                    <a:pt x="229" y="708"/>
                  </a:lnTo>
                  <a:lnTo>
                    <a:pt x="229" y="708"/>
                  </a:lnTo>
                  <a:close/>
                  <a:moveTo>
                    <a:pt x="207" y="640"/>
                  </a:moveTo>
                  <a:lnTo>
                    <a:pt x="191" y="645"/>
                  </a:lnTo>
                  <a:lnTo>
                    <a:pt x="186" y="628"/>
                  </a:lnTo>
                  <a:lnTo>
                    <a:pt x="203" y="621"/>
                  </a:lnTo>
                  <a:lnTo>
                    <a:pt x="207" y="640"/>
                  </a:lnTo>
                  <a:lnTo>
                    <a:pt x="207" y="640"/>
                  </a:lnTo>
                  <a:close/>
                  <a:moveTo>
                    <a:pt x="189" y="569"/>
                  </a:moveTo>
                  <a:lnTo>
                    <a:pt x="170" y="576"/>
                  </a:lnTo>
                  <a:lnTo>
                    <a:pt x="165" y="557"/>
                  </a:lnTo>
                  <a:lnTo>
                    <a:pt x="181" y="553"/>
                  </a:lnTo>
                  <a:lnTo>
                    <a:pt x="189" y="569"/>
                  </a:lnTo>
                  <a:lnTo>
                    <a:pt x="189" y="569"/>
                  </a:lnTo>
                  <a:close/>
                  <a:moveTo>
                    <a:pt x="167" y="501"/>
                  </a:moveTo>
                  <a:lnTo>
                    <a:pt x="151" y="505"/>
                  </a:lnTo>
                  <a:lnTo>
                    <a:pt x="144" y="489"/>
                  </a:lnTo>
                  <a:lnTo>
                    <a:pt x="163" y="484"/>
                  </a:lnTo>
                  <a:lnTo>
                    <a:pt x="167" y="501"/>
                  </a:lnTo>
                  <a:lnTo>
                    <a:pt x="167" y="501"/>
                  </a:lnTo>
                  <a:close/>
                  <a:moveTo>
                    <a:pt x="146" y="432"/>
                  </a:moveTo>
                  <a:lnTo>
                    <a:pt x="129" y="437"/>
                  </a:lnTo>
                  <a:lnTo>
                    <a:pt x="125" y="420"/>
                  </a:lnTo>
                  <a:lnTo>
                    <a:pt x="141" y="416"/>
                  </a:lnTo>
                  <a:lnTo>
                    <a:pt x="146" y="432"/>
                  </a:lnTo>
                  <a:lnTo>
                    <a:pt x="146" y="432"/>
                  </a:lnTo>
                  <a:close/>
                  <a:moveTo>
                    <a:pt x="125" y="364"/>
                  </a:moveTo>
                  <a:lnTo>
                    <a:pt x="108" y="368"/>
                  </a:lnTo>
                  <a:lnTo>
                    <a:pt x="104" y="352"/>
                  </a:lnTo>
                  <a:lnTo>
                    <a:pt x="120" y="347"/>
                  </a:lnTo>
                  <a:lnTo>
                    <a:pt x="125" y="364"/>
                  </a:lnTo>
                  <a:lnTo>
                    <a:pt x="125" y="364"/>
                  </a:lnTo>
                  <a:close/>
                  <a:moveTo>
                    <a:pt x="106" y="295"/>
                  </a:moveTo>
                  <a:lnTo>
                    <a:pt x="87" y="300"/>
                  </a:lnTo>
                  <a:lnTo>
                    <a:pt x="82" y="281"/>
                  </a:lnTo>
                  <a:lnTo>
                    <a:pt x="101" y="276"/>
                  </a:lnTo>
                  <a:lnTo>
                    <a:pt x="106" y="295"/>
                  </a:lnTo>
                  <a:lnTo>
                    <a:pt x="106" y="295"/>
                  </a:lnTo>
                  <a:close/>
                  <a:moveTo>
                    <a:pt x="85" y="224"/>
                  </a:moveTo>
                  <a:lnTo>
                    <a:pt x="68" y="231"/>
                  </a:lnTo>
                  <a:lnTo>
                    <a:pt x="63" y="212"/>
                  </a:lnTo>
                  <a:lnTo>
                    <a:pt x="80" y="208"/>
                  </a:lnTo>
                  <a:lnTo>
                    <a:pt x="85" y="224"/>
                  </a:lnTo>
                  <a:lnTo>
                    <a:pt x="85" y="224"/>
                  </a:lnTo>
                  <a:close/>
                  <a:moveTo>
                    <a:pt x="63" y="156"/>
                  </a:moveTo>
                  <a:lnTo>
                    <a:pt x="47" y="160"/>
                  </a:lnTo>
                  <a:lnTo>
                    <a:pt x="42" y="144"/>
                  </a:lnTo>
                  <a:lnTo>
                    <a:pt x="59" y="139"/>
                  </a:lnTo>
                  <a:lnTo>
                    <a:pt x="63" y="156"/>
                  </a:lnTo>
                  <a:lnTo>
                    <a:pt x="63" y="156"/>
                  </a:lnTo>
                  <a:close/>
                  <a:moveTo>
                    <a:pt x="44" y="87"/>
                  </a:moveTo>
                  <a:lnTo>
                    <a:pt x="26" y="92"/>
                  </a:lnTo>
                  <a:lnTo>
                    <a:pt x="21" y="75"/>
                  </a:lnTo>
                  <a:lnTo>
                    <a:pt x="37" y="71"/>
                  </a:lnTo>
                  <a:lnTo>
                    <a:pt x="44" y="87"/>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26" name="Freeform 526"/>
            <p:cNvSpPr>
              <a:spLocks noEditPoints="1"/>
            </p:cNvSpPr>
            <p:nvPr/>
          </p:nvSpPr>
          <p:spPr bwMode="auto">
            <a:xfrm>
              <a:off x="3095625" y="1919288"/>
              <a:ext cx="228600" cy="693738"/>
            </a:xfrm>
            <a:custGeom>
              <a:avLst/>
              <a:gdLst>
                <a:gd name="T0" fmla="*/ 121 w 144"/>
                <a:gd name="T1" fmla="*/ 418 h 437"/>
                <a:gd name="T2" fmla="*/ 140 w 144"/>
                <a:gd name="T3" fmla="*/ 413 h 437"/>
                <a:gd name="T4" fmla="*/ 144 w 144"/>
                <a:gd name="T5" fmla="*/ 432 h 437"/>
                <a:gd name="T6" fmla="*/ 126 w 144"/>
                <a:gd name="T7" fmla="*/ 437 h 437"/>
                <a:gd name="T8" fmla="*/ 121 w 144"/>
                <a:gd name="T9" fmla="*/ 418 h 437"/>
                <a:gd name="T10" fmla="*/ 121 w 144"/>
                <a:gd name="T11" fmla="*/ 418 h 437"/>
                <a:gd name="T12" fmla="*/ 0 w 144"/>
                <a:gd name="T13" fmla="*/ 5 h 437"/>
                <a:gd name="T14" fmla="*/ 17 w 144"/>
                <a:gd name="T15" fmla="*/ 0 h 437"/>
                <a:gd name="T16" fmla="*/ 24 w 144"/>
                <a:gd name="T17" fmla="*/ 16 h 437"/>
                <a:gd name="T18" fmla="*/ 5 w 144"/>
                <a:gd name="T19" fmla="*/ 21 h 437"/>
                <a:gd name="T20" fmla="*/ 0 w 144"/>
                <a:gd name="T21" fmla="*/ 5 h 437"/>
                <a:gd name="T22" fmla="*/ 0 w 144"/>
                <a:gd name="T23" fmla="*/ 5 h 437"/>
                <a:gd name="T24" fmla="*/ 22 w 144"/>
                <a:gd name="T25" fmla="*/ 73 h 437"/>
                <a:gd name="T26" fmla="*/ 38 w 144"/>
                <a:gd name="T27" fmla="*/ 68 h 437"/>
                <a:gd name="T28" fmla="*/ 43 w 144"/>
                <a:gd name="T29" fmla="*/ 85 h 437"/>
                <a:gd name="T30" fmla="*/ 26 w 144"/>
                <a:gd name="T31" fmla="*/ 90 h 437"/>
                <a:gd name="T32" fmla="*/ 22 w 144"/>
                <a:gd name="T33" fmla="*/ 73 h 437"/>
                <a:gd name="T34" fmla="*/ 22 w 144"/>
                <a:gd name="T35" fmla="*/ 73 h 437"/>
                <a:gd name="T36" fmla="*/ 41 w 144"/>
                <a:gd name="T37" fmla="*/ 142 h 437"/>
                <a:gd name="T38" fmla="*/ 59 w 144"/>
                <a:gd name="T39" fmla="*/ 137 h 437"/>
                <a:gd name="T40" fmla="*/ 64 w 144"/>
                <a:gd name="T41" fmla="*/ 153 h 437"/>
                <a:gd name="T42" fmla="*/ 45 w 144"/>
                <a:gd name="T43" fmla="*/ 160 h 437"/>
                <a:gd name="T44" fmla="*/ 41 w 144"/>
                <a:gd name="T45" fmla="*/ 142 h 437"/>
                <a:gd name="T46" fmla="*/ 41 w 144"/>
                <a:gd name="T47" fmla="*/ 142 h 437"/>
                <a:gd name="T48" fmla="*/ 62 w 144"/>
                <a:gd name="T49" fmla="*/ 212 h 437"/>
                <a:gd name="T50" fmla="*/ 78 w 144"/>
                <a:gd name="T51" fmla="*/ 205 h 437"/>
                <a:gd name="T52" fmla="*/ 83 w 144"/>
                <a:gd name="T53" fmla="*/ 224 h 437"/>
                <a:gd name="T54" fmla="*/ 67 w 144"/>
                <a:gd name="T55" fmla="*/ 229 h 437"/>
                <a:gd name="T56" fmla="*/ 62 w 144"/>
                <a:gd name="T57" fmla="*/ 212 h 437"/>
                <a:gd name="T58" fmla="*/ 62 w 144"/>
                <a:gd name="T59" fmla="*/ 212 h 437"/>
                <a:gd name="T60" fmla="*/ 81 w 144"/>
                <a:gd name="T61" fmla="*/ 281 h 437"/>
                <a:gd name="T62" fmla="*/ 100 w 144"/>
                <a:gd name="T63" fmla="*/ 276 h 437"/>
                <a:gd name="T64" fmla="*/ 104 w 144"/>
                <a:gd name="T65" fmla="*/ 293 h 437"/>
                <a:gd name="T66" fmla="*/ 85 w 144"/>
                <a:gd name="T67" fmla="*/ 297 h 437"/>
                <a:gd name="T68" fmla="*/ 81 w 144"/>
                <a:gd name="T69" fmla="*/ 281 h 437"/>
                <a:gd name="T70" fmla="*/ 81 w 144"/>
                <a:gd name="T71" fmla="*/ 281 h 437"/>
                <a:gd name="T72" fmla="*/ 102 w 144"/>
                <a:gd name="T73" fmla="*/ 349 h 437"/>
                <a:gd name="T74" fmla="*/ 118 w 144"/>
                <a:gd name="T75" fmla="*/ 345 h 437"/>
                <a:gd name="T76" fmla="*/ 123 w 144"/>
                <a:gd name="T77" fmla="*/ 361 h 437"/>
                <a:gd name="T78" fmla="*/ 107 w 144"/>
                <a:gd name="T79" fmla="*/ 366 h 437"/>
                <a:gd name="T80" fmla="*/ 102 w 144"/>
                <a:gd name="T81" fmla="*/ 349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4" h="437">
                  <a:moveTo>
                    <a:pt x="121" y="418"/>
                  </a:moveTo>
                  <a:lnTo>
                    <a:pt x="140" y="413"/>
                  </a:lnTo>
                  <a:lnTo>
                    <a:pt x="144" y="432"/>
                  </a:lnTo>
                  <a:lnTo>
                    <a:pt x="126" y="437"/>
                  </a:lnTo>
                  <a:lnTo>
                    <a:pt x="121" y="418"/>
                  </a:lnTo>
                  <a:lnTo>
                    <a:pt x="121" y="418"/>
                  </a:lnTo>
                  <a:close/>
                  <a:moveTo>
                    <a:pt x="0" y="5"/>
                  </a:moveTo>
                  <a:lnTo>
                    <a:pt x="17" y="0"/>
                  </a:lnTo>
                  <a:lnTo>
                    <a:pt x="24" y="16"/>
                  </a:lnTo>
                  <a:lnTo>
                    <a:pt x="5" y="21"/>
                  </a:lnTo>
                  <a:lnTo>
                    <a:pt x="0" y="5"/>
                  </a:lnTo>
                  <a:lnTo>
                    <a:pt x="0" y="5"/>
                  </a:lnTo>
                  <a:close/>
                  <a:moveTo>
                    <a:pt x="22" y="73"/>
                  </a:moveTo>
                  <a:lnTo>
                    <a:pt x="38" y="68"/>
                  </a:lnTo>
                  <a:lnTo>
                    <a:pt x="43" y="85"/>
                  </a:lnTo>
                  <a:lnTo>
                    <a:pt x="26" y="90"/>
                  </a:lnTo>
                  <a:lnTo>
                    <a:pt x="22" y="73"/>
                  </a:lnTo>
                  <a:lnTo>
                    <a:pt x="22" y="73"/>
                  </a:lnTo>
                  <a:close/>
                  <a:moveTo>
                    <a:pt x="41" y="142"/>
                  </a:moveTo>
                  <a:lnTo>
                    <a:pt x="59" y="137"/>
                  </a:lnTo>
                  <a:lnTo>
                    <a:pt x="64" y="153"/>
                  </a:lnTo>
                  <a:lnTo>
                    <a:pt x="45" y="160"/>
                  </a:lnTo>
                  <a:lnTo>
                    <a:pt x="41" y="142"/>
                  </a:lnTo>
                  <a:lnTo>
                    <a:pt x="41" y="142"/>
                  </a:lnTo>
                  <a:close/>
                  <a:moveTo>
                    <a:pt x="62" y="212"/>
                  </a:moveTo>
                  <a:lnTo>
                    <a:pt x="78" y="205"/>
                  </a:lnTo>
                  <a:lnTo>
                    <a:pt x="83" y="224"/>
                  </a:lnTo>
                  <a:lnTo>
                    <a:pt x="67" y="229"/>
                  </a:lnTo>
                  <a:lnTo>
                    <a:pt x="62" y="212"/>
                  </a:lnTo>
                  <a:lnTo>
                    <a:pt x="62" y="212"/>
                  </a:lnTo>
                  <a:close/>
                  <a:moveTo>
                    <a:pt x="81" y="281"/>
                  </a:moveTo>
                  <a:lnTo>
                    <a:pt x="100" y="276"/>
                  </a:lnTo>
                  <a:lnTo>
                    <a:pt x="104" y="293"/>
                  </a:lnTo>
                  <a:lnTo>
                    <a:pt x="85" y="297"/>
                  </a:lnTo>
                  <a:lnTo>
                    <a:pt x="81" y="281"/>
                  </a:lnTo>
                  <a:lnTo>
                    <a:pt x="81" y="281"/>
                  </a:lnTo>
                  <a:close/>
                  <a:moveTo>
                    <a:pt x="102" y="349"/>
                  </a:moveTo>
                  <a:lnTo>
                    <a:pt x="118" y="345"/>
                  </a:lnTo>
                  <a:lnTo>
                    <a:pt x="123" y="361"/>
                  </a:lnTo>
                  <a:lnTo>
                    <a:pt x="107" y="366"/>
                  </a:lnTo>
                  <a:lnTo>
                    <a:pt x="102" y="349"/>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27" name="Freeform 527"/>
            <p:cNvSpPr>
              <a:spLocks noEditPoints="1"/>
            </p:cNvSpPr>
            <p:nvPr/>
          </p:nvSpPr>
          <p:spPr bwMode="auto">
            <a:xfrm>
              <a:off x="3302000" y="1955800"/>
              <a:ext cx="1260475" cy="665163"/>
            </a:xfrm>
            <a:custGeom>
              <a:avLst/>
              <a:gdLst>
                <a:gd name="T0" fmla="*/ 26 w 794"/>
                <a:gd name="T1" fmla="*/ 409 h 419"/>
                <a:gd name="T2" fmla="*/ 0 w 794"/>
                <a:gd name="T3" fmla="*/ 402 h 419"/>
                <a:gd name="T4" fmla="*/ 17 w 794"/>
                <a:gd name="T5" fmla="*/ 395 h 419"/>
                <a:gd name="T6" fmla="*/ 794 w 794"/>
                <a:gd name="T7" fmla="*/ 17 h 419"/>
                <a:gd name="T8" fmla="*/ 770 w 794"/>
                <a:gd name="T9" fmla="*/ 10 h 419"/>
                <a:gd name="T10" fmla="*/ 787 w 794"/>
                <a:gd name="T11" fmla="*/ 0 h 419"/>
                <a:gd name="T12" fmla="*/ 730 w 794"/>
                <a:gd name="T13" fmla="*/ 50 h 419"/>
                <a:gd name="T14" fmla="*/ 707 w 794"/>
                <a:gd name="T15" fmla="*/ 41 h 419"/>
                <a:gd name="T16" fmla="*/ 723 w 794"/>
                <a:gd name="T17" fmla="*/ 34 h 419"/>
                <a:gd name="T18" fmla="*/ 666 w 794"/>
                <a:gd name="T19" fmla="*/ 83 h 419"/>
                <a:gd name="T20" fmla="*/ 643 w 794"/>
                <a:gd name="T21" fmla="*/ 74 h 419"/>
                <a:gd name="T22" fmla="*/ 657 w 794"/>
                <a:gd name="T23" fmla="*/ 67 h 419"/>
                <a:gd name="T24" fmla="*/ 603 w 794"/>
                <a:gd name="T25" fmla="*/ 116 h 419"/>
                <a:gd name="T26" fmla="*/ 579 w 794"/>
                <a:gd name="T27" fmla="*/ 107 h 419"/>
                <a:gd name="T28" fmla="*/ 593 w 794"/>
                <a:gd name="T29" fmla="*/ 100 h 419"/>
                <a:gd name="T30" fmla="*/ 539 w 794"/>
                <a:gd name="T31" fmla="*/ 147 h 419"/>
                <a:gd name="T32" fmla="*/ 513 w 794"/>
                <a:gd name="T33" fmla="*/ 140 h 419"/>
                <a:gd name="T34" fmla="*/ 529 w 794"/>
                <a:gd name="T35" fmla="*/ 133 h 419"/>
                <a:gd name="T36" fmla="*/ 473 w 794"/>
                <a:gd name="T37" fmla="*/ 180 h 419"/>
                <a:gd name="T38" fmla="*/ 449 w 794"/>
                <a:gd name="T39" fmla="*/ 173 h 419"/>
                <a:gd name="T40" fmla="*/ 466 w 794"/>
                <a:gd name="T41" fmla="*/ 166 h 419"/>
                <a:gd name="T42" fmla="*/ 409 w 794"/>
                <a:gd name="T43" fmla="*/ 213 h 419"/>
                <a:gd name="T44" fmla="*/ 385 w 794"/>
                <a:gd name="T45" fmla="*/ 206 h 419"/>
                <a:gd name="T46" fmla="*/ 402 w 794"/>
                <a:gd name="T47" fmla="*/ 197 h 419"/>
                <a:gd name="T48" fmla="*/ 345 w 794"/>
                <a:gd name="T49" fmla="*/ 246 h 419"/>
                <a:gd name="T50" fmla="*/ 322 w 794"/>
                <a:gd name="T51" fmla="*/ 239 h 419"/>
                <a:gd name="T52" fmla="*/ 338 w 794"/>
                <a:gd name="T53" fmla="*/ 230 h 419"/>
                <a:gd name="T54" fmla="*/ 281 w 794"/>
                <a:gd name="T55" fmla="*/ 279 h 419"/>
                <a:gd name="T56" fmla="*/ 258 w 794"/>
                <a:gd name="T57" fmla="*/ 272 h 419"/>
                <a:gd name="T58" fmla="*/ 274 w 794"/>
                <a:gd name="T59" fmla="*/ 263 h 419"/>
                <a:gd name="T60" fmla="*/ 218 w 794"/>
                <a:gd name="T61" fmla="*/ 312 h 419"/>
                <a:gd name="T62" fmla="*/ 194 w 794"/>
                <a:gd name="T63" fmla="*/ 305 h 419"/>
                <a:gd name="T64" fmla="*/ 211 w 794"/>
                <a:gd name="T65" fmla="*/ 296 h 419"/>
                <a:gd name="T66" fmla="*/ 154 w 794"/>
                <a:gd name="T67" fmla="*/ 345 h 419"/>
                <a:gd name="T68" fmla="*/ 130 w 794"/>
                <a:gd name="T69" fmla="*/ 336 h 419"/>
                <a:gd name="T70" fmla="*/ 144 w 794"/>
                <a:gd name="T71" fmla="*/ 329 h 419"/>
                <a:gd name="T72" fmla="*/ 90 w 794"/>
                <a:gd name="T73" fmla="*/ 378 h 419"/>
                <a:gd name="T74" fmla="*/ 64 w 794"/>
                <a:gd name="T75" fmla="*/ 36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94" h="419">
                  <a:moveTo>
                    <a:pt x="17" y="395"/>
                  </a:moveTo>
                  <a:lnTo>
                    <a:pt x="26" y="409"/>
                  </a:lnTo>
                  <a:lnTo>
                    <a:pt x="10" y="419"/>
                  </a:lnTo>
                  <a:lnTo>
                    <a:pt x="0" y="402"/>
                  </a:lnTo>
                  <a:lnTo>
                    <a:pt x="17" y="395"/>
                  </a:lnTo>
                  <a:lnTo>
                    <a:pt x="17" y="395"/>
                  </a:lnTo>
                  <a:close/>
                  <a:moveTo>
                    <a:pt x="787" y="0"/>
                  </a:moveTo>
                  <a:lnTo>
                    <a:pt x="794" y="17"/>
                  </a:lnTo>
                  <a:lnTo>
                    <a:pt x="777" y="24"/>
                  </a:lnTo>
                  <a:lnTo>
                    <a:pt x="770" y="10"/>
                  </a:lnTo>
                  <a:lnTo>
                    <a:pt x="787" y="0"/>
                  </a:lnTo>
                  <a:lnTo>
                    <a:pt x="787" y="0"/>
                  </a:lnTo>
                  <a:close/>
                  <a:moveTo>
                    <a:pt x="723" y="34"/>
                  </a:moveTo>
                  <a:lnTo>
                    <a:pt x="730" y="50"/>
                  </a:lnTo>
                  <a:lnTo>
                    <a:pt x="714" y="57"/>
                  </a:lnTo>
                  <a:lnTo>
                    <a:pt x="707" y="41"/>
                  </a:lnTo>
                  <a:lnTo>
                    <a:pt x="723" y="34"/>
                  </a:lnTo>
                  <a:lnTo>
                    <a:pt x="723" y="34"/>
                  </a:lnTo>
                  <a:close/>
                  <a:moveTo>
                    <a:pt x="657" y="67"/>
                  </a:moveTo>
                  <a:lnTo>
                    <a:pt x="666" y="83"/>
                  </a:lnTo>
                  <a:lnTo>
                    <a:pt x="650" y="90"/>
                  </a:lnTo>
                  <a:lnTo>
                    <a:pt x="643" y="74"/>
                  </a:lnTo>
                  <a:lnTo>
                    <a:pt x="657" y="67"/>
                  </a:lnTo>
                  <a:lnTo>
                    <a:pt x="657" y="67"/>
                  </a:lnTo>
                  <a:close/>
                  <a:moveTo>
                    <a:pt x="593" y="100"/>
                  </a:moveTo>
                  <a:lnTo>
                    <a:pt x="603" y="116"/>
                  </a:lnTo>
                  <a:lnTo>
                    <a:pt x="586" y="123"/>
                  </a:lnTo>
                  <a:lnTo>
                    <a:pt x="579" y="107"/>
                  </a:lnTo>
                  <a:lnTo>
                    <a:pt x="593" y="100"/>
                  </a:lnTo>
                  <a:lnTo>
                    <a:pt x="593" y="100"/>
                  </a:lnTo>
                  <a:close/>
                  <a:moveTo>
                    <a:pt x="529" y="133"/>
                  </a:moveTo>
                  <a:lnTo>
                    <a:pt x="539" y="147"/>
                  </a:lnTo>
                  <a:lnTo>
                    <a:pt x="522" y="156"/>
                  </a:lnTo>
                  <a:lnTo>
                    <a:pt x="513" y="140"/>
                  </a:lnTo>
                  <a:lnTo>
                    <a:pt x="529" y="133"/>
                  </a:lnTo>
                  <a:lnTo>
                    <a:pt x="529" y="133"/>
                  </a:lnTo>
                  <a:close/>
                  <a:moveTo>
                    <a:pt x="466" y="166"/>
                  </a:moveTo>
                  <a:lnTo>
                    <a:pt x="473" y="180"/>
                  </a:lnTo>
                  <a:lnTo>
                    <a:pt x="459" y="189"/>
                  </a:lnTo>
                  <a:lnTo>
                    <a:pt x="449" y="173"/>
                  </a:lnTo>
                  <a:lnTo>
                    <a:pt x="466" y="166"/>
                  </a:lnTo>
                  <a:lnTo>
                    <a:pt x="466" y="166"/>
                  </a:lnTo>
                  <a:close/>
                  <a:moveTo>
                    <a:pt x="402" y="197"/>
                  </a:moveTo>
                  <a:lnTo>
                    <a:pt x="409" y="213"/>
                  </a:lnTo>
                  <a:lnTo>
                    <a:pt x="395" y="223"/>
                  </a:lnTo>
                  <a:lnTo>
                    <a:pt x="385" y="206"/>
                  </a:lnTo>
                  <a:lnTo>
                    <a:pt x="402" y="197"/>
                  </a:lnTo>
                  <a:lnTo>
                    <a:pt x="402" y="197"/>
                  </a:lnTo>
                  <a:close/>
                  <a:moveTo>
                    <a:pt x="338" y="230"/>
                  </a:moveTo>
                  <a:lnTo>
                    <a:pt x="345" y="246"/>
                  </a:lnTo>
                  <a:lnTo>
                    <a:pt x="329" y="256"/>
                  </a:lnTo>
                  <a:lnTo>
                    <a:pt x="322" y="239"/>
                  </a:lnTo>
                  <a:lnTo>
                    <a:pt x="338" y="230"/>
                  </a:lnTo>
                  <a:lnTo>
                    <a:pt x="338" y="230"/>
                  </a:lnTo>
                  <a:close/>
                  <a:moveTo>
                    <a:pt x="274" y="263"/>
                  </a:moveTo>
                  <a:lnTo>
                    <a:pt x="281" y="279"/>
                  </a:lnTo>
                  <a:lnTo>
                    <a:pt x="265" y="286"/>
                  </a:lnTo>
                  <a:lnTo>
                    <a:pt x="258" y="272"/>
                  </a:lnTo>
                  <a:lnTo>
                    <a:pt x="274" y="263"/>
                  </a:lnTo>
                  <a:lnTo>
                    <a:pt x="274" y="263"/>
                  </a:lnTo>
                  <a:close/>
                  <a:moveTo>
                    <a:pt x="211" y="296"/>
                  </a:moveTo>
                  <a:lnTo>
                    <a:pt x="218" y="312"/>
                  </a:lnTo>
                  <a:lnTo>
                    <a:pt x="201" y="319"/>
                  </a:lnTo>
                  <a:lnTo>
                    <a:pt x="194" y="305"/>
                  </a:lnTo>
                  <a:lnTo>
                    <a:pt x="211" y="296"/>
                  </a:lnTo>
                  <a:lnTo>
                    <a:pt x="211" y="296"/>
                  </a:lnTo>
                  <a:close/>
                  <a:moveTo>
                    <a:pt x="144" y="329"/>
                  </a:moveTo>
                  <a:lnTo>
                    <a:pt x="154" y="345"/>
                  </a:lnTo>
                  <a:lnTo>
                    <a:pt x="137" y="352"/>
                  </a:lnTo>
                  <a:lnTo>
                    <a:pt x="130" y="336"/>
                  </a:lnTo>
                  <a:lnTo>
                    <a:pt x="144" y="329"/>
                  </a:lnTo>
                  <a:lnTo>
                    <a:pt x="144" y="329"/>
                  </a:lnTo>
                  <a:close/>
                  <a:moveTo>
                    <a:pt x="81" y="362"/>
                  </a:moveTo>
                  <a:lnTo>
                    <a:pt x="90" y="378"/>
                  </a:lnTo>
                  <a:lnTo>
                    <a:pt x="74" y="386"/>
                  </a:lnTo>
                  <a:lnTo>
                    <a:pt x="64" y="369"/>
                  </a:lnTo>
                  <a:lnTo>
                    <a:pt x="81" y="362"/>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28" name="Freeform 528"/>
            <p:cNvSpPr>
              <a:spLocks noEditPoints="1"/>
            </p:cNvSpPr>
            <p:nvPr/>
          </p:nvSpPr>
          <p:spPr bwMode="auto">
            <a:xfrm>
              <a:off x="4505325" y="2084388"/>
              <a:ext cx="225425" cy="1387475"/>
            </a:xfrm>
            <a:custGeom>
              <a:avLst/>
              <a:gdLst>
                <a:gd name="T0" fmla="*/ 22 w 142"/>
                <a:gd name="T1" fmla="*/ 857 h 874"/>
                <a:gd name="T2" fmla="*/ 0 w 142"/>
                <a:gd name="T3" fmla="*/ 871 h 874"/>
                <a:gd name="T4" fmla="*/ 3 w 142"/>
                <a:gd name="T5" fmla="*/ 855 h 874"/>
                <a:gd name="T6" fmla="*/ 142 w 142"/>
                <a:gd name="T7" fmla="*/ 2 h 874"/>
                <a:gd name="T8" fmla="*/ 123 w 142"/>
                <a:gd name="T9" fmla="*/ 16 h 874"/>
                <a:gd name="T10" fmla="*/ 126 w 142"/>
                <a:gd name="T11" fmla="*/ 0 h 874"/>
                <a:gd name="T12" fmla="*/ 133 w 142"/>
                <a:gd name="T13" fmla="*/ 73 h 874"/>
                <a:gd name="T14" fmla="*/ 112 w 142"/>
                <a:gd name="T15" fmla="*/ 87 h 874"/>
                <a:gd name="T16" fmla="*/ 114 w 142"/>
                <a:gd name="T17" fmla="*/ 71 h 874"/>
                <a:gd name="T18" fmla="*/ 123 w 142"/>
                <a:gd name="T19" fmla="*/ 144 h 874"/>
                <a:gd name="T20" fmla="*/ 102 w 142"/>
                <a:gd name="T21" fmla="*/ 158 h 874"/>
                <a:gd name="T22" fmla="*/ 104 w 142"/>
                <a:gd name="T23" fmla="*/ 142 h 874"/>
                <a:gd name="T24" fmla="*/ 112 w 142"/>
                <a:gd name="T25" fmla="*/ 215 h 874"/>
                <a:gd name="T26" fmla="*/ 93 w 142"/>
                <a:gd name="T27" fmla="*/ 231 h 874"/>
                <a:gd name="T28" fmla="*/ 95 w 142"/>
                <a:gd name="T29" fmla="*/ 212 h 874"/>
                <a:gd name="T30" fmla="*/ 102 w 142"/>
                <a:gd name="T31" fmla="*/ 286 h 874"/>
                <a:gd name="T32" fmla="*/ 83 w 142"/>
                <a:gd name="T33" fmla="*/ 302 h 874"/>
                <a:gd name="T34" fmla="*/ 86 w 142"/>
                <a:gd name="T35" fmla="*/ 283 h 874"/>
                <a:gd name="T36" fmla="*/ 93 w 142"/>
                <a:gd name="T37" fmla="*/ 359 h 874"/>
                <a:gd name="T38" fmla="*/ 71 w 142"/>
                <a:gd name="T39" fmla="*/ 373 h 874"/>
                <a:gd name="T40" fmla="*/ 74 w 142"/>
                <a:gd name="T41" fmla="*/ 354 h 874"/>
                <a:gd name="T42" fmla="*/ 83 w 142"/>
                <a:gd name="T43" fmla="*/ 430 h 874"/>
                <a:gd name="T44" fmla="*/ 62 w 142"/>
                <a:gd name="T45" fmla="*/ 444 h 874"/>
                <a:gd name="T46" fmla="*/ 64 w 142"/>
                <a:gd name="T47" fmla="*/ 427 h 874"/>
                <a:gd name="T48" fmla="*/ 71 w 142"/>
                <a:gd name="T49" fmla="*/ 501 h 874"/>
                <a:gd name="T50" fmla="*/ 52 w 142"/>
                <a:gd name="T51" fmla="*/ 515 h 874"/>
                <a:gd name="T52" fmla="*/ 55 w 142"/>
                <a:gd name="T53" fmla="*/ 498 h 874"/>
                <a:gd name="T54" fmla="*/ 62 w 142"/>
                <a:gd name="T55" fmla="*/ 571 h 874"/>
                <a:gd name="T56" fmla="*/ 41 w 142"/>
                <a:gd name="T57" fmla="*/ 588 h 874"/>
                <a:gd name="T58" fmla="*/ 45 w 142"/>
                <a:gd name="T59" fmla="*/ 569 h 874"/>
                <a:gd name="T60" fmla="*/ 52 w 142"/>
                <a:gd name="T61" fmla="*/ 642 h 874"/>
                <a:gd name="T62" fmla="*/ 31 w 142"/>
                <a:gd name="T63" fmla="*/ 659 h 874"/>
                <a:gd name="T64" fmla="*/ 34 w 142"/>
                <a:gd name="T65" fmla="*/ 640 h 874"/>
                <a:gd name="T66" fmla="*/ 43 w 142"/>
                <a:gd name="T67" fmla="*/ 713 h 874"/>
                <a:gd name="T68" fmla="*/ 22 w 142"/>
                <a:gd name="T69" fmla="*/ 730 h 874"/>
                <a:gd name="T70" fmla="*/ 24 w 142"/>
                <a:gd name="T71" fmla="*/ 711 h 874"/>
                <a:gd name="T72" fmla="*/ 31 w 142"/>
                <a:gd name="T73" fmla="*/ 786 h 874"/>
                <a:gd name="T74" fmla="*/ 12 w 142"/>
                <a:gd name="T75" fmla="*/ 801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 h="874">
                  <a:moveTo>
                    <a:pt x="3" y="855"/>
                  </a:moveTo>
                  <a:lnTo>
                    <a:pt x="22" y="857"/>
                  </a:lnTo>
                  <a:lnTo>
                    <a:pt x="19" y="874"/>
                  </a:lnTo>
                  <a:lnTo>
                    <a:pt x="0" y="871"/>
                  </a:lnTo>
                  <a:lnTo>
                    <a:pt x="3" y="855"/>
                  </a:lnTo>
                  <a:lnTo>
                    <a:pt x="3" y="855"/>
                  </a:lnTo>
                  <a:close/>
                  <a:moveTo>
                    <a:pt x="126" y="0"/>
                  </a:moveTo>
                  <a:lnTo>
                    <a:pt x="142" y="2"/>
                  </a:lnTo>
                  <a:lnTo>
                    <a:pt x="140" y="19"/>
                  </a:lnTo>
                  <a:lnTo>
                    <a:pt x="123" y="16"/>
                  </a:lnTo>
                  <a:lnTo>
                    <a:pt x="126" y="0"/>
                  </a:lnTo>
                  <a:lnTo>
                    <a:pt x="126" y="0"/>
                  </a:lnTo>
                  <a:close/>
                  <a:moveTo>
                    <a:pt x="114" y="71"/>
                  </a:moveTo>
                  <a:lnTo>
                    <a:pt x="133" y="73"/>
                  </a:lnTo>
                  <a:lnTo>
                    <a:pt x="130" y="90"/>
                  </a:lnTo>
                  <a:lnTo>
                    <a:pt x="112" y="87"/>
                  </a:lnTo>
                  <a:lnTo>
                    <a:pt x="114" y="71"/>
                  </a:lnTo>
                  <a:lnTo>
                    <a:pt x="114" y="71"/>
                  </a:lnTo>
                  <a:close/>
                  <a:moveTo>
                    <a:pt x="104" y="142"/>
                  </a:moveTo>
                  <a:lnTo>
                    <a:pt x="123" y="144"/>
                  </a:lnTo>
                  <a:lnTo>
                    <a:pt x="121" y="163"/>
                  </a:lnTo>
                  <a:lnTo>
                    <a:pt x="102" y="158"/>
                  </a:lnTo>
                  <a:lnTo>
                    <a:pt x="104" y="142"/>
                  </a:lnTo>
                  <a:lnTo>
                    <a:pt x="104" y="142"/>
                  </a:lnTo>
                  <a:close/>
                  <a:moveTo>
                    <a:pt x="95" y="212"/>
                  </a:moveTo>
                  <a:lnTo>
                    <a:pt x="112" y="215"/>
                  </a:lnTo>
                  <a:lnTo>
                    <a:pt x="109" y="234"/>
                  </a:lnTo>
                  <a:lnTo>
                    <a:pt x="93" y="231"/>
                  </a:lnTo>
                  <a:lnTo>
                    <a:pt x="95" y="212"/>
                  </a:lnTo>
                  <a:lnTo>
                    <a:pt x="95" y="212"/>
                  </a:lnTo>
                  <a:close/>
                  <a:moveTo>
                    <a:pt x="86" y="283"/>
                  </a:moveTo>
                  <a:lnTo>
                    <a:pt x="102" y="286"/>
                  </a:lnTo>
                  <a:lnTo>
                    <a:pt x="100" y="305"/>
                  </a:lnTo>
                  <a:lnTo>
                    <a:pt x="83" y="302"/>
                  </a:lnTo>
                  <a:lnTo>
                    <a:pt x="86" y="283"/>
                  </a:lnTo>
                  <a:lnTo>
                    <a:pt x="86" y="283"/>
                  </a:lnTo>
                  <a:close/>
                  <a:moveTo>
                    <a:pt x="74" y="354"/>
                  </a:moveTo>
                  <a:lnTo>
                    <a:pt x="93" y="359"/>
                  </a:lnTo>
                  <a:lnTo>
                    <a:pt x="90" y="375"/>
                  </a:lnTo>
                  <a:lnTo>
                    <a:pt x="71" y="373"/>
                  </a:lnTo>
                  <a:lnTo>
                    <a:pt x="74" y="354"/>
                  </a:lnTo>
                  <a:lnTo>
                    <a:pt x="74" y="354"/>
                  </a:lnTo>
                  <a:close/>
                  <a:moveTo>
                    <a:pt x="64" y="427"/>
                  </a:moveTo>
                  <a:lnTo>
                    <a:pt x="83" y="430"/>
                  </a:lnTo>
                  <a:lnTo>
                    <a:pt x="81" y="446"/>
                  </a:lnTo>
                  <a:lnTo>
                    <a:pt x="62" y="444"/>
                  </a:lnTo>
                  <a:lnTo>
                    <a:pt x="64" y="427"/>
                  </a:lnTo>
                  <a:lnTo>
                    <a:pt x="64" y="427"/>
                  </a:lnTo>
                  <a:close/>
                  <a:moveTo>
                    <a:pt x="55" y="498"/>
                  </a:moveTo>
                  <a:lnTo>
                    <a:pt x="71" y="501"/>
                  </a:lnTo>
                  <a:lnTo>
                    <a:pt x="69" y="517"/>
                  </a:lnTo>
                  <a:lnTo>
                    <a:pt x="52" y="515"/>
                  </a:lnTo>
                  <a:lnTo>
                    <a:pt x="55" y="498"/>
                  </a:lnTo>
                  <a:lnTo>
                    <a:pt x="55" y="498"/>
                  </a:lnTo>
                  <a:close/>
                  <a:moveTo>
                    <a:pt x="45" y="569"/>
                  </a:moveTo>
                  <a:lnTo>
                    <a:pt x="62" y="571"/>
                  </a:lnTo>
                  <a:lnTo>
                    <a:pt x="60" y="590"/>
                  </a:lnTo>
                  <a:lnTo>
                    <a:pt x="41" y="588"/>
                  </a:lnTo>
                  <a:lnTo>
                    <a:pt x="45" y="569"/>
                  </a:lnTo>
                  <a:lnTo>
                    <a:pt x="45" y="569"/>
                  </a:lnTo>
                  <a:close/>
                  <a:moveTo>
                    <a:pt x="34" y="640"/>
                  </a:moveTo>
                  <a:lnTo>
                    <a:pt x="52" y="642"/>
                  </a:lnTo>
                  <a:lnTo>
                    <a:pt x="50" y="661"/>
                  </a:lnTo>
                  <a:lnTo>
                    <a:pt x="31" y="659"/>
                  </a:lnTo>
                  <a:lnTo>
                    <a:pt x="34" y="640"/>
                  </a:lnTo>
                  <a:lnTo>
                    <a:pt x="34" y="640"/>
                  </a:lnTo>
                  <a:close/>
                  <a:moveTo>
                    <a:pt x="24" y="711"/>
                  </a:moveTo>
                  <a:lnTo>
                    <a:pt x="43" y="713"/>
                  </a:lnTo>
                  <a:lnTo>
                    <a:pt x="38" y="732"/>
                  </a:lnTo>
                  <a:lnTo>
                    <a:pt x="22" y="730"/>
                  </a:lnTo>
                  <a:lnTo>
                    <a:pt x="24" y="711"/>
                  </a:lnTo>
                  <a:lnTo>
                    <a:pt x="24" y="711"/>
                  </a:lnTo>
                  <a:close/>
                  <a:moveTo>
                    <a:pt x="15" y="784"/>
                  </a:moveTo>
                  <a:lnTo>
                    <a:pt x="31" y="786"/>
                  </a:lnTo>
                  <a:lnTo>
                    <a:pt x="29" y="803"/>
                  </a:lnTo>
                  <a:lnTo>
                    <a:pt x="12" y="801"/>
                  </a:lnTo>
                  <a:lnTo>
                    <a:pt x="15" y="784"/>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29" name="Freeform 529"/>
            <p:cNvSpPr>
              <a:spLocks noEditPoints="1"/>
            </p:cNvSpPr>
            <p:nvPr/>
          </p:nvSpPr>
          <p:spPr bwMode="auto">
            <a:xfrm>
              <a:off x="4487863" y="1093788"/>
              <a:ext cx="209550" cy="577850"/>
            </a:xfrm>
            <a:custGeom>
              <a:avLst/>
              <a:gdLst>
                <a:gd name="T0" fmla="*/ 21 w 132"/>
                <a:gd name="T1" fmla="*/ 17 h 364"/>
                <a:gd name="T2" fmla="*/ 4 w 132"/>
                <a:gd name="T3" fmla="*/ 21 h 364"/>
                <a:gd name="T4" fmla="*/ 0 w 132"/>
                <a:gd name="T5" fmla="*/ 5 h 364"/>
                <a:gd name="T6" fmla="*/ 16 w 132"/>
                <a:gd name="T7" fmla="*/ 0 h 364"/>
                <a:gd name="T8" fmla="*/ 21 w 132"/>
                <a:gd name="T9" fmla="*/ 17 h 364"/>
                <a:gd name="T10" fmla="*/ 21 w 132"/>
                <a:gd name="T11" fmla="*/ 17 h 364"/>
                <a:gd name="T12" fmla="*/ 132 w 132"/>
                <a:gd name="T13" fmla="*/ 359 h 364"/>
                <a:gd name="T14" fmla="*/ 115 w 132"/>
                <a:gd name="T15" fmla="*/ 364 h 364"/>
                <a:gd name="T16" fmla="*/ 108 w 132"/>
                <a:gd name="T17" fmla="*/ 347 h 364"/>
                <a:gd name="T18" fmla="*/ 127 w 132"/>
                <a:gd name="T19" fmla="*/ 343 h 364"/>
                <a:gd name="T20" fmla="*/ 132 w 132"/>
                <a:gd name="T21" fmla="*/ 359 h 364"/>
                <a:gd name="T22" fmla="*/ 132 w 132"/>
                <a:gd name="T23" fmla="*/ 359 h 364"/>
                <a:gd name="T24" fmla="*/ 111 w 132"/>
                <a:gd name="T25" fmla="*/ 291 h 364"/>
                <a:gd name="T26" fmla="*/ 92 w 132"/>
                <a:gd name="T27" fmla="*/ 295 h 364"/>
                <a:gd name="T28" fmla="*/ 87 w 132"/>
                <a:gd name="T29" fmla="*/ 279 h 364"/>
                <a:gd name="T30" fmla="*/ 104 w 132"/>
                <a:gd name="T31" fmla="*/ 274 h 364"/>
                <a:gd name="T32" fmla="*/ 111 w 132"/>
                <a:gd name="T33" fmla="*/ 291 h 364"/>
                <a:gd name="T34" fmla="*/ 111 w 132"/>
                <a:gd name="T35" fmla="*/ 291 h 364"/>
                <a:gd name="T36" fmla="*/ 87 w 132"/>
                <a:gd name="T37" fmla="*/ 222 h 364"/>
                <a:gd name="T38" fmla="*/ 71 w 132"/>
                <a:gd name="T39" fmla="*/ 227 h 364"/>
                <a:gd name="T40" fmla="*/ 66 w 132"/>
                <a:gd name="T41" fmla="*/ 210 h 364"/>
                <a:gd name="T42" fmla="*/ 82 w 132"/>
                <a:gd name="T43" fmla="*/ 206 h 364"/>
                <a:gd name="T44" fmla="*/ 87 w 132"/>
                <a:gd name="T45" fmla="*/ 222 h 364"/>
                <a:gd name="T46" fmla="*/ 87 w 132"/>
                <a:gd name="T47" fmla="*/ 222 h 364"/>
                <a:gd name="T48" fmla="*/ 66 w 132"/>
                <a:gd name="T49" fmla="*/ 154 h 364"/>
                <a:gd name="T50" fmla="*/ 49 w 132"/>
                <a:gd name="T51" fmla="*/ 158 h 364"/>
                <a:gd name="T52" fmla="*/ 42 w 132"/>
                <a:gd name="T53" fmla="*/ 142 h 364"/>
                <a:gd name="T54" fmla="*/ 61 w 132"/>
                <a:gd name="T55" fmla="*/ 137 h 364"/>
                <a:gd name="T56" fmla="*/ 66 w 132"/>
                <a:gd name="T57" fmla="*/ 154 h 364"/>
                <a:gd name="T58" fmla="*/ 66 w 132"/>
                <a:gd name="T59" fmla="*/ 154 h 364"/>
                <a:gd name="T60" fmla="*/ 45 w 132"/>
                <a:gd name="T61" fmla="*/ 85 h 364"/>
                <a:gd name="T62" fmla="*/ 26 w 132"/>
                <a:gd name="T63" fmla="*/ 90 h 364"/>
                <a:gd name="T64" fmla="*/ 21 w 132"/>
                <a:gd name="T65" fmla="*/ 73 h 364"/>
                <a:gd name="T66" fmla="*/ 37 w 132"/>
                <a:gd name="T67" fmla="*/ 69 h 364"/>
                <a:gd name="T68" fmla="*/ 45 w 132"/>
                <a:gd name="T69" fmla="*/ 85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2" h="364">
                  <a:moveTo>
                    <a:pt x="21" y="17"/>
                  </a:moveTo>
                  <a:lnTo>
                    <a:pt x="4" y="21"/>
                  </a:lnTo>
                  <a:lnTo>
                    <a:pt x="0" y="5"/>
                  </a:lnTo>
                  <a:lnTo>
                    <a:pt x="16" y="0"/>
                  </a:lnTo>
                  <a:lnTo>
                    <a:pt x="21" y="17"/>
                  </a:lnTo>
                  <a:lnTo>
                    <a:pt x="21" y="17"/>
                  </a:lnTo>
                  <a:close/>
                  <a:moveTo>
                    <a:pt x="132" y="359"/>
                  </a:moveTo>
                  <a:lnTo>
                    <a:pt x="115" y="364"/>
                  </a:lnTo>
                  <a:lnTo>
                    <a:pt x="108" y="347"/>
                  </a:lnTo>
                  <a:lnTo>
                    <a:pt x="127" y="343"/>
                  </a:lnTo>
                  <a:lnTo>
                    <a:pt x="132" y="359"/>
                  </a:lnTo>
                  <a:lnTo>
                    <a:pt x="132" y="359"/>
                  </a:lnTo>
                  <a:close/>
                  <a:moveTo>
                    <a:pt x="111" y="291"/>
                  </a:moveTo>
                  <a:lnTo>
                    <a:pt x="92" y="295"/>
                  </a:lnTo>
                  <a:lnTo>
                    <a:pt x="87" y="279"/>
                  </a:lnTo>
                  <a:lnTo>
                    <a:pt x="104" y="274"/>
                  </a:lnTo>
                  <a:lnTo>
                    <a:pt x="111" y="291"/>
                  </a:lnTo>
                  <a:lnTo>
                    <a:pt x="111" y="291"/>
                  </a:lnTo>
                  <a:close/>
                  <a:moveTo>
                    <a:pt x="87" y="222"/>
                  </a:moveTo>
                  <a:lnTo>
                    <a:pt x="71" y="227"/>
                  </a:lnTo>
                  <a:lnTo>
                    <a:pt x="66" y="210"/>
                  </a:lnTo>
                  <a:lnTo>
                    <a:pt x="82" y="206"/>
                  </a:lnTo>
                  <a:lnTo>
                    <a:pt x="87" y="222"/>
                  </a:lnTo>
                  <a:lnTo>
                    <a:pt x="87" y="222"/>
                  </a:lnTo>
                  <a:close/>
                  <a:moveTo>
                    <a:pt x="66" y="154"/>
                  </a:moveTo>
                  <a:lnTo>
                    <a:pt x="49" y="158"/>
                  </a:lnTo>
                  <a:lnTo>
                    <a:pt x="42" y="142"/>
                  </a:lnTo>
                  <a:lnTo>
                    <a:pt x="61" y="137"/>
                  </a:lnTo>
                  <a:lnTo>
                    <a:pt x="66" y="154"/>
                  </a:lnTo>
                  <a:lnTo>
                    <a:pt x="66" y="154"/>
                  </a:lnTo>
                  <a:close/>
                  <a:moveTo>
                    <a:pt x="45" y="85"/>
                  </a:moveTo>
                  <a:lnTo>
                    <a:pt x="26" y="90"/>
                  </a:lnTo>
                  <a:lnTo>
                    <a:pt x="21" y="73"/>
                  </a:lnTo>
                  <a:lnTo>
                    <a:pt x="37" y="69"/>
                  </a:lnTo>
                  <a:lnTo>
                    <a:pt x="45" y="85"/>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30" name="Freeform 530"/>
            <p:cNvSpPr>
              <a:spLocks noEditPoints="1"/>
            </p:cNvSpPr>
            <p:nvPr/>
          </p:nvSpPr>
          <p:spPr bwMode="auto">
            <a:xfrm>
              <a:off x="2489200" y="2597150"/>
              <a:ext cx="831850" cy="698500"/>
            </a:xfrm>
            <a:custGeom>
              <a:avLst/>
              <a:gdLst>
                <a:gd name="T0" fmla="*/ 510 w 524"/>
                <a:gd name="T1" fmla="*/ 24 h 440"/>
                <a:gd name="T2" fmla="*/ 498 w 524"/>
                <a:gd name="T3" fmla="*/ 12 h 440"/>
                <a:gd name="T4" fmla="*/ 512 w 524"/>
                <a:gd name="T5" fmla="*/ 0 h 440"/>
                <a:gd name="T6" fmla="*/ 524 w 524"/>
                <a:gd name="T7" fmla="*/ 15 h 440"/>
                <a:gd name="T8" fmla="*/ 510 w 524"/>
                <a:gd name="T9" fmla="*/ 24 h 440"/>
                <a:gd name="T10" fmla="*/ 510 w 524"/>
                <a:gd name="T11" fmla="*/ 24 h 440"/>
                <a:gd name="T12" fmla="*/ 12 w 524"/>
                <a:gd name="T13" fmla="*/ 440 h 440"/>
                <a:gd name="T14" fmla="*/ 0 w 524"/>
                <a:gd name="T15" fmla="*/ 426 h 440"/>
                <a:gd name="T16" fmla="*/ 14 w 524"/>
                <a:gd name="T17" fmla="*/ 414 h 440"/>
                <a:gd name="T18" fmla="*/ 26 w 524"/>
                <a:gd name="T19" fmla="*/ 428 h 440"/>
                <a:gd name="T20" fmla="*/ 12 w 524"/>
                <a:gd name="T21" fmla="*/ 440 h 440"/>
                <a:gd name="T22" fmla="*/ 12 w 524"/>
                <a:gd name="T23" fmla="*/ 440 h 440"/>
                <a:gd name="T24" fmla="*/ 66 w 524"/>
                <a:gd name="T25" fmla="*/ 393 h 440"/>
                <a:gd name="T26" fmla="*/ 54 w 524"/>
                <a:gd name="T27" fmla="*/ 378 h 440"/>
                <a:gd name="T28" fmla="*/ 68 w 524"/>
                <a:gd name="T29" fmla="*/ 369 h 440"/>
                <a:gd name="T30" fmla="*/ 80 w 524"/>
                <a:gd name="T31" fmla="*/ 381 h 440"/>
                <a:gd name="T32" fmla="*/ 66 w 524"/>
                <a:gd name="T33" fmla="*/ 393 h 440"/>
                <a:gd name="T34" fmla="*/ 66 w 524"/>
                <a:gd name="T35" fmla="*/ 393 h 440"/>
                <a:gd name="T36" fmla="*/ 123 w 524"/>
                <a:gd name="T37" fmla="*/ 348 h 440"/>
                <a:gd name="T38" fmla="*/ 111 w 524"/>
                <a:gd name="T39" fmla="*/ 333 h 440"/>
                <a:gd name="T40" fmla="*/ 125 w 524"/>
                <a:gd name="T41" fmla="*/ 322 h 440"/>
                <a:gd name="T42" fmla="*/ 134 w 524"/>
                <a:gd name="T43" fmla="*/ 336 h 440"/>
                <a:gd name="T44" fmla="*/ 123 w 524"/>
                <a:gd name="T45" fmla="*/ 348 h 440"/>
                <a:gd name="T46" fmla="*/ 123 w 524"/>
                <a:gd name="T47" fmla="*/ 348 h 440"/>
                <a:gd name="T48" fmla="*/ 177 w 524"/>
                <a:gd name="T49" fmla="*/ 300 h 440"/>
                <a:gd name="T50" fmla="*/ 165 w 524"/>
                <a:gd name="T51" fmla="*/ 286 h 440"/>
                <a:gd name="T52" fmla="*/ 179 w 524"/>
                <a:gd name="T53" fmla="*/ 277 h 440"/>
                <a:gd name="T54" fmla="*/ 191 w 524"/>
                <a:gd name="T55" fmla="*/ 289 h 440"/>
                <a:gd name="T56" fmla="*/ 177 w 524"/>
                <a:gd name="T57" fmla="*/ 300 h 440"/>
                <a:gd name="T58" fmla="*/ 177 w 524"/>
                <a:gd name="T59" fmla="*/ 300 h 440"/>
                <a:gd name="T60" fmla="*/ 231 w 524"/>
                <a:gd name="T61" fmla="*/ 256 h 440"/>
                <a:gd name="T62" fmla="*/ 222 w 524"/>
                <a:gd name="T63" fmla="*/ 241 h 440"/>
                <a:gd name="T64" fmla="*/ 234 w 524"/>
                <a:gd name="T65" fmla="*/ 230 h 440"/>
                <a:gd name="T66" fmla="*/ 245 w 524"/>
                <a:gd name="T67" fmla="*/ 244 h 440"/>
                <a:gd name="T68" fmla="*/ 231 w 524"/>
                <a:gd name="T69" fmla="*/ 256 h 440"/>
                <a:gd name="T70" fmla="*/ 231 w 524"/>
                <a:gd name="T71" fmla="*/ 256 h 440"/>
                <a:gd name="T72" fmla="*/ 288 w 524"/>
                <a:gd name="T73" fmla="*/ 208 h 440"/>
                <a:gd name="T74" fmla="*/ 276 w 524"/>
                <a:gd name="T75" fmla="*/ 194 h 440"/>
                <a:gd name="T76" fmla="*/ 290 w 524"/>
                <a:gd name="T77" fmla="*/ 185 h 440"/>
                <a:gd name="T78" fmla="*/ 302 w 524"/>
                <a:gd name="T79" fmla="*/ 196 h 440"/>
                <a:gd name="T80" fmla="*/ 288 w 524"/>
                <a:gd name="T81" fmla="*/ 208 h 440"/>
                <a:gd name="T82" fmla="*/ 288 w 524"/>
                <a:gd name="T83" fmla="*/ 208 h 440"/>
                <a:gd name="T84" fmla="*/ 342 w 524"/>
                <a:gd name="T85" fmla="*/ 163 h 440"/>
                <a:gd name="T86" fmla="*/ 330 w 524"/>
                <a:gd name="T87" fmla="*/ 149 h 440"/>
                <a:gd name="T88" fmla="*/ 345 w 524"/>
                <a:gd name="T89" fmla="*/ 137 h 440"/>
                <a:gd name="T90" fmla="*/ 356 w 524"/>
                <a:gd name="T91" fmla="*/ 152 h 440"/>
                <a:gd name="T92" fmla="*/ 342 w 524"/>
                <a:gd name="T93" fmla="*/ 163 h 440"/>
                <a:gd name="T94" fmla="*/ 342 w 524"/>
                <a:gd name="T95" fmla="*/ 163 h 440"/>
                <a:gd name="T96" fmla="*/ 399 w 524"/>
                <a:gd name="T97" fmla="*/ 116 h 440"/>
                <a:gd name="T98" fmla="*/ 387 w 524"/>
                <a:gd name="T99" fmla="*/ 102 h 440"/>
                <a:gd name="T100" fmla="*/ 401 w 524"/>
                <a:gd name="T101" fmla="*/ 93 h 440"/>
                <a:gd name="T102" fmla="*/ 413 w 524"/>
                <a:gd name="T103" fmla="*/ 104 h 440"/>
                <a:gd name="T104" fmla="*/ 399 w 524"/>
                <a:gd name="T105" fmla="*/ 116 h 440"/>
                <a:gd name="T106" fmla="*/ 399 w 524"/>
                <a:gd name="T107" fmla="*/ 116 h 440"/>
                <a:gd name="T108" fmla="*/ 453 w 524"/>
                <a:gd name="T109" fmla="*/ 71 h 440"/>
                <a:gd name="T110" fmla="*/ 441 w 524"/>
                <a:gd name="T111" fmla="*/ 57 h 440"/>
                <a:gd name="T112" fmla="*/ 456 w 524"/>
                <a:gd name="T113" fmla="*/ 45 h 440"/>
                <a:gd name="T114" fmla="*/ 467 w 524"/>
                <a:gd name="T115" fmla="*/ 59 h 440"/>
                <a:gd name="T116" fmla="*/ 453 w 524"/>
                <a:gd name="T117" fmla="*/ 7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4" h="440">
                  <a:moveTo>
                    <a:pt x="510" y="24"/>
                  </a:moveTo>
                  <a:lnTo>
                    <a:pt x="498" y="12"/>
                  </a:lnTo>
                  <a:lnTo>
                    <a:pt x="512" y="0"/>
                  </a:lnTo>
                  <a:lnTo>
                    <a:pt x="524" y="15"/>
                  </a:lnTo>
                  <a:lnTo>
                    <a:pt x="510" y="24"/>
                  </a:lnTo>
                  <a:lnTo>
                    <a:pt x="510" y="24"/>
                  </a:lnTo>
                  <a:close/>
                  <a:moveTo>
                    <a:pt x="12" y="440"/>
                  </a:moveTo>
                  <a:lnTo>
                    <a:pt x="0" y="426"/>
                  </a:lnTo>
                  <a:lnTo>
                    <a:pt x="14" y="414"/>
                  </a:lnTo>
                  <a:lnTo>
                    <a:pt x="26" y="428"/>
                  </a:lnTo>
                  <a:lnTo>
                    <a:pt x="12" y="440"/>
                  </a:lnTo>
                  <a:lnTo>
                    <a:pt x="12" y="440"/>
                  </a:lnTo>
                  <a:close/>
                  <a:moveTo>
                    <a:pt x="66" y="393"/>
                  </a:moveTo>
                  <a:lnTo>
                    <a:pt x="54" y="378"/>
                  </a:lnTo>
                  <a:lnTo>
                    <a:pt x="68" y="369"/>
                  </a:lnTo>
                  <a:lnTo>
                    <a:pt x="80" y="381"/>
                  </a:lnTo>
                  <a:lnTo>
                    <a:pt x="66" y="393"/>
                  </a:lnTo>
                  <a:lnTo>
                    <a:pt x="66" y="393"/>
                  </a:lnTo>
                  <a:close/>
                  <a:moveTo>
                    <a:pt x="123" y="348"/>
                  </a:moveTo>
                  <a:lnTo>
                    <a:pt x="111" y="333"/>
                  </a:lnTo>
                  <a:lnTo>
                    <a:pt x="125" y="322"/>
                  </a:lnTo>
                  <a:lnTo>
                    <a:pt x="134" y="336"/>
                  </a:lnTo>
                  <a:lnTo>
                    <a:pt x="123" y="348"/>
                  </a:lnTo>
                  <a:lnTo>
                    <a:pt x="123" y="348"/>
                  </a:lnTo>
                  <a:close/>
                  <a:moveTo>
                    <a:pt x="177" y="300"/>
                  </a:moveTo>
                  <a:lnTo>
                    <a:pt x="165" y="286"/>
                  </a:lnTo>
                  <a:lnTo>
                    <a:pt x="179" y="277"/>
                  </a:lnTo>
                  <a:lnTo>
                    <a:pt x="191" y="289"/>
                  </a:lnTo>
                  <a:lnTo>
                    <a:pt x="177" y="300"/>
                  </a:lnTo>
                  <a:lnTo>
                    <a:pt x="177" y="300"/>
                  </a:lnTo>
                  <a:close/>
                  <a:moveTo>
                    <a:pt x="231" y="256"/>
                  </a:moveTo>
                  <a:lnTo>
                    <a:pt x="222" y="241"/>
                  </a:lnTo>
                  <a:lnTo>
                    <a:pt x="234" y="230"/>
                  </a:lnTo>
                  <a:lnTo>
                    <a:pt x="245" y="244"/>
                  </a:lnTo>
                  <a:lnTo>
                    <a:pt x="231" y="256"/>
                  </a:lnTo>
                  <a:lnTo>
                    <a:pt x="231" y="256"/>
                  </a:lnTo>
                  <a:close/>
                  <a:moveTo>
                    <a:pt x="288" y="208"/>
                  </a:moveTo>
                  <a:lnTo>
                    <a:pt x="276" y="194"/>
                  </a:lnTo>
                  <a:lnTo>
                    <a:pt x="290" y="185"/>
                  </a:lnTo>
                  <a:lnTo>
                    <a:pt x="302" y="196"/>
                  </a:lnTo>
                  <a:lnTo>
                    <a:pt x="288" y="208"/>
                  </a:lnTo>
                  <a:lnTo>
                    <a:pt x="288" y="208"/>
                  </a:lnTo>
                  <a:close/>
                  <a:moveTo>
                    <a:pt x="342" y="163"/>
                  </a:moveTo>
                  <a:lnTo>
                    <a:pt x="330" y="149"/>
                  </a:lnTo>
                  <a:lnTo>
                    <a:pt x="345" y="137"/>
                  </a:lnTo>
                  <a:lnTo>
                    <a:pt x="356" y="152"/>
                  </a:lnTo>
                  <a:lnTo>
                    <a:pt x="342" y="163"/>
                  </a:lnTo>
                  <a:lnTo>
                    <a:pt x="342" y="163"/>
                  </a:lnTo>
                  <a:close/>
                  <a:moveTo>
                    <a:pt x="399" y="116"/>
                  </a:moveTo>
                  <a:lnTo>
                    <a:pt x="387" y="102"/>
                  </a:lnTo>
                  <a:lnTo>
                    <a:pt x="401" y="93"/>
                  </a:lnTo>
                  <a:lnTo>
                    <a:pt x="413" y="104"/>
                  </a:lnTo>
                  <a:lnTo>
                    <a:pt x="399" y="116"/>
                  </a:lnTo>
                  <a:lnTo>
                    <a:pt x="399" y="116"/>
                  </a:lnTo>
                  <a:close/>
                  <a:moveTo>
                    <a:pt x="453" y="71"/>
                  </a:moveTo>
                  <a:lnTo>
                    <a:pt x="441" y="57"/>
                  </a:lnTo>
                  <a:lnTo>
                    <a:pt x="456" y="45"/>
                  </a:lnTo>
                  <a:lnTo>
                    <a:pt x="467" y="59"/>
                  </a:lnTo>
                  <a:lnTo>
                    <a:pt x="453" y="71"/>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31" name="Freeform 531"/>
            <p:cNvSpPr>
              <a:spLocks noEditPoints="1"/>
            </p:cNvSpPr>
            <p:nvPr/>
          </p:nvSpPr>
          <p:spPr bwMode="auto">
            <a:xfrm>
              <a:off x="7599363" y="3284538"/>
              <a:ext cx="1090613" cy="479425"/>
            </a:xfrm>
            <a:custGeom>
              <a:avLst/>
              <a:gdLst>
                <a:gd name="T0" fmla="*/ 17 w 687"/>
                <a:gd name="T1" fmla="*/ 23 h 302"/>
                <a:gd name="T2" fmla="*/ 7 w 687"/>
                <a:gd name="T3" fmla="*/ 0 h 302"/>
                <a:gd name="T4" fmla="*/ 24 w 687"/>
                <a:gd name="T5" fmla="*/ 7 h 302"/>
                <a:gd name="T6" fmla="*/ 680 w 687"/>
                <a:gd name="T7" fmla="*/ 302 h 302"/>
                <a:gd name="T8" fmla="*/ 671 w 687"/>
                <a:gd name="T9" fmla="*/ 278 h 302"/>
                <a:gd name="T10" fmla="*/ 687 w 687"/>
                <a:gd name="T11" fmla="*/ 286 h 302"/>
                <a:gd name="T12" fmla="*/ 614 w 687"/>
                <a:gd name="T13" fmla="*/ 274 h 302"/>
                <a:gd name="T14" fmla="*/ 605 w 687"/>
                <a:gd name="T15" fmla="*/ 250 h 302"/>
                <a:gd name="T16" fmla="*/ 621 w 687"/>
                <a:gd name="T17" fmla="*/ 257 h 302"/>
                <a:gd name="T18" fmla="*/ 548 w 687"/>
                <a:gd name="T19" fmla="*/ 245 h 302"/>
                <a:gd name="T20" fmla="*/ 539 w 687"/>
                <a:gd name="T21" fmla="*/ 222 h 302"/>
                <a:gd name="T22" fmla="*/ 555 w 687"/>
                <a:gd name="T23" fmla="*/ 229 h 302"/>
                <a:gd name="T24" fmla="*/ 482 w 687"/>
                <a:gd name="T25" fmla="*/ 217 h 302"/>
                <a:gd name="T26" fmla="*/ 473 w 687"/>
                <a:gd name="T27" fmla="*/ 193 h 302"/>
                <a:gd name="T28" fmla="*/ 489 w 687"/>
                <a:gd name="T29" fmla="*/ 200 h 302"/>
                <a:gd name="T30" fmla="*/ 416 w 687"/>
                <a:gd name="T31" fmla="*/ 191 h 302"/>
                <a:gd name="T32" fmla="*/ 406 w 687"/>
                <a:gd name="T33" fmla="*/ 167 h 302"/>
                <a:gd name="T34" fmla="*/ 423 w 687"/>
                <a:gd name="T35" fmla="*/ 174 h 302"/>
                <a:gd name="T36" fmla="*/ 350 w 687"/>
                <a:gd name="T37" fmla="*/ 163 h 302"/>
                <a:gd name="T38" fmla="*/ 340 w 687"/>
                <a:gd name="T39" fmla="*/ 139 h 302"/>
                <a:gd name="T40" fmla="*/ 357 w 687"/>
                <a:gd name="T41" fmla="*/ 146 h 302"/>
                <a:gd name="T42" fmla="*/ 284 w 687"/>
                <a:gd name="T43" fmla="*/ 134 h 302"/>
                <a:gd name="T44" fmla="*/ 274 w 687"/>
                <a:gd name="T45" fmla="*/ 111 h 302"/>
                <a:gd name="T46" fmla="*/ 291 w 687"/>
                <a:gd name="T47" fmla="*/ 118 h 302"/>
                <a:gd name="T48" fmla="*/ 217 w 687"/>
                <a:gd name="T49" fmla="*/ 106 h 302"/>
                <a:gd name="T50" fmla="*/ 208 w 687"/>
                <a:gd name="T51" fmla="*/ 82 h 302"/>
                <a:gd name="T52" fmla="*/ 225 w 687"/>
                <a:gd name="T53" fmla="*/ 89 h 302"/>
                <a:gd name="T54" fmla="*/ 149 w 687"/>
                <a:gd name="T55" fmla="*/ 78 h 302"/>
                <a:gd name="T56" fmla="*/ 139 w 687"/>
                <a:gd name="T57" fmla="*/ 54 h 302"/>
                <a:gd name="T58" fmla="*/ 156 w 687"/>
                <a:gd name="T59" fmla="*/ 61 h 302"/>
                <a:gd name="T60" fmla="*/ 83 w 687"/>
                <a:gd name="T61" fmla="*/ 52 h 302"/>
                <a:gd name="T62" fmla="*/ 73 w 687"/>
                <a:gd name="T63" fmla="*/ 2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7" h="302">
                  <a:moveTo>
                    <a:pt x="24" y="7"/>
                  </a:moveTo>
                  <a:lnTo>
                    <a:pt x="17" y="23"/>
                  </a:lnTo>
                  <a:lnTo>
                    <a:pt x="0" y="16"/>
                  </a:lnTo>
                  <a:lnTo>
                    <a:pt x="7" y="0"/>
                  </a:lnTo>
                  <a:lnTo>
                    <a:pt x="24" y="7"/>
                  </a:lnTo>
                  <a:lnTo>
                    <a:pt x="24" y="7"/>
                  </a:lnTo>
                  <a:close/>
                  <a:moveTo>
                    <a:pt x="687" y="286"/>
                  </a:moveTo>
                  <a:lnTo>
                    <a:pt x="680" y="302"/>
                  </a:lnTo>
                  <a:lnTo>
                    <a:pt x="664" y="295"/>
                  </a:lnTo>
                  <a:lnTo>
                    <a:pt x="671" y="278"/>
                  </a:lnTo>
                  <a:lnTo>
                    <a:pt x="687" y="286"/>
                  </a:lnTo>
                  <a:lnTo>
                    <a:pt x="687" y="286"/>
                  </a:lnTo>
                  <a:close/>
                  <a:moveTo>
                    <a:pt x="621" y="257"/>
                  </a:moveTo>
                  <a:lnTo>
                    <a:pt x="614" y="274"/>
                  </a:lnTo>
                  <a:lnTo>
                    <a:pt x="598" y="267"/>
                  </a:lnTo>
                  <a:lnTo>
                    <a:pt x="605" y="250"/>
                  </a:lnTo>
                  <a:lnTo>
                    <a:pt x="621" y="257"/>
                  </a:lnTo>
                  <a:lnTo>
                    <a:pt x="621" y="257"/>
                  </a:lnTo>
                  <a:close/>
                  <a:moveTo>
                    <a:pt x="555" y="229"/>
                  </a:moveTo>
                  <a:lnTo>
                    <a:pt x="548" y="245"/>
                  </a:lnTo>
                  <a:lnTo>
                    <a:pt x="532" y="238"/>
                  </a:lnTo>
                  <a:lnTo>
                    <a:pt x="539" y="222"/>
                  </a:lnTo>
                  <a:lnTo>
                    <a:pt x="555" y="229"/>
                  </a:lnTo>
                  <a:lnTo>
                    <a:pt x="555" y="229"/>
                  </a:lnTo>
                  <a:close/>
                  <a:moveTo>
                    <a:pt x="489" y="200"/>
                  </a:moveTo>
                  <a:lnTo>
                    <a:pt x="482" y="217"/>
                  </a:lnTo>
                  <a:lnTo>
                    <a:pt x="465" y="212"/>
                  </a:lnTo>
                  <a:lnTo>
                    <a:pt x="473" y="193"/>
                  </a:lnTo>
                  <a:lnTo>
                    <a:pt x="489" y="200"/>
                  </a:lnTo>
                  <a:lnTo>
                    <a:pt x="489" y="200"/>
                  </a:lnTo>
                  <a:close/>
                  <a:moveTo>
                    <a:pt x="423" y="174"/>
                  </a:moveTo>
                  <a:lnTo>
                    <a:pt x="416" y="191"/>
                  </a:lnTo>
                  <a:lnTo>
                    <a:pt x="399" y="184"/>
                  </a:lnTo>
                  <a:lnTo>
                    <a:pt x="406" y="167"/>
                  </a:lnTo>
                  <a:lnTo>
                    <a:pt x="423" y="174"/>
                  </a:lnTo>
                  <a:lnTo>
                    <a:pt x="423" y="174"/>
                  </a:lnTo>
                  <a:close/>
                  <a:moveTo>
                    <a:pt x="357" y="146"/>
                  </a:moveTo>
                  <a:lnTo>
                    <a:pt x="350" y="163"/>
                  </a:lnTo>
                  <a:lnTo>
                    <a:pt x="333" y="156"/>
                  </a:lnTo>
                  <a:lnTo>
                    <a:pt x="340" y="139"/>
                  </a:lnTo>
                  <a:lnTo>
                    <a:pt x="357" y="146"/>
                  </a:lnTo>
                  <a:lnTo>
                    <a:pt x="357" y="146"/>
                  </a:lnTo>
                  <a:close/>
                  <a:moveTo>
                    <a:pt x="291" y="118"/>
                  </a:moveTo>
                  <a:lnTo>
                    <a:pt x="284" y="134"/>
                  </a:lnTo>
                  <a:lnTo>
                    <a:pt x="267" y="127"/>
                  </a:lnTo>
                  <a:lnTo>
                    <a:pt x="274" y="111"/>
                  </a:lnTo>
                  <a:lnTo>
                    <a:pt x="291" y="118"/>
                  </a:lnTo>
                  <a:lnTo>
                    <a:pt x="291" y="118"/>
                  </a:lnTo>
                  <a:close/>
                  <a:moveTo>
                    <a:pt x="225" y="89"/>
                  </a:moveTo>
                  <a:lnTo>
                    <a:pt x="217" y="106"/>
                  </a:lnTo>
                  <a:lnTo>
                    <a:pt x="201" y="99"/>
                  </a:lnTo>
                  <a:lnTo>
                    <a:pt x="208" y="82"/>
                  </a:lnTo>
                  <a:lnTo>
                    <a:pt x="225" y="89"/>
                  </a:lnTo>
                  <a:lnTo>
                    <a:pt x="225" y="89"/>
                  </a:lnTo>
                  <a:close/>
                  <a:moveTo>
                    <a:pt x="156" y="61"/>
                  </a:moveTo>
                  <a:lnTo>
                    <a:pt x="149" y="78"/>
                  </a:lnTo>
                  <a:lnTo>
                    <a:pt x="132" y="73"/>
                  </a:lnTo>
                  <a:lnTo>
                    <a:pt x="139" y="54"/>
                  </a:lnTo>
                  <a:lnTo>
                    <a:pt x="156" y="61"/>
                  </a:lnTo>
                  <a:lnTo>
                    <a:pt x="156" y="61"/>
                  </a:lnTo>
                  <a:close/>
                  <a:moveTo>
                    <a:pt x="90" y="35"/>
                  </a:moveTo>
                  <a:lnTo>
                    <a:pt x="83" y="52"/>
                  </a:lnTo>
                  <a:lnTo>
                    <a:pt x="66" y="45"/>
                  </a:lnTo>
                  <a:lnTo>
                    <a:pt x="73" y="28"/>
                  </a:lnTo>
                  <a:lnTo>
                    <a:pt x="90" y="35"/>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32" name="Freeform 532"/>
            <p:cNvSpPr>
              <a:spLocks noEditPoints="1"/>
            </p:cNvSpPr>
            <p:nvPr/>
          </p:nvSpPr>
          <p:spPr bwMode="auto">
            <a:xfrm>
              <a:off x="8750300" y="2946400"/>
              <a:ext cx="539750" cy="803275"/>
            </a:xfrm>
            <a:custGeom>
              <a:avLst/>
              <a:gdLst>
                <a:gd name="T0" fmla="*/ 331 w 340"/>
                <a:gd name="T1" fmla="*/ 24 h 506"/>
                <a:gd name="T2" fmla="*/ 317 w 340"/>
                <a:gd name="T3" fmla="*/ 14 h 506"/>
                <a:gd name="T4" fmla="*/ 326 w 340"/>
                <a:gd name="T5" fmla="*/ 0 h 506"/>
                <a:gd name="T6" fmla="*/ 340 w 340"/>
                <a:gd name="T7" fmla="*/ 10 h 506"/>
                <a:gd name="T8" fmla="*/ 331 w 340"/>
                <a:gd name="T9" fmla="*/ 24 h 506"/>
                <a:gd name="T10" fmla="*/ 331 w 340"/>
                <a:gd name="T11" fmla="*/ 24 h 506"/>
                <a:gd name="T12" fmla="*/ 14 w 340"/>
                <a:gd name="T13" fmla="*/ 506 h 506"/>
                <a:gd name="T14" fmla="*/ 0 w 340"/>
                <a:gd name="T15" fmla="*/ 496 h 506"/>
                <a:gd name="T16" fmla="*/ 10 w 340"/>
                <a:gd name="T17" fmla="*/ 482 h 506"/>
                <a:gd name="T18" fmla="*/ 24 w 340"/>
                <a:gd name="T19" fmla="*/ 491 h 506"/>
                <a:gd name="T20" fmla="*/ 14 w 340"/>
                <a:gd name="T21" fmla="*/ 506 h 506"/>
                <a:gd name="T22" fmla="*/ 14 w 340"/>
                <a:gd name="T23" fmla="*/ 506 h 506"/>
                <a:gd name="T24" fmla="*/ 55 w 340"/>
                <a:gd name="T25" fmla="*/ 447 h 506"/>
                <a:gd name="T26" fmla="*/ 40 w 340"/>
                <a:gd name="T27" fmla="*/ 435 h 506"/>
                <a:gd name="T28" fmla="*/ 50 w 340"/>
                <a:gd name="T29" fmla="*/ 421 h 506"/>
                <a:gd name="T30" fmla="*/ 64 w 340"/>
                <a:gd name="T31" fmla="*/ 430 h 506"/>
                <a:gd name="T32" fmla="*/ 55 w 340"/>
                <a:gd name="T33" fmla="*/ 447 h 506"/>
                <a:gd name="T34" fmla="*/ 55 w 340"/>
                <a:gd name="T35" fmla="*/ 447 h 506"/>
                <a:gd name="T36" fmla="*/ 95 w 340"/>
                <a:gd name="T37" fmla="*/ 385 h 506"/>
                <a:gd name="T38" fmla="*/ 78 w 340"/>
                <a:gd name="T39" fmla="*/ 376 h 506"/>
                <a:gd name="T40" fmla="*/ 88 w 340"/>
                <a:gd name="T41" fmla="*/ 361 h 506"/>
                <a:gd name="T42" fmla="*/ 104 w 340"/>
                <a:gd name="T43" fmla="*/ 371 h 506"/>
                <a:gd name="T44" fmla="*/ 95 w 340"/>
                <a:gd name="T45" fmla="*/ 385 h 506"/>
                <a:gd name="T46" fmla="*/ 95 w 340"/>
                <a:gd name="T47" fmla="*/ 385 h 506"/>
                <a:gd name="T48" fmla="*/ 133 w 340"/>
                <a:gd name="T49" fmla="*/ 326 h 506"/>
                <a:gd name="T50" fmla="*/ 118 w 340"/>
                <a:gd name="T51" fmla="*/ 314 h 506"/>
                <a:gd name="T52" fmla="*/ 128 w 340"/>
                <a:gd name="T53" fmla="*/ 300 h 506"/>
                <a:gd name="T54" fmla="*/ 144 w 340"/>
                <a:gd name="T55" fmla="*/ 310 h 506"/>
                <a:gd name="T56" fmla="*/ 133 w 340"/>
                <a:gd name="T57" fmla="*/ 326 h 506"/>
                <a:gd name="T58" fmla="*/ 133 w 340"/>
                <a:gd name="T59" fmla="*/ 326 h 506"/>
                <a:gd name="T60" fmla="*/ 173 w 340"/>
                <a:gd name="T61" fmla="*/ 265 h 506"/>
                <a:gd name="T62" fmla="*/ 158 w 340"/>
                <a:gd name="T63" fmla="*/ 255 h 506"/>
                <a:gd name="T64" fmla="*/ 168 w 340"/>
                <a:gd name="T65" fmla="*/ 241 h 506"/>
                <a:gd name="T66" fmla="*/ 182 w 340"/>
                <a:gd name="T67" fmla="*/ 250 h 506"/>
                <a:gd name="T68" fmla="*/ 173 w 340"/>
                <a:gd name="T69" fmla="*/ 265 h 506"/>
                <a:gd name="T70" fmla="*/ 173 w 340"/>
                <a:gd name="T71" fmla="*/ 265 h 506"/>
                <a:gd name="T72" fmla="*/ 213 w 340"/>
                <a:gd name="T73" fmla="*/ 206 h 506"/>
                <a:gd name="T74" fmla="*/ 196 w 340"/>
                <a:gd name="T75" fmla="*/ 196 h 506"/>
                <a:gd name="T76" fmla="*/ 208 w 340"/>
                <a:gd name="T77" fmla="*/ 180 h 506"/>
                <a:gd name="T78" fmla="*/ 222 w 340"/>
                <a:gd name="T79" fmla="*/ 189 h 506"/>
                <a:gd name="T80" fmla="*/ 213 w 340"/>
                <a:gd name="T81" fmla="*/ 206 h 506"/>
                <a:gd name="T82" fmla="*/ 213 w 340"/>
                <a:gd name="T83" fmla="*/ 206 h 506"/>
                <a:gd name="T84" fmla="*/ 253 w 340"/>
                <a:gd name="T85" fmla="*/ 144 h 506"/>
                <a:gd name="T86" fmla="*/ 236 w 340"/>
                <a:gd name="T87" fmla="*/ 135 h 506"/>
                <a:gd name="T88" fmla="*/ 246 w 340"/>
                <a:gd name="T89" fmla="*/ 121 h 506"/>
                <a:gd name="T90" fmla="*/ 262 w 340"/>
                <a:gd name="T91" fmla="*/ 130 h 506"/>
                <a:gd name="T92" fmla="*/ 253 w 340"/>
                <a:gd name="T93" fmla="*/ 144 h 506"/>
                <a:gd name="T94" fmla="*/ 253 w 340"/>
                <a:gd name="T95" fmla="*/ 144 h 506"/>
                <a:gd name="T96" fmla="*/ 291 w 340"/>
                <a:gd name="T97" fmla="*/ 85 h 506"/>
                <a:gd name="T98" fmla="*/ 277 w 340"/>
                <a:gd name="T99" fmla="*/ 76 h 506"/>
                <a:gd name="T100" fmla="*/ 286 w 340"/>
                <a:gd name="T101" fmla="*/ 59 h 506"/>
                <a:gd name="T102" fmla="*/ 300 w 340"/>
                <a:gd name="T103" fmla="*/ 69 h 506"/>
                <a:gd name="T104" fmla="*/ 291 w 340"/>
                <a:gd name="T105" fmla="*/ 8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0" h="506">
                  <a:moveTo>
                    <a:pt x="331" y="24"/>
                  </a:moveTo>
                  <a:lnTo>
                    <a:pt x="317" y="14"/>
                  </a:lnTo>
                  <a:lnTo>
                    <a:pt x="326" y="0"/>
                  </a:lnTo>
                  <a:lnTo>
                    <a:pt x="340" y="10"/>
                  </a:lnTo>
                  <a:lnTo>
                    <a:pt x="331" y="24"/>
                  </a:lnTo>
                  <a:lnTo>
                    <a:pt x="331" y="24"/>
                  </a:lnTo>
                  <a:close/>
                  <a:moveTo>
                    <a:pt x="14" y="506"/>
                  </a:moveTo>
                  <a:lnTo>
                    <a:pt x="0" y="496"/>
                  </a:lnTo>
                  <a:lnTo>
                    <a:pt x="10" y="482"/>
                  </a:lnTo>
                  <a:lnTo>
                    <a:pt x="24" y="491"/>
                  </a:lnTo>
                  <a:lnTo>
                    <a:pt x="14" y="506"/>
                  </a:lnTo>
                  <a:lnTo>
                    <a:pt x="14" y="506"/>
                  </a:lnTo>
                  <a:close/>
                  <a:moveTo>
                    <a:pt x="55" y="447"/>
                  </a:moveTo>
                  <a:lnTo>
                    <a:pt x="40" y="435"/>
                  </a:lnTo>
                  <a:lnTo>
                    <a:pt x="50" y="421"/>
                  </a:lnTo>
                  <a:lnTo>
                    <a:pt x="64" y="430"/>
                  </a:lnTo>
                  <a:lnTo>
                    <a:pt x="55" y="447"/>
                  </a:lnTo>
                  <a:lnTo>
                    <a:pt x="55" y="447"/>
                  </a:lnTo>
                  <a:close/>
                  <a:moveTo>
                    <a:pt x="95" y="385"/>
                  </a:moveTo>
                  <a:lnTo>
                    <a:pt x="78" y="376"/>
                  </a:lnTo>
                  <a:lnTo>
                    <a:pt x="88" y="361"/>
                  </a:lnTo>
                  <a:lnTo>
                    <a:pt x="104" y="371"/>
                  </a:lnTo>
                  <a:lnTo>
                    <a:pt x="95" y="385"/>
                  </a:lnTo>
                  <a:lnTo>
                    <a:pt x="95" y="385"/>
                  </a:lnTo>
                  <a:close/>
                  <a:moveTo>
                    <a:pt x="133" y="326"/>
                  </a:moveTo>
                  <a:lnTo>
                    <a:pt x="118" y="314"/>
                  </a:lnTo>
                  <a:lnTo>
                    <a:pt x="128" y="300"/>
                  </a:lnTo>
                  <a:lnTo>
                    <a:pt x="144" y="310"/>
                  </a:lnTo>
                  <a:lnTo>
                    <a:pt x="133" y="326"/>
                  </a:lnTo>
                  <a:lnTo>
                    <a:pt x="133" y="326"/>
                  </a:lnTo>
                  <a:close/>
                  <a:moveTo>
                    <a:pt x="173" y="265"/>
                  </a:moveTo>
                  <a:lnTo>
                    <a:pt x="158" y="255"/>
                  </a:lnTo>
                  <a:lnTo>
                    <a:pt x="168" y="241"/>
                  </a:lnTo>
                  <a:lnTo>
                    <a:pt x="182" y="250"/>
                  </a:lnTo>
                  <a:lnTo>
                    <a:pt x="173" y="265"/>
                  </a:lnTo>
                  <a:lnTo>
                    <a:pt x="173" y="265"/>
                  </a:lnTo>
                  <a:close/>
                  <a:moveTo>
                    <a:pt x="213" y="206"/>
                  </a:moveTo>
                  <a:lnTo>
                    <a:pt x="196" y="196"/>
                  </a:lnTo>
                  <a:lnTo>
                    <a:pt x="208" y="180"/>
                  </a:lnTo>
                  <a:lnTo>
                    <a:pt x="222" y="189"/>
                  </a:lnTo>
                  <a:lnTo>
                    <a:pt x="213" y="206"/>
                  </a:lnTo>
                  <a:lnTo>
                    <a:pt x="213" y="206"/>
                  </a:lnTo>
                  <a:close/>
                  <a:moveTo>
                    <a:pt x="253" y="144"/>
                  </a:moveTo>
                  <a:lnTo>
                    <a:pt x="236" y="135"/>
                  </a:lnTo>
                  <a:lnTo>
                    <a:pt x="246" y="121"/>
                  </a:lnTo>
                  <a:lnTo>
                    <a:pt x="262" y="130"/>
                  </a:lnTo>
                  <a:lnTo>
                    <a:pt x="253" y="144"/>
                  </a:lnTo>
                  <a:lnTo>
                    <a:pt x="253" y="144"/>
                  </a:lnTo>
                  <a:close/>
                  <a:moveTo>
                    <a:pt x="291" y="85"/>
                  </a:moveTo>
                  <a:lnTo>
                    <a:pt x="277" y="76"/>
                  </a:lnTo>
                  <a:lnTo>
                    <a:pt x="286" y="59"/>
                  </a:lnTo>
                  <a:lnTo>
                    <a:pt x="300" y="69"/>
                  </a:lnTo>
                  <a:lnTo>
                    <a:pt x="291" y="85"/>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33" name="Freeform 533"/>
            <p:cNvSpPr>
              <a:spLocks noEditPoints="1"/>
            </p:cNvSpPr>
            <p:nvPr/>
          </p:nvSpPr>
          <p:spPr bwMode="auto">
            <a:xfrm>
              <a:off x="8521700" y="2332038"/>
              <a:ext cx="738188" cy="630238"/>
            </a:xfrm>
            <a:custGeom>
              <a:avLst/>
              <a:gdLst>
                <a:gd name="T0" fmla="*/ 439 w 465"/>
                <a:gd name="T1" fmla="*/ 385 h 397"/>
                <a:gd name="T2" fmla="*/ 451 w 465"/>
                <a:gd name="T3" fmla="*/ 373 h 397"/>
                <a:gd name="T4" fmla="*/ 465 w 465"/>
                <a:gd name="T5" fmla="*/ 382 h 397"/>
                <a:gd name="T6" fmla="*/ 454 w 465"/>
                <a:gd name="T7" fmla="*/ 397 h 397"/>
                <a:gd name="T8" fmla="*/ 439 w 465"/>
                <a:gd name="T9" fmla="*/ 385 h 397"/>
                <a:gd name="T10" fmla="*/ 439 w 465"/>
                <a:gd name="T11" fmla="*/ 385 h 397"/>
                <a:gd name="T12" fmla="*/ 0 w 465"/>
                <a:gd name="T13" fmla="*/ 14 h 397"/>
                <a:gd name="T14" fmla="*/ 12 w 465"/>
                <a:gd name="T15" fmla="*/ 0 h 397"/>
                <a:gd name="T16" fmla="*/ 26 w 465"/>
                <a:gd name="T17" fmla="*/ 12 h 397"/>
                <a:gd name="T18" fmla="*/ 14 w 465"/>
                <a:gd name="T19" fmla="*/ 26 h 397"/>
                <a:gd name="T20" fmla="*/ 0 w 465"/>
                <a:gd name="T21" fmla="*/ 14 h 397"/>
                <a:gd name="T22" fmla="*/ 0 w 465"/>
                <a:gd name="T23" fmla="*/ 14 h 397"/>
                <a:gd name="T24" fmla="*/ 57 w 465"/>
                <a:gd name="T25" fmla="*/ 59 h 397"/>
                <a:gd name="T26" fmla="*/ 69 w 465"/>
                <a:gd name="T27" fmla="*/ 47 h 397"/>
                <a:gd name="T28" fmla="*/ 80 w 465"/>
                <a:gd name="T29" fmla="*/ 59 h 397"/>
                <a:gd name="T30" fmla="*/ 69 w 465"/>
                <a:gd name="T31" fmla="*/ 71 h 397"/>
                <a:gd name="T32" fmla="*/ 57 w 465"/>
                <a:gd name="T33" fmla="*/ 59 h 397"/>
                <a:gd name="T34" fmla="*/ 57 w 465"/>
                <a:gd name="T35" fmla="*/ 59 h 397"/>
                <a:gd name="T36" fmla="*/ 111 w 465"/>
                <a:gd name="T37" fmla="*/ 106 h 397"/>
                <a:gd name="T38" fmla="*/ 123 w 465"/>
                <a:gd name="T39" fmla="*/ 92 h 397"/>
                <a:gd name="T40" fmla="*/ 137 w 465"/>
                <a:gd name="T41" fmla="*/ 104 h 397"/>
                <a:gd name="T42" fmla="*/ 125 w 465"/>
                <a:gd name="T43" fmla="*/ 118 h 397"/>
                <a:gd name="T44" fmla="*/ 111 w 465"/>
                <a:gd name="T45" fmla="*/ 106 h 397"/>
                <a:gd name="T46" fmla="*/ 111 w 465"/>
                <a:gd name="T47" fmla="*/ 106 h 397"/>
                <a:gd name="T48" fmla="*/ 165 w 465"/>
                <a:gd name="T49" fmla="*/ 153 h 397"/>
                <a:gd name="T50" fmla="*/ 177 w 465"/>
                <a:gd name="T51" fmla="*/ 139 h 397"/>
                <a:gd name="T52" fmla="*/ 191 w 465"/>
                <a:gd name="T53" fmla="*/ 151 h 397"/>
                <a:gd name="T54" fmla="*/ 180 w 465"/>
                <a:gd name="T55" fmla="*/ 165 h 397"/>
                <a:gd name="T56" fmla="*/ 165 w 465"/>
                <a:gd name="T57" fmla="*/ 153 h 397"/>
                <a:gd name="T58" fmla="*/ 165 w 465"/>
                <a:gd name="T59" fmla="*/ 153 h 397"/>
                <a:gd name="T60" fmla="*/ 220 w 465"/>
                <a:gd name="T61" fmla="*/ 200 h 397"/>
                <a:gd name="T62" fmla="*/ 232 w 465"/>
                <a:gd name="T63" fmla="*/ 186 h 397"/>
                <a:gd name="T64" fmla="*/ 246 w 465"/>
                <a:gd name="T65" fmla="*/ 198 h 397"/>
                <a:gd name="T66" fmla="*/ 234 w 465"/>
                <a:gd name="T67" fmla="*/ 210 h 397"/>
                <a:gd name="T68" fmla="*/ 220 w 465"/>
                <a:gd name="T69" fmla="*/ 200 h 397"/>
                <a:gd name="T70" fmla="*/ 220 w 465"/>
                <a:gd name="T71" fmla="*/ 200 h 397"/>
                <a:gd name="T72" fmla="*/ 277 w 465"/>
                <a:gd name="T73" fmla="*/ 245 h 397"/>
                <a:gd name="T74" fmla="*/ 288 w 465"/>
                <a:gd name="T75" fmla="*/ 231 h 397"/>
                <a:gd name="T76" fmla="*/ 300 w 465"/>
                <a:gd name="T77" fmla="*/ 243 h 397"/>
                <a:gd name="T78" fmla="*/ 288 w 465"/>
                <a:gd name="T79" fmla="*/ 257 h 397"/>
                <a:gd name="T80" fmla="*/ 277 w 465"/>
                <a:gd name="T81" fmla="*/ 245 h 397"/>
                <a:gd name="T82" fmla="*/ 277 w 465"/>
                <a:gd name="T83" fmla="*/ 245 h 397"/>
                <a:gd name="T84" fmla="*/ 331 w 465"/>
                <a:gd name="T85" fmla="*/ 293 h 397"/>
                <a:gd name="T86" fmla="*/ 343 w 465"/>
                <a:gd name="T87" fmla="*/ 278 h 397"/>
                <a:gd name="T88" fmla="*/ 357 w 465"/>
                <a:gd name="T89" fmla="*/ 290 h 397"/>
                <a:gd name="T90" fmla="*/ 345 w 465"/>
                <a:gd name="T91" fmla="*/ 304 h 397"/>
                <a:gd name="T92" fmla="*/ 331 w 465"/>
                <a:gd name="T93" fmla="*/ 293 h 397"/>
                <a:gd name="T94" fmla="*/ 331 w 465"/>
                <a:gd name="T95" fmla="*/ 293 h 397"/>
                <a:gd name="T96" fmla="*/ 385 w 465"/>
                <a:gd name="T97" fmla="*/ 340 h 397"/>
                <a:gd name="T98" fmla="*/ 397 w 465"/>
                <a:gd name="T99" fmla="*/ 326 h 397"/>
                <a:gd name="T100" fmla="*/ 411 w 465"/>
                <a:gd name="T101" fmla="*/ 337 h 397"/>
                <a:gd name="T102" fmla="*/ 399 w 465"/>
                <a:gd name="T103" fmla="*/ 352 h 397"/>
                <a:gd name="T104" fmla="*/ 385 w 465"/>
                <a:gd name="T105" fmla="*/ 34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5" h="397">
                  <a:moveTo>
                    <a:pt x="439" y="385"/>
                  </a:moveTo>
                  <a:lnTo>
                    <a:pt x="451" y="373"/>
                  </a:lnTo>
                  <a:lnTo>
                    <a:pt x="465" y="382"/>
                  </a:lnTo>
                  <a:lnTo>
                    <a:pt x="454" y="397"/>
                  </a:lnTo>
                  <a:lnTo>
                    <a:pt x="439" y="385"/>
                  </a:lnTo>
                  <a:lnTo>
                    <a:pt x="439" y="385"/>
                  </a:lnTo>
                  <a:close/>
                  <a:moveTo>
                    <a:pt x="0" y="14"/>
                  </a:moveTo>
                  <a:lnTo>
                    <a:pt x="12" y="0"/>
                  </a:lnTo>
                  <a:lnTo>
                    <a:pt x="26" y="12"/>
                  </a:lnTo>
                  <a:lnTo>
                    <a:pt x="14" y="26"/>
                  </a:lnTo>
                  <a:lnTo>
                    <a:pt x="0" y="14"/>
                  </a:lnTo>
                  <a:lnTo>
                    <a:pt x="0" y="14"/>
                  </a:lnTo>
                  <a:close/>
                  <a:moveTo>
                    <a:pt x="57" y="59"/>
                  </a:moveTo>
                  <a:lnTo>
                    <a:pt x="69" y="47"/>
                  </a:lnTo>
                  <a:lnTo>
                    <a:pt x="80" y="59"/>
                  </a:lnTo>
                  <a:lnTo>
                    <a:pt x="69" y="71"/>
                  </a:lnTo>
                  <a:lnTo>
                    <a:pt x="57" y="59"/>
                  </a:lnTo>
                  <a:lnTo>
                    <a:pt x="57" y="59"/>
                  </a:lnTo>
                  <a:close/>
                  <a:moveTo>
                    <a:pt x="111" y="106"/>
                  </a:moveTo>
                  <a:lnTo>
                    <a:pt x="123" y="92"/>
                  </a:lnTo>
                  <a:lnTo>
                    <a:pt x="137" y="104"/>
                  </a:lnTo>
                  <a:lnTo>
                    <a:pt x="125" y="118"/>
                  </a:lnTo>
                  <a:lnTo>
                    <a:pt x="111" y="106"/>
                  </a:lnTo>
                  <a:lnTo>
                    <a:pt x="111" y="106"/>
                  </a:lnTo>
                  <a:close/>
                  <a:moveTo>
                    <a:pt x="165" y="153"/>
                  </a:moveTo>
                  <a:lnTo>
                    <a:pt x="177" y="139"/>
                  </a:lnTo>
                  <a:lnTo>
                    <a:pt x="191" y="151"/>
                  </a:lnTo>
                  <a:lnTo>
                    <a:pt x="180" y="165"/>
                  </a:lnTo>
                  <a:lnTo>
                    <a:pt x="165" y="153"/>
                  </a:lnTo>
                  <a:lnTo>
                    <a:pt x="165" y="153"/>
                  </a:lnTo>
                  <a:close/>
                  <a:moveTo>
                    <a:pt x="220" y="200"/>
                  </a:moveTo>
                  <a:lnTo>
                    <a:pt x="232" y="186"/>
                  </a:lnTo>
                  <a:lnTo>
                    <a:pt x="246" y="198"/>
                  </a:lnTo>
                  <a:lnTo>
                    <a:pt x="234" y="210"/>
                  </a:lnTo>
                  <a:lnTo>
                    <a:pt x="220" y="200"/>
                  </a:lnTo>
                  <a:lnTo>
                    <a:pt x="220" y="200"/>
                  </a:lnTo>
                  <a:close/>
                  <a:moveTo>
                    <a:pt x="277" y="245"/>
                  </a:moveTo>
                  <a:lnTo>
                    <a:pt x="288" y="231"/>
                  </a:lnTo>
                  <a:lnTo>
                    <a:pt x="300" y="243"/>
                  </a:lnTo>
                  <a:lnTo>
                    <a:pt x="288" y="257"/>
                  </a:lnTo>
                  <a:lnTo>
                    <a:pt x="277" y="245"/>
                  </a:lnTo>
                  <a:lnTo>
                    <a:pt x="277" y="245"/>
                  </a:lnTo>
                  <a:close/>
                  <a:moveTo>
                    <a:pt x="331" y="293"/>
                  </a:moveTo>
                  <a:lnTo>
                    <a:pt x="343" y="278"/>
                  </a:lnTo>
                  <a:lnTo>
                    <a:pt x="357" y="290"/>
                  </a:lnTo>
                  <a:lnTo>
                    <a:pt x="345" y="304"/>
                  </a:lnTo>
                  <a:lnTo>
                    <a:pt x="331" y="293"/>
                  </a:lnTo>
                  <a:lnTo>
                    <a:pt x="331" y="293"/>
                  </a:lnTo>
                  <a:close/>
                  <a:moveTo>
                    <a:pt x="385" y="340"/>
                  </a:moveTo>
                  <a:lnTo>
                    <a:pt x="397" y="326"/>
                  </a:lnTo>
                  <a:lnTo>
                    <a:pt x="411" y="337"/>
                  </a:lnTo>
                  <a:lnTo>
                    <a:pt x="399" y="352"/>
                  </a:lnTo>
                  <a:lnTo>
                    <a:pt x="385" y="340"/>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34" name="Freeform 534"/>
            <p:cNvSpPr>
              <a:spLocks noEditPoints="1"/>
            </p:cNvSpPr>
            <p:nvPr/>
          </p:nvSpPr>
          <p:spPr bwMode="auto">
            <a:xfrm>
              <a:off x="7045325" y="2065338"/>
              <a:ext cx="1390650" cy="198438"/>
            </a:xfrm>
            <a:custGeom>
              <a:avLst/>
              <a:gdLst>
                <a:gd name="T0" fmla="*/ 16 w 876"/>
                <a:gd name="T1" fmla="*/ 19 h 125"/>
                <a:gd name="T2" fmla="*/ 0 w 876"/>
                <a:gd name="T3" fmla="*/ 0 h 125"/>
                <a:gd name="T4" fmla="*/ 18 w 876"/>
                <a:gd name="T5" fmla="*/ 2 h 125"/>
                <a:gd name="T6" fmla="*/ 873 w 876"/>
                <a:gd name="T7" fmla="*/ 125 h 125"/>
                <a:gd name="T8" fmla="*/ 857 w 876"/>
                <a:gd name="T9" fmla="*/ 106 h 125"/>
                <a:gd name="T10" fmla="*/ 876 w 876"/>
                <a:gd name="T11" fmla="*/ 106 h 125"/>
                <a:gd name="T12" fmla="*/ 803 w 876"/>
                <a:gd name="T13" fmla="*/ 116 h 125"/>
                <a:gd name="T14" fmla="*/ 786 w 876"/>
                <a:gd name="T15" fmla="*/ 97 h 125"/>
                <a:gd name="T16" fmla="*/ 805 w 876"/>
                <a:gd name="T17" fmla="*/ 99 h 125"/>
                <a:gd name="T18" fmla="*/ 732 w 876"/>
                <a:gd name="T19" fmla="*/ 109 h 125"/>
                <a:gd name="T20" fmla="*/ 715 w 876"/>
                <a:gd name="T21" fmla="*/ 87 h 125"/>
                <a:gd name="T22" fmla="*/ 734 w 876"/>
                <a:gd name="T23" fmla="*/ 90 h 125"/>
                <a:gd name="T24" fmla="*/ 659 w 876"/>
                <a:gd name="T25" fmla="*/ 99 h 125"/>
                <a:gd name="T26" fmla="*/ 644 w 876"/>
                <a:gd name="T27" fmla="*/ 78 h 125"/>
                <a:gd name="T28" fmla="*/ 661 w 876"/>
                <a:gd name="T29" fmla="*/ 80 h 125"/>
                <a:gd name="T30" fmla="*/ 588 w 876"/>
                <a:gd name="T31" fmla="*/ 90 h 125"/>
                <a:gd name="T32" fmla="*/ 571 w 876"/>
                <a:gd name="T33" fmla="*/ 71 h 125"/>
                <a:gd name="T34" fmla="*/ 590 w 876"/>
                <a:gd name="T35" fmla="*/ 73 h 125"/>
                <a:gd name="T36" fmla="*/ 517 w 876"/>
                <a:gd name="T37" fmla="*/ 80 h 125"/>
                <a:gd name="T38" fmla="*/ 500 w 876"/>
                <a:gd name="T39" fmla="*/ 61 h 125"/>
                <a:gd name="T40" fmla="*/ 519 w 876"/>
                <a:gd name="T41" fmla="*/ 64 h 125"/>
                <a:gd name="T42" fmla="*/ 446 w 876"/>
                <a:gd name="T43" fmla="*/ 73 h 125"/>
                <a:gd name="T44" fmla="*/ 429 w 876"/>
                <a:gd name="T45" fmla="*/ 52 h 125"/>
                <a:gd name="T46" fmla="*/ 448 w 876"/>
                <a:gd name="T47" fmla="*/ 54 h 125"/>
                <a:gd name="T48" fmla="*/ 373 w 876"/>
                <a:gd name="T49" fmla="*/ 64 h 125"/>
                <a:gd name="T50" fmla="*/ 359 w 876"/>
                <a:gd name="T51" fmla="*/ 43 h 125"/>
                <a:gd name="T52" fmla="*/ 375 w 876"/>
                <a:gd name="T53" fmla="*/ 45 h 125"/>
                <a:gd name="T54" fmla="*/ 302 w 876"/>
                <a:gd name="T55" fmla="*/ 54 h 125"/>
                <a:gd name="T56" fmla="*/ 285 w 876"/>
                <a:gd name="T57" fmla="*/ 35 h 125"/>
                <a:gd name="T58" fmla="*/ 304 w 876"/>
                <a:gd name="T59" fmla="*/ 38 h 125"/>
                <a:gd name="T60" fmla="*/ 231 w 876"/>
                <a:gd name="T61" fmla="*/ 47 h 125"/>
                <a:gd name="T62" fmla="*/ 214 w 876"/>
                <a:gd name="T63" fmla="*/ 26 h 125"/>
                <a:gd name="T64" fmla="*/ 233 w 876"/>
                <a:gd name="T65" fmla="*/ 28 h 125"/>
                <a:gd name="T66" fmla="*/ 160 w 876"/>
                <a:gd name="T67" fmla="*/ 38 h 125"/>
                <a:gd name="T68" fmla="*/ 144 w 876"/>
                <a:gd name="T69" fmla="*/ 17 h 125"/>
                <a:gd name="T70" fmla="*/ 163 w 876"/>
                <a:gd name="T71" fmla="*/ 19 h 125"/>
                <a:gd name="T72" fmla="*/ 87 w 876"/>
                <a:gd name="T73" fmla="*/ 28 h 125"/>
                <a:gd name="T74" fmla="*/ 73 w 876"/>
                <a:gd name="T75" fmla="*/ 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76" h="125">
                  <a:moveTo>
                    <a:pt x="18" y="2"/>
                  </a:moveTo>
                  <a:lnTo>
                    <a:pt x="16" y="19"/>
                  </a:lnTo>
                  <a:lnTo>
                    <a:pt x="0" y="17"/>
                  </a:lnTo>
                  <a:lnTo>
                    <a:pt x="0" y="0"/>
                  </a:lnTo>
                  <a:lnTo>
                    <a:pt x="18" y="2"/>
                  </a:lnTo>
                  <a:lnTo>
                    <a:pt x="18" y="2"/>
                  </a:lnTo>
                  <a:close/>
                  <a:moveTo>
                    <a:pt x="876" y="106"/>
                  </a:moveTo>
                  <a:lnTo>
                    <a:pt x="873" y="125"/>
                  </a:lnTo>
                  <a:lnTo>
                    <a:pt x="857" y="123"/>
                  </a:lnTo>
                  <a:lnTo>
                    <a:pt x="857" y="106"/>
                  </a:lnTo>
                  <a:lnTo>
                    <a:pt x="876" y="106"/>
                  </a:lnTo>
                  <a:lnTo>
                    <a:pt x="876" y="106"/>
                  </a:lnTo>
                  <a:close/>
                  <a:moveTo>
                    <a:pt x="805" y="99"/>
                  </a:moveTo>
                  <a:lnTo>
                    <a:pt x="803" y="116"/>
                  </a:lnTo>
                  <a:lnTo>
                    <a:pt x="784" y="113"/>
                  </a:lnTo>
                  <a:lnTo>
                    <a:pt x="786" y="97"/>
                  </a:lnTo>
                  <a:lnTo>
                    <a:pt x="805" y="99"/>
                  </a:lnTo>
                  <a:lnTo>
                    <a:pt x="805" y="99"/>
                  </a:lnTo>
                  <a:close/>
                  <a:moveTo>
                    <a:pt x="734" y="90"/>
                  </a:moveTo>
                  <a:lnTo>
                    <a:pt x="732" y="109"/>
                  </a:lnTo>
                  <a:lnTo>
                    <a:pt x="713" y="106"/>
                  </a:lnTo>
                  <a:lnTo>
                    <a:pt x="715" y="87"/>
                  </a:lnTo>
                  <a:lnTo>
                    <a:pt x="734" y="90"/>
                  </a:lnTo>
                  <a:lnTo>
                    <a:pt x="734" y="90"/>
                  </a:lnTo>
                  <a:close/>
                  <a:moveTo>
                    <a:pt x="661" y="80"/>
                  </a:moveTo>
                  <a:lnTo>
                    <a:pt x="659" y="99"/>
                  </a:lnTo>
                  <a:lnTo>
                    <a:pt x="642" y="97"/>
                  </a:lnTo>
                  <a:lnTo>
                    <a:pt x="644" y="78"/>
                  </a:lnTo>
                  <a:lnTo>
                    <a:pt x="661" y="80"/>
                  </a:lnTo>
                  <a:lnTo>
                    <a:pt x="661" y="80"/>
                  </a:lnTo>
                  <a:close/>
                  <a:moveTo>
                    <a:pt x="590" y="73"/>
                  </a:moveTo>
                  <a:lnTo>
                    <a:pt x="588" y="90"/>
                  </a:lnTo>
                  <a:lnTo>
                    <a:pt x="571" y="87"/>
                  </a:lnTo>
                  <a:lnTo>
                    <a:pt x="571" y="71"/>
                  </a:lnTo>
                  <a:lnTo>
                    <a:pt x="590" y="73"/>
                  </a:lnTo>
                  <a:lnTo>
                    <a:pt x="590" y="73"/>
                  </a:lnTo>
                  <a:close/>
                  <a:moveTo>
                    <a:pt x="519" y="64"/>
                  </a:moveTo>
                  <a:lnTo>
                    <a:pt x="517" y="80"/>
                  </a:lnTo>
                  <a:lnTo>
                    <a:pt x="498" y="78"/>
                  </a:lnTo>
                  <a:lnTo>
                    <a:pt x="500" y="61"/>
                  </a:lnTo>
                  <a:lnTo>
                    <a:pt x="519" y="64"/>
                  </a:lnTo>
                  <a:lnTo>
                    <a:pt x="519" y="64"/>
                  </a:lnTo>
                  <a:close/>
                  <a:moveTo>
                    <a:pt x="448" y="54"/>
                  </a:moveTo>
                  <a:lnTo>
                    <a:pt x="446" y="73"/>
                  </a:lnTo>
                  <a:lnTo>
                    <a:pt x="427" y="71"/>
                  </a:lnTo>
                  <a:lnTo>
                    <a:pt x="429" y="52"/>
                  </a:lnTo>
                  <a:lnTo>
                    <a:pt x="448" y="54"/>
                  </a:lnTo>
                  <a:lnTo>
                    <a:pt x="448" y="54"/>
                  </a:lnTo>
                  <a:close/>
                  <a:moveTo>
                    <a:pt x="375" y="45"/>
                  </a:moveTo>
                  <a:lnTo>
                    <a:pt x="373" y="64"/>
                  </a:lnTo>
                  <a:lnTo>
                    <a:pt x="356" y="61"/>
                  </a:lnTo>
                  <a:lnTo>
                    <a:pt x="359" y="43"/>
                  </a:lnTo>
                  <a:lnTo>
                    <a:pt x="375" y="45"/>
                  </a:lnTo>
                  <a:lnTo>
                    <a:pt x="375" y="45"/>
                  </a:lnTo>
                  <a:close/>
                  <a:moveTo>
                    <a:pt x="304" y="38"/>
                  </a:moveTo>
                  <a:lnTo>
                    <a:pt x="302" y="54"/>
                  </a:lnTo>
                  <a:lnTo>
                    <a:pt x="285" y="52"/>
                  </a:lnTo>
                  <a:lnTo>
                    <a:pt x="285" y="35"/>
                  </a:lnTo>
                  <a:lnTo>
                    <a:pt x="304" y="38"/>
                  </a:lnTo>
                  <a:lnTo>
                    <a:pt x="304" y="38"/>
                  </a:lnTo>
                  <a:close/>
                  <a:moveTo>
                    <a:pt x="233" y="28"/>
                  </a:moveTo>
                  <a:lnTo>
                    <a:pt x="231" y="47"/>
                  </a:lnTo>
                  <a:lnTo>
                    <a:pt x="212" y="45"/>
                  </a:lnTo>
                  <a:lnTo>
                    <a:pt x="214" y="26"/>
                  </a:lnTo>
                  <a:lnTo>
                    <a:pt x="233" y="28"/>
                  </a:lnTo>
                  <a:lnTo>
                    <a:pt x="233" y="28"/>
                  </a:lnTo>
                  <a:close/>
                  <a:moveTo>
                    <a:pt x="163" y="19"/>
                  </a:moveTo>
                  <a:lnTo>
                    <a:pt x="160" y="38"/>
                  </a:lnTo>
                  <a:lnTo>
                    <a:pt x="141" y="35"/>
                  </a:lnTo>
                  <a:lnTo>
                    <a:pt x="144" y="17"/>
                  </a:lnTo>
                  <a:lnTo>
                    <a:pt x="163" y="19"/>
                  </a:lnTo>
                  <a:lnTo>
                    <a:pt x="163" y="19"/>
                  </a:lnTo>
                  <a:close/>
                  <a:moveTo>
                    <a:pt x="89" y="12"/>
                  </a:moveTo>
                  <a:lnTo>
                    <a:pt x="87" y="28"/>
                  </a:lnTo>
                  <a:lnTo>
                    <a:pt x="70" y="26"/>
                  </a:lnTo>
                  <a:lnTo>
                    <a:pt x="73" y="9"/>
                  </a:lnTo>
                  <a:lnTo>
                    <a:pt x="89" y="12"/>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35" name="Freeform 535"/>
            <p:cNvSpPr>
              <a:spLocks noEditPoints="1"/>
            </p:cNvSpPr>
            <p:nvPr/>
          </p:nvSpPr>
          <p:spPr bwMode="auto">
            <a:xfrm>
              <a:off x="6126163" y="2098675"/>
              <a:ext cx="892175" cy="1114425"/>
            </a:xfrm>
            <a:custGeom>
              <a:avLst/>
              <a:gdLst>
                <a:gd name="T0" fmla="*/ 538 w 562"/>
                <a:gd name="T1" fmla="*/ 14 h 702"/>
                <a:gd name="T2" fmla="*/ 562 w 562"/>
                <a:gd name="T3" fmla="*/ 12 h 702"/>
                <a:gd name="T4" fmla="*/ 553 w 562"/>
                <a:gd name="T5" fmla="*/ 26 h 702"/>
                <a:gd name="T6" fmla="*/ 0 w 562"/>
                <a:gd name="T7" fmla="*/ 690 h 702"/>
                <a:gd name="T8" fmla="*/ 26 w 562"/>
                <a:gd name="T9" fmla="*/ 688 h 702"/>
                <a:gd name="T10" fmla="*/ 14 w 562"/>
                <a:gd name="T11" fmla="*/ 702 h 702"/>
                <a:gd name="T12" fmla="*/ 45 w 562"/>
                <a:gd name="T13" fmla="*/ 633 h 702"/>
                <a:gd name="T14" fmla="*/ 71 w 562"/>
                <a:gd name="T15" fmla="*/ 631 h 702"/>
                <a:gd name="T16" fmla="*/ 59 w 562"/>
                <a:gd name="T17" fmla="*/ 645 h 702"/>
                <a:gd name="T18" fmla="*/ 90 w 562"/>
                <a:gd name="T19" fmla="*/ 577 h 702"/>
                <a:gd name="T20" fmla="*/ 116 w 562"/>
                <a:gd name="T21" fmla="*/ 574 h 702"/>
                <a:gd name="T22" fmla="*/ 104 w 562"/>
                <a:gd name="T23" fmla="*/ 588 h 702"/>
                <a:gd name="T24" fmla="*/ 134 w 562"/>
                <a:gd name="T25" fmla="*/ 522 h 702"/>
                <a:gd name="T26" fmla="*/ 160 w 562"/>
                <a:gd name="T27" fmla="*/ 518 h 702"/>
                <a:gd name="T28" fmla="*/ 149 w 562"/>
                <a:gd name="T29" fmla="*/ 532 h 702"/>
                <a:gd name="T30" fmla="*/ 179 w 562"/>
                <a:gd name="T31" fmla="*/ 466 h 702"/>
                <a:gd name="T32" fmla="*/ 203 w 562"/>
                <a:gd name="T33" fmla="*/ 463 h 702"/>
                <a:gd name="T34" fmla="*/ 194 w 562"/>
                <a:gd name="T35" fmla="*/ 477 h 702"/>
                <a:gd name="T36" fmla="*/ 224 w 562"/>
                <a:gd name="T37" fmla="*/ 409 h 702"/>
                <a:gd name="T38" fmla="*/ 248 w 562"/>
                <a:gd name="T39" fmla="*/ 407 h 702"/>
                <a:gd name="T40" fmla="*/ 238 w 562"/>
                <a:gd name="T41" fmla="*/ 421 h 702"/>
                <a:gd name="T42" fmla="*/ 269 w 562"/>
                <a:gd name="T43" fmla="*/ 352 h 702"/>
                <a:gd name="T44" fmla="*/ 293 w 562"/>
                <a:gd name="T45" fmla="*/ 350 h 702"/>
                <a:gd name="T46" fmla="*/ 283 w 562"/>
                <a:gd name="T47" fmla="*/ 364 h 702"/>
                <a:gd name="T48" fmla="*/ 314 w 562"/>
                <a:gd name="T49" fmla="*/ 296 h 702"/>
                <a:gd name="T50" fmla="*/ 338 w 562"/>
                <a:gd name="T51" fmla="*/ 293 h 702"/>
                <a:gd name="T52" fmla="*/ 328 w 562"/>
                <a:gd name="T53" fmla="*/ 307 h 702"/>
                <a:gd name="T54" fmla="*/ 359 w 562"/>
                <a:gd name="T55" fmla="*/ 239 h 702"/>
                <a:gd name="T56" fmla="*/ 383 w 562"/>
                <a:gd name="T57" fmla="*/ 236 h 702"/>
                <a:gd name="T58" fmla="*/ 373 w 562"/>
                <a:gd name="T59" fmla="*/ 251 h 702"/>
                <a:gd name="T60" fmla="*/ 404 w 562"/>
                <a:gd name="T61" fmla="*/ 184 h 702"/>
                <a:gd name="T62" fmla="*/ 427 w 562"/>
                <a:gd name="T63" fmla="*/ 180 h 702"/>
                <a:gd name="T64" fmla="*/ 418 w 562"/>
                <a:gd name="T65" fmla="*/ 194 h 702"/>
                <a:gd name="T66" fmla="*/ 449 w 562"/>
                <a:gd name="T67" fmla="*/ 128 h 702"/>
                <a:gd name="T68" fmla="*/ 472 w 562"/>
                <a:gd name="T69" fmla="*/ 123 h 702"/>
                <a:gd name="T70" fmla="*/ 463 w 562"/>
                <a:gd name="T71" fmla="*/ 137 h 702"/>
                <a:gd name="T72" fmla="*/ 494 w 562"/>
                <a:gd name="T73" fmla="*/ 71 h 702"/>
                <a:gd name="T74" fmla="*/ 517 w 562"/>
                <a:gd name="T75" fmla="*/ 69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2" h="702">
                  <a:moveTo>
                    <a:pt x="553" y="26"/>
                  </a:moveTo>
                  <a:lnTo>
                    <a:pt x="538" y="14"/>
                  </a:lnTo>
                  <a:lnTo>
                    <a:pt x="548" y="0"/>
                  </a:lnTo>
                  <a:lnTo>
                    <a:pt x="562" y="12"/>
                  </a:lnTo>
                  <a:lnTo>
                    <a:pt x="553" y="26"/>
                  </a:lnTo>
                  <a:lnTo>
                    <a:pt x="553" y="26"/>
                  </a:lnTo>
                  <a:close/>
                  <a:moveTo>
                    <a:pt x="14" y="702"/>
                  </a:moveTo>
                  <a:lnTo>
                    <a:pt x="0" y="690"/>
                  </a:lnTo>
                  <a:lnTo>
                    <a:pt x="12" y="676"/>
                  </a:lnTo>
                  <a:lnTo>
                    <a:pt x="26" y="688"/>
                  </a:lnTo>
                  <a:lnTo>
                    <a:pt x="14" y="702"/>
                  </a:lnTo>
                  <a:lnTo>
                    <a:pt x="14" y="702"/>
                  </a:lnTo>
                  <a:close/>
                  <a:moveTo>
                    <a:pt x="59" y="645"/>
                  </a:moveTo>
                  <a:lnTo>
                    <a:pt x="45" y="633"/>
                  </a:lnTo>
                  <a:lnTo>
                    <a:pt x="57" y="619"/>
                  </a:lnTo>
                  <a:lnTo>
                    <a:pt x="71" y="631"/>
                  </a:lnTo>
                  <a:lnTo>
                    <a:pt x="59" y="645"/>
                  </a:lnTo>
                  <a:lnTo>
                    <a:pt x="59" y="645"/>
                  </a:lnTo>
                  <a:close/>
                  <a:moveTo>
                    <a:pt x="104" y="588"/>
                  </a:moveTo>
                  <a:lnTo>
                    <a:pt x="90" y="577"/>
                  </a:lnTo>
                  <a:lnTo>
                    <a:pt x="101" y="565"/>
                  </a:lnTo>
                  <a:lnTo>
                    <a:pt x="116" y="574"/>
                  </a:lnTo>
                  <a:lnTo>
                    <a:pt x="104" y="588"/>
                  </a:lnTo>
                  <a:lnTo>
                    <a:pt x="104" y="588"/>
                  </a:lnTo>
                  <a:close/>
                  <a:moveTo>
                    <a:pt x="149" y="532"/>
                  </a:moveTo>
                  <a:lnTo>
                    <a:pt x="134" y="522"/>
                  </a:lnTo>
                  <a:lnTo>
                    <a:pt x="146" y="508"/>
                  </a:lnTo>
                  <a:lnTo>
                    <a:pt x="160" y="518"/>
                  </a:lnTo>
                  <a:lnTo>
                    <a:pt x="149" y="532"/>
                  </a:lnTo>
                  <a:lnTo>
                    <a:pt x="149" y="532"/>
                  </a:lnTo>
                  <a:close/>
                  <a:moveTo>
                    <a:pt x="194" y="477"/>
                  </a:moveTo>
                  <a:lnTo>
                    <a:pt x="179" y="466"/>
                  </a:lnTo>
                  <a:lnTo>
                    <a:pt x="191" y="451"/>
                  </a:lnTo>
                  <a:lnTo>
                    <a:pt x="203" y="463"/>
                  </a:lnTo>
                  <a:lnTo>
                    <a:pt x="194" y="477"/>
                  </a:lnTo>
                  <a:lnTo>
                    <a:pt x="194" y="477"/>
                  </a:lnTo>
                  <a:close/>
                  <a:moveTo>
                    <a:pt x="238" y="421"/>
                  </a:moveTo>
                  <a:lnTo>
                    <a:pt x="224" y="409"/>
                  </a:lnTo>
                  <a:lnTo>
                    <a:pt x="236" y="395"/>
                  </a:lnTo>
                  <a:lnTo>
                    <a:pt x="248" y="407"/>
                  </a:lnTo>
                  <a:lnTo>
                    <a:pt x="238" y="421"/>
                  </a:lnTo>
                  <a:lnTo>
                    <a:pt x="238" y="421"/>
                  </a:lnTo>
                  <a:close/>
                  <a:moveTo>
                    <a:pt x="283" y="364"/>
                  </a:moveTo>
                  <a:lnTo>
                    <a:pt x="269" y="352"/>
                  </a:lnTo>
                  <a:lnTo>
                    <a:pt x="279" y="338"/>
                  </a:lnTo>
                  <a:lnTo>
                    <a:pt x="293" y="350"/>
                  </a:lnTo>
                  <a:lnTo>
                    <a:pt x="283" y="364"/>
                  </a:lnTo>
                  <a:lnTo>
                    <a:pt x="283" y="364"/>
                  </a:lnTo>
                  <a:close/>
                  <a:moveTo>
                    <a:pt x="328" y="307"/>
                  </a:moveTo>
                  <a:lnTo>
                    <a:pt x="314" y="296"/>
                  </a:lnTo>
                  <a:lnTo>
                    <a:pt x="323" y="281"/>
                  </a:lnTo>
                  <a:lnTo>
                    <a:pt x="338" y="293"/>
                  </a:lnTo>
                  <a:lnTo>
                    <a:pt x="328" y="307"/>
                  </a:lnTo>
                  <a:lnTo>
                    <a:pt x="328" y="307"/>
                  </a:lnTo>
                  <a:close/>
                  <a:moveTo>
                    <a:pt x="373" y="251"/>
                  </a:moveTo>
                  <a:lnTo>
                    <a:pt x="359" y="239"/>
                  </a:lnTo>
                  <a:lnTo>
                    <a:pt x="368" y="225"/>
                  </a:lnTo>
                  <a:lnTo>
                    <a:pt x="383" y="236"/>
                  </a:lnTo>
                  <a:lnTo>
                    <a:pt x="373" y="251"/>
                  </a:lnTo>
                  <a:lnTo>
                    <a:pt x="373" y="251"/>
                  </a:lnTo>
                  <a:close/>
                  <a:moveTo>
                    <a:pt x="418" y="194"/>
                  </a:moveTo>
                  <a:lnTo>
                    <a:pt x="404" y="184"/>
                  </a:lnTo>
                  <a:lnTo>
                    <a:pt x="413" y="170"/>
                  </a:lnTo>
                  <a:lnTo>
                    <a:pt x="427" y="180"/>
                  </a:lnTo>
                  <a:lnTo>
                    <a:pt x="418" y="194"/>
                  </a:lnTo>
                  <a:lnTo>
                    <a:pt x="418" y="194"/>
                  </a:lnTo>
                  <a:close/>
                  <a:moveTo>
                    <a:pt x="463" y="137"/>
                  </a:moveTo>
                  <a:lnTo>
                    <a:pt x="449" y="128"/>
                  </a:lnTo>
                  <a:lnTo>
                    <a:pt x="458" y="114"/>
                  </a:lnTo>
                  <a:lnTo>
                    <a:pt x="472" y="123"/>
                  </a:lnTo>
                  <a:lnTo>
                    <a:pt x="463" y="137"/>
                  </a:lnTo>
                  <a:lnTo>
                    <a:pt x="463" y="137"/>
                  </a:lnTo>
                  <a:close/>
                  <a:moveTo>
                    <a:pt x="508" y="83"/>
                  </a:moveTo>
                  <a:lnTo>
                    <a:pt x="494" y="71"/>
                  </a:lnTo>
                  <a:lnTo>
                    <a:pt x="503" y="57"/>
                  </a:lnTo>
                  <a:lnTo>
                    <a:pt x="517" y="69"/>
                  </a:lnTo>
                  <a:lnTo>
                    <a:pt x="508" y="83"/>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36" name="Freeform 536"/>
            <p:cNvSpPr>
              <a:spLocks noEditPoints="1"/>
            </p:cNvSpPr>
            <p:nvPr/>
          </p:nvSpPr>
          <p:spPr bwMode="auto">
            <a:xfrm>
              <a:off x="6230938" y="1341438"/>
              <a:ext cx="773113" cy="738188"/>
            </a:xfrm>
            <a:custGeom>
              <a:avLst/>
              <a:gdLst>
                <a:gd name="T0" fmla="*/ 463 w 487"/>
                <a:gd name="T1" fmla="*/ 454 h 465"/>
                <a:gd name="T2" fmla="*/ 475 w 487"/>
                <a:gd name="T3" fmla="*/ 439 h 465"/>
                <a:gd name="T4" fmla="*/ 487 w 487"/>
                <a:gd name="T5" fmla="*/ 454 h 465"/>
                <a:gd name="T6" fmla="*/ 475 w 487"/>
                <a:gd name="T7" fmla="*/ 465 h 465"/>
                <a:gd name="T8" fmla="*/ 463 w 487"/>
                <a:gd name="T9" fmla="*/ 454 h 465"/>
                <a:gd name="T10" fmla="*/ 463 w 487"/>
                <a:gd name="T11" fmla="*/ 454 h 465"/>
                <a:gd name="T12" fmla="*/ 0 w 487"/>
                <a:gd name="T13" fmla="*/ 14 h 465"/>
                <a:gd name="T14" fmla="*/ 5 w 487"/>
                <a:gd name="T15" fmla="*/ 19 h 465"/>
                <a:gd name="T16" fmla="*/ 19 w 487"/>
                <a:gd name="T17" fmla="*/ 7 h 465"/>
                <a:gd name="T18" fmla="*/ 14 w 487"/>
                <a:gd name="T19" fmla="*/ 0 h 465"/>
                <a:gd name="T20" fmla="*/ 0 w 487"/>
                <a:gd name="T21" fmla="*/ 14 h 465"/>
                <a:gd name="T22" fmla="*/ 0 w 487"/>
                <a:gd name="T23" fmla="*/ 14 h 465"/>
                <a:gd name="T24" fmla="*/ 45 w 487"/>
                <a:gd name="T25" fmla="*/ 57 h 465"/>
                <a:gd name="T26" fmla="*/ 57 w 487"/>
                <a:gd name="T27" fmla="*/ 43 h 465"/>
                <a:gd name="T28" fmla="*/ 71 w 487"/>
                <a:gd name="T29" fmla="*/ 57 h 465"/>
                <a:gd name="T30" fmla="*/ 59 w 487"/>
                <a:gd name="T31" fmla="*/ 69 h 465"/>
                <a:gd name="T32" fmla="*/ 45 w 487"/>
                <a:gd name="T33" fmla="*/ 57 h 465"/>
                <a:gd name="T34" fmla="*/ 45 w 487"/>
                <a:gd name="T35" fmla="*/ 57 h 465"/>
                <a:gd name="T36" fmla="*/ 97 w 487"/>
                <a:gd name="T37" fmla="*/ 106 h 465"/>
                <a:gd name="T38" fmla="*/ 109 w 487"/>
                <a:gd name="T39" fmla="*/ 92 h 465"/>
                <a:gd name="T40" fmla="*/ 123 w 487"/>
                <a:gd name="T41" fmla="*/ 106 h 465"/>
                <a:gd name="T42" fmla="*/ 111 w 487"/>
                <a:gd name="T43" fmla="*/ 118 h 465"/>
                <a:gd name="T44" fmla="*/ 97 w 487"/>
                <a:gd name="T45" fmla="*/ 106 h 465"/>
                <a:gd name="T46" fmla="*/ 97 w 487"/>
                <a:gd name="T47" fmla="*/ 106 h 465"/>
                <a:gd name="T48" fmla="*/ 149 w 487"/>
                <a:gd name="T49" fmla="*/ 156 h 465"/>
                <a:gd name="T50" fmla="*/ 161 w 487"/>
                <a:gd name="T51" fmla="*/ 142 h 465"/>
                <a:gd name="T52" fmla="*/ 175 w 487"/>
                <a:gd name="T53" fmla="*/ 156 h 465"/>
                <a:gd name="T54" fmla="*/ 163 w 487"/>
                <a:gd name="T55" fmla="*/ 168 h 465"/>
                <a:gd name="T56" fmla="*/ 149 w 487"/>
                <a:gd name="T57" fmla="*/ 156 h 465"/>
                <a:gd name="T58" fmla="*/ 149 w 487"/>
                <a:gd name="T59" fmla="*/ 156 h 465"/>
                <a:gd name="T60" fmla="*/ 201 w 487"/>
                <a:gd name="T61" fmla="*/ 206 h 465"/>
                <a:gd name="T62" fmla="*/ 213 w 487"/>
                <a:gd name="T63" fmla="*/ 191 h 465"/>
                <a:gd name="T64" fmla="*/ 227 w 487"/>
                <a:gd name="T65" fmla="*/ 206 h 465"/>
                <a:gd name="T66" fmla="*/ 215 w 487"/>
                <a:gd name="T67" fmla="*/ 217 h 465"/>
                <a:gd name="T68" fmla="*/ 201 w 487"/>
                <a:gd name="T69" fmla="*/ 206 h 465"/>
                <a:gd name="T70" fmla="*/ 201 w 487"/>
                <a:gd name="T71" fmla="*/ 206 h 465"/>
                <a:gd name="T72" fmla="*/ 253 w 487"/>
                <a:gd name="T73" fmla="*/ 255 h 465"/>
                <a:gd name="T74" fmla="*/ 267 w 487"/>
                <a:gd name="T75" fmla="*/ 241 h 465"/>
                <a:gd name="T76" fmla="*/ 279 w 487"/>
                <a:gd name="T77" fmla="*/ 255 h 465"/>
                <a:gd name="T78" fmla="*/ 267 w 487"/>
                <a:gd name="T79" fmla="*/ 267 h 465"/>
                <a:gd name="T80" fmla="*/ 253 w 487"/>
                <a:gd name="T81" fmla="*/ 255 h 465"/>
                <a:gd name="T82" fmla="*/ 253 w 487"/>
                <a:gd name="T83" fmla="*/ 255 h 465"/>
                <a:gd name="T84" fmla="*/ 305 w 487"/>
                <a:gd name="T85" fmla="*/ 305 h 465"/>
                <a:gd name="T86" fmla="*/ 319 w 487"/>
                <a:gd name="T87" fmla="*/ 291 h 465"/>
                <a:gd name="T88" fmla="*/ 331 w 487"/>
                <a:gd name="T89" fmla="*/ 305 h 465"/>
                <a:gd name="T90" fmla="*/ 319 w 487"/>
                <a:gd name="T91" fmla="*/ 317 h 465"/>
                <a:gd name="T92" fmla="*/ 305 w 487"/>
                <a:gd name="T93" fmla="*/ 305 h 465"/>
                <a:gd name="T94" fmla="*/ 305 w 487"/>
                <a:gd name="T95" fmla="*/ 305 h 465"/>
                <a:gd name="T96" fmla="*/ 357 w 487"/>
                <a:gd name="T97" fmla="*/ 354 h 465"/>
                <a:gd name="T98" fmla="*/ 371 w 487"/>
                <a:gd name="T99" fmla="*/ 340 h 465"/>
                <a:gd name="T100" fmla="*/ 383 w 487"/>
                <a:gd name="T101" fmla="*/ 354 h 465"/>
                <a:gd name="T102" fmla="*/ 371 w 487"/>
                <a:gd name="T103" fmla="*/ 366 h 465"/>
                <a:gd name="T104" fmla="*/ 357 w 487"/>
                <a:gd name="T105" fmla="*/ 354 h 465"/>
                <a:gd name="T106" fmla="*/ 357 w 487"/>
                <a:gd name="T107" fmla="*/ 354 h 465"/>
                <a:gd name="T108" fmla="*/ 409 w 487"/>
                <a:gd name="T109" fmla="*/ 404 h 465"/>
                <a:gd name="T110" fmla="*/ 423 w 487"/>
                <a:gd name="T111" fmla="*/ 390 h 465"/>
                <a:gd name="T112" fmla="*/ 435 w 487"/>
                <a:gd name="T113" fmla="*/ 404 h 465"/>
                <a:gd name="T114" fmla="*/ 423 w 487"/>
                <a:gd name="T115" fmla="*/ 416 h 465"/>
                <a:gd name="T116" fmla="*/ 409 w 487"/>
                <a:gd name="T117" fmla="*/ 404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7" h="465">
                  <a:moveTo>
                    <a:pt x="463" y="454"/>
                  </a:moveTo>
                  <a:lnTo>
                    <a:pt x="475" y="439"/>
                  </a:lnTo>
                  <a:lnTo>
                    <a:pt x="487" y="454"/>
                  </a:lnTo>
                  <a:lnTo>
                    <a:pt x="475" y="465"/>
                  </a:lnTo>
                  <a:lnTo>
                    <a:pt x="463" y="454"/>
                  </a:lnTo>
                  <a:lnTo>
                    <a:pt x="463" y="454"/>
                  </a:lnTo>
                  <a:close/>
                  <a:moveTo>
                    <a:pt x="0" y="14"/>
                  </a:moveTo>
                  <a:lnTo>
                    <a:pt x="5" y="19"/>
                  </a:lnTo>
                  <a:lnTo>
                    <a:pt x="19" y="7"/>
                  </a:lnTo>
                  <a:lnTo>
                    <a:pt x="14" y="0"/>
                  </a:lnTo>
                  <a:lnTo>
                    <a:pt x="0" y="14"/>
                  </a:lnTo>
                  <a:lnTo>
                    <a:pt x="0" y="14"/>
                  </a:lnTo>
                  <a:close/>
                  <a:moveTo>
                    <a:pt x="45" y="57"/>
                  </a:moveTo>
                  <a:lnTo>
                    <a:pt x="57" y="43"/>
                  </a:lnTo>
                  <a:lnTo>
                    <a:pt x="71" y="57"/>
                  </a:lnTo>
                  <a:lnTo>
                    <a:pt x="59" y="69"/>
                  </a:lnTo>
                  <a:lnTo>
                    <a:pt x="45" y="57"/>
                  </a:lnTo>
                  <a:lnTo>
                    <a:pt x="45" y="57"/>
                  </a:lnTo>
                  <a:close/>
                  <a:moveTo>
                    <a:pt x="97" y="106"/>
                  </a:moveTo>
                  <a:lnTo>
                    <a:pt x="109" y="92"/>
                  </a:lnTo>
                  <a:lnTo>
                    <a:pt x="123" y="106"/>
                  </a:lnTo>
                  <a:lnTo>
                    <a:pt x="111" y="118"/>
                  </a:lnTo>
                  <a:lnTo>
                    <a:pt x="97" y="106"/>
                  </a:lnTo>
                  <a:lnTo>
                    <a:pt x="97" y="106"/>
                  </a:lnTo>
                  <a:close/>
                  <a:moveTo>
                    <a:pt x="149" y="156"/>
                  </a:moveTo>
                  <a:lnTo>
                    <a:pt x="161" y="142"/>
                  </a:lnTo>
                  <a:lnTo>
                    <a:pt x="175" y="156"/>
                  </a:lnTo>
                  <a:lnTo>
                    <a:pt x="163" y="168"/>
                  </a:lnTo>
                  <a:lnTo>
                    <a:pt x="149" y="156"/>
                  </a:lnTo>
                  <a:lnTo>
                    <a:pt x="149" y="156"/>
                  </a:lnTo>
                  <a:close/>
                  <a:moveTo>
                    <a:pt x="201" y="206"/>
                  </a:moveTo>
                  <a:lnTo>
                    <a:pt x="213" y="191"/>
                  </a:lnTo>
                  <a:lnTo>
                    <a:pt x="227" y="206"/>
                  </a:lnTo>
                  <a:lnTo>
                    <a:pt x="215" y="217"/>
                  </a:lnTo>
                  <a:lnTo>
                    <a:pt x="201" y="206"/>
                  </a:lnTo>
                  <a:lnTo>
                    <a:pt x="201" y="206"/>
                  </a:lnTo>
                  <a:close/>
                  <a:moveTo>
                    <a:pt x="253" y="255"/>
                  </a:moveTo>
                  <a:lnTo>
                    <a:pt x="267" y="241"/>
                  </a:lnTo>
                  <a:lnTo>
                    <a:pt x="279" y="255"/>
                  </a:lnTo>
                  <a:lnTo>
                    <a:pt x="267" y="267"/>
                  </a:lnTo>
                  <a:lnTo>
                    <a:pt x="253" y="255"/>
                  </a:lnTo>
                  <a:lnTo>
                    <a:pt x="253" y="255"/>
                  </a:lnTo>
                  <a:close/>
                  <a:moveTo>
                    <a:pt x="305" y="305"/>
                  </a:moveTo>
                  <a:lnTo>
                    <a:pt x="319" y="291"/>
                  </a:lnTo>
                  <a:lnTo>
                    <a:pt x="331" y="305"/>
                  </a:lnTo>
                  <a:lnTo>
                    <a:pt x="319" y="317"/>
                  </a:lnTo>
                  <a:lnTo>
                    <a:pt x="305" y="305"/>
                  </a:lnTo>
                  <a:lnTo>
                    <a:pt x="305" y="305"/>
                  </a:lnTo>
                  <a:close/>
                  <a:moveTo>
                    <a:pt x="357" y="354"/>
                  </a:moveTo>
                  <a:lnTo>
                    <a:pt x="371" y="340"/>
                  </a:lnTo>
                  <a:lnTo>
                    <a:pt x="383" y="354"/>
                  </a:lnTo>
                  <a:lnTo>
                    <a:pt x="371" y="366"/>
                  </a:lnTo>
                  <a:lnTo>
                    <a:pt x="357" y="354"/>
                  </a:lnTo>
                  <a:lnTo>
                    <a:pt x="357" y="354"/>
                  </a:lnTo>
                  <a:close/>
                  <a:moveTo>
                    <a:pt x="409" y="404"/>
                  </a:moveTo>
                  <a:lnTo>
                    <a:pt x="423" y="390"/>
                  </a:lnTo>
                  <a:lnTo>
                    <a:pt x="435" y="404"/>
                  </a:lnTo>
                  <a:lnTo>
                    <a:pt x="423" y="416"/>
                  </a:lnTo>
                  <a:lnTo>
                    <a:pt x="409" y="404"/>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37" name="Freeform 537"/>
            <p:cNvSpPr>
              <a:spLocks noEditPoints="1"/>
            </p:cNvSpPr>
            <p:nvPr/>
          </p:nvSpPr>
          <p:spPr bwMode="auto">
            <a:xfrm>
              <a:off x="5259388" y="1341438"/>
              <a:ext cx="985838" cy="385763"/>
            </a:xfrm>
            <a:custGeom>
              <a:avLst/>
              <a:gdLst>
                <a:gd name="T0" fmla="*/ 17 w 621"/>
                <a:gd name="T1" fmla="*/ 220 h 243"/>
                <a:gd name="T2" fmla="*/ 24 w 621"/>
                <a:gd name="T3" fmla="*/ 236 h 243"/>
                <a:gd name="T4" fmla="*/ 7 w 621"/>
                <a:gd name="T5" fmla="*/ 243 h 243"/>
                <a:gd name="T6" fmla="*/ 0 w 621"/>
                <a:gd name="T7" fmla="*/ 224 h 243"/>
                <a:gd name="T8" fmla="*/ 17 w 621"/>
                <a:gd name="T9" fmla="*/ 220 h 243"/>
                <a:gd name="T10" fmla="*/ 17 w 621"/>
                <a:gd name="T11" fmla="*/ 220 h 243"/>
                <a:gd name="T12" fmla="*/ 617 w 621"/>
                <a:gd name="T13" fmla="*/ 0 h 243"/>
                <a:gd name="T14" fmla="*/ 610 w 621"/>
                <a:gd name="T15" fmla="*/ 2 h 243"/>
                <a:gd name="T16" fmla="*/ 614 w 621"/>
                <a:gd name="T17" fmla="*/ 19 h 243"/>
                <a:gd name="T18" fmla="*/ 621 w 621"/>
                <a:gd name="T19" fmla="*/ 17 h 243"/>
                <a:gd name="T20" fmla="*/ 617 w 621"/>
                <a:gd name="T21" fmla="*/ 0 h 243"/>
                <a:gd name="T22" fmla="*/ 617 w 621"/>
                <a:gd name="T23" fmla="*/ 0 h 243"/>
                <a:gd name="T24" fmla="*/ 558 w 621"/>
                <a:gd name="T25" fmla="*/ 21 h 243"/>
                <a:gd name="T26" fmla="*/ 565 w 621"/>
                <a:gd name="T27" fmla="*/ 38 h 243"/>
                <a:gd name="T28" fmla="*/ 548 w 621"/>
                <a:gd name="T29" fmla="*/ 43 h 243"/>
                <a:gd name="T30" fmla="*/ 541 w 621"/>
                <a:gd name="T31" fmla="*/ 26 h 243"/>
                <a:gd name="T32" fmla="*/ 558 w 621"/>
                <a:gd name="T33" fmla="*/ 21 h 243"/>
                <a:gd name="T34" fmla="*/ 558 w 621"/>
                <a:gd name="T35" fmla="*/ 21 h 243"/>
                <a:gd name="T36" fmla="*/ 492 w 621"/>
                <a:gd name="T37" fmla="*/ 45 h 243"/>
                <a:gd name="T38" fmla="*/ 496 w 621"/>
                <a:gd name="T39" fmla="*/ 62 h 243"/>
                <a:gd name="T40" fmla="*/ 480 w 621"/>
                <a:gd name="T41" fmla="*/ 69 h 243"/>
                <a:gd name="T42" fmla="*/ 475 w 621"/>
                <a:gd name="T43" fmla="*/ 52 h 243"/>
                <a:gd name="T44" fmla="*/ 492 w 621"/>
                <a:gd name="T45" fmla="*/ 45 h 243"/>
                <a:gd name="T46" fmla="*/ 492 w 621"/>
                <a:gd name="T47" fmla="*/ 45 h 243"/>
                <a:gd name="T48" fmla="*/ 423 w 621"/>
                <a:gd name="T49" fmla="*/ 71 h 243"/>
                <a:gd name="T50" fmla="*/ 430 w 621"/>
                <a:gd name="T51" fmla="*/ 87 h 243"/>
                <a:gd name="T52" fmla="*/ 414 w 621"/>
                <a:gd name="T53" fmla="*/ 92 h 243"/>
                <a:gd name="T54" fmla="*/ 407 w 621"/>
                <a:gd name="T55" fmla="*/ 76 h 243"/>
                <a:gd name="T56" fmla="*/ 423 w 621"/>
                <a:gd name="T57" fmla="*/ 71 h 243"/>
                <a:gd name="T58" fmla="*/ 423 w 621"/>
                <a:gd name="T59" fmla="*/ 71 h 243"/>
                <a:gd name="T60" fmla="*/ 355 w 621"/>
                <a:gd name="T61" fmla="*/ 95 h 243"/>
                <a:gd name="T62" fmla="*/ 362 w 621"/>
                <a:gd name="T63" fmla="*/ 111 h 243"/>
                <a:gd name="T64" fmla="*/ 345 w 621"/>
                <a:gd name="T65" fmla="*/ 118 h 243"/>
                <a:gd name="T66" fmla="*/ 338 w 621"/>
                <a:gd name="T67" fmla="*/ 102 h 243"/>
                <a:gd name="T68" fmla="*/ 355 w 621"/>
                <a:gd name="T69" fmla="*/ 95 h 243"/>
                <a:gd name="T70" fmla="*/ 355 w 621"/>
                <a:gd name="T71" fmla="*/ 95 h 243"/>
                <a:gd name="T72" fmla="*/ 288 w 621"/>
                <a:gd name="T73" fmla="*/ 121 h 243"/>
                <a:gd name="T74" fmla="*/ 293 w 621"/>
                <a:gd name="T75" fmla="*/ 137 h 243"/>
                <a:gd name="T76" fmla="*/ 277 w 621"/>
                <a:gd name="T77" fmla="*/ 142 h 243"/>
                <a:gd name="T78" fmla="*/ 272 w 621"/>
                <a:gd name="T79" fmla="*/ 125 h 243"/>
                <a:gd name="T80" fmla="*/ 288 w 621"/>
                <a:gd name="T81" fmla="*/ 121 h 243"/>
                <a:gd name="T82" fmla="*/ 288 w 621"/>
                <a:gd name="T83" fmla="*/ 121 h 243"/>
                <a:gd name="T84" fmla="*/ 220 w 621"/>
                <a:gd name="T85" fmla="*/ 144 h 243"/>
                <a:gd name="T86" fmla="*/ 227 w 621"/>
                <a:gd name="T87" fmla="*/ 161 h 243"/>
                <a:gd name="T88" fmla="*/ 210 w 621"/>
                <a:gd name="T89" fmla="*/ 168 h 243"/>
                <a:gd name="T90" fmla="*/ 203 w 621"/>
                <a:gd name="T91" fmla="*/ 151 h 243"/>
                <a:gd name="T92" fmla="*/ 220 w 621"/>
                <a:gd name="T93" fmla="*/ 144 h 243"/>
                <a:gd name="T94" fmla="*/ 220 w 621"/>
                <a:gd name="T95" fmla="*/ 144 h 243"/>
                <a:gd name="T96" fmla="*/ 154 w 621"/>
                <a:gd name="T97" fmla="*/ 170 h 243"/>
                <a:gd name="T98" fmla="*/ 159 w 621"/>
                <a:gd name="T99" fmla="*/ 187 h 243"/>
                <a:gd name="T100" fmla="*/ 142 w 621"/>
                <a:gd name="T101" fmla="*/ 194 h 243"/>
                <a:gd name="T102" fmla="*/ 137 w 621"/>
                <a:gd name="T103" fmla="*/ 175 h 243"/>
                <a:gd name="T104" fmla="*/ 154 w 621"/>
                <a:gd name="T105" fmla="*/ 170 h 243"/>
                <a:gd name="T106" fmla="*/ 154 w 621"/>
                <a:gd name="T107" fmla="*/ 170 h 243"/>
                <a:gd name="T108" fmla="*/ 85 w 621"/>
                <a:gd name="T109" fmla="*/ 194 h 243"/>
                <a:gd name="T110" fmla="*/ 92 w 621"/>
                <a:gd name="T111" fmla="*/ 210 h 243"/>
                <a:gd name="T112" fmla="*/ 76 w 621"/>
                <a:gd name="T113" fmla="*/ 217 h 243"/>
                <a:gd name="T114" fmla="*/ 69 w 621"/>
                <a:gd name="T115" fmla="*/ 201 h 243"/>
                <a:gd name="T116" fmla="*/ 85 w 621"/>
                <a:gd name="T117" fmla="*/ 194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1" h="243">
                  <a:moveTo>
                    <a:pt x="17" y="220"/>
                  </a:moveTo>
                  <a:lnTo>
                    <a:pt x="24" y="236"/>
                  </a:lnTo>
                  <a:lnTo>
                    <a:pt x="7" y="243"/>
                  </a:lnTo>
                  <a:lnTo>
                    <a:pt x="0" y="224"/>
                  </a:lnTo>
                  <a:lnTo>
                    <a:pt x="17" y="220"/>
                  </a:lnTo>
                  <a:lnTo>
                    <a:pt x="17" y="220"/>
                  </a:lnTo>
                  <a:close/>
                  <a:moveTo>
                    <a:pt x="617" y="0"/>
                  </a:moveTo>
                  <a:lnTo>
                    <a:pt x="610" y="2"/>
                  </a:lnTo>
                  <a:lnTo>
                    <a:pt x="614" y="19"/>
                  </a:lnTo>
                  <a:lnTo>
                    <a:pt x="621" y="17"/>
                  </a:lnTo>
                  <a:lnTo>
                    <a:pt x="617" y="0"/>
                  </a:lnTo>
                  <a:lnTo>
                    <a:pt x="617" y="0"/>
                  </a:lnTo>
                  <a:close/>
                  <a:moveTo>
                    <a:pt x="558" y="21"/>
                  </a:moveTo>
                  <a:lnTo>
                    <a:pt x="565" y="38"/>
                  </a:lnTo>
                  <a:lnTo>
                    <a:pt x="548" y="43"/>
                  </a:lnTo>
                  <a:lnTo>
                    <a:pt x="541" y="26"/>
                  </a:lnTo>
                  <a:lnTo>
                    <a:pt x="558" y="21"/>
                  </a:lnTo>
                  <a:lnTo>
                    <a:pt x="558" y="21"/>
                  </a:lnTo>
                  <a:close/>
                  <a:moveTo>
                    <a:pt x="492" y="45"/>
                  </a:moveTo>
                  <a:lnTo>
                    <a:pt x="496" y="62"/>
                  </a:lnTo>
                  <a:lnTo>
                    <a:pt x="480" y="69"/>
                  </a:lnTo>
                  <a:lnTo>
                    <a:pt x="475" y="52"/>
                  </a:lnTo>
                  <a:lnTo>
                    <a:pt x="492" y="45"/>
                  </a:lnTo>
                  <a:lnTo>
                    <a:pt x="492" y="45"/>
                  </a:lnTo>
                  <a:close/>
                  <a:moveTo>
                    <a:pt x="423" y="71"/>
                  </a:moveTo>
                  <a:lnTo>
                    <a:pt x="430" y="87"/>
                  </a:lnTo>
                  <a:lnTo>
                    <a:pt x="414" y="92"/>
                  </a:lnTo>
                  <a:lnTo>
                    <a:pt x="407" y="76"/>
                  </a:lnTo>
                  <a:lnTo>
                    <a:pt x="423" y="71"/>
                  </a:lnTo>
                  <a:lnTo>
                    <a:pt x="423" y="71"/>
                  </a:lnTo>
                  <a:close/>
                  <a:moveTo>
                    <a:pt x="355" y="95"/>
                  </a:moveTo>
                  <a:lnTo>
                    <a:pt x="362" y="111"/>
                  </a:lnTo>
                  <a:lnTo>
                    <a:pt x="345" y="118"/>
                  </a:lnTo>
                  <a:lnTo>
                    <a:pt x="338" y="102"/>
                  </a:lnTo>
                  <a:lnTo>
                    <a:pt x="355" y="95"/>
                  </a:lnTo>
                  <a:lnTo>
                    <a:pt x="355" y="95"/>
                  </a:lnTo>
                  <a:close/>
                  <a:moveTo>
                    <a:pt x="288" y="121"/>
                  </a:moveTo>
                  <a:lnTo>
                    <a:pt x="293" y="137"/>
                  </a:lnTo>
                  <a:lnTo>
                    <a:pt x="277" y="142"/>
                  </a:lnTo>
                  <a:lnTo>
                    <a:pt x="272" y="125"/>
                  </a:lnTo>
                  <a:lnTo>
                    <a:pt x="288" y="121"/>
                  </a:lnTo>
                  <a:lnTo>
                    <a:pt x="288" y="121"/>
                  </a:lnTo>
                  <a:close/>
                  <a:moveTo>
                    <a:pt x="220" y="144"/>
                  </a:moveTo>
                  <a:lnTo>
                    <a:pt x="227" y="161"/>
                  </a:lnTo>
                  <a:lnTo>
                    <a:pt x="210" y="168"/>
                  </a:lnTo>
                  <a:lnTo>
                    <a:pt x="203" y="151"/>
                  </a:lnTo>
                  <a:lnTo>
                    <a:pt x="220" y="144"/>
                  </a:lnTo>
                  <a:lnTo>
                    <a:pt x="220" y="144"/>
                  </a:lnTo>
                  <a:close/>
                  <a:moveTo>
                    <a:pt x="154" y="170"/>
                  </a:moveTo>
                  <a:lnTo>
                    <a:pt x="159" y="187"/>
                  </a:lnTo>
                  <a:lnTo>
                    <a:pt x="142" y="194"/>
                  </a:lnTo>
                  <a:lnTo>
                    <a:pt x="137" y="175"/>
                  </a:lnTo>
                  <a:lnTo>
                    <a:pt x="154" y="170"/>
                  </a:lnTo>
                  <a:lnTo>
                    <a:pt x="154" y="170"/>
                  </a:lnTo>
                  <a:close/>
                  <a:moveTo>
                    <a:pt x="85" y="194"/>
                  </a:moveTo>
                  <a:lnTo>
                    <a:pt x="92" y="210"/>
                  </a:lnTo>
                  <a:lnTo>
                    <a:pt x="76" y="217"/>
                  </a:lnTo>
                  <a:lnTo>
                    <a:pt x="69" y="201"/>
                  </a:lnTo>
                  <a:lnTo>
                    <a:pt x="85" y="194"/>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38" name="Freeform 538"/>
            <p:cNvSpPr>
              <a:spLocks noEditPoints="1"/>
            </p:cNvSpPr>
            <p:nvPr/>
          </p:nvSpPr>
          <p:spPr bwMode="auto">
            <a:xfrm>
              <a:off x="6316663" y="1082675"/>
              <a:ext cx="1384300" cy="269875"/>
            </a:xfrm>
            <a:custGeom>
              <a:avLst/>
              <a:gdLst>
                <a:gd name="T0" fmla="*/ 851 w 872"/>
                <a:gd name="T1" fmla="*/ 2 h 170"/>
                <a:gd name="T2" fmla="*/ 872 w 872"/>
                <a:gd name="T3" fmla="*/ 19 h 170"/>
                <a:gd name="T4" fmla="*/ 853 w 872"/>
                <a:gd name="T5" fmla="*/ 21 h 170"/>
                <a:gd name="T6" fmla="*/ 0 w 872"/>
                <a:gd name="T7" fmla="*/ 154 h 170"/>
                <a:gd name="T8" fmla="*/ 22 w 872"/>
                <a:gd name="T9" fmla="*/ 168 h 170"/>
                <a:gd name="T10" fmla="*/ 3 w 872"/>
                <a:gd name="T11" fmla="*/ 170 h 170"/>
                <a:gd name="T12" fmla="*/ 71 w 872"/>
                <a:gd name="T13" fmla="*/ 142 h 170"/>
                <a:gd name="T14" fmla="*/ 92 w 872"/>
                <a:gd name="T15" fmla="*/ 156 h 170"/>
                <a:gd name="T16" fmla="*/ 74 w 872"/>
                <a:gd name="T17" fmla="*/ 158 h 170"/>
                <a:gd name="T18" fmla="*/ 142 w 872"/>
                <a:gd name="T19" fmla="*/ 128 h 170"/>
                <a:gd name="T20" fmla="*/ 163 w 872"/>
                <a:gd name="T21" fmla="*/ 142 h 170"/>
                <a:gd name="T22" fmla="*/ 144 w 872"/>
                <a:gd name="T23" fmla="*/ 147 h 170"/>
                <a:gd name="T24" fmla="*/ 213 w 872"/>
                <a:gd name="T25" fmla="*/ 116 h 170"/>
                <a:gd name="T26" fmla="*/ 234 w 872"/>
                <a:gd name="T27" fmla="*/ 130 h 170"/>
                <a:gd name="T28" fmla="*/ 215 w 872"/>
                <a:gd name="T29" fmla="*/ 132 h 170"/>
                <a:gd name="T30" fmla="*/ 284 w 872"/>
                <a:gd name="T31" fmla="*/ 104 h 170"/>
                <a:gd name="T32" fmla="*/ 305 w 872"/>
                <a:gd name="T33" fmla="*/ 118 h 170"/>
                <a:gd name="T34" fmla="*/ 286 w 872"/>
                <a:gd name="T35" fmla="*/ 121 h 170"/>
                <a:gd name="T36" fmla="*/ 355 w 872"/>
                <a:gd name="T37" fmla="*/ 90 h 170"/>
                <a:gd name="T38" fmla="*/ 376 w 872"/>
                <a:gd name="T39" fmla="*/ 106 h 170"/>
                <a:gd name="T40" fmla="*/ 357 w 872"/>
                <a:gd name="T41" fmla="*/ 109 h 170"/>
                <a:gd name="T42" fmla="*/ 425 w 872"/>
                <a:gd name="T43" fmla="*/ 78 h 170"/>
                <a:gd name="T44" fmla="*/ 447 w 872"/>
                <a:gd name="T45" fmla="*/ 92 h 170"/>
                <a:gd name="T46" fmla="*/ 428 w 872"/>
                <a:gd name="T47" fmla="*/ 97 h 170"/>
                <a:gd name="T48" fmla="*/ 496 w 872"/>
                <a:gd name="T49" fmla="*/ 66 h 170"/>
                <a:gd name="T50" fmla="*/ 518 w 872"/>
                <a:gd name="T51" fmla="*/ 80 h 170"/>
                <a:gd name="T52" fmla="*/ 499 w 872"/>
                <a:gd name="T53" fmla="*/ 83 h 170"/>
                <a:gd name="T54" fmla="*/ 567 w 872"/>
                <a:gd name="T55" fmla="*/ 54 h 170"/>
                <a:gd name="T56" fmla="*/ 588 w 872"/>
                <a:gd name="T57" fmla="*/ 69 h 170"/>
                <a:gd name="T58" fmla="*/ 570 w 872"/>
                <a:gd name="T59" fmla="*/ 71 h 170"/>
                <a:gd name="T60" fmla="*/ 638 w 872"/>
                <a:gd name="T61" fmla="*/ 40 h 170"/>
                <a:gd name="T62" fmla="*/ 659 w 872"/>
                <a:gd name="T63" fmla="*/ 54 h 170"/>
                <a:gd name="T64" fmla="*/ 640 w 872"/>
                <a:gd name="T65" fmla="*/ 59 h 170"/>
                <a:gd name="T66" fmla="*/ 709 w 872"/>
                <a:gd name="T67" fmla="*/ 28 h 170"/>
                <a:gd name="T68" fmla="*/ 730 w 872"/>
                <a:gd name="T69" fmla="*/ 43 h 170"/>
                <a:gd name="T70" fmla="*/ 711 w 872"/>
                <a:gd name="T71" fmla="*/ 47 h 170"/>
                <a:gd name="T72" fmla="*/ 780 w 872"/>
                <a:gd name="T73" fmla="*/ 17 h 170"/>
                <a:gd name="T74" fmla="*/ 801 w 872"/>
                <a:gd name="T75" fmla="*/ 3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72" h="170">
                  <a:moveTo>
                    <a:pt x="853" y="21"/>
                  </a:moveTo>
                  <a:lnTo>
                    <a:pt x="851" y="2"/>
                  </a:lnTo>
                  <a:lnTo>
                    <a:pt x="870" y="0"/>
                  </a:lnTo>
                  <a:lnTo>
                    <a:pt x="872" y="19"/>
                  </a:lnTo>
                  <a:lnTo>
                    <a:pt x="853" y="21"/>
                  </a:lnTo>
                  <a:lnTo>
                    <a:pt x="853" y="21"/>
                  </a:lnTo>
                  <a:close/>
                  <a:moveTo>
                    <a:pt x="3" y="170"/>
                  </a:moveTo>
                  <a:lnTo>
                    <a:pt x="0" y="154"/>
                  </a:lnTo>
                  <a:lnTo>
                    <a:pt x="17" y="149"/>
                  </a:lnTo>
                  <a:lnTo>
                    <a:pt x="22" y="168"/>
                  </a:lnTo>
                  <a:lnTo>
                    <a:pt x="3" y="170"/>
                  </a:lnTo>
                  <a:lnTo>
                    <a:pt x="3" y="170"/>
                  </a:lnTo>
                  <a:close/>
                  <a:moveTo>
                    <a:pt x="74" y="158"/>
                  </a:moveTo>
                  <a:lnTo>
                    <a:pt x="71" y="142"/>
                  </a:lnTo>
                  <a:lnTo>
                    <a:pt x="88" y="137"/>
                  </a:lnTo>
                  <a:lnTo>
                    <a:pt x="92" y="156"/>
                  </a:lnTo>
                  <a:lnTo>
                    <a:pt x="74" y="158"/>
                  </a:lnTo>
                  <a:lnTo>
                    <a:pt x="74" y="158"/>
                  </a:lnTo>
                  <a:close/>
                  <a:moveTo>
                    <a:pt x="144" y="147"/>
                  </a:moveTo>
                  <a:lnTo>
                    <a:pt x="142" y="128"/>
                  </a:lnTo>
                  <a:lnTo>
                    <a:pt x="159" y="125"/>
                  </a:lnTo>
                  <a:lnTo>
                    <a:pt x="163" y="142"/>
                  </a:lnTo>
                  <a:lnTo>
                    <a:pt x="144" y="147"/>
                  </a:lnTo>
                  <a:lnTo>
                    <a:pt x="144" y="147"/>
                  </a:lnTo>
                  <a:close/>
                  <a:moveTo>
                    <a:pt x="215" y="132"/>
                  </a:moveTo>
                  <a:lnTo>
                    <a:pt x="213" y="116"/>
                  </a:lnTo>
                  <a:lnTo>
                    <a:pt x="229" y="113"/>
                  </a:lnTo>
                  <a:lnTo>
                    <a:pt x="234" y="130"/>
                  </a:lnTo>
                  <a:lnTo>
                    <a:pt x="215" y="132"/>
                  </a:lnTo>
                  <a:lnTo>
                    <a:pt x="215" y="132"/>
                  </a:lnTo>
                  <a:close/>
                  <a:moveTo>
                    <a:pt x="286" y="121"/>
                  </a:moveTo>
                  <a:lnTo>
                    <a:pt x="284" y="104"/>
                  </a:lnTo>
                  <a:lnTo>
                    <a:pt x="300" y="99"/>
                  </a:lnTo>
                  <a:lnTo>
                    <a:pt x="305" y="118"/>
                  </a:lnTo>
                  <a:lnTo>
                    <a:pt x="286" y="121"/>
                  </a:lnTo>
                  <a:lnTo>
                    <a:pt x="286" y="121"/>
                  </a:lnTo>
                  <a:close/>
                  <a:moveTo>
                    <a:pt x="357" y="109"/>
                  </a:moveTo>
                  <a:lnTo>
                    <a:pt x="355" y="90"/>
                  </a:lnTo>
                  <a:lnTo>
                    <a:pt x="371" y="87"/>
                  </a:lnTo>
                  <a:lnTo>
                    <a:pt x="376" y="106"/>
                  </a:lnTo>
                  <a:lnTo>
                    <a:pt x="357" y="109"/>
                  </a:lnTo>
                  <a:lnTo>
                    <a:pt x="357" y="109"/>
                  </a:lnTo>
                  <a:close/>
                  <a:moveTo>
                    <a:pt x="428" y="97"/>
                  </a:moveTo>
                  <a:lnTo>
                    <a:pt x="425" y="78"/>
                  </a:lnTo>
                  <a:lnTo>
                    <a:pt x="442" y="76"/>
                  </a:lnTo>
                  <a:lnTo>
                    <a:pt x="447" y="92"/>
                  </a:lnTo>
                  <a:lnTo>
                    <a:pt x="428" y="97"/>
                  </a:lnTo>
                  <a:lnTo>
                    <a:pt x="428" y="97"/>
                  </a:lnTo>
                  <a:close/>
                  <a:moveTo>
                    <a:pt x="499" y="83"/>
                  </a:moveTo>
                  <a:lnTo>
                    <a:pt x="496" y="66"/>
                  </a:lnTo>
                  <a:lnTo>
                    <a:pt x="513" y="64"/>
                  </a:lnTo>
                  <a:lnTo>
                    <a:pt x="518" y="80"/>
                  </a:lnTo>
                  <a:lnTo>
                    <a:pt x="499" y="83"/>
                  </a:lnTo>
                  <a:lnTo>
                    <a:pt x="499" y="83"/>
                  </a:lnTo>
                  <a:close/>
                  <a:moveTo>
                    <a:pt x="570" y="71"/>
                  </a:moveTo>
                  <a:lnTo>
                    <a:pt x="567" y="54"/>
                  </a:lnTo>
                  <a:lnTo>
                    <a:pt x="584" y="50"/>
                  </a:lnTo>
                  <a:lnTo>
                    <a:pt x="588" y="69"/>
                  </a:lnTo>
                  <a:lnTo>
                    <a:pt x="570" y="71"/>
                  </a:lnTo>
                  <a:lnTo>
                    <a:pt x="570" y="71"/>
                  </a:lnTo>
                  <a:close/>
                  <a:moveTo>
                    <a:pt x="640" y="59"/>
                  </a:moveTo>
                  <a:lnTo>
                    <a:pt x="638" y="40"/>
                  </a:lnTo>
                  <a:lnTo>
                    <a:pt x="655" y="38"/>
                  </a:lnTo>
                  <a:lnTo>
                    <a:pt x="659" y="54"/>
                  </a:lnTo>
                  <a:lnTo>
                    <a:pt x="640" y="59"/>
                  </a:lnTo>
                  <a:lnTo>
                    <a:pt x="640" y="59"/>
                  </a:lnTo>
                  <a:close/>
                  <a:moveTo>
                    <a:pt x="711" y="47"/>
                  </a:moveTo>
                  <a:lnTo>
                    <a:pt x="709" y="28"/>
                  </a:lnTo>
                  <a:lnTo>
                    <a:pt x="725" y="26"/>
                  </a:lnTo>
                  <a:lnTo>
                    <a:pt x="730" y="43"/>
                  </a:lnTo>
                  <a:lnTo>
                    <a:pt x="711" y="47"/>
                  </a:lnTo>
                  <a:lnTo>
                    <a:pt x="711" y="47"/>
                  </a:lnTo>
                  <a:close/>
                  <a:moveTo>
                    <a:pt x="782" y="33"/>
                  </a:moveTo>
                  <a:lnTo>
                    <a:pt x="780" y="17"/>
                  </a:lnTo>
                  <a:lnTo>
                    <a:pt x="799" y="12"/>
                  </a:lnTo>
                  <a:lnTo>
                    <a:pt x="801" y="31"/>
                  </a:lnTo>
                  <a:lnTo>
                    <a:pt x="782" y="33"/>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39" name="Freeform 539"/>
            <p:cNvSpPr>
              <a:spLocks noEditPoints="1"/>
            </p:cNvSpPr>
            <p:nvPr/>
          </p:nvSpPr>
          <p:spPr bwMode="auto">
            <a:xfrm>
              <a:off x="4498975" y="1082675"/>
              <a:ext cx="1728788" cy="280988"/>
            </a:xfrm>
            <a:custGeom>
              <a:avLst/>
              <a:gdLst>
                <a:gd name="T0" fmla="*/ 16 w 1089"/>
                <a:gd name="T1" fmla="*/ 21 h 177"/>
                <a:gd name="T2" fmla="*/ 2 w 1089"/>
                <a:gd name="T3" fmla="*/ 0 h 177"/>
                <a:gd name="T4" fmla="*/ 21 w 1089"/>
                <a:gd name="T5" fmla="*/ 2 h 177"/>
                <a:gd name="T6" fmla="*/ 1086 w 1089"/>
                <a:gd name="T7" fmla="*/ 177 h 177"/>
                <a:gd name="T8" fmla="*/ 1070 w 1089"/>
                <a:gd name="T9" fmla="*/ 158 h 177"/>
                <a:gd name="T10" fmla="*/ 1089 w 1089"/>
                <a:gd name="T11" fmla="*/ 161 h 177"/>
                <a:gd name="T12" fmla="*/ 1015 w 1089"/>
                <a:gd name="T13" fmla="*/ 168 h 177"/>
                <a:gd name="T14" fmla="*/ 999 w 1089"/>
                <a:gd name="T15" fmla="*/ 147 h 177"/>
                <a:gd name="T16" fmla="*/ 1018 w 1089"/>
                <a:gd name="T17" fmla="*/ 149 h 177"/>
                <a:gd name="T18" fmla="*/ 942 w 1089"/>
                <a:gd name="T19" fmla="*/ 156 h 177"/>
                <a:gd name="T20" fmla="*/ 928 w 1089"/>
                <a:gd name="T21" fmla="*/ 137 h 177"/>
                <a:gd name="T22" fmla="*/ 947 w 1089"/>
                <a:gd name="T23" fmla="*/ 139 h 177"/>
                <a:gd name="T24" fmla="*/ 871 w 1089"/>
                <a:gd name="T25" fmla="*/ 147 h 177"/>
                <a:gd name="T26" fmla="*/ 857 w 1089"/>
                <a:gd name="T27" fmla="*/ 125 h 177"/>
                <a:gd name="T28" fmla="*/ 874 w 1089"/>
                <a:gd name="T29" fmla="*/ 128 h 177"/>
                <a:gd name="T30" fmla="*/ 800 w 1089"/>
                <a:gd name="T31" fmla="*/ 137 h 177"/>
                <a:gd name="T32" fmla="*/ 786 w 1089"/>
                <a:gd name="T33" fmla="*/ 116 h 177"/>
                <a:gd name="T34" fmla="*/ 803 w 1089"/>
                <a:gd name="T35" fmla="*/ 118 h 177"/>
                <a:gd name="T36" fmla="*/ 730 w 1089"/>
                <a:gd name="T37" fmla="*/ 125 h 177"/>
                <a:gd name="T38" fmla="*/ 715 w 1089"/>
                <a:gd name="T39" fmla="*/ 104 h 177"/>
                <a:gd name="T40" fmla="*/ 732 w 1089"/>
                <a:gd name="T41" fmla="*/ 109 h 177"/>
                <a:gd name="T42" fmla="*/ 659 w 1089"/>
                <a:gd name="T43" fmla="*/ 116 h 177"/>
                <a:gd name="T44" fmla="*/ 642 w 1089"/>
                <a:gd name="T45" fmla="*/ 95 h 177"/>
                <a:gd name="T46" fmla="*/ 661 w 1089"/>
                <a:gd name="T47" fmla="*/ 97 h 177"/>
                <a:gd name="T48" fmla="*/ 588 w 1089"/>
                <a:gd name="T49" fmla="*/ 104 h 177"/>
                <a:gd name="T50" fmla="*/ 571 w 1089"/>
                <a:gd name="T51" fmla="*/ 85 h 177"/>
                <a:gd name="T52" fmla="*/ 590 w 1089"/>
                <a:gd name="T53" fmla="*/ 87 h 177"/>
                <a:gd name="T54" fmla="*/ 517 w 1089"/>
                <a:gd name="T55" fmla="*/ 95 h 177"/>
                <a:gd name="T56" fmla="*/ 501 w 1089"/>
                <a:gd name="T57" fmla="*/ 73 h 177"/>
                <a:gd name="T58" fmla="*/ 519 w 1089"/>
                <a:gd name="T59" fmla="*/ 76 h 177"/>
                <a:gd name="T60" fmla="*/ 444 w 1089"/>
                <a:gd name="T61" fmla="*/ 83 h 177"/>
                <a:gd name="T62" fmla="*/ 430 w 1089"/>
                <a:gd name="T63" fmla="*/ 64 h 177"/>
                <a:gd name="T64" fmla="*/ 449 w 1089"/>
                <a:gd name="T65" fmla="*/ 66 h 177"/>
                <a:gd name="T66" fmla="*/ 373 w 1089"/>
                <a:gd name="T67" fmla="*/ 73 h 177"/>
                <a:gd name="T68" fmla="*/ 359 w 1089"/>
                <a:gd name="T69" fmla="*/ 52 h 177"/>
                <a:gd name="T70" fmla="*/ 375 w 1089"/>
                <a:gd name="T71" fmla="*/ 54 h 177"/>
                <a:gd name="T72" fmla="*/ 302 w 1089"/>
                <a:gd name="T73" fmla="*/ 64 h 177"/>
                <a:gd name="T74" fmla="*/ 288 w 1089"/>
                <a:gd name="T75" fmla="*/ 43 h 177"/>
                <a:gd name="T76" fmla="*/ 304 w 1089"/>
                <a:gd name="T77" fmla="*/ 45 h 177"/>
                <a:gd name="T78" fmla="*/ 231 w 1089"/>
                <a:gd name="T79" fmla="*/ 52 h 177"/>
                <a:gd name="T80" fmla="*/ 217 w 1089"/>
                <a:gd name="T81" fmla="*/ 31 h 177"/>
                <a:gd name="T82" fmla="*/ 234 w 1089"/>
                <a:gd name="T83" fmla="*/ 36 h 177"/>
                <a:gd name="T84" fmla="*/ 160 w 1089"/>
                <a:gd name="T85" fmla="*/ 43 h 177"/>
                <a:gd name="T86" fmla="*/ 144 w 1089"/>
                <a:gd name="T87" fmla="*/ 21 h 177"/>
                <a:gd name="T88" fmla="*/ 163 w 1089"/>
                <a:gd name="T89" fmla="*/ 24 h 177"/>
                <a:gd name="T90" fmla="*/ 90 w 1089"/>
                <a:gd name="T91" fmla="*/ 31 h 177"/>
                <a:gd name="T92" fmla="*/ 73 w 1089"/>
                <a:gd name="T93" fmla="*/ 1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89" h="177">
                  <a:moveTo>
                    <a:pt x="21" y="2"/>
                  </a:moveTo>
                  <a:lnTo>
                    <a:pt x="16" y="21"/>
                  </a:lnTo>
                  <a:lnTo>
                    <a:pt x="0" y="19"/>
                  </a:lnTo>
                  <a:lnTo>
                    <a:pt x="2" y="0"/>
                  </a:lnTo>
                  <a:lnTo>
                    <a:pt x="21" y="2"/>
                  </a:lnTo>
                  <a:lnTo>
                    <a:pt x="21" y="2"/>
                  </a:lnTo>
                  <a:close/>
                  <a:moveTo>
                    <a:pt x="1089" y="161"/>
                  </a:moveTo>
                  <a:lnTo>
                    <a:pt x="1086" y="177"/>
                  </a:lnTo>
                  <a:lnTo>
                    <a:pt x="1067" y="175"/>
                  </a:lnTo>
                  <a:lnTo>
                    <a:pt x="1070" y="158"/>
                  </a:lnTo>
                  <a:lnTo>
                    <a:pt x="1089" y="161"/>
                  </a:lnTo>
                  <a:lnTo>
                    <a:pt x="1089" y="161"/>
                  </a:lnTo>
                  <a:close/>
                  <a:moveTo>
                    <a:pt x="1018" y="149"/>
                  </a:moveTo>
                  <a:lnTo>
                    <a:pt x="1015" y="168"/>
                  </a:lnTo>
                  <a:lnTo>
                    <a:pt x="997" y="165"/>
                  </a:lnTo>
                  <a:lnTo>
                    <a:pt x="999" y="147"/>
                  </a:lnTo>
                  <a:lnTo>
                    <a:pt x="1018" y="149"/>
                  </a:lnTo>
                  <a:lnTo>
                    <a:pt x="1018" y="149"/>
                  </a:lnTo>
                  <a:close/>
                  <a:moveTo>
                    <a:pt x="947" y="139"/>
                  </a:moveTo>
                  <a:lnTo>
                    <a:pt x="942" y="156"/>
                  </a:lnTo>
                  <a:lnTo>
                    <a:pt x="926" y="154"/>
                  </a:lnTo>
                  <a:lnTo>
                    <a:pt x="928" y="137"/>
                  </a:lnTo>
                  <a:lnTo>
                    <a:pt x="947" y="139"/>
                  </a:lnTo>
                  <a:lnTo>
                    <a:pt x="947" y="139"/>
                  </a:lnTo>
                  <a:close/>
                  <a:moveTo>
                    <a:pt x="874" y="128"/>
                  </a:moveTo>
                  <a:lnTo>
                    <a:pt x="871" y="147"/>
                  </a:lnTo>
                  <a:lnTo>
                    <a:pt x="855" y="144"/>
                  </a:lnTo>
                  <a:lnTo>
                    <a:pt x="857" y="125"/>
                  </a:lnTo>
                  <a:lnTo>
                    <a:pt x="874" y="128"/>
                  </a:lnTo>
                  <a:lnTo>
                    <a:pt x="874" y="128"/>
                  </a:lnTo>
                  <a:close/>
                  <a:moveTo>
                    <a:pt x="803" y="118"/>
                  </a:moveTo>
                  <a:lnTo>
                    <a:pt x="800" y="137"/>
                  </a:lnTo>
                  <a:lnTo>
                    <a:pt x="784" y="132"/>
                  </a:lnTo>
                  <a:lnTo>
                    <a:pt x="786" y="116"/>
                  </a:lnTo>
                  <a:lnTo>
                    <a:pt x="803" y="118"/>
                  </a:lnTo>
                  <a:lnTo>
                    <a:pt x="803" y="118"/>
                  </a:lnTo>
                  <a:close/>
                  <a:moveTo>
                    <a:pt x="732" y="109"/>
                  </a:moveTo>
                  <a:lnTo>
                    <a:pt x="730" y="125"/>
                  </a:lnTo>
                  <a:lnTo>
                    <a:pt x="711" y="123"/>
                  </a:lnTo>
                  <a:lnTo>
                    <a:pt x="715" y="104"/>
                  </a:lnTo>
                  <a:lnTo>
                    <a:pt x="732" y="109"/>
                  </a:lnTo>
                  <a:lnTo>
                    <a:pt x="732" y="109"/>
                  </a:lnTo>
                  <a:close/>
                  <a:moveTo>
                    <a:pt x="661" y="97"/>
                  </a:moveTo>
                  <a:lnTo>
                    <a:pt x="659" y="116"/>
                  </a:lnTo>
                  <a:lnTo>
                    <a:pt x="640" y="113"/>
                  </a:lnTo>
                  <a:lnTo>
                    <a:pt x="642" y="95"/>
                  </a:lnTo>
                  <a:lnTo>
                    <a:pt x="661" y="97"/>
                  </a:lnTo>
                  <a:lnTo>
                    <a:pt x="661" y="97"/>
                  </a:lnTo>
                  <a:close/>
                  <a:moveTo>
                    <a:pt x="590" y="87"/>
                  </a:moveTo>
                  <a:lnTo>
                    <a:pt x="588" y="104"/>
                  </a:lnTo>
                  <a:lnTo>
                    <a:pt x="569" y="102"/>
                  </a:lnTo>
                  <a:lnTo>
                    <a:pt x="571" y="85"/>
                  </a:lnTo>
                  <a:lnTo>
                    <a:pt x="590" y="87"/>
                  </a:lnTo>
                  <a:lnTo>
                    <a:pt x="590" y="87"/>
                  </a:lnTo>
                  <a:close/>
                  <a:moveTo>
                    <a:pt x="519" y="76"/>
                  </a:moveTo>
                  <a:lnTo>
                    <a:pt x="517" y="95"/>
                  </a:lnTo>
                  <a:lnTo>
                    <a:pt x="498" y="92"/>
                  </a:lnTo>
                  <a:lnTo>
                    <a:pt x="501" y="73"/>
                  </a:lnTo>
                  <a:lnTo>
                    <a:pt x="519" y="76"/>
                  </a:lnTo>
                  <a:lnTo>
                    <a:pt x="519" y="76"/>
                  </a:lnTo>
                  <a:close/>
                  <a:moveTo>
                    <a:pt x="449" y="66"/>
                  </a:moveTo>
                  <a:lnTo>
                    <a:pt x="444" y="83"/>
                  </a:lnTo>
                  <a:lnTo>
                    <a:pt x="427" y="80"/>
                  </a:lnTo>
                  <a:lnTo>
                    <a:pt x="430" y="64"/>
                  </a:lnTo>
                  <a:lnTo>
                    <a:pt x="449" y="66"/>
                  </a:lnTo>
                  <a:lnTo>
                    <a:pt x="449" y="66"/>
                  </a:lnTo>
                  <a:close/>
                  <a:moveTo>
                    <a:pt x="375" y="54"/>
                  </a:moveTo>
                  <a:lnTo>
                    <a:pt x="373" y="73"/>
                  </a:lnTo>
                  <a:lnTo>
                    <a:pt x="356" y="71"/>
                  </a:lnTo>
                  <a:lnTo>
                    <a:pt x="359" y="52"/>
                  </a:lnTo>
                  <a:lnTo>
                    <a:pt x="375" y="54"/>
                  </a:lnTo>
                  <a:lnTo>
                    <a:pt x="375" y="54"/>
                  </a:lnTo>
                  <a:close/>
                  <a:moveTo>
                    <a:pt x="304" y="45"/>
                  </a:moveTo>
                  <a:lnTo>
                    <a:pt x="302" y="64"/>
                  </a:lnTo>
                  <a:lnTo>
                    <a:pt x="286" y="59"/>
                  </a:lnTo>
                  <a:lnTo>
                    <a:pt x="288" y="43"/>
                  </a:lnTo>
                  <a:lnTo>
                    <a:pt x="304" y="45"/>
                  </a:lnTo>
                  <a:lnTo>
                    <a:pt x="304" y="45"/>
                  </a:lnTo>
                  <a:close/>
                  <a:moveTo>
                    <a:pt x="234" y="36"/>
                  </a:moveTo>
                  <a:lnTo>
                    <a:pt x="231" y="52"/>
                  </a:lnTo>
                  <a:lnTo>
                    <a:pt x="212" y="50"/>
                  </a:lnTo>
                  <a:lnTo>
                    <a:pt x="217" y="31"/>
                  </a:lnTo>
                  <a:lnTo>
                    <a:pt x="234" y="36"/>
                  </a:lnTo>
                  <a:lnTo>
                    <a:pt x="234" y="36"/>
                  </a:lnTo>
                  <a:close/>
                  <a:moveTo>
                    <a:pt x="163" y="24"/>
                  </a:moveTo>
                  <a:lnTo>
                    <a:pt x="160" y="43"/>
                  </a:lnTo>
                  <a:lnTo>
                    <a:pt x="141" y="40"/>
                  </a:lnTo>
                  <a:lnTo>
                    <a:pt x="144" y="21"/>
                  </a:lnTo>
                  <a:lnTo>
                    <a:pt x="163" y="24"/>
                  </a:lnTo>
                  <a:lnTo>
                    <a:pt x="163" y="24"/>
                  </a:lnTo>
                  <a:close/>
                  <a:moveTo>
                    <a:pt x="92" y="14"/>
                  </a:moveTo>
                  <a:lnTo>
                    <a:pt x="90" y="31"/>
                  </a:lnTo>
                  <a:lnTo>
                    <a:pt x="71" y="28"/>
                  </a:lnTo>
                  <a:lnTo>
                    <a:pt x="73" y="12"/>
                  </a:lnTo>
                  <a:lnTo>
                    <a:pt x="92" y="14"/>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40" name="Freeform 540"/>
            <p:cNvSpPr>
              <a:spLocks noEditPoints="1"/>
            </p:cNvSpPr>
            <p:nvPr/>
          </p:nvSpPr>
          <p:spPr bwMode="auto">
            <a:xfrm>
              <a:off x="7685088" y="1090613"/>
              <a:ext cx="739775" cy="1219200"/>
            </a:xfrm>
            <a:custGeom>
              <a:avLst/>
              <a:gdLst>
                <a:gd name="T0" fmla="*/ 10 w 466"/>
                <a:gd name="T1" fmla="*/ 23 h 768"/>
                <a:gd name="T2" fmla="*/ 15 w 466"/>
                <a:gd name="T3" fmla="*/ 0 h 768"/>
                <a:gd name="T4" fmla="*/ 24 w 466"/>
                <a:gd name="T5" fmla="*/ 16 h 768"/>
                <a:gd name="T6" fmla="*/ 449 w 466"/>
                <a:gd name="T7" fmla="*/ 768 h 768"/>
                <a:gd name="T8" fmla="*/ 456 w 466"/>
                <a:gd name="T9" fmla="*/ 744 h 768"/>
                <a:gd name="T10" fmla="*/ 466 w 466"/>
                <a:gd name="T11" fmla="*/ 758 h 768"/>
                <a:gd name="T12" fmla="*/ 414 w 466"/>
                <a:gd name="T13" fmla="*/ 706 h 768"/>
                <a:gd name="T14" fmla="*/ 419 w 466"/>
                <a:gd name="T15" fmla="*/ 680 h 768"/>
                <a:gd name="T16" fmla="*/ 428 w 466"/>
                <a:gd name="T17" fmla="*/ 697 h 768"/>
                <a:gd name="T18" fmla="*/ 376 w 466"/>
                <a:gd name="T19" fmla="*/ 645 h 768"/>
                <a:gd name="T20" fmla="*/ 383 w 466"/>
                <a:gd name="T21" fmla="*/ 619 h 768"/>
                <a:gd name="T22" fmla="*/ 393 w 466"/>
                <a:gd name="T23" fmla="*/ 635 h 768"/>
                <a:gd name="T24" fmla="*/ 341 w 466"/>
                <a:gd name="T25" fmla="*/ 581 h 768"/>
                <a:gd name="T26" fmla="*/ 345 w 466"/>
                <a:gd name="T27" fmla="*/ 557 h 768"/>
                <a:gd name="T28" fmla="*/ 355 w 466"/>
                <a:gd name="T29" fmla="*/ 571 h 768"/>
                <a:gd name="T30" fmla="*/ 303 w 466"/>
                <a:gd name="T31" fmla="*/ 519 h 768"/>
                <a:gd name="T32" fmla="*/ 310 w 466"/>
                <a:gd name="T33" fmla="*/ 496 h 768"/>
                <a:gd name="T34" fmla="*/ 319 w 466"/>
                <a:gd name="T35" fmla="*/ 510 h 768"/>
                <a:gd name="T36" fmla="*/ 267 w 466"/>
                <a:gd name="T37" fmla="*/ 458 h 768"/>
                <a:gd name="T38" fmla="*/ 272 w 466"/>
                <a:gd name="T39" fmla="*/ 432 h 768"/>
                <a:gd name="T40" fmla="*/ 282 w 466"/>
                <a:gd name="T41" fmla="*/ 449 h 768"/>
                <a:gd name="T42" fmla="*/ 230 w 466"/>
                <a:gd name="T43" fmla="*/ 397 h 768"/>
                <a:gd name="T44" fmla="*/ 237 w 466"/>
                <a:gd name="T45" fmla="*/ 371 h 768"/>
                <a:gd name="T46" fmla="*/ 246 w 466"/>
                <a:gd name="T47" fmla="*/ 387 h 768"/>
                <a:gd name="T48" fmla="*/ 194 w 466"/>
                <a:gd name="T49" fmla="*/ 333 h 768"/>
                <a:gd name="T50" fmla="*/ 199 w 466"/>
                <a:gd name="T51" fmla="*/ 309 h 768"/>
                <a:gd name="T52" fmla="*/ 208 w 466"/>
                <a:gd name="T53" fmla="*/ 326 h 768"/>
                <a:gd name="T54" fmla="*/ 156 w 466"/>
                <a:gd name="T55" fmla="*/ 271 h 768"/>
                <a:gd name="T56" fmla="*/ 163 w 466"/>
                <a:gd name="T57" fmla="*/ 248 h 768"/>
                <a:gd name="T58" fmla="*/ 173 w 466"/>
                <a:gd name="T59" fmla="*/ 262 h 768"/>
                <a:gd name="T60" fmla="*/ 119 w 466"/>
                <a:gd name="T61" fmla="*/ 210 h 768"/>
                <a:gd name="T62" fmla="*/ 126 w 466"/>
                <a:gd name="T63" fmla="*/ 186 h 768"/>
                <a:gd name="T64" fmla="*/ 135 w 466"/>
                <a:gd name="T65" fmla="*/ 201 h 768"/>
                <a:gd name="T66" fmla="*/ 83 w 466"/>
                <a:gd name="T67" fmla="*/ 149 h 768"/>
                <a:gd name="T68" fmla="*/ 90 w 466"/>
                <a:gd name="T69" fmla="*/ 123 h 768"/>
                <a:gd name="T70" fmla="*/ 97 w 466"/>
                <a:gd name="T71" fmla="*/ 139 h 768"/>
                <a:gd name="T72" fmla="*/ 45 w 466"/>
                <a:gd name="T73" fmla="*/ 87 h 768"/>
                <a:gd name="T74" fmla="*/ 52 w 466"/>
                <a:gd name="T75" fmla="*/ 61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6" h="768">
                  <a:moveTo>
                    <a:pt x="24" y="16"/>
                  </a:moveTo>
                  <a:lnTo>
                    <a:pt x="10" y="23"/>
                  </a:lnTo>
                  <a:lnTo>
                    <a:pt x="0" y="9"/>
                  </a:lnTo>
                  <a:lnTo>
                    <a:pt x="15" y="0"/>
                  </a:lnTo>
                  <a:lnTo>
                    <a:pt x="24" y="16"/>
                  </a:lnTo>
                  <a:lnTo>
                    <a:pt x="24" y="16"/>
                  </a:lnTo>
                  <a:close/>
                  <a:moveTo>
                    <a:pt x="466" y="758"/>
                  </a:moveTo>
                  <a:lnTo>
                    <a:pt x="449" y="768"/>
                  </a:lnTo>
                  <a:lnTo>
                    <a:pt x="440" y="751"/>
                  </a:lnTo>
                  <a:lnTo>
                    <a:pt x="456" y="744"/>
                  </a:lnTo>
                  <a:lnTo>
                    <a:pt x="466" y="758"/>
                  </a:lnTo>
                  <a:lnTo>
                    <a:pt x="466" y="758"/>
                  </a:lnTo>
                  <a:close/>
                  <a:moveTo>
                    <a:pt x="428" y="697"/>
                  </a:moveTo>
                  <a:lnTo>
                    <a:pt x="414" y="706"/>
                  </a:lnTo>
                  <a:lnTo>
                    <a:pt x="404" y="690"/>
                  </a:lnTo>
                  <a:lnTo>
                    <a:pt x="419" y="680"/>
                  </a:lnTo>
                  <a:lnTo>
                    <a:pt x="428" y="697"/>
                  </a:lnTo>
                  <a:lnTo>
                    <a:pt x="428" y="697"/>
                  </a:lnTo>
                  <a:close/>
                  <a:moveTo>
                    <a:pt x="393" y="635"/>
                  </a:moveTo>
                  <a:lnTo>
                    <a:pt x="376" y="645"/>
                  </a:lnTo>
                  <a:lnTo>
                    <a:pt x="367" y="628"/>
                  </a:lnTo>
                  <a:lnTo>
                    <a:pt x="383" y="619"/>
                  </a:lnTo>
                  <a:lnTo>
                    <a:pt x="393" y="635"/>
                  </a:lnTo>
                  <a:lnTo>
                    <a:pt x="393" y="635"/>
                  </a:lnTo>
                  <a:close/>
                  <a:moveTo>
                    <a:pt x="355" y="571"/>
                  </a:moveTo>
                  <a:lnTo>
                    <a:pt x="341" y="581"/>
                  </a:lnTo>
                  <a:lnTo>
                    <a:pt x="331" y="567"/>
                  </a:lnTo>
                  <a:lnTo>
                    <a:pt x="345" y="557"/>
                  </a:lnTo>
                  <a:lnTo>
                    <a:pt x="355" y="571"/>
                  </a:lnTo>
                  <a:lnTo>
                    <a:pt x="355" y="571"/>
                  </a:lnTo>
                  <a:close/>
                  <a:moveTo>
                    <a:pt x="319" y="510"/>
                  </a:moveTo>
                  <a:lnTo>
                    <a:pt x="303" y="519"/>
                  </a:lnTo>
                  <a:lnTo>
                    <a:pt x="293" y="505"/>
                  </a:lnTo>
                  <a:lnTo>
                    <a:pt x="310" y="496"/>
                  </a:lnTo>
                  <a:lnTo>
                    <a:pt x="319" y="510"/>
                  </a:lnTo>
                  <a:lnTo>
                    <a:pt x="319" y="510"/>
                  </a:lnTo>
                  <a:close/>
                  <a:moveTo>
                    <a:pt x="282" y="449"/>
                  </a:moveTo>
                  <a:lnTo>
                    <a:pt x="267" y="458"/>
                  </a:lnTo>
                  <a:lnTo>
                    <a:pt x="258" y="442"/>
                  </a:lnTo>
                  <a:lnTo>
                    <a:pt x="272" y="432"/>
                  </a:lnTo>
                  <a:lnTo>
                    <a:pt x="282" y="449"/>
                  </a:lnTo>
                  <a:lnTo>
                    <a:pt x="282" y="449"/>
                  </a:lnTo>
                  <a:close/>
                  <a:moveTo>
                    <a:pt x="246" y="387"/>
                  </a:moveTo>
                  <a:lnTo>
                    <a:pt x="230" y="397"/>
                  </a:lnTo>
                  <a:lnTo>
                    <a:pt x="220" y="380"/>
                  </a:lnTo>
                  <a:lnTo>
                    <a:pt x="237" y="371"/>
                  </a:lnTo>
                  <a:lnTo>
                    <a:pt x="246" y="387"/>
                  </a:lnTo>
                  <a:lnTo>
                    <a:pt x="246" y="387"/>
                  </a:lnTo>
                  <a:close/>
                  <a:moveTo>
                    <a:pt x="208" y="326"/>
                  </a:moveTo>
                  <a:lnTo>
                    <a:pt x="194" y="333"/>
                  </a:lnTo>
                  <a:lnTo>
                    <a:pt x="185" y="319"/>
                  </a:lnTo>
                  <a:lnTo>
                    <a:pt x="199" y="309"/>
                  </a:lnTo>
                  <a:lnTo>
                    <a:pt x="208" y="326"/>
                  </a:lnTo>
                  <a:lnTo>
                    <a:pt x="208" y="326"/>
                  </a:lnTo>
                  <a:close/>
                  <a:moveTo>
                    <a:pt x="173" y="262"/>
                  </a:moveTo>
                  <a:lnTo>
                    <a:pt x="156" y="271"/>
                  </a:lnTo>
                  <a:lnTo>
                    <a:pt x="147" y="257"/>
                  </a:lnTo>
                  <a:lnTo>
                    <a:pt x="163" y="248"/>
                  </a:lnTo>
                  <a:lnTo>
                    <a:pt x="173" y="262"/>
                  </a:lnTo>
                  <a:lnTo>
                    <a:pt x="173" y="262"/>
                  </a:lnTo>
                  <a:close/>
                  <a:moveTo>
                    <a:pt x="135" y="201"/>
                  </a:moveTo>
                  <a:lnTo>
                    <a:pt x="119" y="210"/>
                  </a:lnTo>
                  <a:lnTo>
                    <a:pt x="111" y="194"/>
                  </a:lnTo>
                  <a:lnTo>
                    <a:pt x="126" y="186"/>
                  </a:lnTo>
                  <a:lnTo>
                    <a:pt x="135" y="201"/>
                  </a:lnTo>
                  <a:lnTo>
                    <a:pt x="135" y="201"/>
                  </a:lnTo>
                  <a:close/>
                  <a:moveTo>
                    <a:pt x="97" y="139"/>
                  </a:moveTo>
                  <a:lnTo>
                    <a:pt x="83" y="149"/>
                  </a:lnTo>
                  <a:lnTo>
                    <a:pt x="74" y="132"/>
                  </a:lnTo>
                  <a:lnTo>
                    <a:pt x="90" y="123"/>
                  </a:lnTo>
                  <a:lnTo>
                    <a:pt x="97" y="139"/>
                  </a:lnTo>
                  <a:lnTo>
                    <a:pt x="97" y="139"/>
                  </a:lnTo>
                  <a:close/>
                  <a:moveTo>
                    <a:pt x="62" y="78"/>
                  </a:moveTo>
                  <a:lnTo>
                    <a:pt x="45" y="87"/>
                  </a:lnTo>
                  <a:lnTo>
                    <a:pt x="36" y="71"/>
                  </a:lnTo>
                  <a:lnTo>
                    <a:pt x="52" y="61"/>
                  </a:lnTo>
                  <a:lnTo>
                    <a:pt x="62" y="78"/>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41" name="Freeform 541"/>
            <p:cNvSpPr>
              <a:spLocks noEditPoints="1"/>
            </p:cNvSpPr>
            <p:nvPr/>
          </p:nvSpPr>
          <p:spPr bwMode="auto">
            <a:xfrm>
              <a:off x="9080500" y="1900238"/>
              <a:ext cx="179388" cy="1042988"/>
            </a:xfrm>
            <a:custGeom>
              <a:avLst/>
              <a:gdLst>
                <a:gd name="T0" fmla="*/ 95 w 113"/>
                <a:gd name="T1" fmla="*/ 638 h 657"/>
                <a:gd name="T2" fmla="*/ 111 w 113"/>
                <a:gd name="T3" fmla="*/ 635 h 657"/>
                <a:gd name="T4" fmla="*/ 113 w 113"/>
                <a:gd name="T5" fmla="*/ 654 h 657"/>
                <a:gd name="T6" fmla="*/ 97 w 113"/>
                <a:gd name="T7" fmla="*/ 657 h 657"/>
                <a:gd name="T8" fmla="*/ 95 w 113"/>
                <a:gd name="T9" fmla="*/ 638 h 657"/>
                <a:gd name="T10" fmla="*/ 95 w 113"/>
                <a:gd name="T11" fmla="*/ 638 h 657"/>
                <a:gd name="T12" fmla="*/ 0 w 113"/>
                <a:gd name="T13" fmla="*/ 2 h 657"/>
                <a:gd name="T14" fmla="*/ 0 w 113"/>
                <a:gd name="T15" fmla="*/ 14 h 657"/>
                <a:gd name="T16" fmla="*/ 19 w 113"/>
                <a:gd name="T17" fmla="*/ 12 h 657"/>
                <a:gd name="T18" fmla="*/ 17 w 113"/>
                <a:gd name="T19" fmla="*/ 0 h 657"/>
                <a:gd name="T20" fmla="*/ 0 w 113"/>
                <a:gd name="T21" fmla="*/ 2 h 657"/>
                <a:gd name="T22" fmla="*/ 0 w 113"/>
                <a:gd name="T23" fmla="*/ 2 h 657"/>
                <a:gd name="T24" fmla="*/ 10 w 113"/>
                <a:gd name="T25" fmla="*/ 69 h 657"/>
                <a:gd name="T26" fmla="*/ 26 w 113"/>
                <a:gd name="T27" fmla="*/ 66 h 657"/>
                <a:gd name="T28" fmla="*/ 28 w 113"/>
                <a:gd name="T29" fmla="*/ 83 h 657"/>
                <a:gd name="T30" fmla="*/ 12 w 113"/>
                <a:gd name="T31" fmla="*/ 87 h 657"/>
                <a:gd name="T32" fmla="*/ 10 w 113"/>
                <a:gd name="T33" fmla="*/ 69 h 657"/>
                <a:gd name="T34" fmla="*/ 10 w 113"/>
                <a:gd name="T35" fmla="*/ 69 h 657"/>
                <a:gd name="T36" fmla="*/ 19 w 113"/>
                <a:gd name="T37" fmla="*/ 139 h 657"/>
                <a:gd name="T38" fmla="*/ 38 w 113"/>
                <a:gd name="T39" fmla="*/ 137 h 657"/>
                <a:gd name="T40" fmla="*/ 40 w 113"/>
                <a:gd name="T41" fmla="*/ 156 h 657"/>
                <a:gd name="T42" fmla="*/ 21 w 113"/>
                <a:gd name="T43" fmla="*/ 158 h 657"/>
                <a:gd name="T44" fmla="*/ 19 w 113"/>
                <a:gd name="T45" fmla="*/ 139 h 657"/>
                <a:gd name="T46" fmla="*/ 19 w 113"/>
                <a:gd name="T47" fmla="*/ 139 h 657"/>
                <a:gd name="T48" fmla="*/ 31 w 113"/>
                <a:gd name="T49" fmla="*/ 210 h 657"/>
                <a:gd name="T50" fmla="*/ 47 w 113"/>
                <a:gd name="T51" fmla="*/ 208 h 657"/>
                <a:gd name="T52" fmla="*/ 50 w 113"/>
                <a:gd name="T53" fmla="*/ 227 h 657"/>
                <a:gd name="T54" fmla="*/ 33 w 113"/>
                <a:gd name="T55" fmla="*/ 229 h 657"/>
                <a:gd name="T56" fmla="*/ 31 w 113"/>
                <a:gd name="T57" fmla="*/ 210 h 657"/>
                <a:gd name="T58" fmla="*/ 31 w 113"/>
                <a:gd name="T59" fmla="*/ 210 h 657"/>
                <a:gd name="T60" fmla="*/ 40 w 113"/>
                <a:gd name="T61" fmla="*/ 281 h 657"/>
                <a:gd name="T62" fmla="*/ 59 w 113"/>
                <a:gd name="T63" fmla="*/ 279 h 657"/>
                <a:gd name="T64" fmla="*/ 62 w 113"/>
                <a:gd name="T65" fmla="*/ 298 h 657"/>
                <a:gd name="T66" fmla="*/ 43 w 113"/>
                <a:gd name="T67" fmla="*/ 300 h 657"/>
                <a:gd name="T68" fmla="*/ 40 w 113"/>
                <a:gd name="T69" fmla="*/ 281 h 657"/>
                <a:gd name="T70" fmla="*/ 40 w 113"/>
                <a:gd name="T71" fmla="*/ 281 h 657"/>
                <a:gd name="T72" fmla="*/ 52 w 113"/>
                <a:gd name="T73" fmla="*/ 354 h 657"/>
                <a:gd name="T74" fmla="*/ 69 w 113"/>
                <a:gd name="T75" fmla="*/ 350 h 657"/>
                <a:gd name="T76" fmla="*/ 71 w 113"/>
                <a:gd name="T77" fmla="*/ 369 h 657"/>
                <a:gd name="T78" fmla="*/ 54 w 113"/>
                <a:gd name="T79" fmla="*/ 371 h 657"/>
                <a:gd name="T80" fmla="*/ 52 w 113"/>
                <a:gd name="T81" fmla="*/ 354 h 657"/>
                <a:gd name="T82" fmla="*/ 52 w 113"/>
                <a:gd name="T83" fmla="*/ 354 h 657"/>
                <a:gd name="T84" fmla="*/ 62 w 113"/>
                <a:gd name="T85" fmla="*/ 425 h 657"/>
                <a:gd name="T86" fmla="*/ 80 w 113"/>
                <a:gd name="T87" fmla="*/ 423 h 657"/>
                <a:gd name="T88" fmla="*/ 83 w 113"/>
                <a:gd name="T89" fmla="*/ 439 h 657"/>
                <a:gd name="T90" fmla="*/ 64 w 113"/>
                <a:gd name="T91" fmla="*/ 442 h 657"/>
                <a:gd name="T92" fmla="*/ 62 w 113"/>
                <a:gd name="T93" fmla="*/ 425 h 657"/>
                <a:gd name="T94" fmla="*/ 62 w 113"/>
                <a:gd name="T95" fmla="*/ 425 h 657"/>
                <a:gd name="T96" fmla="*/ 73 w 113"/>
                <a:gd name="T97" fmla="*/ 496 h 657"/>
                <a:gd name="T98" fmla="*/ 90 w 113"/>
                <a:gd name="T99" fmla="*/ 494 h 657"/>
                <a:gd name="T100" fmla="*/ 92 w 113"/>
                <a:gd name="T101" fmla="*/ 510 h 657"/>
                <a:gd name="T102" fmla="*/ 76 w 113"/>
                <a:gd name="T103" fmla="*/ 513 h 657"/>
                <a:gd name="T104" fmla="*/ 73 w 113"/>
                <a:gd name="T105" fmla="*/ 496 h 657"/>
                <a:gd name="T106" fmla="*/ 73 w 113"/>
                <a:gd name="T107" fmla="*/ 496 h 657"/>
                <a:gd name="T108" fmla="*/ 83 w 113"/>
                <a:gd name="T109" fmla="*/ 567 h 657"/>
                <a:gd name="T110" fmla="*/ 102 w 113"/>
                <a:gd name="T111" fmla="*/ 565 h 657"/>
                <a:gd name="T112" fmla="*/ 104 w 113"/>
                <a:gd name="T113" fmla="*/ 581 h 657"/>
                <a:gd name="T114" fmla="*/ 85 w 113"/>
                <a:gd name="T115" fmla="*/ 586 h 657"/>
                <a:gd name="T116" fmla="*/ 83 w 113"/>
                <a:gd name="T117" fmla="*/ 567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3" h="657">
                  <a:moveTo>
                    <a:pt x="95" y="638"/>
                  </a:moveTo>
                  <a:lnTo>
                    <a:pt x="111" y="635"/>
                  </a:lnTo>
                  <a:lnTo>
                    <a:pt x="113" y="654"/>
                  </a:lnTo>
                  <a:lnTo>
                    <a:pt x="97" y="657"/>
                  </a:lnTo>
                  <a:lnTo>
                    <a:pt x="95" y="638"/>
                  </a:lnTo>
                  <a:lnTo>
                    <a:pt x="95" y="638"/>
                  </a:lnTo>
                  <a:close/>
                  <a:moveTo>
                    <a:pt x="0" y="2"/>
                  </a:moveTo>
                  <a:lnTo>
                    <a:pt x="0" y="14"/>
                  </a:lnTo>
                  <a:lnTo>
                    <a:pt x="19" y="12"/>
                  </a:lnTo>
                  <a:lnTo>
                    <a:pt x="17" y="0"/>
                  </a:lnTo>
                  <a:lnTo>
                    <a:pt x="0" y="2"/>
                  </a:lnTo>
                  <a:lnTo>
                    <a:pt x="0" y="2"/>
                  </a:lnTo>
                  <a:close/>
                  <a:moveTo>
                    <a:pt x="10" y="69"/>
                  </a:moveTo>
                  <a:lnTo>
                    <a:pt x="26" y="66"/>
                  </a:lnTo>
                  <a:lnTo>
                    <a:pt x="28" y="83"/>
                  </a:lnTo>
                  <a:lnTo>
                    <a:pt x="12" y="87"/>
                  </a:lnTo>
                  <a:lnTo>
                    <a:pt x="10" y="69"/>
                  </a:lnTo>
                  <a:lnTo>
                    <a:pt x="10" y="69"/>
                  </a:lnTo>
                  <a:close/>
                  <a:moveTo>
                    <a:pt x="19" y="139"/>
                  </a:moveTo>
                  <a:lnTo>
                    <a:pt x="38" y="137"/>
                  </a:lnTo>
                  <a:lnTo>
                    <a:pt x="40" y="156"/>
                  </a:lnTo>
                  <a:lnTo>
                    <a:pt x="21" y="158"/>
                  </a:lnTo>
                  <a:lnTo>
                    <a:pt x="19" y="139"/>
                  </a:lnTo>
                  <a:lnTo>
                    <a:pt x="19" y="139"/>
                  </a:lnTo>
                  <a:close/>
                  <a:moveTo>
                    <a:pt x="31" y="210"/>
                  </a:moveTo>
                  <a:lnTo>
                    <a:pt x="47" y="208"/>
                  </a:lnTo>
                  <a:lnTo>
                    <a:pt x="50" y="227"/>
                  </a:lnTo>
                  <a:lnTo>
                    <a:pt x="33" y="229"/>
                  </a:lnTo>
                  <a:lnTo>
                    <a:pt x="31" y="210"/>
                  </a:lnTo>
                  <a:lnTo>
                    <a:pt x="31" y="210"/>
                  </a:lnTo>
                  <a:close/>
                  <a:moveTo>
                    <a:pt x="40" y="281"/>
                  </a:moveTo>
                  <a:lnTo>
                    <a:pt x="59" y="279"/>
                  </a:lnTo>
                  <a:lnTo>
                    <a:pt x="62" y="298"/>
                  </a:lnTo>
                  <a:lnTo>
                    <a:pt x="43" y="300"/>
                  </a:lnTo>
                  <a:lnTo>
                    <a:pt x="40" y="281"/>
                  </a:lnTo>
                  <a:lnTo>
                    <a:pt x="40" y="281"/>
                  </a:lnTo>
                  <a:close/>
                  <a:moveTo>
                    <a:pt x="52" y="354"/>
                  </a:moveTo>
                  <a:lnTo>
                    <a:pt x="69" y="350"/>
                  </a:lnTo>
                  <a:lnTo>
                    <a:pt x="71" y="369"/>
                  </a:lnTo>
                  <a:lnTo>
                    <a:pt x="54" y="371"/>
                  </a:lnTo>
                  <a:lnTo>
                    <a:pt x="52" y="354"/>
                  </a:lnTo>
                  <a:lnTo>
                    <a:pt x="52" y="354"/>
                  </a:lnTo>
                  <a:close/>
                  <a:moveTo>
                    <a:pt x="62" y="425"/>
                  </a:moveTo>
                  <a:lnTo>
                    <a:pt x="80" y="423"/>
                  </a:lnTo>
                  <a:lnTo>
                    <a:pt x="83" y="439"/>
                  </a:lnTo>
                  <a:lnTo>
                    <a:pt x="64" y="442"/>
                  </a:lnTo>
                  <a:lnTo>
                    <a:pt x="62" y="425"/>
                  </a:lnTo>
                  <a:lnTo>
                    <a:pt x="62" y="425"/>
                  </a:lnTo>
                  <a:close/>
                  <a:moveTo>
                    <a:pt x="73" y="496"/>
                  </a:moveTo>
                  <a:lnTo>
                    <a:pt x="90" y="494"/>
                  </a:lnTo>
                  <a:lnTo>
                    <a:pt x="92" y="510"/>
                  </a:lnTo>
                  <a:lnTo>
                    <a:pt x="76" y="513"/>
                  </a:lnTo>
                  <a:lnTo>
                    <a:pt x="73" y="496"/>
                  </a:lnTo>
                  <a:lnTo>
                    <a:pt x="73" y="496"/>
                  </a:lnTo>
                  <a:close/>
                  <a:moveTo>
                    <a:pt x="83" y="567"/>
                  </a:moveTo>
                  <a:lnTo>
                    <a:pt x="102" y="565"/>
                  </a:lnTo>
                  <a:lnTo>
                    <a:pt x="104" y="581"/>
                  </a:lnTo>
                  <a:lnTo>
                    <a:pt x="85" y="586"/>
                  </a:lnTo>
                  <a:lnTo>
                    <a:pt x="83" y="567"/>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42" name="Freeform 542"/>
            <p:cNvSpPr>
              <a:spLocks noEditPoints="1"/>
            </p:cNvSpPr>
            <p:nvPr/>
          </p:nvSpPr>
          <p:spPr bwMode="auto">
            <a:xfrm>
              <a:off x="8791575" y="3321050"/>
              <a:ext cx="974725" cy="457200"/>
            </a:xfrm>
            <a:custGeom>
              <a:avLst/>
              <a:gdLst>
                <a:gd name="T0" fmla="*/ 598 w 614"/>
                <a:gd name="T1" fmla="*/ 24 h 288"/>
                <a:gd name="T2" fmla="*/ 591 w 614"/>
                <a:gd name="T3" fmla="*/ 7 h 288"/>
                <a:gd name="T4" fmla="*/ 607 w 614"/>
                <a:gd name="T5" fmla="*/ 0 h 288"/>
                <a:gd name="T6" fmla="*/ 614 w 614"/>
                <a:gd name="T7" fmla="*/ 17 h 288"/>
                <a:gd name="T8" fmla="*/ 598 w 614"/>
                <a:gd name="T9" fmla="*/ 24 h 288"/>
                <a:gd name="T10" fmla="*/ 598 w 614"/>
                <a:gd name="T11" fmla="*/ 24 h 288"/>
                <a:gd name="T12" fmla="*/ 7 w 614"/>
                <a:gd name="T13" fmla="*/ 288 h 288"/>
                <a:gd name="T14" fmla="*/ 0 w 614"/>
                <a:gd name="T15" fmla="*/ 274 h 288"/>
                <a:gd name="T16" fmla="*/ 17 w 614"/>
                <a:gd name="T17" fmla="*/ 265 h 288"/>
                <a:gd name="T18" fmla="*/ 24 w 614"/>
                <a:gd name="T19" fmla="*/ 281 h 288"/>
                <a:gd name="T20" fmla="*/ 7 w 614"/>
                <a:gd name="T21" fmla="*/ 288 h 288"/>
                <a:gd name="T22" fmla="*/ 7 w 614"/>
                <a:gd name="T23" fmla="*/ 288 h 288"/>
                <a:gd name="T24" fmla="*/ 73 w 614"/>
                <a:gd name="T25" fmla="*/ 260 h 288"/>
                <a:gd name="T26" fmla="*/ 66 w 614"/>
                <a:gd name="T27" fmla="*/ 244 h 288"/>
                <a:gd name="T28" fmla="*/ 83 w 614"/>
                <a:gd name="T29" fmla="*/ 237 h 288"/>
                <a:gd name="T30" fmla="*/ 90 w 614"/>
                <a:gd name="T31" fmla="*/ 253 h 288"/>
                <a:gd name="T32" fmla="*/ 73 w 614"/>
                <a:gd name="T33" fmla="*/ 260 h 288"/>
                <a:gd name="T34" fmla="*/ 73 w 614"/>
                <a:gd name="T35" fmla="*/ 260 h 288"/>
                <a:gd name="T36" fmla="*/ 140 w 614"/>
                <a:gd name="T37" fmla="*/ 232 h 288"/>
                <a:gd name="T38" fmla="*/ 132 w 614"/>
                <a:gd name="T39" fmla="*/ 215 h 288"/>
                <a:gd name="T40" fmla="*/ 149 w 614"/>
                <a:gd name="T41" fmla="*/ 206 h 288"/>
                <a:gd name="T42" fmla="*/ 156 w 614"/>
                <a:gd name="T43" fmla="*/ 222 h 288"/>
                <a:gd name="T44" fmla="*/ 140 w 614"/>
                <a:gd name="T45" fmla="*/ 232 h 288"/>
                <a:gd name="T46" fmla="*/ 140 w 614"/>
                <a:gd name="T47" fmla="*/ 232 h 288"/>
                <a:gd name="T48" fmla="*/ 206 w 614"/>
                <a:gd name="T49" fmla="*/ 201 h 288"/>
                <a:gd name="T50" fmla="*/ 196 w 614"/>
                <a:gd name="T51" fmla="*/ 185 h 288"/>
                <a:gd name="T52" fmla="*/ 213 w 614"/>
                <a:gd name="T53" fmla="*/ 177 h 288"/>
                <a:gd name="T54" fmla="*/ 222 w 614"/>
                <a:gd name="T55" fmla="*/ 194 h 288"/>
                <a:gd name="T56" fmla="*/ 206 w 614"/>
                <a:gd name="T57" fmla="*/ 201 h 288"/>
                <a:gd name="T58" fmla="*/ 206 w 614"/>
                <a:gd name="T59" fmla="*/ 201 h 288"/>
                <a:gd name="T60" fmla="*/ 269 w 614"/>
                <a:gd name="T61" fmla="*/ 173 h 288"/>
                <a:gd name="T62" fmla="*/ 262 w 614"/>
                <a:gd name="T63" fmla="*/ 156 h 288"/>
                <a:gd name="T64" fmla="*/ 279 w 614"/>
                <a:gd name="T65" fmla="*/ 147 h 288"/>
                <a:gd name="T66" fmla="*/ 286 w 614"/>
                <a:gd name="T67" fmla="*/ 163 h 288"/>
                <a:gd name="T68" fmla="*/ 269 w 614"/>
                <a:gd name="T69" fmla="*/ 173 h 288"/>
                <a:gd name="T70" fmla="*/ 269 w 614"/>
                <a:gd name="T71" fmla="*/ 173 h 288"/>
                <a:gd name="T72" fmla="*/ 336 w 614"/>
                <a:gd name="T73" fmla="*/ 142 h 288"/>
                <a:gd name="T74" fmla="*/ 329 w 614"/>
                <a:gd name="T75" fmla="*/ 125 h 288"/>
                <a:gd name="T76" fmla="*/ 345 w 614"/>
                <a:gd name="T77" fmla="*/ 118 h 288"/>
                <a:gd name="T78" fmla="*/ 352 w 614"/>
                <a:gd name="T79" fmla="*/ 135 h 288"/>
                <a:gd name="T80" fmla="*/ 336 w 614"/>
                <a:gd name="T81" fmla="*/ 142 h 288"/>
                <a:gd name="T82" fmla="*/ 336 w 614"/>
                <a:gd name="T83" fmla="*/ 142 h 288"/>
                <a:gd name="T84" fmla="*/ 402 w 614"/>
                <a:gd name="T85" fmla="*/ 114 h 288"/>
                <a:gd name="T86" fmla="*/ 395 w 614"/>
                <a:gd name="T87" fmla="*/ 97 h 288"/>
                <a:gd name="T88" fmla="*/ 411 w 614"/>
                <a:gd name="T89" fmla="*/ 88 h 288"/>
                <a:gd name="T90" fmla="*/ 418 w 614"/>
                <a:gd name="T91" fmla="*/ 104 h 288"/>
                <a:gd name="T92" fmla="*/ 402 w 614"/>
                <a:gd name="T93" fmla="*/ 114 h 288"/>
                <a:gd name="T94" fmla="*/ 402 w 614"/>
                <a:gd name="T95" fmla="*/ 114 h 288"/>
                <a:gd name="T96" fmla="*/ 468 w 614"/>
                <a:gd name="T97" fmla="*/ 83 h 288"/>
                <a:gd name="T98" fmla="*/ 461 w 614"/>
                <a:gd name="T99" fmla="*/ 66 h 288"/>
                <a:gd name="T100" fmla="*/ 477 w 614"/>
                <a:gd name="T101" fmla="*/ 59 h 288"/>
                <a:gd name="T102" fmla="*/ 484 w 614"/>
                <a:gd name="T103" fmla="*/ 76 h 288"/>
                <a:gd name="T104" fmla="*/ 468 w 614"/>
                <a:gd name="T105" fmla="*/ 83 h 288"/>
                <a:gd name="T106" fmla="*/ 468 w 614"/>
                <a:gd name="T107" fmla="*/ 83 h 288"/>
                <a:gd name="T108" fmla="*/ 534 w 614"/>
                <a:gd name="T109" fmla="*/ 55 h 288"/>
                <a:gd name="T110" fmla="*/ 525 w 614"/>
                <a:gd name="T111" fmla="*/ 38 h 288"/>
                <a:gd name="T112" fmla="*/ 541 w 614"/>
                <a:gd name="T113" fmla="*/ 29 h 288"/>
                <a:gd name="T114" fmla="*/ 551 w 614"/>
                <a:gd name="T115" fmla="*/ 45 h 288"/>
                <a:gd name="T116" fmla="*/ 534 w 614"/>
                <a:gd name="T117" fmla="*/ 5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14" h="288">
                  <a:moveTo>
                    <a:pt x="598" y="24"/>
                  </a:moveTo>
                  <a:lnTo>
                    <a:pt x="591" y="7"/>
                  </a:lnTo>
                  <a:lnTo>
                    <a:pt x="607" y="0"/>
                  </a:lnTo>
                  <a:lnTo>
                    <a:pt x="614" y="17"/>
                  </a:lnTo>
                  <a:lnTo>
                    <a:pt x="598" y="24"/>
                  </a:lnTo>
                  <a:lnTo>
                    <a:pt x="598" y="24"/>
                  </a:lnTo>
                  <a:close/>
                  <a:moveTo>
                    <a:pt x="7" y="288"/>
                  </a:moveTo>
                  <a:lnTo>
                    <a:pt x="0" y="274"/>
                  </a:lnTo>
                  <a:lnTo>
                    <a:pt x="17" y="265"/>
                  </a:lnTo>
                  <a:lnTo>
                    <a:pt x="24" y="281"/>
                  </a:lnTo>
                  <a:lnTo>
                    <a:pt x="7" y="288"/>
                  </a:lnTo>
                  <a:lnTo>
                    <a:pt x="7" y="288"/>
                  </a:lnTo>
                  <a:close/>
                  <a:moveTo>
                    <a:pt x="73" y="260"/>
                  </a:moveTo>
                  <a:lnTo>
                    <a:pt x="66" y="244"/>
                  </a:lnTo>
                  <a:lnTo>
                    <a:pt x="83" y="237"/>
                  </a:lnTo>
                  <a:lnTo>
                    <a:pt x="90" y="253"/>
                  </a:lnTo>
                  <a:lnTo>
                    <a:pt x="73" y="260"/>
                  </a:lnTo>
                  <a:lnTo>
                    <a:pt x="73" y="260"/>
                  </a:lnTo>
                  <a:close/>
                  <a:moveTo>
                    <a:pt x="140" y="232"/>
                  </a:moveTo>
                  <a:lnTo>
                    <a:pt x="132" y="215"/>
                  </a:lnTo>
                  <a:lnTo>
                    <a:pt x="149" y="206"/>
                  </a:lnTo>
                  <a:lnTo>
                    <a:pt x="156" y="222"/>
                  </a:lnTo>
                  <a:lnTo>
                    <a:pt x="140" y="232"/>
                  </a:lnTo>
                  <a:lnTo>
                    <a:pt x="140" y="232"/>
                  </a:lnTo>
                  <a:close/>
                  <a:moveTo>
                    <a:pt x="206" y="201"/>
                  </a:moveTo>
                  <a:lnTo>
                    <a:pt x="196" y="185"/>
                  </a:lnTo>
                  <a:lnTo>
                    <a:pt x="213" y="177"/>
                  </a:lnTo>
                  <a:lnTo>
                    <a:pt x="222" y="194"/>
                  </a:lnTo>
                  <a:lnTo>
                    <a:pt x="206" y="201"/>
                  </a:lnTo>
                  <a:lnTo>
                    <a:pt x="206" y="201"/>
                  </a:lnTo>
                  <a:close/>
                  <a:moveTo>
                    <a:pt x="269" y="173"/>
                  </a:moveTo>
                  <a:lnTo>
                    <a:pt x="262" y="156"/>
                  </a:lnTo>
                  <a:lnTo>
                    <a:pt x="279" y="147"/>
                  </a:lnTo>
                  <a:lnTo>
                    <a:pt x="286" y="163"/>
                  </a:lnTo>
                  <a:lnTo>
                    <a:pt x="269" y="173"/>
                  </a:lnTo>
                  <a:lnTo>
                    <a:pt x="269" y="173"/>
                  </a:lnTo>
                  <a:close/>
                  <a:moveTo>
                    <a:pt x="336" y="142"/>
                  </a:moveTo>
                  <a:lnTo>
                    <a:pt x="329" y="125"/>
                  </a:lnTo>
                  <a:lnTo>
                    <a:pt x="345" y="118"/>
                  </a:lnTo>
                  <a:lnTo>
                    <a:pt x="352" y="135"/>
                  </a:lnTo>
                  <a:lnTo>
                    <a:pt x="336" y="142"/>
                  </a:lnTo>
                  <a:lnTo>
                    <a:pt x="336" y="142"/>
                  </a:lnTo>
                  <a:close/>
                  <a:moveTo>
                    <a:pt x="402" y="114"/>
                  </a:moveTo>
                  <a:lnTo>
                    <a:pt x="395" y="97"/>
                  </a:lnTo>
                  <a:lnTo>
                    <a:pt x="411" y="88"/>
                  </a:lnTo>
                  <a:lnTo>
                    <a:pt x="418" y="104"/>
                  </a:lnTo>
                  <a:lnTo>
                    <a:pt x="402" y="114"/>
                  </a:lnTo>
                  <a:lnTo>
                    <a:pt x="402" y="114"/>
                  </a:lnTo>
                  <a:close/>
                  <a:moveTo>
                    <a:pt x="468" y="83"/>
                  </a:moveTo>
                  <a:lnTo>
                    <a:pt x="461" y="66"/>
                  </a:lnTo>
                  <a:lnTo>
                    <a:pt x="477" y="59"/>
                  </a:lnTo>
                  <a:lnTo>
                    <a:pt x="484" y="76"/>
                  </a:lnTo>
                  <a:lnTo>
                    <a:pt x="468" y="83"/>
                  </a:lnTo>
                  <a:lnTo>
                    <a:pt x="468" y="83"/>
                  </a:lnTo>
                  <a:close/>
                  <a:moveTo>
                    <a:pt x="534" y="55"/>
                  </a:moveTo>
                  <a:lnTo>
                    <a:pt x="525" y="38"/>
                  </a:lnTo>
                  <a:lnTo>
                    <a:pt x="541" y="29"/>
                  </a:lnTo>
                  <a:lnTo>
                    <a:pt x="551" y="45"/>
                  </a:lnTo>
                  <a:lnTo>
                    <a:pt x="534" y="55"/>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43" name="Freeform 543"/>
            <p:cNvSpPr>
              <a:spLocks noEditPoints="1"/>
            </p:cNvSpPr>
            <p:nvPr/>
          </p:nvSpPr>
          <p:spPr bwMode="auto">
            <a:xfrm>
              <a:off x="7032625" y="2046288"/>
              <a:ext cx="593725" cy="1293813"/>
            </a:xfrm>
            <a:custGeom>
              <a:avLst/>
              <a:gdLst>
                <a:gd name="T0" fmla="*/ 8 w 374"/>
                <a:gd name="T1" fmla="*/ 24 h 815"/>
                <a:gd name="T2" fmla="*/ 17 w 374"/>
                <a:gd name="T3" fmla="*/ 0 h 815"/>
                <a:gd name="T4" fmla="*/ 24 w 374"/>
                <a:gd name="T5" fmla="*/ 17 h 815"/>
                <a:gd name="T6" fmla="*/ 357 w 374"/>
                <a:gd name="T7" fmla="*/ 815 h 815"/>
                <a:gd name="T8" fmla="*/ 367 w 374"/>
                <a:gd name="T9" fmla="*/ 789 h 815"/>
                <a:gd name="T10" fmla="*/ 374 w 374"/>
                <a:gd name="T11" fmla="*/ 806 h 815"/>
                <a:gd name="T12" fmla="*/ 326 w 374"/>
                <a:gd name="T13" fmla="*/ 749 h 815"/>
                <a:gd name="T14" fmla="*/ 336 w 374"/>
                <a:gd name="T15" fmla="*/ 725 h 815"/>
                <a:gd name="T16" fmla="*/ 343 w 374"/>
                <a:gd name="T17" fmla="*/ 742 h 815"/>
                <a:gd name="T18" fmla="*/ 298 w 374"/>
                <a:gd name="T19" fmla="*/ 683 h 815"/>
                <a:gd name="T20" fmla="*/ 308 w 374"/>
                <a:gd name="T21" fmla="*/ 659 h 815"/>
                <a:gd name="T22" fmla="*/ 315 w 374"/>
                <a:gd name="T23" fmla="*/ 676 h 815"/>
                <a:gd name="T24" fmla="*/ 270 w 374"/>
                <a:gd name="T25" fmla="*/ 617 h 815"/>
                <a:gd name="T26" fmla="*/ 279 w 374"/>
                <a:gd name="T27" fmla="*/ 593 h 815"/>
                <a:gd name="T28" fmla="*/ 286 w 374"/>
                <a:gd name="T29" fmla="*/ 610 h 815"/>
                <a:gd name="T30" fmla="*/ 239 w 374"/>
                <a:gd name="T31" fmla="*/ 551 h 815"/>
                <a:gd name="T32" fmla="*/ 248 w 374"/>
                <a:gd name="T33" fmla="*/ 527 h 815"/>
                <a:gd name="T34" fmla="*/ 256 w 374"/>
                <a:gd name="T35" fmla="*/ 543 h 815"/>
                <a:gd name="T36" fmla="*/ 211 w 374"/>
                <a:gd name="T37" fmla="*/ 484 h 815"/>
                <a:gd name="T38" fmla="*/ 220 w 374"/>
                <a:gd name="T39" fmla="*/ 461 h 815"/>
                <a:gd name="T40" fmla="*/ 227 w 374"/>
                <a:gd name="T41" fmla="*/ 477 h 815"/>
                <a:gd name="T42" fmla="*/ 182 w 374"/>
                <a:gd name="T43" fmla="*/ 418 h 815"/>
                <a:gd name="T44" fmla="*/ 192 w 374"/>
                <a:gd name="T45" fmla="*/ 395 h 815"/>
                <a:gd name="T46" fmla="*/ 199 w 374"/>
                <a:gd name="T47" fmla="*/ 411 h 815"/>
                <a:gd name="T48" fmla="*/ 152 w 374"/>
                <a:gd name="T49" fmla="*/ 352 h 815"/>
                <a:gd name="T50" fmla="*/ 161 w 374"/>
                <a:gd name="T51" fmla="*/ 329 h 815"/>
                <a:gd name="T52" fmla="*/ 168 w 374"/>
                <a:gd name="T53" fmla="*/ 345 h 815"/>
                <a:gd name="T54" fmla="*/ 123 w 374"/>
                <a:gd name="T55" fmla="*/ 288 h 815"/>
                <a:gd name="T56" fmla="*/ 133 w 374"/>
                <a:gd name="T57" fmla="*/ 265 h 815"/>
                <a:gd name="T58" fmla="*/ 140 w 374"/>
                <a:gd name="T59" fmla="*/ 281 h 815"/>
                <a:gd name="T60" fmla="*/ 95 w 374"/>
                <a:gd name="T61" fmla="*/ 222 h 815"/>
                <a:gd name="T62" fmla="*/ 104 w 374"/>
                <a:gd name="T63" fmla="*/ 199 h 815"/>
                <a:gd name="T64" fmla="*/ 111 w 374"/>
                <a:gd name="T65" fmla="*/ 215 h 815"/>
                <a:gd name="T66" fmla="*/ 64 w 374"/>
                <a:gd name="T67" fmla="*/ 156 h 815"/>
                <a:gd name="T68" fmla="*/ 74 w 374"/>
                <a:gd name="T69" fmla="*/ 132 h 815"/>
                <a:gd name="T70" fmla="*/ 81 w 374"/>
                <a:gd name="T71" fmla="*/ 149 h 815"/>
                <a:gd name="T72" fmla="*/ 36 w 374"/>
                <a:gd name="T73" fmla="*/ 90 h 815"/>
                <a:gd name="T74" fmla="*/ 45 w 374"/>
                <a:gd name="T75" fmla="*/ 66 h 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4" h="815">
                  <a:moveTo>
                    <a:pt x="24" y="17"/>
                  </a:moveTo>
                  <a:lnTo>
                    <a:pt x="8" y="24"/>
                  </a:lnTo>
                  <a:lnTo>
                    <a:pt x="0" y="7"/>
                  </a:lnTo>
                  <a:lnTo>
                    <a:pt x="17" y="0"/>
                  </a:lnTo>
                  <a:lnTo>
                    <a:pt x="24" y="17"/>
                  </a:lnTo>
                  <a:lnTo>
                    <a:pt x="24" y="17"/>
                  </a:lnTo>
                  <a:close/>
                  <a:moveTo>
                    <a:pt x="374" y="806"/>
                  </a:moveTo>
                  <a:lnTo>
                    <a:pt x="357" y="815"/>
                  </a:lnTo>
                  <a:lnTo>
                    <a:pt x="350" y="799"/>
                  </a:lnTo>
                  <a:lnTo>
                    <a:pt x="367" y="789"/>
                  </a:lnTo>
                  <a:lnTo>
                    <a:pt x="374" y="806"/>
                  </a:lnTo>
                  <a:lnTo>
                    <a:pt x="374" y="806"/>
                  </a:lnTo>
                  <a:close/>
                  <a:moveTo>
                    <a:pt x="343" y="742"/>
                  </a:moveTo>
                  <a:lnTo>
                    <a:pt x="326" y="749"/>
                  </a:lnTo>
                  <a:lnTo>
                    <a:pt x="319" y="732"/>
                  </a:lnTo>
                  <a:lnTo>
                    <a:pt x="336" y="725"/>
                  </a:lnTo>
                  <a:lnTo>
                    <a:pt x="343" y="742"/>
                  </a:lnTo>
                  <a:lnTo>
                    <a:pt x="343" y="742"/>
                  </a:lnTo>
                  <a:close/>
                  <a:moveTo>
                    <a:pt x="315" y="676"/>
                  </a:moveTo>
                  <a:lnTo>
                    <a:pt x="298" y="683"/>
                  </a:lnTo>
                  <a:lnTo>
                    <a:pt x="291" y="666"/>
                  </a:lnTo>
                  <a:lnTo>
                    <a:pt x="308" y="659"/>
                  </a:lnTo>
                  <a:lnTo>
                    <a:pt x="315" y="676"/>
                  </a:lnTo>
                  <a:lnTo>
                    <a:pt x="315" y="676"/>
                  </a:lnTo>
                  <a:close/>
                  <a:moveTo>
                    <a:pt x="286" y="610"/>
                  </a:moveTo>
                  <a:lnTo>
                    <a:pt x="270" y="617"/>
                  </a:lnTo>
                  <a:lnTo>
                    <a:pt x="263" y="600"/>
                  </a:lnTo>
                  <a:lnTo>
                    <a:pt x="279" y="593"/>
                  </a:lnTo>
                  <a:lnTo>
                    <a:pt x="286" y="610"/>
                  </a:lnTo>
                  <a:lnTo>
                    <a:pt x="286" y="610"/>
                  </a:lnTo>
                  <a:close/>
                  <a:moveTo>
                    <a:pt x="256" y="543"/>
                  </a:moveTo>
                  <a:lnTo>
                    <a:pt x="239" y="551"/>
                  </a:lnTo>
                  <a:lnTo>
                    <a:pt x="232" y="534"/>
                  </a:lnTo>
                  <a:lnTo>
                    <a:pt x="248" y="527"/>
                  </a:lnTo>
                  <a:lnTo>
                    <a:pt x="256" y="543"/>
                  </a:lnTo>
                  <a:lnTo>
                    <a:pt x="256" y="543"/>
                  </a:lnTo>
                  <a:close/>
                  <a:moveTo>
                    <a:pt x="227" y="477"/>
                  </a:moveTo>
                  <a:lnTo>
                    <a:pt x="211" y="484"/>
                  </a:lnTo>
                  <a:lnTo>
                    <a:pt x="204" y="468"/>
                  </a:lnTo>
                  <a:lnTo>
                    <a:pt x="220" y="461"/>
                  </a:lnTo>
                  <a:lnTo>
                    <a:pt x="227" y="477"/>
                  </a:lnTo>
                  <a:lnTo>
                    <a:pt x="227" y="477"/>
                  </a:lnTo>
                  <a:close/>
                  <a:moveTo>
                    <a:pt x="199" y="411"/>
                  </a:moveTo>
                  <a:lnTo>
                    <a:pt x="182" y="418"/>
                  </a:lnTo>
                  <a:lnTo>
                    <a:pt x="175" y="402"/>
                  </a:lnTo>
                  <a:lnTo>
                    <a:pt x="192" y="395"/>
                  </a:lnTo>
                  <a:lnTo>
                    <a:pt x="199" y="411"/>
                  </a:lnTo>
                  <a:lnTo>
                    <a:pt x="199" y="411"/>
                  </a:lnTo>
                  <a:close/>
                  <a:moveTo>
                    <a:pt x="168" y="345"/>
                  </a:moveTo>
                  <a:lnTo>
                    <a:pt x="152" y="352"/>
                  </a:lnTo>
                  <a:lnTo>
                    <a:pt x="145" y="336"/>
                  </a:lnTo>
                  <a:lnTo>
                    <a:pt x="161" y="329"/>
                  </a:lnTo>
                  <a:lnTo>
                    <a:pt x="168" y="345"/>
                  </a:lnTo>
                  <a:lnTo>
                    <a:pt x="168" y="345"/>
                  </a:lnTo>
                  <a:close/>
                  <a:moveTo>
                    <a:pt x="140" y="281"/>
                  </a:moveTo>
                  <a:lnTo>
                    <a:pt x="123" y="288"/>
                  </a:lnTo>
                  <a:lnTo>
                    <a:pt x="116" y="272"/>
                  </a:lnTo>
                  <a:lnTo>
                    <a:pt x="133" y="265"/>
                  </a:lnTo>
                  <a:lnTo>
                    <a:pt x="140" y="281"/>
                  </a:lnTo>
                  <a:lnTo>
                    <a:pt x="140" y="281"/>
                  </a:lnTo>
                  <a:close/>
                  <a:moveTo>
                    <a:pt x="111" y="215"/>
                  </a:moveTo>
                  <a:lnTo>
                    <a:pt x="95" y="222"/>
                  </a:lnTo>
                  <a:lnTo>
                    <a:pt x="88" y="206"/>
                  </a:lnTo>
                  <a:lnTo>
                    <a:pt x="104" y="199"/>
                  </a:lnTo>
                  <a:lnTo>
                    <a:pt x="111" y="215"/>
                  </a:lnTo>
                  <a:lnTo>
                    <a:pt x="111" y="215"/>
                  </a:lnTo>
                  <a:close/>
                  <a:moveTo>
                    <a:pt x="81" y="149"/>
                  </a:moveTo>
                  <a:lnTo>
                    <a:pt x="64" y="156"/>
                  </a:lnTo>
                  <a:lnTo>
                    <a:pt x="57" y="140"/>
                  </a:lnTo>
                  <a:lnTo>
                    <a:pt x="74" y="132"/>
                  </a:lnTo>
                  <a:lnTo>
                    <a:pt x="81" y="149"/>
                  </a:lnTo>
                  <a:lnTo>
                    <a:pt x="81" y="149"/>
                  </a:lnTo>
                  <a:close/>
                  <a:moveTo>
                    <a:pt x="52" y="83"/>
                  </a:moveTo>
                  <a:lnTo>
                    <a:pt x="36" y="90"/>
                  </a:lnTo>
                  <a:lnTo>
                    <a:pt x="29" y="73"/>
                  </a:lnTo>
                  <a:lnTo>
                    <a:pt x="45" y="66"/>
                  </a:lnTo>
                  <a:lnTo>
                    <a:pt x="52" y="83"/>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44" name="Freeform 544"/>
            <p:cNvSpPr>
              <a:spLocks noEditPoints="1"/>
            </p:cNvSpPr>
            <p:nvPr/>
          </p:nvSpPr>
          <p:spPr bwMode="auto">
            <a:xfrm>
              <a:off x="5435600" y="4562475"/>
              <a:ext cx="1050925" cy="60325"/>
            </a:xfrm>
            <a:custGeom>
              <a:avLst/>
              <a:gdLst>
                <a:gd name="T0" fmla="*/ 19 w 662"/>
                <a:gd name="T1" fmla="*/ 0 h 38"/>
                <a:gd name="T2" fmla="*/ 17 w 662"/>
                <a:gd name="T3" fmla="*/ 17 h 38"/>
                <a:gd name="T4" fmla="*/ 0 w 662"/>
                <a:gd name="T5" fmla="*/ 17 h 38"/>
                <a:gd name="T6" fmla="*/ 0 w 662"/>
                <a:gd name="T7" fmla="*/ 0 h 38"/>
                <a:gd name="T8" fmla="*/ 19 w 662"/>
                <a:gd name="T9" fmla="*/ 0 h 38"/>
                <a:gd name="T10" fmla="*/ 19 w 662"/>
                <a:gd name="T11" fmla="*/ 0 h 38"/>
                <a:gd name="T12" fmla="*/ 662 w 662"/>
                <a:gd name="T13" fmla="*/ 21 h 38"/>
                <a:gd name="T14" fmla="*/ 647 w 662"/>
                <a:gd name="T15" fmla="*/ 21 h 38"/>
                <a:gd name="T16" fmla="*/ 647 w 662"/>
                <a:gd name="T17" fmla="*/ 38 h 38"/>
                <a:gd name="T18" fmla="*/ 659 w 662"/>
                <a:gd name="T19" fmla="*/ 38 h 38"/>
                <a:gd name="T20" fmla="*/ 662 w 662"/>
                <a:gd name="T21" fmla="*/ 21 h 38"/>
                <a:gd name="T22" fmla="*/ 662 w 662"/>
                <a:gd name="T23" fmla="*/ 21 h 38"/>
                <a:gd name="T24" fmla="*/ 593 w 662"/>
                <a:gd name="T25" fmla="*/ 19 h 38"/>
                <a:gd name="T26" fmla="*/ 593 w 662"/>
                <a:gd name="T27" fmla="*/ 36 h 38"/>
                <a:gd name="T28" fmla="*/ 577 w 662"/>
                <a:gd name="T29" fmla="*/ 36 h 38"/>
                <a:gd name="T30" fmla="*/ 577 w 662"/>
                <a:gd name="T31" fmla="*/ 19 h 38"/>
                <a:gd name="T32" fmla="*/ 593 w 662"/>
                <a:gd name="T33" fmla="*/ 19 h 38"/>
                <a:gd name="T34" fmla="*/ 593 w 662"/>
                <a:gd name="T35" fmla="*/ 19 h 38"/>
                <a:gd name="T36" fmla="*/ 522 w 662"/>
                <a:gd name="T37" fmla="*/ 17 h 38"/>
                <a:gd name="T38" fmla="*/ 522 w 662"/>
                <a:gd name="T39" fmla="*/ 33 h 38"/>
                <a:gd name="T40" fmla="*/ 503 w 662"/>
                <a:gd name="T41" fmla="*/ 33 h 38"/>
                <a:gd name="T42" fmla="*/ 503 w 662"/>
                <a:gd name="T43" fmla="*/ 17 h 38"/>
                <a:gd name="T44" fmla="*/ 522 w 662"/>
                <a:gd name="T45" fmla="*/ 17 h 38"/>
                <a:gd name="T46" fmla="*/ 522 w 662"/>
                <a:gd name="T47" fmla="*/ 17 h 38"/>
                <a:gd name="T48" fmla="*/ 449 w 662"/>
                <a:gd name="T49" fmla="*/ 14 h 38"/>
                <a:gd name="T50" fmla="*/ 449 w 662"/>
                <a:gd name="T51" fmla="*/ 31 h 38"/>
                <a:gd name="T52" fmla="*/ 433 w 662"/>
                <a:gd name="T53" fmla="*/ 31 h 38"/>
                <a:gd name="T54" fmla="*/ 433 w 662"/>
                <a:gd name="T55" fmla="*/ 14 h 38"/>
                <a:gd name="T56" fmla="*/ 449 w 662"/>
                <a:gd name="T57" fmla="*/ 14 h 38"/>
                <a:gd name="T58" fmla="*/ 449 w 662"/>
                <a:gd name="T59" fmla="*/ 14 h 38"/>
                <a:gd name="T60" fmla="*/ 378 w 662"/>
                <a:gd name="T61" fmla="*/ 12 h 38"/>
                <a:gd name="T62" fmla="*/ 378 w 662"/>
                <a:gd name="T63" fmla="*/ 29 h 38"/>
                <a:gd name="T64" fmla="*/ 359 w 662"/>
                <a:gd name="T65" fmla="*/ 29 h 38"/>
                <a:gd name="T66" fmla="*/ 359 w 662"/>
                <a:gd name="T67" fmla="*/ 12 h 38"/>
                <a:gd name="T68" fmla="*/ 378 w 662"/>
                <a:gd name="T69" fmla="*/ 12 h 38"/>
                <a:gd name="T70" fmla="*/ 378 w 662"/>
                <a:gd name="T71" fmla="*/ 12 h 38"/>
                <a:gd name="T72" fmla="*/ 307 w 662"/>
                <a:gd name="T73" fmla="*/ 10 h 38"/>
                <a:gd name="T74" fmla="*/ 305 w 662"/>
                <a:gd name="T75" fmla="*/ 26 h 38"/>
                <a:gd name="T76" fmla="*/ 288 w 662"/>
                <a:gd name="T77" fmla="*/ 26 h 38"/>
                <a:gd name="T78" fmla="*/ 288 w 662"/>
                <a:gd name="T79" fmla="*/ 10 h 38"/>
                <a:gd name="T80" fmla="*/ 307 w 662"/>
                <a:gd name="T81" fmla="*/ 10 h 38"/>
                <a:gd name="T82" fmla="*/ 307 w 662"/>
                <a:gd name="T83" fmla="*/ 10 h 38"/>
                <a:gd name="T84" fmla="*/ 234 w 662"/>
                <a:gd name="T85" fmla="*/ 7 h 38"/>
                <a:gd name="T86" fmla="*/ 234 w 662"/>
                <a:gd name="T87" fmla="*/ 24 h 38"/>
                <a:gd name="T88" fmla="*/ 215 w 662"/>
                <a:gd name="T89" fmla="*/ 24 h 38"/>
                <a:gd name="T90" fmla="*/ 215 w 662"/>
                <a:gd name="T91" fmla="*/ 7 h 38"/>
                <a:gd name="T92" fmla="*/ 234 w 662"/>
                <a:gd name="T93" fmla="*/ 7 h 38"/>
                <a:gd name="T94" fmla="*/ 234 w 662"/>
                <a:gd name="T95" fmla="*/ 7 h 38"/>
                <a:gd name="T96" fmla="*/ 163 w 662"/>
                <a:gd name="T97" fmla="*/ 5 h 38"/>
                <a:gd name="T98" fmla="*/ 161 w 662"/>
                <a:gd name="T99" fmla="*/ 21 h 38"/>
                <a:gd name="T100" fmla="*/ 144 w 662"/>
                <a:gd name="T101" fmla="*/ 21 h 38"/>
                <a:gd name="T102" fmla="*/ 144 w 662"/>
                <a:gd name="T103" fmla="*/ 5 h 38"/>
                <a:gd name="T104" fmla="*/ 163 w 662"/>
                <a:gd name="T105" fmla="*/ 5 h 38"/>
                <a:gd name="T106" fmla="*/ 163 w 662"/>
                <a:gd name="T107" fmla="*/ 5 h 38"/>
                <a:gd name="T108" fmla="*/ 90 w 662"/>
                <a:gd name="T109" fmla="*/ 3 h 38"/>
                <a:gd name="T110" fmla="*/ 90 w 662"/>
                <a:gd name="T111" fmla="*/ 19 h 38"/>
                <a:gd name="T112" fmla="*/ 71 w 662"/>
                <a:gd name="T113" fmla="*/ 19 h 38"/>
                <a:gd name="T114" fmla="*/ 73 w 662"/>
                <a:gd name="T115" fmla="*/ 3 h 38"/>
                <a:gd name="T116" fmla="*/ 90 w 662"/>
                <a:gd name="T117" fmla="*/ 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2" h="38">
                  <a:moveTo>
                    <a:pt x="19" y="0"/>
                  </a:moveTo>
                  <a:lnTo>
                    <a:pt x="17" y="17"/>
                  </a:lnTo>
                  <a:lnTo>
                    <a:pt x="0" y="17"/>
                  </a:lnTo>
                  <a:lnTo>
                    <a:pt x="0" y="0"/>
                  </a:lnTo>
                  <a:lnTo>
                    <a:pt x="19" y="0"/>
                  </a:lnTo>
                  <a:lnTo>
                    <a:pt x="19" y="0"/>
                  </a:lnTo>
                  <a:close/>
                  <a:moveTo>
                    <a:pt x="662" y="21"/>
                  </a:moveTo>
                  <a:lnTo>
                    <a:pt x="647" y="21"/>
                  </a:lnTo>
                  <a:lnTo>
                    <a:pt x="647" y="38"/>
                  </a:lnTo>
                  <a:lnTo>
                    <a:pt x="659" y="38"/>
                  </a:lnTo>
                  <a:lnTo>
                    <a:pt x="662" y="21"/>
                  </a:lnTo>
                  <a:lnTo>
                    <a:pt x="662" y="21"/>
                  </a:lnTo>
                  <a:close/>
                  <a:moveTo>
                    <a:pt x="593" y="19"/>
                  </a:moveTo>
                  <a:lnTo>
                    <a:pt x="593" y="36"/>
                  </a:lnTo>
                  <a:lnTo>
                    <a:pt x="577" y="36"/>
                  </a:lnTo>
                  <a:lnTo>
                    <a:pt x="577" y="19"/>
                  </a:lnTo>
                  <a:lnTo>
                    <a:pt x="593" y="19"/>
                  </a:lnTo>
                  <a:lnTo>
                    <a:pt x="593" y="19"/>
                  </a:lnTo>
                  <a:close/>
                  <a:moveTo>
                    <a:pt x="522" y="17"/>
                  </a:moveTo>
                  <a:lnTo>
                    <a:pt x="522" y="33"/>
                  </a:lnTo>
                  <a:lnTo>
                    <a:pt x="503" y="33"/>
                  </a:lnTo>
                  <a:lnTo>
                    <a:pt x="503" y="17"/>
                  </a:lnTo>
                  <a:lnTo>
                    <a:pt x="522" y="17"/>
                  </a:lnTo>
                  <a:lnTo>
                    <a:pt x="522" y="17"/>
                  </a:lnTo>
                  <a:close/>
                  <a:moveTo>
                    <a:pt x="449" y="14"/>
                  </a:moveTo>
                  <a:lnTo>
                    <a:pt x="449" y="31"/>
                  </a:lnTo>
                  <a:lnTo>
                    <a:pt x="433" y="31"/>
                  </a:lnTo>
                  <a:lnTo>
                    <a:pt x="433" y="14"/>
                  </a:lnTo>
                  <a:lnTo>
                    <a:pt x="449" y="14"/>
                  </a:lnTo>
                  <a:lnTo>
                    <a:pt x="449" y="14"/>
                  </a:lnTo>
                  <a:close/>
                  <a:moveTo>
                    <a:pt x="378" y="12"/>
                  </a:moveTo>
                  <a:lnTo>
                    <a:pt x="378" y="29"/>
                  </a:lnTo>
                  <a:lnTo>
                    <a:pt x="359" y="29"/>
                  </a:lnTo>
                  <a:lnTo>
                    <a:pt x="359" y="12"/>
                  </a:lnTo>
                  <a:lnTo>
                    <a:pt x="378" y="12"/>
                  </a:lnTo>
                  <a:lnTo>
                    <a:pt x="378" y="12"/>
                  </a:lnTo>
                  <a:close/>
                  <a:moveTo>
                    <a:pt x="307" y="10"/>
                  </a:moveTo>
                  <a:lnTo>
                    <a:pt x="305" y="26"/>
                  </a:lnTo>
                  <a:lnTo>
                    <a:pt x="288" y="26"/>
                  </a:lnTo>
                  <a:lnTo>
                    <a:pt x="288" y="10"/>
                  </a:lnTo>
                  <a:lnTo>
                    <a:pt x="307" y="10"/>
                  </a:lnTo>
                  <a:lnTo>
                    <a:pt x="307" y="10"/>
                  </a:lnTo>
                  <a:close/>
                  <a:moveTo>
                    <a:pt x="234" y="7"/>
                  </a:moveTo>
                  <a:lnTo>
                    <a:pt x="234" y="24"/>
                  </a:lnTo>
                  <a:lnTo>
                    <a:pt x="215" y="24"/>
                  </a:lnTo>
                  <a:lnTo>
                    <a:pt x="215" y="7"/>
                  </a:lnTo>
                  <a:lnTo>
                    <a:pt x="234" y="7"/>
                  </a:lnTo>
                  <a:lnTo>
                    <a:pt x="234" y="7"/>
                  </a:lnTo>
                  <a:close/>
                  <a:moveTo>
                    <a:pt x="163" y="5"/>
                  </a:moveTo>
                  <a:lnTo>
                    <a:pt x="161" y="21"/>
                  </a:lnTo>
                  <a:lnTo>
                    <a:pt x="144" y="21"/>
                  </a:lnTo>
                  <a:lnTo>
                    <a:pt x="144" y="5"/>
                  </a:lnTo>
                  <a:lnTo>
                    <a:pt x="163" y="5"/>
                  </a:lnTo>
                  <a:lnTo>
                    <a:pt x="163" y="5"/>
                  </a:lnTo>
                  <a:close/>
                  <a:moveTo>
                    <a:pt x="90" y="3"/>
                  </a:moveTo>
                  <a:lnTo>
                    <a:pt x="90" y="19"/>
                  </a:lnTo>
                  <a:lnTo>
                    <a:pt x="71" y="19"/>
                  </a:lnTo>
                  <a:lnTo>
                    <a:pt x="73" y="3"/>
                  </a:lnTo>
                  <a:lnTo>
                    <a:pt x="90" y="3"/>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45" name="Freeform 545"/>
            <p:cNvSpPr>
              <a:spLocks noEditPoints="1"/>
            </p:cNvSpPr>
            <p:nvPr/>
          </p:nvSpPr>
          <p:spPr bwMode="auto">
            <a:xfrm>
              <a:off x="6351588" y="4592638"/>
              <a:ext cx="1049338" cy="60325"/>
            </a:xfrm>
            <a:custGeom>
              <a:avLst/>
              <a:gdLst>
                <a:gd name="T0" fmla="*/ 18 w 661"/>
                <a:gd name="T1" fmla="*/ 0 h 38"/>
                <a:gd name="T2" fmla="*/ 18 w 661"/>
                <a:gd name="T3" fmla="*/ 17 h 38"/>
                <a:gd name="T4" fmla="*/ 0 w 661"/>
                <a:gd name="T5" fmla="*/ 17 h 38"/>
                <a:gd name="T6" fmla="*/ 0 w 661"/>
                <a:gd name="T7" fmla="*/ 0 h 38"/>
                <a:gd name="T8" fmla="*/ 18 w 661"/>
                <a:gd name="T9" fmla="*/ 0 h 38"/>
                <a:gd name="T10" fmla="*/ 18 w 661"/>
                <a:gd name="T11" fmla="*/ 0 h 38"/>
                <a:gd name="T12" fmla="*/ 661 w 661"/>
                <a:gd name="T13" fmla="*/ 21 h 38"/>
                <a:gd name="T14" fmla="*/ 647 w 661"/>
                <a:gd name="T15" fmla="*/ 21 h 38"/>
                <a:gd name="T16" fmla="*/ 647 w 661"/>
                <a:gd name="T17" fmla="*/ 38 h 38"/>
                <a:gd name="T18" fmla="*/ 661 w 661"/>
                <a:gd name="T19" fmla="*/ 38 h 38"/>
                <a:gd name="T20" fmla="*/ 661 w 661"/>
                <a:gd name="T21" fmla="*/ 21 h 38"/>
                <a:gd name="T22" fmla="*/ 661 w 661"/>
                <a:gd name="T23" fmla="*/ 21 h 38"/>
                <a:gd name="T24" fmla="*/ 595 w 661"/>
                <a:gd name="T25" fmla="*/ 19 h 38"/>
                <a:gd name="T26" fmla="*/ 592 w 661"/>
                <a:gd name="T27" fmla="*/ 36 h 38"/>
                <a:gd name="T28" fmla="*/ 576 w 661"/>
                <a:gd name="T29" fmla="*/ 36 h 38"/>
                <a:gd name="T30" fmla="*/ 576 w 661"/>
                <a:gd name="T31" fmla="*/ 19 h 38"/>
                <a:gd name="T32" fmla="*/ 595 w 661"/>
                <a:gd name="T33" fmla="*/ 19 h 38"/>
                <a:gd name="T34" fmla="*/ 595 w 661"/>
                <a:gd name="T35" fmla="*/ 19 h 38"/>
                <a:gd name="T36" fmla="*/ 522 w 661"/>
                <a:gd name="T37" fmla="*/ 17 h 38"/>
                <a:gd name="T38" fmla="*/ 522 w 661"/>
                <a:gd name="T39" fmla="*/ 33 h 38"/>
                <a:gd name="T40" fmla="*/ 503 w 661"/>
                <a:gd name="T41" fmla="*/ 33 h 38"/>
                <a:gd name="T42" fmla="*/ 505 w 661"/>
                <a:gd name="T43" fmla="*/ 17 h 38"/>
                <a:gd name="T44" fmla="*/ 522 w 661"/>
                <a:gd name="T45" fmla="*/ 17 h 38"/>
                <a:gd name="T46" fmla="*/ 522 w 661"/>
                <a:gd name="T47" fmla="*/ 17 h 38"/>
                <a:gd name="T48" fmla="*/ 451 w 661"/>
                <a:gd name="T49" fmla="*/ 14 h 38"/>
                <a:gd name="T50" fmla="*/ 448 w 661"/>
                <a:gd name="T51" fmla="*/ 31 h 38"/>
                <a:gd name="T52" fmla="*/ 432 w 661"/>
                <a:gd name="T53" fmla="*/ 31 h 38"/>
                <a:gd name="T54" fmla="*/ 432 w 661"/>
                <a:gd name="T55" fmla="*/ 14 h 38"/>
                <a:gd name="T56" fmla="*/ 451 w 661"/>
                <a:gd name="T57" fmla="*/ 14 h 38"/>
                <a:gd name="T58" fmla="*/ 451 w 661"/>
                <a:gd name="T59" fmla="*/ 14 h 38"/>
                <a:gd name="T60" fmla="*/ 377 w 661"/>
                <a:gd name="T61" fmla="*/ 12 h 38"/>
                <a:gd name="T62" fmla="*/ 377 w 661"/>
                <a:gd name="T63" fmla="*/ 28 h 38"/>
                <a:gd name="T64" fmla="*/ 359 w 661"/>
                <a:gd name="T65" fmla="*/ 28 h 38"/>
                <a:gd name="T66" fmla="*/ 361 w 661"/>
                <a:gd name="T67" fmla="*/ 12 h 38"/>
                <a:gd name="T68" fmla="*/ 377 w 661"/>
                <a:gd name="T69" fmla="*/ 12 h 38"/>
                <a:gd name="T70" fmla="*/ 377 w 661"/>
                <a:gd name="T71" fmla="*/ 12 h 38"/>
                <a:gd name="T72" fmla="*/ 307 w 661"/>
                <a:gd name="T73" fmla="*/ 10 h 38"/>
                <a:gd name="T74" fmla="*/ 307 w 661"/>
                <a:gd name="T75" fmla="*/ 26 h 38"/>
                <a:gd name="T76" fmla="*/ 288 w 661"/>
                <a:gd name="T77" fmla="*/ 26 h 38"/>
                <a:gd name="T78" fmla="*/ 288 w 661"/>
                <a:gd name="T79" fmla="*/ 10 h 38"/>
                <a:gd name="T80" fmla="*/ 307 w 661"/>
                <a:gd name="T81" fmla="*/ 10 h 38"/>
                <a:gd name="T82" fmla="*/ 307 w 661"/>
                <a:gd name="T83" fmla="*/ 10 h 38"/>
                <a:gd name="T84" fmla="*/ 233 w 661"/>
                <a:gd name="T85" fmla="*/ 7 h 38"/>
                <a:gd name="T86" fmla="*/ 233 w 661"/>
                <a:gd name="T87" fmla="*/ 24 h 38"/>
                <a:gd name="T88" fmla="*/ 215 w 661"/>
                <a:gd name="T89" fmla="*/ 24 h 38"/>
                <a:gd name="T90" fmla="*/ 217 w 661"/>
                <a:gd name="T91" fmla="*/ 7 h 38"/>
                <a:gd name="T92" fmla="*/ 233 w 661"/>
                <a:gd name="T93" fmla="*/ 7 h 38"/>
                <a:gd name="T94" fmla="*/ 233 w 661"/>
                <a:gd name="T95" fmla="*/ 7 h 38"/>
                <a:gd name="T96" fmla="*/ 163 w 661"/>
                <a:gd name="T97" fmla="*/ 5 h 38"/>
                <a:gd name="T98" fmla="*/ 163 w 661"/>
                <a:gd name="T99" fmla="*/ 21 h 38"/>
                <a:gd name="T100" fmla="*/ 144 w 661"/>
                <a:gd name="T101" fmla="*/ 21 h 38"/>
                <a:gd name="T102" fmla="*/ 144 w 661"/>
                <a:gd name="T103" fmla="*/ 5 h 38"/>
                <a:gd name="T104" fmla="*/ 163 w 661"/>
                <a:gd name="T105" fmla="*/ 5 h 38"/>
                <a:gd name="T106" fmla="*/ 163 w 661"/>
                <a:gd name="T107" fmla="*/ 5 h 38"/>
                <a:gd name="T108" fmla="*/ 89 w 661"/>
                <a:gd name="T109" fmla="*/ 2 h 38"/>
                <a:gd name="T110" fmla="*/ 89 w 661"/>
                <a:gd name="T111" fmla="*/ 19 h 38"/>
                <a:gd name="T112" fmla="*/ 73 w 661"/>
                <a:gd name="T113" fmla="*/ 19 h 38"/>
                <a:gd name="T114" fmla="*/ 73 w 661"/>
                <a:gd name="T115" fmla="*/ 2 h 38"/>
                <a:gd name="T116" fmla="*/ 89 w 661"/>
                <a:gd name="T11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1" h="38">
                  <a:moveTo>
                    <a:pt x="18" y="0"/>
                  </a:moveTo>
                  <a:lnTo>
                    <a:pt x="18" y="17"/>
                  </a:lnTo>
                  <a:lnTo>
                    <a:pt x="0" y="17"/>
                  </a:lnTo>
                  <a:lnTo>
                    <a:pt x="0" y="0"/>
                  </a:lnTo>
                  <a:lnTo>
                    <a:pt x="18" y="0"/>
                  </a:lnTo>
                  <a:lnTo>
                    <a:pt x="18" y="0"/>
                  </a:lnTo>
                  <a:close/>
                  <a:moveTo>
                    <a:pt x="661" y="21"/>
                  </a:moveTo>
                  <a:lnTo>
                    <a:pt x="647" y="21"/>
                  </a:lnTo>
                  <a:lnTo>
                    <a:pt x="647" y="38"/>
                  </a:lnTo>
                  <a:lnTo>
                    <a:pt x="661" y="38"/>
                  </a:lnTo>
                  <a:lnTo>
                    <a:pt x="661" y="21"/>
                  </a:lnTo>
                  <a:lnTo>
                    <a:pt x="661" y="21"/>
                  </a:lnTo>
                  <a:close/>
                  <a:moveTo>
                    <a:pt x="595" y="19"/>
                  </a:moveTo>
                  <a:lnTo>
                    <a:pt x="592" y="36"/>
                  </a:lnTo>
                  <a:lnTo>
                    <a:pt x="576" y="36"/>
                  </a:lnTo>
                  <a:lnTo>
                    <a:pt x="576" y="19"/>
                  </a:lnTo>
                  <a:lnTo>
                    <a:pt x="595" y="19"/>
                  </a:lnTo>
                  <a:lnTo>
                    <a:pt x="595" y="19"/>
                  </a:lnTo>
                  <a:close/>
                  <a:moveTo>
                    <a:pt x="522" y="17"/>
                  </a:moveTo>
                  <a:lnTo>
                    <a:pt x="522" y="33"/>
                  </a:lnTo>
                  <a:lnTo>
                    <a:pt x="503" y="33"/>
                  </a:lnTo>
                  <a:lnTo>
                    <a:pt x="505" y="17"/>
                  </a:lnTo>
                  <a:lnTo>
                    <a:pt x="522" y="17"/>
                  </a:lnTo>
                  <a:lnTo>
                    <a:pt x="522" y="17"/>
                  </a:lnTo>
                  <a:close/>
                  <a:moveTo>
                    <a:pt x="451" y="14"/>
                  </a:moveTo>
                  <a:lnTo>
                    <a:pt x="448" y="31"/>
                  </a:lnTo>
                  <a:lnTo>
                    <a:pt x="432" y="31"/>
                  </a:lnTo>
                  <a:lnTo>
                    <a:pt x="432" y="14"/>
                  </a:lnTo>
                  <a:lnTo>
                    <a:pt x="451" y="14"/>
                  </a:lnTo>
                  <a:lnTo>
                    <a:pt x="451" y="14"/>
                  </a:lnTo>
                  <a:close/>
                  <a:moveTo>
                    <a:pt x="377" y="12"/>
                  </a:moveTo>
                  <a:lnTo>
                    <a:pt x="377" y="28"/>
                  </a:lnTo>
                  <a:lnTo>
                    <a:pt x="359" y="28"/>
                  </a:lnTo>
                  <a:lnTo>
                    <a:pt x="361" y="12"/>
                  </a:lnTo>
                  <a:lnTo>
                    <a:pt x="377" y="12"/>
                  </a:lnTo>
                  <a:lnTo>
                    <a:pt x="377" y="12"/>
                  </a:lnTo>
                  <a:close/>
                  <a:moveTo>
                    <a:pt x="307" y="10"/>
                  </a:moveTo>
                  <a:lnTo>
                    <a:pt x="307" y="26"/>
                  </a:lnTo>
                  <a:lnTo>
                    <a:pt x="288" y="26"/>
                  </a:lnTo>
                  <a:lnTo>
                    <a:pt x="288" y="10"/>
                  </a:lnTo>
                  <a:lnTo>
                    <a:pt x="307" y="10"/>
                  </a:lnTo>
                  <a:lnTo>
                    <a:pt x="307" y="10"/>
                  </a:lnTo>
                  <a:close/>
                  <a:moveTo>
                    <a:pt x="233" y="7"/>
                  </a:moveTo>
                  <a:lnTo>
                    <a:pt x="233" y="24"/>
                  </a:lnTo>
                  <a:lnTo>
                    <a:pt x="215" y="24"/>
                  </a:lnTo>
                  <a:lnTo>
                    <a:pt x="217" y="7"/>
                  </a:lnTo>
                  <a:lnTo>
                    <a:pt x="233" y="7"/>
                  </a:lnTo>
                  <a:lnTo>
                    <a:pt x="233" y="7"/>
                  </a:lnTo>
                  <a:close/>
                  <a:moveTo>
                    <a:pt x="163" y="5"/>
                  </a:moveTo>
                  <a:lnTo>
                    <a:pt x="163" y="21"/>
                  </a:lnTo>
                  <a:lnTo>
                    <a:pt x="144" y="21"/>
                  </a:lnTo>
                  <a:lnTo>
                    <a:pt x="144" y="5"/>
                  </a:lnTo>
                  <a:lnTo>
                    <a:pt x="163" y="5"/>
                  </a:lnTo>
                  <a:lnTo>
                    <a:pt x="163" y="5"/>
                  </a:lnTo>
                  <a:close/>
                  <a:moveTo>
                    <a:pt x="89" y="2"/>
                  </a:moveTo>
                  <a:lnTo>
                    <a:pt x="89" y="19"/>
                  </a:lnTo>
                  <a:lnTo>
                    <a:pt x="73" y="19"/>
                  </a:lnTo>
                  <a:lnTo>
                    <a:pt x="73" y="2"/>
                  </a:lnTo>
                  <a:lnTo>
                    <a:pt x="89" y="2"/>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46" name="Freeform 546"/>
            <p:cNvSpPr>
              <a:spLocks noEditPoints="1"/>
            </p:cNvSpPr>
            <p:nvPr/>
          </p:nvSpPr>
          <p:spPr bwMode="auto">
            <a:xfrm>
              <a:off x="2428875" y="3249613"/>
              <a:ext cx="1398588" cy="98425"/>
            </a:xfrm>
            <a:custGeom>
              <a:avLst/>
              <a:gdLst>
                <a:gd name="T0" fmla="*/ 19 w 881"/>
                <a:gd name="T1" fmla="*/ 59 h 62"/>
                <a:gd name="T2" fmla="*/ 0 w 881"/>
                <a:gd name="T3" fmla="*/ 43 h 62"/>
                <a:gd name="T4" fmla="*/ 17 w 881"/>
                <a:gd name="T5" fmla="*/ 43 h 62"/>
                <a:gd name="T6" fmla="*/ 881 w 881"/>
                <a:gd name="T7" fmla="*/ 19 h 62"/>
                <a:gd name="T8" fmla="*/ 862 w 881"/>
                <a:gd name="T9" fmla="*/ 3 h 62"/>
                <a:gd name="T10" fmla="*/ 881 w 881"/>
                <a:gd name="T11" fmla="*/ 0 h 62"/>
                <a:gd name="T12" fmla="*/ 810 w 881"/>
                <a:gd name="T13" fmla="*/ 22 h 62"/>
                <a:gd name="T14" fmla="*/ 791 w 881"/>
                <a:gd name="T15" fmla="*/ 5 h 62"/>
                <a:gd name="T16" fmla="*/ 808 w 881"/>
                <a:gd name="T17" fmla="*/ 5 h 62"/>
                <a:gd name="T18" fmla="*/ 737 w 881"/>
                <a:gd name="T19" fmla="*/ 26 h 62"/>
                <a:gd name="T20" fmla="*/ 718 w 881"/>
                <a:gd name="T21" fmla="*/ 10 h 62"/>
                <a:gd name="T22" fmla="*/ 737 w 881"/>
                <a:gd name="T23" fmla="*/ 8 h 62"/>
                <a:gd name="T24" fmla="*/ 666 w 881"/>
                <a:gd name="T25" fmla="*/ 29 h 62"/>
                <a:gd name="T26" fmla="*/ 647 w 881"/>
                <a:gd name="T27" fmla="*/ 12 h 62"/>
                <a:gd name="T28" fmla="*/ 664 w 881"/>
                <a:gd name="T29" fmla="*/ 12 h 62"/>
                <a:gd name="T30" fmla="*/ 593 w 881"/>
                <a:gd name="T31" fmla="*/ 33 h 62"/>
                <a:gd name="T32" fmla="*/ 574 w 881"/>
                <a:gd name="T33" fmla="*/ 17 h 62"/>
                <a:gd name="T34" fmla="*/ 593 w 881"/>
                <a:gd name="T35" fmla="*/ 15 h 62"/>
                <a:gd name="T36" fmla="*/ 522 w 881"/>
                <a:gd name="T37" fmla="*/ 36 h 62"/>
                <a:gd name="T38" fmla="*/ 503 w 881"/>
                <a:gd name="T39" fmla="*/ 19 h 62"/>
                <a:gd name="T40" fmla="*/ 522 w 881"/>
                <a:gd name="T41" fmla="*/ 19 h 62"/>
                <a:gd name="T42" fmla="*/ 449 w 881"/>
                <a:gd name="T43" fmla="*/ 41 h 62"/>
                <a:gd name="T44" fmla="*/ 430 w 881"/>
                <a:gd name="T45" fmla="*/ 24 h 62"/>
                <a:gd name="T46" fmla="*/ 449 w 881"/>
                <a:gd name="T47" fmla="*/ 22 h 62"/>
                <a:gd name="T48" fmla="*/ 378 w 881"/>
                <a:gd name="T49" fmla="*/ 43 h 62"/>
                <a:gd name="T50" fmla="*/ 359 w 881"/>
                <a:gd name="T51" fmla="*/ 26 h 62"/>
                <a:gd name="T52" fmla="*/ 378 w 881"/>
                <a:gd name="T53" fmla="*/ 26 h 62"/>
                <a:gd name="T54" fmla="*/ 307 w 881"/>
                <a:gd name="T55" fmla="*/ 48 h 62"/>
                <a:gd name="T56" fmla="*/ 288 w 881"/>
                <a:gd name="T57" fmla="*/ 29 h 62"/>
                <a:gd name="T58" fmla="*/ 305 w 881"/>
                <a:gd name="T59" fmla="*/ 29 h 62"/>
                <a:gd name="T60" fmla="*/ 234 w 881"/>
                <a:gd name="T61" fmla="*/ 50 h 62"/>
                <a:gd name="T62" fmla="*/ 215 w 881"/>
                <a:gd name="T63" fmla="*/ 33 h 62"/>
                <a:gd name="T64" fmla="*/ 234 w 881"/>
                <a:gd name="T65" fmla="*/ 33 h 62"/>
                <a:gd name="T66" fmla="*/ 163 w 881"/>
                <a:gd name="T67" fmla="*/ 55 h 62"/>
                <a:gd name="T68" fmla="*/ 144 w 881"/>
                <a:gd name="T69" fmla="*/ 36 h 62"/>
                <a:gd name="T70" fmla="*/ 161 w 881"/>
                <a:gd name="T71" fmla="*/ 36 h 62"/>
                <a:gd name="T72" fmla="*/ 90 w 881"/>
                <a:gd name="T73" fmla="*/ 57 h 62"/>
                <a:gd name="T74" fmla="*/ 71 w 881"/>
                <a:gd name="T75" fmla="*/ 4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81" h="62">
                  <a:moveTo>
                    <a:pt x="17" y="43"/>
                  </a:moveTo>
                  <a:lnTo>
                    <a:pt x="19" y="59"/>
                  </a:lnTo>
                  <a:lnTo>
                    <a:pt x="0" y="62"/>
                  </a:lnTo>
                  <a:lnTo>
                    <a:pt x="0" y="43"/>
                  </a:lnTo>
                  <a:lnTo>
                    <a:pt x="17" y="43"/>
                  </a:lnTo>
                  <a:lnTo>
                    <a:pt x="17" y="43"/>
                  </a:lnTo>
                  <a:close/>
                  <a:moveTo>
                    <a:pt x="881" y="0"/>
                  </a:moveTo>
                  <a:lnTo>
                    <a:pt x="881" y="19"/>
                  </a:lnTo>
                  <a:lnTo>
                    <a:pt x="862" y="19"/>
                  </a:lnTo>
                  <a:lnTo>
                    <a:pt x="862" y="3"/>
                  </a:lnTo>
                  <a:lnTo>
                    <a:pt x="881" y="0"/>
                  </a:lnTo>
                  <a:lnTo>
                    <a:pt x="881" y="0"/>
                  </a:lnTo>
                  <a:close/>
                  <a:moveTo>
                    <a:pt x="808" y="5"/>
                  </a:moveTo>
                  <a:lnTo>
                    <a:pt x="810" y="22"/>
                  </a:lnTo>
                  <a:lnTo>
                    <a:pt x="791" y="24"/>
                  </a:lnTo>
                  <a:lnTo>
                    <a:pt x="791" y="5"/>
                  </a:lnTo>
                  <a:lnTo>
                    <a:pt x="808" y="5"/>
                  </a:lnTo>
                  <a:lnTo>
                    <a:pt x="808" y="5"/>
                  </a:lnTo>
                  <a:close/>
                  <a:moveTo>
                    <a:pt x="737" y="8"/>
                  </a:moveTo>
                  <a:lnTo>
                    <a:pt x="737" y="26"/>
                  </a:lnTo>
                  <a:lnTo>
                    <a:pt x="720" y="26"/>
                  </a:lnTo>
                  <a:lnTo>
                    <a:pt x="718" y="10"/>
                  </a:lnTo>
                  <a:lnTo>
                    <a:pt x="737" y="8"/>
                  </a:lnTo>
                  <a:lnTo>
                    <a:pt x="737" y="8"/>
                  </a:lnTo>
                  <a:close/>
                  <a:moveTo>
                    <a:pt x="664" y="12"/>
                  </a:moveTo>
                  <a:lnTo>
                    <a:pt x="666" y="29"/>
                  </a:lnTo>
                  <a:lnTo>
                    <a:pt x="647" y="31"/>
                  </a:lnTo>
                  <a:lnTo>
                    <a:pt x="647" y="12"/>
                  </a:lnTo>
                  <a:lnTo>
                    <a:pt x="664" y="12"/>
                  </a:lnTo>
                  <a:lnTo>
                    <a:pt x="664" y="12"/>
                  </a:lnTo>
                  <a:close/>
                  <a:moveTo>
                    <a:pt x="593" y="15"/>
                  </a:moveTo>
                  <a:lnTo>
                    <a:pt x="593" y="33"/>
                  </a:lnTo>
                  <a:lnTo>
                    <a:pt x="576" y="33"/>
                  </a:lnTo>
                  <a:lnTo>
                    <a:pt x="574" y="17"/>
                  </a:lnTo>
                  <a:lnTo>
                    <a:pt x="593" y="15"/>
                  </a:lnTo>
                  <a:lnTo>
                    <a:pt x="593" y="15"/>
                  </a:lnTo>
                  <a:close/>
                  <a:moveTo>
                    <a:pt x="522" y="19"/>
                  </a:moveTo>
                  <a:lnTo>
                    <a:pt x="522" y="36"/>
                  </a:lnTo>
                  <a:lnTo>
                    <a:pt x="503" y="38"/>
                  </a:lnTo>
                  <a:lnTo>
                    <a:pt x="503" y="19"/>
                  </a:lnTo>
                  <a:lnTo>
                    <a:pt x="522" y="19"/>
                  </a:lnTo>
                  <a:lnTo>
                    <a:pt x="522" y="19"/>
                  </a:lnTo>
                  <a:close/>
                  <a:moveTo>
                    <a:pt x="449" y="22"/>
                  </a:moveTo>
                  <a:lnTo>
                    <a:pt x="449" y="41"/>
                  </a:lnTo>
                  <a:lnTo>
                    <a:pt x="432" y="41"/>
                  </a:lnTo>
                  <a:lnTo>
                    <a:pt x="430" y="24"/>
                  </a:lnTo>
                  <a:lnTo>
                    <a:pt x="449" y="22"/>
                  </a:lnTo>
                  <a:lnTo>
                    <a:pt x="449" y="22"/>
                  </a:lnTo>
                  <a:close/>
                  <a:moveTo>
                    <a:pt x="378" y="26"/>
                  </a:moveTo>
                  <a:lnTo>
                    <a:pt x="378" y="43"/>
                  </a:lnTo>
                  <a:lnTo>
                    <a:pt x="359" y="45"/>
                  </a:lnTo>
                  <a:lnTo>
                    <a:pt x="359" y="26"/>
                  </a:lnTo>
                  <a:lnTo>
                    <a:pt x="378" y="26"/>
                  </a:lnTo>
                  <a:lnTo>
                    <a:pt x="378" y="26"/>
                  </a:lnTo>
                  <a:close/>
                  <a:moveTo>
                    <a:pt x="305" y="29"/>
                  </a:moveTo>
                  <a:lnTo>
                    <a:pt x="307" y="48"/>
                  </a:lnTo>
                  <a:lnTo>
                    <a:pt x="288" y="48"/>
                  </a:lnTo>
                  <a:lnTo>
                    <a:pt x="288" y="29"/>
                  </a:lnTo>
                  <a:lnTo>
                    <a:pt x="305" y="29"/>
                  </a:lnTo>
                  <a:lnTo>
                    <a:pt x="305" y="29"/>
                  </a:lnTo>
                  <a:close/>
                  <a:moveTo>
                    <a:pt x="234" y="33"/>
                  </a:moveTo>
                  <a:lnTo>
                    <a:pt x="234" y="50"/>
                  </a:lnTo>
                  <a:lnTo>
                    <a:pt x="215" y="50"/>
                  </a:lnTo>
                  <a:lnTo>
                    <a:pt x="215" y="33"/>
                  </a:lnTo>
                  <a:lnTo>
                    <a:pt x="234" y="33"/>
                  </a:lnTo>
                  <a:lnTo>
                    <a:pt x="234" y="33"/>
                  </a:lnTo>
                  <a:close/>
                  <a:moveTo>
                    <a:pt x="161" y="36"/>
                  </a:moveTo>
                  <a:lnTo>
                    <a:pt x="163" y="55"/>
                  </a:lnTo>
                  <a:lnTo>
                    <a:pt x="144" y="55"/>
                  </a:lnTo>
                  <a:lnTo>
                    <a:pt x="144" y="36"/>
                  </a:lnTo>
                  <a:lnTo>
                    <a:pt x="161" y="36"/>
                  </a:lnTo>
                  <a:lnTo>
                    <a:pt x="161" y="36"/>
                  </a:lnTo>
                  <a:close/>
                  <a:moveTo>
                    <a:pt x="90" y="38"/>
                  </a:moveTo>
                  <a:lnTo>
                    <a:pt x="90" y="57"/>
                  </a:lnTo>
                  <a:lnTo>
                    <a:pt x="73" y="57"/>
                  </a:lnTo>
                  <a:lnTo>
                    <a:pt x="71" y="41"/>
                  </a:lnTo>
                  <a:lnTo>
                    <a:pt x="90" y="38"/>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47" name="Freeform 547"/>
            <p:cNvSpPr>
              <a:spLocks noEditPoints="1"/>
            </p:cNvSpPr>
            <p:nvPr/>
          </p:nvSpPr>
          <p:spPr bwMode="auto">
            <a:xfrm>
              <a:off x="3227388" y="3213100"/>
              <a:ext cx="1398588" cy="96838"/>
            </a:xfrm>
            <a:custGeom>
              <a:avLst/>
              <a:gdLst>
                <a:gd name="T0" fmla="*/ 19 w 881"/>
                <a:gd name="T1" fmla="*/ 59 h 61"/>
                <a:gd name="T2" fmla="*/ 0 w 881"/>
                <a:gd name="T3" fmla="*/ 42 h 61"/>
                <a:gd name="T4" fmla="*/ 19 w 881"/>
                <a:gd name="T5" fmla="*/ 42 h 61"/>
                <a:gd name="T6" fmla="*/ 881 w 881"/>
                <a:gd name="T7" fmla="*/ 19 h 61"/>
                <a:gd name="T8" fmla="*/ 862 w 881"/>
                <a:gd name="T9" fmla="*/ 2 h 61"/>
                <a:gd name="T10" fmla="*/ 881 w 881"/>
                <a:gd name="T11" fmla="*/ 0 h 61"/>
                <a:gd name="T12" fmla="*/ 810 w 881"/>
                <a:gd name="T13" fmla="*/ 21 h 61"/>
                <a:gd name="T14" fmla="*/ 791 w 881"/>
                <a:gd name="T15" fmla="*/ 5 h 61"/>
                <a:gd name="T16" fmla="*/ 808 w 881"/>
                <a:gd name="T17" fmla="*/ 5 h 61"/>
                <a:gd name="T18" fmla="*/ 737 w 881"/>
                <a:gd name="T19" fmla="*/ 26 h 61"/>
                <a:gd name="T20" fmla="*/ 718 w 881"/>
                <a:gd name="T21" fmla="*/ 9 h 61"/>
                <a:gd name="T22" fmla="*/ 737 w 881"/>
                <a:gd name="T23" fmla="*/ 7 h 61"/>
                <a:gd name="T24" fmla="*/ 666 w 881"/>
                <a:gd name="T25" fmla="*/ 28 h 61"/>
                <a:gd name="T26" fmla="*/ 647 w 881"/>
                <a:gd name="T27" fmla="*/ 12 h 61"/>
                <a:gd name="T28" fmla="*/ 664 w 881"/>
                <a:gd name="T29" fmla="*/ 12 h 61"/>
                <a:gd name="T30" fmla="*/ 593 w 881"/>
                <a:gd name="T31" fmla="*/ 33 h 61"/>
                <a:gd name="T32" fmla="*/ 574 w 881"/>
                <a:gd name="T33" fmla="*/ 14 h 61"/>
                <a:gd name="T34" fmla="*/ 593 w 881"/>
                <a:gd name="T35" fmla="*/ 14 h 61"/>
                <a:gd name="T36" fmla="*/ 522 w 881"/>
                <a:gd name="T37" fmla="*/ 35 h 61"/>
                <a:gd name="T38" fmla="*/ 503 w 881"/>
                <a:gd name="T39" fmla="*/ 19 h 61"/>
                <a:gd name="T40" fmla="*/ 522 w 881"/>
                <a:gd name="T41" fmla="*/ 19 h 61"/>
                <a:gd name="T42" fmla="*/ 451 w 881"/>
                <a:gd name="T43" fmla="*/ 40 h 61"/>
                <a:gd name="T44" fmla="*/ 432 w 881"/>
                <a:gd name="T45" fmla="*/ 21 h 61"/>
                <a:gd name="T46" fmla="*/ 449 w 881"/>
                <a:gd name="T47" fmla="*/ 21 h 61"/>
                <a:gd name="T48" fmla="*/ 378 w 881"/>
                <a:gd name="T49" fmla="*/ 42 h 61"/>
                <a:gd name="T50" fmla="*/ 359 w 881"/>
                <a:gd name="T51" fmla="*/ 26 h 61"/>
                <a:gd name="T52" fmla="*/ 378 w 881"/>
                <a:gd name="T53" fmla="*/ 23 h 61"/>
                <a:gd name="T54" fmla="*/ 307 w 881"/>
                <a:gd name="T55" fmla="*/ 45 h 61"/>
                <a:gd name="T56" fmla="*/ 288 w 881"/>
                <a:gd name="T57" fmla="*/ 28 h 61"/>
                <a:gd name="T58" fmla="*/ 305 w 881"/>
                <a:gd name="T59" fmla="*/ 28 h 61"/>
                <a:gd name="T60" fmla="*/ 234 w 881"/>
                <a:gd name="T61" fmla="*/ 49 h 61"/>
                <a:gd name="T62" fmla="*/ 215 w 881"/>
                <a:gd name="T63" fmla="*/ 33 h 61"/>
                <a:gd name="T64" fmla="*/ 234 w 881"/>
                <a:gd name="T65" fmla="*/ 31 h 61"/>
                <a:gd name="T66" fmla="*/ 163 w 881"/>
                <a:gd name="T67" fmla="*/ 52 h 61"/>
                <a:gd name="T68" fmla="*/ 144 w 881"/>
                <a:gd name="T69" fmla="*/ 35 h 61"/>
                <a:gd name="T70" fmla="*/ 161 w 881"/>
                <a:gd name="T71" fmla="*/ 35 h 61"/>
                <a:gd name="T72" fmla="*/ 90 w 881"/>
                <a:gd name="T73" fmla="*/ 56 h 61"/>
                <a:gd name="T74" fmla="*/ 71 w 881"/>
                <a:gd name="T75"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81" h="61">
                  <a:moveTo>
                    <a:pt x="19" y="42"/>
                  </a:moveTo>
                  <a:lnTo>
                    <a:pt x="19" y="59"/>
                  </a:lnTo>
                  <a:lnTo>
                    <a:pt x="0" y="61"/>
                  </a:lnTo>
                  <a:lnTo>
                    <a:pt x="0" y="42"/>
                  </a:lnTo>
                  <a:lnTo>
                    <a:pt x="19" y="42"/>
                  </a:lnTo>
                  <a:lnTo>
                    <a:pt x="19" y="42"/>
                  </a:lnTo>
                  <a:close/>
                  <a:moveTo>
                    <a:pt x="881" y="0"/>
                  </a:moveTo>
                  <a:lnTo>
                    <a:pt x="881" y="19"/>
                  </a:lnTo>
                  <a:lnTo>
                    <a:pt x="865" y="19"/>
                  </a:lnTo>
                  <a:lnTo>
                    <a:pt x="862" y="2"/>
                  </a:lnTo>
                  <a:lnTo>
                    <a:pt x="881" y="0"/>
                  </a:lnTo>
                  <a:lnTo>
                    <a:pt x="881" y="0"/>
                  </a:lnTo>
                  <a:close/>
                  <a:moveTo>
                    <a:pt x="808" y="5"/>
                  </a:moveTo>
                  <a:lnTo>
                    <a:pt x="810" y="21"/>
                  </a:lnTo>
                  <a:lnTo>
                    <a:pt x="791" y="23"/>
                  </a:lnTo>
                  <a:lnTo>
                    <a:pt x="791" y="5"/>
                  </a:lnTo>
                  <a:lnTo>
                    <a:pt x="808" y="5"/>
                  </a:lnTo>
                  <a:lnTo>
                    <a:pt x="808" y="5"/>
                  </a:lnTo>
                  <a:close/>
                  <a:moveTo>
                    <a:pt x="737" y="7"/>
                  </a:moveTo>
                  <a:lnTo>
                    <a:pt x="737" y="26"/>
                  </a:lnTo>
                  <a:lnTo>
                    <a:pt x="720" y="26"/>
                  </a:lnTo>
                  <a:lnTo>
                    <a:pt x="718" y="9"/>
                  </a:lnTo>
                  <a:lnTo>
                    <a:pt x="737" y="7"/>
                  </a:lnTo>
                  <a:lnTo>
                    <a:pt x="737" y="7"/>
                  </a:lnTo>
                  <a:close/>
                  <a:moveTo>
                    <a:pt x="664" y="12"/>
                  </a:moveTo>
                  <a:lnTo>
                    <a:pt x="666" y="28"/>
                  </a:lnTo>
                  <a:lnTo>
                    <a:pt x="647" y="31"/>
                  </a:lnTo>
                  <a:lnTo>
                    <a:pt x="647" y="12"/>
                  </a:lnTo>
                  <a:lnTo>
                    <a:pt x="664" y="12"/>
                  </a:lnTo>
                  <a:lnTo>
                    <a:pt x="664" y="12"/>
                  </a:lnTo>
                  <a:close/>
                  <a:moveTo>
                    <a:pt x="593" y="14"/>
                  </a:moveTo>
                  <a:lnTo>
                    <a:pt x="593" y="33"/>
                  </a:lnTo>
                  <a:lnTo>
                    <a:pt x="576" y="33"/>
                  </a:lnTo>
                  <a:lnTo>
                    <a:pt x="574" y="14"/>
                  </a:lnTo>
                  <a:lnTo>
                    <a:pt x="593" y="14"/>
                  </a:lnTo>
                  <a:lnTo>
                    <a:pt x="593" y="14"/>
                  </a:lnTo>
                  <a:close/>
                  <a:moveTo>
                    <a:pt x="522" y="19"/>
                  </a:moveTo>
                  <a:lnTo>
                    <a:pt x="522" y="35"/>
                  </a:lnTo>
                  <a:lnTo>
                    <a:pt x="503" y="35"/>
                  </a:lnTo>
                  <a:lnTo>
                    <a:pt x="503" y="19"/>
                  </a:lnTo>
                  <a:lnTo>
                    <a:pt x="522" y="19"/>
                  </a:lnTo>
                  <a:lnTo>
                    <a:pt x="522" y="19"/>
                  </a:lnTo>
                  <a:close/>
                  <a:moveTo>
                    <a:pt x="449" y="21"/>
                  </a:moveTo>
                  <a:lnTo>
                    <a:pt x="451" y="40"/>
                  </a:lnTo>
                  <a:lnTo>
                    <a:pt x="432" y="40"/>
                  </a:lnTo>
                  <a:lnTo>
                    <a:pt x="432" y="21"/>
                  </a:lnTo>
                  <a:lnTo>
                    <a:pt x="449" y="21"/>
                  </a:lnTo>
                  <a:lnTo>
                    <a:pt x="449" y="21"/>
                  </a:lnTo>
                  <a:close/>
                  <a:moveTo>
                    <a:pt x="378" y="23"/>
                  </a:moveTo>
                  <a:lnTo>
                    <a:pt x="378" y="42"/>
                  </a:lnTo>
                  <a:lnTo>
                    <a:pt x="359" y="42"/>
                  </a:lnTo>
                  <a:lnTo>
                    <a:pt x="359" y="26"/>
                  </a:lnTo>
                  <a:lnTo>
                    <a:pt x="378" y="23"/>
                  </a:lnTo>
                  <a:lnTo>
                    <a:pt x="378" y="23"/>
                  </a:lnTo>
                  <a:close/>
                  <a:moveTo>
                    <a:pt x="305" y="28"/>
                  </a:moveTo>
                  <a:lnTo>
                    <a:pt x="307" y="45"/>
                  </a:lnTo>
                  <a:lnTo>
                    <a:pt x="288" y="47"/>
                  </a:lnTo>
                  <a:lnTo>
                    <a:pt x="288" y="28"/>
                  </a:lnTo>
                  <a:lnTo>
                    <a:pt x="305" y="28"/>
                  </a:lnTo>
                  <a:lnTo>
                    <a:pt x="305" y="28"/>
                  </a:lnTo>
                  <a:close/>
                  <a:moveTo>
                    <a:pt x="234" y="31"/>
                  </a:moveTo>
                  <a:lnTo>
                    <a:pt x="234" y="49"/>
                  </a:lnTo>
                  <a:lnTo>
                    <a:pt x="217" y="49"/>
                  </a:lnTo>
                  <a:lnTo>
                    <a:pt x="215" y="33"/>
                  </a:lnTo>
                  <a:lnTo>
                    <a:pt x="234" y="31"/>
                  </a:lnTo>
                  <a:lnTo>
                    <a:pt x="234" y="31"/>
                  </a:lnTo>
                  <a:close/>
                  <a:moveTo>
                    <a:pt x="161" y="35"/>
                  </a:moveTo>
                  <a:lnTo>
                    <a:pt x="163" y="52"/>
                  </a:lnTo>
                  <a:lnTo>
                    <a:pt x="144" y="54"/>
                  </a:lnTo>
                  <a:lnTo>
                    <a:pt x="144" y="35"/>
                  </a:lnTo>
                  <a:lnTo>
                    <a:pt x="161" y="35"/>
                  </a:lnTo>
                  <a:lnTo>
                    <a:pt x="161" y="35"/>
                  </a:lnTo>
                  <a:close/>
                  <a:moveTo>
                    <a:pt x="90" y="38"/>
                  </a:moveTo>
                  <a:lnTo>
                    <a:pt x="90" y="56"/>
                  </a:lnTo>
                  <a:lnTo>
                    <a:pt x="73" y="56"/>
                  </a:lnTo>
                  <a:lnTo>
                    <a:pt x="71" y="40"/>
                  </a:lnTo>
                  <a:lnTo>
                    <a:pt x="90" y="38"/>
                  </a:lnTo>
                  <a:close/>
                </a:path>
              </a:pathLst>
            </a:custGeom>
            <a:grpFill/>
            <a:ln w="9525">
              <a:solidFill>
                <a:schemeClr val="bg1"/>
              </a:solidFill>
              <a:round/>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grpSp>
      <p:sp>
        <p:nvSpPr>
          <p:cNvPr id="48" name="Freeform 328"/>
          <p:cNvSpPr/>
          <p:nvPr/>
        </p:nvSpPr>
        <p:spPr bwMode="auto">
          <a:xfrm>
            <a:off x="539750" y="1203325"/>
            <a:ext cx="8128635" cy="5271770"/>
          </a:xfrm>
          <a:custGeom>
            <a:avLst/>
            <a:gdLst/>
            <a:ahLst/>
            <a:cxnLst/>
            <a:rect l="l" t="t" r="r" b="b"/>
            <a:pathLst>
              <a:path w="7354888" h="4997451">
                <a:moveTo>
                  <a:pt x="3798888" y="4967288"/>
                </a:moveTo>
                <a:lnTo>
                  <a:pt x="3822701" y="4967288"/>
                </a:lnTo>
                <a:lnTo>
                  <a:pt x="3829051" y="4967288"/>
                </a:lnTo>
                <a:lnTo>
                  <a:pt x="3829051" y="4997451"/>
                </a:lnTo>
                <a:lnTo>
                  <a:pt x="3822701" y="4997451"/>
                </a:lnTo>
                <a:lnTo>
                  <a:pt x="3798888" y="4997451"/>
                </a:lnTo>
                <a:close/>
                <a:moveTo>
                  <a:pt x="3713163" y="4967288"/>
                </a:moveTo>
                <a:lnTo>
                  <a:pt x="3713163" y="4997451"/>
                </a:lnTo>
                <a:lnTo>
                  <a:pt x="3702050" y="4997451"/>
                </a:lnTo>
                <a:lnTo>
                  <a:pt x="3687763" y="4997451"/>
                </a:lnTo>
                <a:lnTo>
                  <a:pt x="3687763" y="4972051"/>
                </a:lnTo>
                <a:lnTo>
                  <a:pt x="3702050" y="4972051"/>
                </a:lnTo>
                <a:close/>
                <a:moveTo>
                  <a:pt x="3570288" y="4967288"/>
                </a:moveTo>
                <a:lnTo>
                  <a:pt x="3586163" y="4967288"/>
                </a:lnTo>
                <a:lnTo>
                  <a:pt x="3600451" y="4967288"/>
                </a:lnTo>
                <a:lnTo>
                  <a:pt x="3600451" y="4997451"/>
                </a:lnTo>
                <a:lnTo>
                  <a:pt x="3586163" y="4997451"/>
                </a:lnTo>
                <a:lnTo>
                  <a:pt x="3570288" y="4997451"/>
                </a:lnTo>
                <a:close/>
                <a:moveTo>
                  <a:pt x="3911600" y="4964113"/>
                </a:moveTo>
                <a:lnTo>
                  <a:pt x="3938588" y="4964113"/>
                </a:lnTo>
                <a:lnTo>
                  <a:pt x="3941763" y="4964113"/>
                </a:lnTo>
                <a:lnTo>
                  <a:pt x="3941763" y="4991101"/>
                </a:lnTo>
                <a:lnTo>
                  <a:pt x="3938588" y="4994276"/>
                </a:lnTo>
                <a:lnTo>
                  <a:pt x="3916363" y="4994276"/>
                </a:lnTo>
                <a:close/>
                <a:moveTo>
                  <a:pt x="3457575" y="4964113"/>
                </a:moveTo>
                <a:lnTo>
                  <a:pt x="3465512" y="4964113"/>
                </a:lnTo>
                <a:lnTo>
                  <a:pt x="3484563" y="4967288"/>
                </a:lnTo>
                <a:lnTo>
                  <a:pt x="3484563" y="4994276"/>
                </a:lnTo>
                <a:lnTo>
                  <a:pt x="3465512" y="4994276"/>
                </a:lnTo>
                <a:lnTo>
                  <a:pt x="3454400" y="4994276"/>
                </a:lnTo>
                <a:close/>
                <a:moveTo>
                  <a:pt x="3341688" y="4960938"/>
                </a:moveTo>
                <a:lnTo>
                  <a:pt x="3352800" y="4960938"/>
                </a:lnTo>
                <a:lnTo>
                  <a:pt x="3371851" y="4960938"/>
                </a:lnTo>
                <a:lnTo>
                  <a:pt x="3371851" y="4991101"/>
                </a:lnTo>
                <a:lnTo>
                  <a:pt x="3349625" y="4991101"/>
                </a:lnTo>
                <a:lnTo>
                  <a:pt x="3341688" y="4986339"/>
                </a:lnTo>
                <a:close/>
                <a:moveTo>
                  <a:pt x="4051301" y="4956175"/>
                </a:moveTo>
                <a:lnTo>
                  <a:pt x="4054476" y="4956175"/>
                </a:lnTo>
                <a:lnTo>
                  <a:pt x="4057651" y="4986338"/>
                </a:lnTo>
                <a:lnTo>
                  <a:pt x="4054476" y="4986338"/>
                </a:lnTo>
                <a:lnTo>
                  <a:pt x="4032251" y="4986338"/>
                </a:lnTo>
                <a:lnTo>
                  <a:pt x="4027488" y="4986338"/>
                </a:lnTo>
                <a:lnTo>
                  <a:pt x="4027488" y="4960938"/>
                </a:lnTo>
                <a:close/>
                <a:moveTo>
                  <a:pt x="3228975" y="4953000"/>
                </a:moveTo>
                <a:lnTo>
                  <a:pt x="3236912" y="4953000"/>
                </a:lnTo>
                <a:lnTo>
                  <a:pt x="3259138" y="4953000"/>
                </a:lnTo>
                <a:lnTo>
                  <a:pt x="3255963" y="4983163"/>
                </a:lnTo>
                <a:lnTo>
                  <a:pt x="3233737" y="4979988"/>
                </a:lnTo>
                <a:lnTo>
                  <a:pt x="3225800" y="4979988"/>
                </a:lnTo>
                <a:close/>
                <a:moveTo>
                  <a:pt x="4140200" y="4949825"/>
                </a:moveTo>
                <a:lnTo>
                  <a:pt x="4144963" y="4949825"/>
                </a:lnTo>
                <a:lnTo>
                  <a:pt x="4167188" y="4949825"/>
                </a:lnTo>
                <a:lnTo>
                  <a:pt x="4170363" y="4949825"/>
                </a:lnTo>
                <a:lnTo>
                  <a:pt x="4170363" y="4975226"/>
                </a:lnTo>
                <a:lnTo>
                  <a:pt x="4148138" y="4979988"/>
                </a:lnTo>
                <a:lnTo>
                  <a:pt x="4144963" y="4979988"/>
                </a:lnTo>
                <a:close/>
                <a:moveTo>
                  <a:pt x="3116263" y="4941888"/>
                </a:moveTo>
                <a:lnTo>
                  <a:pt x="3121025" y="4941888"/>
                </a:lnTo>
                <a:lnTo>
                  <a:pt x="3143251" y="4941888"/>
                </a:lnTo>
                <a:lnTo>
                  <a:pt x="3143251" y="4972051"/>
                </a:lnTo>
                <a:lnTo>
                  <a:pt x="3121025" y="4967289"/>
                </a:lnTo>
                <a:lnTo>
                  <a:pt x="3113088" y="4967289"/>
                </a:lnTo>
                <a:close/>
                <a:moveTo>
                  <a:pt x="4252913" y="4938713"/>
                </a:moveTo>
                <a:lnTo>
                  <a:pt x="4257676" y="4938713"/>
                </a:lnTo>
                <a:lnTo>
                  <a:pt x="4279901" y="4938713"/>
                </a:lnTo>
                <a:lnTo>
                  <a:pt x="4283076" y="4938713"/>
                </a:lnTo>
                <a:lnTo>
                  <a:pt x="4287838" y="4964113"/>
                </a:lnTo>
                <a:lnTo>
                  <a:pt x="4283076" y="4964113"/>
                </a:lnTo>
                <a:lnTo>
                  <a:pt x="4260851" y="4967288"/>
                </a:lnTo>
                <a:lnTo>
                  <a:pt x="4257676" y="4967288"/>
                </a:lnTo>
                <a:close/>
                <a:moveTo>
                  <a:pt x="3005137" y="4927600"/>
                </a:moveTo>
                <a:lnTo>
                  <a:pt x="3008312" y="4927600"/>
                </a:lnTo>
                <a:lnTo>
                  <a:pt x="3030538" y="4930775"/>
                </a:lnTo>
                <a:lnTo>
                  <a:pt x="3027363" y="4960938"/>
                </a:lnTo>
                <a:lnTo>
                  <a:pt x="3005137" y="4956176"/>
                </a:lnTo>
                <a:lnTo>
                  <a:pt x="3000375" y="4956176"/>
                </a:lnTo>
                <a:close/>
                <a:moveTo>
                  <a:pt x="4392613" y="4922838"/>
                </a:moveTo>
                <a:lnTo>
                  <a:pt x="4395788" y="4922838"/>
                </a:lnTo>
                <a:lnTo>
                  <a:pt x="4398963" y="4949826"/>
                </a:lnTo>
                <a:lnTo>
                  <a:pt x="4395788" y="4949826"/>
                </a:lnTo>
                <a:lnTo>
                  <a:pt x="4373563" y="4953001"/>
                </a:lnTo>
                <a:lnTo>
                  <a:pt x="4368800" y="4953001"/>
                </a:lnTo>
                <a:lnTo>
                  <a:pt x="4365625" y="4927601"/>
                </a:lnTo>
                <a:lnTo>
                  <a:pt x="4368800" y="4927601"/>
                </a:lnTo>
                <a:close/>
                <a:moveTo>
                  <a:pt x="2892425" y="4911725"/>
                </a:moveTo>
                <a:lnTo>
                  <a:pt x="2898775" y="4911725"/>
                </a:lnTo>
                <a:lnTo>
                  <a:pt x="2917826" y="4914900"/>
                </a:lnTo>
                <a:lnTo>
                  <a:pt x="2914651" y="4945063"/>
                </a:lnTo>
                <a:lnTo>
                  <a:pt x="2895600" y="4941888"/>
                </a:lnTo>
                <a:lnTo>
                  <a:pt x="2884488" y="4941888"/>
                </a:lnTo>
                <a:close/>
                <a:moveTo>
                  <a:pt x="4508501" y="4903788"/>
                </a:moveTo>
                <a:lnTo>
                  <a:pt x="4511676" y="4933951"/>
                </a:lnTo>
                <a:lnTo>
                  <a:pt x="4508501" y="4933951"/>
                </a:lnTo>
                <a:lnTo>
                  <a:pt x="4486276" y="4938713"/>
                </a:lnTo>
                <a:lnTo>
                  <a:pt x="4478338" y="4911726"/>
                </a:lnTo>
                <a:lnTo>
                  <a:pt x="4481513" y="4908551"/>
                </a:lnTo>
                <a:lnTo>
                  <a:pt x="4505326" y="4908551"/>
                </a:lnTo>
                <a:close/>
                <a:moveTo>
                  <a:pt x="2779712" y="4892675"/>
                </a:moveTo>
                <a:lnTo>
                  <a:pt x="2787650" y="4897438"/>
                </a:lnTo>
                <a:lnTo>
                  <a:pt x="2805113" y="4900613"/>
                </a:lnTo>
                <a:lnTo>
                  <a:pt x="2801938" y="4927600"/>
                </a:lnTo>
                <a:lnTo>
                  <a:pt x="2782887" y="4922838"/>
                </a:lnTo>
                <a:lnTo>
                  <a:pt x="2771775" y="4922838"/>
                </a:lnTo>
                <a:close/>
                <a:moveTo>
                  <a:pt x="4621213" y="4886325"/>
                </a:moveTo>
                <a:lnTo>
                  <a:pt x="4624388" y="4914901"/>
                </a:lnTo>
                <a:lnTo>
                  <a:pt x="4621213" y="4914901"/>
                </a:lnTo>
                <a:lnTo>
                  <a:pt x="4598988" y="4919663"/>
                </a:lnTo>
                <a:lnTo>
                  <a:pt x="4591050" y="4892675"/>
                </a:lnTo>
                <a:lnTo>
                  <a:pt x="4613276" y="4889500"/>
                </a:lnTo>
                <a:close/>
                <a:moveTo>
                  <a:pt x="2667000" y="4873625"/>
                </a:moveTo>
                <a:lnTo>
                  <a:pt x="2678113" y="4873625"/>
                </a:lnTo>
                <a:lnTo>
                  <a:pt x="2692401" y="4878388"/>
                </a:lnTo>
                <a:lnTo>
                  <a:pt x="2689226" y="4908550"/>
                </a:lnTo>
                <a:lnTo>
                  <a:pt x="2674938" y="4903788"/>
                </a:lnTo>
                <a:lnTo>
                  <a:pt x="2659063" y="4900613"/>
                </a:lnTo>
                <a:close/>
                <a:moveTo>
                  <a:pt x="4722814" y="4867275"/>
                </a:moveTo>
                <a:lnTo>
                  <a:pt x="4733926" y="4867275"/>
                </a:lnTo>
                <a:lnTo>
                  <a:pt x="4737101" y="4892676"/>
                </a:lnTo>
                <a:lnTo>
                  <a:pt x="4729164" y="4897438"/>
                </a:lnTo>
                <a:lnTo>
                  <a:pt x="4710113" y="4900613"/>
                </a:lnTo>
                <a:lnTo>
                  <a:pt x="4703763" y="4870450"/>
                </a:lnTo>
                <a:close/>
                <a:moveTo>
                  <a:pt x="2554287" y="4851400"/>
                </a:moveTo>
                <a:lnTo>
                  <a:pt x="2570162" y="4856163"/>
                </a:lnTo>
                <a:lnTo>
                  <a:pt x="2581275" y="4856163"/>
                </a:lnTo>
                <a:lnTo>
                  <a:pt x="2576512" y="4886325"/>
                </a:lnTo>
                <a:lnTo>
                  <a:pt x="2565400" y="4881563"/>
                </a:lnTo>
                <a:lnTo>
                  <a:pt x="2546350" y="4878388"/>
                </a:lnTo>
                <a:close/>
                <a:moveTo>
                  <a:pt x="4846638" y="4840288"/>
                </a:moveTo>
                <a:lnTo>
                  <a:pt x="4849813" y="4870451"/>
                </a:lnTo>
                <a:lnTo>
                  <a:pt x="4833938" y="4873626"/>
                </a:lnTo>
                <a:lnTo>
                  <a:pt x="4822825" y="4873626"/>
                </a:lnTo>
                <a:lnTo>
                  <a:pt x="4816475" y="4848226"/>
                </a:lnTo>
                <a:lnTo>
                  <a:pt x="4830763" y="4845051"/>
                </a:lnTo>
                <a:close/>
                <a:moveTo>
                  <a:pt x="2441575" y="4826000"/>
                </a:moveTo>
                <a:lnTo>
                  <a:pt x="2463800" y="4829175"/>
                </a:lnTo>
                <a:lnTo>
                  <a:pt x="2471738" y="4832350"/>
                </a:lnTo>
                <a:lnTo>
                  <a:pt x="2463800" y="4859338"/>
                </a:lnTo>
                <a:lnTo>
                  <a:pt x="2457450" y="4859338"/>
                </a:lnTo>
                <a:lnTo>
                  <a:pt x="2438400" y="4851401"/>
                </a:lnTo>
                <a:lnTo>
                  <a:pt x="2433638" y="4851401"/>
                </a:lnTo>
                <a:close/>
                <a:moveTo>
                  <a:pt x="4954588" y="4814888"/>
                </a:moveTo>
                <a:lnTo>
                  <a:pt x="4962525" y="4840289"/>
                </a:lnTo>
                <a:lnTo>
                  <a:pt x="4943475" y="4848226"/>
                </a:lnTo>
                <a:lnTo>
                  <a:pt x="4935538" y="4848226"/>
                </a:lnTo>
                <a:lnTo>
                  <a:pt x="4927600" y="4821238"/>
                </a:lnTo>
                <a:lnTo>
                  <a:pt x="4935538" y="4818063"/>
                </a:lnTo>
                <a:close/>
                <a:moveTo>
                  <a:pt x="2333625" y="4795838"/>
                </a:moveTo>
                <a:lnTo>
                  <a:pt x="2339975" y="4799013"/>
                </a:lnTo>
                <a:lnTo>
                  <a:pt x="2359026" y="4803776"/>
                </a:lnTo>
                <a:lnTo>
                  <a:pt x="2351088" y="4832351"/>
                </a:lnTo>
                <a:lnTo>
                  <a:pt x="2333625" y="4826001"/>
                </a:lnTo>
                <a:lnTo>
                  <a:pt x="2325688" y="4826001"/>
                </a:lnTo>
                <a:close/>
                <a:moveTo>
                  <a:pt x="5064126" y="4784725"/>
                </a:moveTo>
                <a:lnTo>
                  <a:pt x="5070476" y="4814888"/>
                </a:lnTo>
                <a:lnTo>
                  <a:pt x="5067301" y="4814888"/>
                </a:lnTo>
                <a:lnTo>
                  <a:pt x="5048251" y="4821238"/>
                </a:lnTo>
                <a:lnTo>
                  <a:pt x="5045076" y="4821238"/>
                </a:lnTo>
                <a:lnTo>
                  <a:pt x="5037138" y="4791075"/>
                </a:lnTo>
                <a:lnTo>
                  <a:pt x="5040313" y="4791075"/>
                </a:lnTo>
                <a:lnTo>
                  <a:pt x="5059364" y="4787900"/>
                </a:lnTo>
                <a:close/>
                <a:moveTo>
                  <a:pt x="2224087" y="4765675"/>
                </a:moveTo>
                <a:lnTo>
                  <a:pt x="2235200" y="4768850"/>
                </a:lnTo>
                <a:lnTo>
                  <a:pt x="2251075" y="4773613"/>
                </a:lnTo>
                <a:lnTo>
                  <a:pt x="2243137" y="4799013"/>
                </a:lnTo>
                <a:lnTo>
                  <a:pt x="2228850" y="4795838"/>
                </a:lnTo>
                <a:lnTo>
                  <a:pt x="2212975" y="4791076"/>
                </a:lnTo>
                <a:close/>
                <a:moveTo>
                  <a:pt x="5175251" y="4754563"/>
                </a:moveTo>
                <a:lnTo>
                  <a:pt x="5183188" y="4779964"/>
                </a:lnTo>
                <a:lnTo>
                  <a:pt x="5172076" y="4784726"/>
                </a:lnTo>
                <a:lnTo>
                  <a:pt x="5157788" y="4787901"/>
                </a:lnTo>
                <a:lnTo>
                  <a:pt x="5145088" y="4762501"/>
                </a:lnTo>
                <a:lnTo>
                  <a:pt x="5160963" y="4757738"/>
                </a:lnTo>
                <a:close/>
                <a:moveTo>
                  <a:pt x="2116137" y="4732338"/>
                </a:moveTo>
                <a:lnTo>
                  <a:pt x="2133600" y="4738688"/>
                </a:lnTo>
                <a:lnTo>
                  <a:pt x="2141538" y="4738688"/>
                </a:lnTo>
                <a:lnTo>
                  <a:pt x="2133600" y="4768851"/>
                </a:lnTo>
                <a:lnTo>
                  <a:pt x="2127250" y="4765676"/>
                </a:lnTo>
                <a:lnTo>
                  <a:pt x="2105025" y="4757739"/>
                </a:lnTo>
                <a:close/>
                <a:moveTo>
                  <a:pt x="5284788" y="4721225"/>
                </a:moveTo>
                <a:lnTo>
                  <a:pt x="5292725" y="4746626"/>
                </a:lnTo>
                <a:lnTo>
                  <a:pt x="5273675" y="4754563"/>
                </a:lnTo>
                <a:lnTo>
                  <a:pt x="5265738" y="4754563"/>
                </a:lnTo>
                <a:lnTo>
                  <a:pt x="5254625" y="4727575"/>
                </a:lnTo>
                <a:lnTo>
                  <a:pt x="5262563" y="4724400"/>
                </a:lnTo>
                <a:close/>
                <a:moveTo>
                  <a:pt x="2006600" y="4694238"/>
                </a:moveTo>
                <a:lnTo>
                  <a:pt x="2014538" y="4697413"/>
                </a:lnTo>
                <a:lnTo>
                  <a:pt x="2033588" y="4705351"/>
                </a:lnTo>
                <a:lnTo>
                  <a:pt x="2022475" y="4732338"/>
                </a:lnTo>
                <a:lnTo>
                  <a:pt x="2006600" y="4724401"/>
                </a:lnTo>
                <a:lnTo>
                  <a:pt x="1995488" y="4721226"/>
                </a:lnTo>
                <a:close/>
                <a:moveTo>
                  <a:pt x="5389564" y="4683125"/>
                </a:moveTo>
                <a:lnTo>
                  <a:pt x="5400676" y="4710113"/>
                </a:lnTo>
                <a:lnTo>
                  <a:pt x="5389564" y="4713288"/>
                </a:lnTo>
                <a:lnTo>
                  <a:pt x="5375276" y="4716463"/>
                </a:lnTo>
                <a:lnTo>
                  <a:pt x="5364163" y="4691063"/>
                </a:lnTo>
                <a:lnTo>
                  <a:pt x="5381626" y="4686300"/>
                </a:lnTo>
                <a:close/>
                <a:moveTo>
                  <a:pt x="1898650" y="4656138"/>
                </a:moveTo>
                <a:lnTo>
                  <a:pt x="1916113" y="4664076"/>
                </a:lnTo>
                <a:lnTo>
                  <a:pt x="1924051" y="4668838"/>
                </a:lnTo>
                <a:lnTo>
                  <a:pt x="1916113" y="4694238"/>
                </a:lnTo>
                <a:lnTo>
                  <a:pt x="1909763" y="4691063"/>
                </a:lnTo>
                <a:lnTo>
                  <a:pt x="1890713" y="4683126"/>
                </a:lnTo>
                <a:close/>
                <a:moveTo>
                  <a:pt x="5499101" y="4641850"/>
                </a:moveTo>
                <a:lnTo>
                  <a:pt x="5505451" y="4668838"/>
                </a:lnTo>
                <a:lnTo>
                  <a:pt x="5486401" y="4675188"/>
                </a:lnTo>
                <a:lnTo>
                  <a:pt x="5480051" y="4679950"/>
                </a:lnTo>
                <a:lnTo>
                  <a:pt x="5472113" y="4652963"/>
                </a:lnTo>
                <a:lnTo>
                  <a:pt x="5480051" y="4649788"/>
                </a:lnTo>
                <a:close/>
                <a:moveTo>
                  <a:pt x="1792287" y="4614863"/>
                </a:moveTo>
                <a:lnTo>
                  <a:pt x="1804987" y="4619626"/>
                </a:lnTo>
                <a:lnTo>
                  <a:pt x="1819275" y="4627563"/>
                </a:lnTo>
                <a:lnTo>
                  <a:pt x="1808162" y="4652963"/>
                </a:lnTo>
                <a:lnTo>
                  <a:pt x="1792287" y="4645026"/>
                </a:lnTo>
                <a:lnTo>
                  <a:pt x="1781175" y="4641851"/>
                </a:lnTo>
                <a:close/>
                <a:moveTo>
                  <a:pt x="5603876" y="4600575"/>
                </a:moveTo>
                <a:lnTo>
                  <a:pt x="5614988" y="4627563"/>
                </a:lnTo>
                <a:lnTo>
                  <a:pt x="5603876" y="4630738"/>
                </a:lnTo>
                <a:lnTo>
                  <a:pt x="5588001" y="4638675"/>
                </a:lnTo>
                <a:lnTo>
                  <a:pt x="5576888" y="4608513"/>
                </a:lnTo>
                <a:lnTo>
                  <a:pt x="5592763" y="4603750"/>
                </a:lnTo>
                <a:close/>
                <a:moveTo>
                  <a:pt x="1687512" y="4570413"/>
                </a:moveTo>
                <a:lnTo>
                  <a:pt x="1692275" y="4570413"/>
                </a:lnTo>
                <a:lnTo>
                  <a:pt x="1711325" y="4578351"/>
                </a:lnTo>
                <a:lnTo>
                  <a:pt x="1714500" y="4581526"/>
                </a:lnTo>
                <a:lnTo>
                  <a:pt x="1703387" y="4608513"/>
                </a:lnTo>
                <a:lnTo>
                  <a:pt x="1698625" y="4603751"/>
                </a:lnTo>
                <a:lnTo>
                  <a:pt x="1681162" y="4597401"/>
                </a:lnTo>
                <a:lnTo>
                  <a:pt x="1676400" y="4597401"/>
                </a:lnTo>
                <a:close/>
                <a:moveTo>
                  <a:pt x="5708651" y="4551363"/>
                </a:moveTo>
                <a:lnTo>
                  <a:pt x="5719763" y="4578351"/>
                </a:lnTo>
                <a:lnTo>
                  <a:pt x="5716588" y="4581526"/>
                </a:lnTo>
                <a:lnTo>
                  <a:pt x="5697538" y="4589463"/>
                </a:lnTo>
                <a:lnTo>
                  <a:pt x="5692776" y="4589463"/>
                </a:lnTo>
                <a:lnTo>
                  <a:pt x="5681663" y="4562476"/>
                </a:lnTo>
                <a:lnTo>
                  <a:pt x="5686426" y="4562476"/>
                </a:lnTo>
                <a:lnTo>
                  <a:pt x="5705476" y="4556126"/>
                </a:lnTo>
                <a:close/>
                <a:moveTo>
                  <a:pt x="1582737" y="4521200"/>
                </a:moveTo>
                <a:lnTo>
                  <a:pt x="1601787" y="4529138"/>
                </a:lnTo>
                <a:lnTo>
                  <a:pt x="1609725" y="4533900"/>
                </a:lnTo>
                <a:lnTo>
                  <a:pt x="1598612" y="4559300"/>
                </a:lnTo>
                <a:lnTo>
                  <a:pt x="1587500" y="4556125"/>
                </a:lnTo>
                <a:lnTo>
                  <a:pt x="1571625" y="4548188"/>
                </a:lnTo>
                <a:close/>
                <a:moveTo>
                  <a:pt x="5810251" y="4503738"/>
                </a:moveTo>
                <a:lnTo>
                  <a:pt x="5824538" y="4529138"/>
                </a:lnTo>
                <a:lnTo>
                  <a:pt x="5805488" y="4537076"/>
                </a:lnTo>
                <a:lnTo>
                  <a:pt x="5799138" y="4545013"/>
                </a:lnTo>
                <a:lnTo>
                  <a:pt x="5783263" y="4518026"/>
                </a:lnTo>
                <a:lnTo>
                  <a:pt x="5794376" y="4514851"/>
                </a:lnTo>
                <a:close/>
                <a:moveTo>
                  <a:pt x="1481137" y="4473575"/>
                </a:moveTo>
                <a:lnTo>
                  <a:pt x="1492250" y="4476750"/>
                </a:lnTo>
                <a:lnTo>
                  <a:pt x="1508125" y="4484688"/>
                </a:lnTo>
                <a:lnTo>
                  <a:pt x="1497012" y="4510088"/>
                </a:lnTo>
                <a:lnTo>
                  <a:pt x="1481137" y="4503738"/>
                </a:lnTo>
                <a:lnTo>
                  <a:pt x="1470025" y="4498976"/>
                </a:lnTo>
                <a:close/>
                <a:moveTo>
                  <a:pt x="5910263" y="4454525"/>
                </a:moveTo>
                <a:lnTo>
                  <a:pt x="5926138" y="4476750"/>
                </a:lnTo>
                <a:lnTo>
                  <a:pt x="5910263" y="4484688"/>
                </a:lnTo>
                <a:lnTo>
                  <a:pt x="5899151" y="4492625"/>
                </a:lnTo>
                <a:lnTo>
                  <a:pt x="5884863" y="4465638"/>
                </a:lnTo>
                <a:lnTo>
                  <a:pt x="5899151" y="4457700"/>
                </a:lnTo>
                <a:close/>
                <a:moveTo>
                  <a:pt x="1381126" y="4421188"/>
                </a:moveTo>
                <a:lnTo>
                  <a:pt x="1387476" y="4424363"/>
                </a:lnTo>
                <a:lnTo>
                  <a:pt x="1406526" y="4432301"/>
                </a:lnTo>
                <a:lnTo>
                  <a:pt x="1392238" y="4457701"/>
                </a:lnTo>
                <a:lnTo>
                  <a:pt x="1376363" y="4446589"/>
                </a:lnTo>
                <a:lnTo>
                  <a:pt x="1370013" y="4443414"/>
                </a:lnTo>
                <a:close/>
                <a:moveTo>
                  <a:pt x="6011863" y="4397375"/>
                </a:moveTo>
                <a:lnTo>
                  <a:pt x="6027738" y="4424363"/>
                </a:lnTo>
                <a:lnTo>
                  <a:pt x="6016626" y="4427538"/>
                </a:lnTo>
                <a:lnTo>
                  <a:pt x="6000750" y="4438650"/>
                </a:lnTo>
                <a:lnTo>
                  <a:pt x="5986463" y="4413250"/>
                </a:lnTo>
                <a:lnTo>
                  <a:pt x="6000750" y="4405313"/>
                </a:lnTo>
                <a:close/>
                <a:moveTo>
                  <a:pt x="1282701" y="4364038"/>
                </a:moveTo>
                <a:lnTo>
                  <a:pt x="1287463" y="4364038"/>
                </a:lnTo>
                <a:lnTo>
                  <a:pt x="1304926" y="4375151"/>
                </a:lnTo>
                <a:lnTo>
                  <a:pt x="1293813" y="4402138"/>
                </a:lnTo>
                <a:lnTo>
                  <a:pt x="1290638" y="4402138"/>
                </a:lnTo>
                <a:lnTo>
                  <a:pt x="1274763" y="4391026"/>
                </a:lnTo>
                <a:lnTo>
                  <a:pt x="1268413" y="4386263"/>
                </a:lnTo>
                <a:close/>
                <a:moveTo>
                  <a:pt x="6110288" y="4341813"/>
                </a:moveTo>
                <a:lnTo>
                  <a:pt x="6124575" y="4364038"/>
                </a:lnTo>
                <a:lnTo>
                  <a:pt x="6116638" y="4371976"/>
                </a:lnTo>
                <a:lnTo>
                  <a:pt x="6102350" y="4379913"/>
                </a:lnTo>
                <a:lnTo>
                  <a:pt x="6086475" y="4356101"/>
                </a:lnTo>
                <a:lnTo>
                  <a:pt x="6102350" y="4344988"/>
                </a:lnTo>
                <a:close/>
                <a:moveTo>
                  <a:pt x="1185863" y="4303713"/>
                </a:moveTo>
                <a:lnTo>
                  <a:pt x="1189038" y="4308476"/>
                </a:lnTo>
                <a:lnTo>
                  <a:pt x="1208088" y="4316413"/>
                </a:lnTo>
                <a:lnTo>
                  <a:pt x="1208088" y="4319588"/>
                </a:lnTo>
                <a:lnTo>
                  <a:pt x="1192213" y="4341813"/>
                </a:lnTo>
                <a:lnTo>
                  <a:pt x="1174750" y="4330701"/>
                </a:lnTo>
                <a:lnTo>
                  <a:pt x="1169988" y="4327526"/>
                </a:lnTo>
                <a:close/>
                <a:moveTo>
                  <a:pt x="6207125" y="4281488"/>
                </a:moveTo>
                <a:lnTo>
                  <a:pt x="6223000" y="4303713"/>
                </a:lnTo>
                <a:lnTo>
                  <a:pt x="6215062" y="4308476"/>
                </a:lnTo>
                <a:lnTo>
                  <a:pt x="6199188" y="4319588"/>
                </a:lnTo>
                <a:lnTo>
                  <a:pt x="6181725" y="4297363"/>
                </a:lnTo>
                <a:lnTo>
                  <a:pt x="6184900" y="4297363"/>
                </a:lnTo>
                <a:lnTo>
                  <a:pt x="6199188" y="4286251"/>
                </a:lnTo>
                <a:close/>
                <a:moveTo>
                  <a:pt x="1092200" y="4240213"/>
                </a:moveTo>
                <a:lnTo>
                  <a:pt x="1095375" y="4244976"/>
                </a:lnTo>
                <a:lnTo>
                  <a:pt x="1111250" y="4256088"/>
                </a:lnTo>
                <a:lnTo>
                  <a:pt x="1114425" y="4256088"/>
                </a:lnTo>
                <a:lnTo>
                  <a:pt x="1098550" y="4281488"/>
                </a:lnTo>
                <a:lnTo>
                  <a:pt x="1095375" y="4278313"/>
                </a:lnTo>
                <a:lnTo>
                  <a:pt x="1081087" y="4267201"/>
                </a:lnTo>
                <a:lnTo>
                  <a:pt x="1073150" y="4262438"/>
                </a:lnTo>
                <a:close/>
                <a:moveTo>
                  <a:pt x="6300788" y="4217988"/>
                </a:moveTo>
                <a:lnTo>
                  <a:pt x="6316663" y="4240213"/>
                </a:lnTo>
                <a:lnTo>
                  <a:pt x="6308726" y="4248151"/>
                </a:lnTo>
                <a:lnTo>
                  <a:pt x="6292850" y="4256088"/>
                </a:lnTo>
                <a:lnTo>
                  <a:pt x="6278563" y="4233863"/>
                </a:lnTo>
                <a:lnTo>
                  <a:pt x="6292850" y="4221163"/>
                </a:lnTo>
                <a:close/>
                <a:moveTo>
                  <a:pt x="998538" y="4173538"/>
                </a:moveTo>
                <a:lnTo>
                  <a:pt x="1004888" y="4179888"/>
                </a:lnTo>
                <a:lnTo>
                  <a:pt x="1020763" y="4192588"/>
                </a:lnTo>
                <a:lnTo>
                  <a:pt x="1004888" y="4214813"/>
                </a:lnTo>
                <a:lnTo>
                  <a:pt x="1001713" y="4214813"/>
                </a:lnTo>
                <a:lnTo>
                  <a:pt x="987425" y="4203701"/>
                </a:lnTo>
                <a:lnTo>
                  <a:pt x="979488" y="4198938"/>
                </a:lnTo>
                <a:close/>
                <a:moveTo>
                  <a:pt x="6394450" y="4151313"/>
                </a:moveTo>
                <a:lnTo>
                  <a:pt x="6410325" y="4173538"/>
                </a:lnTo>
                <a:lnTo>
                  <a:pt x="6399212" y="4179888"/>
                </a:lnTo>
                <a:lnTo>
                  <a:pt x="6386512" y="4192588"/>
                </a:lnTo>
                <a:lnTo>
                  <a:pt x="6369050" y="4168776"/>
                </a:lnTo>
                <a:lnTo>
                  <a:pt x="6383338" y="4157663"/>
                </a:lnTo>
                <a:close/>
                <a:moveTo>
                  <a:pt x="908050" y="4105275"/>
                </a:moveTo>
                <a:lnTo>
                  <a:pt x="915987" y="4113213"/>
                </a:lnTo>
                <a:lnTo>
                  <a:pt x="930275" y="4124325"/>
                </a:lnTo>
                <a:lnTo>
                  <a:pt x="911225" y="4146550"/>
                </a:lnTo>
                <a:lnTo>
                  <a:pt x="900112" y="4135438"/>
                </a:lnTo>
                <a:lnTo>
                  <a:pt x="889000" y="4127500"/>
                </a:lnTo>
                <a:close/>
                <a:moveTo>
                  <a:pt x="6481763" y="4079875"/>
                </a:moveTo>
                <a:lnTo>
                  <a:pt x="6499226" y="4102100"/>
                </a:lnTo>
                <a:lnTo>
                  <a:pt x="6488113" y="4113213"/>
                </a:lnTo>
                <a:lnTo>
                  <a:pt x="6477001" y="4121150"/>
                </a:lnTo>
                <a:lnTo>
                  <a:pt x="6462713" y="4098925"/>
                </a:lnTo>
                <a:lnTo>
                  <a:pt x="6469063" y="4090988"/>
                </a:lnTo>
                <a:close/>
                <a:moveTo>
                  <a:pt x="817563" y="4033838"/>
                </a:moveTo>
                <a:lnTo>
                  <a:pt x="833438" y="4044951"/>
                </a:lnTo>
                <a:lnTo>
                  <a:pt x="839788" y="4052888"/>
                </a:lnTo>
                <a:lnTo>
                  <a:pt x="822325" y="4075113"/>
                </a:lnTo>
                <a:lnTo>
                  <a:pt x="814388" y="4068763"/>
                </a:lnTo>
                <a:lnTo>
                  <a:pt x="798513" y="4057651"/>
                </a:lnTo>
                <a:close/>
                <a:moveTo>
                  <a:pt x="6570663" y="4008438"/>
                </a:moveTo>
                <a:lnTo>
                  <a:pt x="6589713" y="4027489"/>
                </a:lnTo>
                <a:lnTo>
                  <a:pt x="6586538" y="4030664"/>
                </a:lnTo>
                <a:lnTo>
                  <a:pt x="6570663" y="4044951"/>
                </a:lnTo>
                <a:lnTo>
                  <a:pt x="6567488" y="4044951"/>
                </a:lnTo>
                <a:lnTo>
                  <a:pt x="6548438" y="4027489"/>
                </a:lnTo>
                <a:lnTo>
                  <a:pt x="6551613" y="4022726"/>
                </a:lnTo>
                <a:lnTo>
                  <a:pt x="6567488" y="4011613"/>
                </a:lnTo>
                <a:close/>
                <a:moveTo>
                  <a:pt x="735013" y="3959225"/>
                </a:moveTo>
                <a:lnTo>
                  <a:pt x="739775" y="3963988"/>
                </a:lnTo>
                <a:lnTo>
                  <a:pt x="754063" y="3975100"/>
                </a:lnTo>
                <a:lnTo>
                  <a:pt x="754063" y="3978275"/>
                </a:lnTo>
                <a:lnTo>
                  <a:pt x="735013" y="4000500"/>
                </a:lnTo>
                <a:lnTo>
                  <a:pt x="731838" y="3997325"/>
                </a:lnTo>
                <a:lnTo>
                  <a:pt x="720725" y="3986213"/>
                </a:lnTo>
                <a:lnTo>
                  <a:pt x="712788" y="3978275"/>
                </a:lnTo>
                <a:close/>
                <a:moveTo>
                  <a:pt x="6653213" y="3929063"/>
                </a:moveTo>
                <a:lnTo>
                  <a:pt x="6672263" y="3951288"/>
                </a:lnTo>
                <a:lnTo>
                  <a:pt x="6664326" y="3959226"/>
                </a:lnTo>
                <a:lnTo>
                  <a:pt x="6653213" y="3970338"/>
                </a:lnTo>
                <a:lnTo>
                  <a:pt x="6630988" y="3948113"/>
                </a:lnTo>
                <a:lnTo>
                  <a:pt x="6645276" y="3940176"/>
                </a:lnTo>
                <a:close/>
                <a:moveTo>
                  <a:pt x="652463" y="3881438"/>
                </a:moveTo>
                <a:lnTo>
                  <a:pt x="663575" y="3892551"/>
                </a:lnTo>
                <a:lnTo>
                  <a:pt x="671513" y="3898901"/>
                </a:lnTo>
                <a:lnTo>
                  <a:pt x="652463" y="3922713"/>
                </a:lnTo>
                <a:lnTo>
                  <a:pt x="641350" y="3910013"/>
                </a:lnTo>
                <a:lnTo>
                  <a:pt x="630238" y="3898901"/>
                </a:lnTo>
                <a:close/>
                <a:moveTo>
                  <a:pt x="6735763" y="3851275"/>
                </a:moveTo>
                <a:lnTo>
                  <a:pt x="6754813" y="3868738"/>
                </a:lnTo>
                <a:lnTo>
                  <a:pt x="6751638" y="3873500"/>
                </a:lnTo>
                <a:lnTo>
                  <a:pt x="6740526" y="3884613"/>
                </a:lnTo>
                <a:lnTo>
                  <a:pt x="6735763" y="3892550"/>
                </a:lnTo>
                <a:lnTo>
                  <a:pt x="6713538" y="3868738"/>
                </a:lnTo>
                <a:lnTo>
                  <a:pt x="6716713" y="3865563"/>
                </a:lnTo>
                <a:lnTo>
                  <a:pt x="6732588" y="3854450"/>
                </a:lnTo>
                <a:close/>
                <a:moveTo>
                  <a:pt x="574675" y="3798888"/>
                </a:moveTo>
                <a:lnTo>
                  <a:pt x="577850" y="3802063"/>
                </a:lnTo>
                <a:lnTo>
                  <a:pt x="588963" y="3816351"/>
                </a:lnTo>
                <a:lnTo>
                  <a:pt x="592138" y="3816351"/>
                </a:lnTo>
                <a:lnTo>
                  <a:pt x="569913" y="3840163"/>
                </a:lnTo>
                <a:lnTo>
                  <a:pt x="569913" y="3835401"/>
                </a:lnTo>
                <a:lnTo>
                  <a:pt x="558800" y="3824288"/>
                </a:lnTo>
                <a:lnTo>
                  <a:pt x="552450" y="3816351"/>
                </a:lnTo>
                <a:close/>
                <a:moveTo>
                  <a:pt x="6810376" y="3768725"/>
                </a:moveTo>
                <a:lnTo>
                  <a:pt x="6834188" y="3786188"/>
                </a:lnTo>
                <a:lnTo>
                  <a:pt x="6823076" y="3798888"/>
                </a:lnTo>
                <a:lnTo>
                  <a:pt x="6815138" y="3805238"/>
                </a:lnTo>
                <a:lnTo>
                  <a:pt x="6792913" y="3786188"/>
                </a:lnTo>
                <a:lnTo>
                  <a:pt x="6804026" y="3779838"/>
                </a:lnTo>
                <a:close/>
                <a:moveTo>
                  <a:pt x="498475" y="3711575"/>
                </a:moveTo>
                <a:lnTo>
                  <a:pt x="511175" y="3727450"/>
                </a:lnTo>
                <a:lnTo>
                  <a:pt x="517525" y="3733800"/>
                </a:lnTo>
                <a:lnTo>
                  <a:pt x="495300" y="3752850"/>
                </a:lnTo>
                <a:lnTo>
                  <a:pt x="487362" y="3746500"/>
                </a:lnTo>
                <a:lnTo>
                  <a:pt x="476250" y="3730625"/>
                </a:lnTo>
                <a:close/>
                <a:moveTo>
                  <a:pt x="6886575" y="3681413"/>
                </a:moveTo>
                <a:lnTo>
                  <a:pt x="6908800" y="3697288"/>
                </a:lnTo>
                <a:lnTo>
                  <a:pt x="6900862" y="3705226"/>
                </a:lnTo>
                <a:lnTo>
                  <a:pt x="6889750" y="3719513"/>
                </a:lnTo>
                <a:lnTo>
                  <a:pt x="6867525" y="3700463"/>
                </a:lnTo>
                <a:lnTo>
                  <a:pt x="6878638" y="3689351"/>
                </a:lnTo>
                <a:close/>
                <a:moveTo>
                  <a:pt x="428625" y="3622675"/>
                </a:moveTo>
                <a:lnTo>
                  <a:pt x="439738" y="3633788"/>
                </a:lnTo>
                <a:lnTo>
                  <a:pt x="446088" y="3644900"/>
                </a:lnTo>
                <a:lnTo>
                  <a:pt x="423863" y="3663950"/>
                </a:lnTo>
                <a:lnTo>
                  <a:pt x="412750" y="3651250"/>
                </a:lnTo>
                <a:lnTo>
                  <a:pt x="404813" y="3640138"/>
                </a:lnTo>
                <a:close/>
                <a:moveTo>
                  <a:pt x="6953251" y="3592513"/>
                </a:moveTo>
                <a:lnTo>
                  <a:pt x="6975476" y="3606801"/>
                </a:lnTo>
                <a:lnTo>
                  <a:pt x="6972301" y="3609976"/>
                </a:lnTo>
                <a:lnTo>
                  <a:pt x="6964363" y="3625851"/>
                </a:lnTo>
                <a:lnTo>
                  <a:pt x="6961188" y="3629026"/>
                </a:lnTo>
                <a:lnTo>
                  <a:pt x="6938963" y="3614739"/>
                </a:lnTo>
                <a:lnTo>
                  <a:pt x="6942138" y="3606801"/>
                </a:lnTo>
                <a:lnTo>
                  <a:pt x="6950076" y="3595688"/>
                </a:lnTo>
                <a:close/>
                <a:moveTo>
                  <a:pt x="360363" y="3532188"/>
                </a:moveTo>
                <a:lnTo>
                  <a:pt x="368300" y="3540126"/>
                </a:lnTo>
                <a:lnTo>
                  <a:pt x="379413" y="3554413"/>
                </a:lnTo>
                <a:lnTo>
                  <a:pt x="352425" y="3570288"/>
                </a:lnTo>
                <a:lnTo>
                  <a:pt x="346075" y="3557588"/>
                </a:lnTo>
                <a:lnTo>
                  <a:pt x="338138" y="3546476"/>
                </a:lnTo>
                <a:close/>
                <a:moveTo>
                  <a:pt x="7016750" y="3498850"/>
                </a:moveTo>
                <a:lnTo>
                  <a:pt x="7043738" y="3513138"/>
                </a:lnTo>
                <a:lnTo>
                  <a:pt x="7040563" y="3516313"/>
                </a:lnTo>
                <a:lnTo>
                  <a:pt x="7032626" y="3529013"/>
                </a:lnTo>
                <a:lnTo>
                  <a:pt x="7024688" y="3535363"/>
                </a:lnTo>
                <a:lnTo>
                  <a:pt x="7002463" y="3521076"/>
                </a:lnTo>
                <a:lnTo>
                  <a:pt x="7005638" y="3513138"/>
                </a:lnTo>
                <a:close/>
                <a:moveTo>
                  <a:pt x="300038" y="3433763"/>
                </a:moveTo>
                <a:lnTo>
                  <a:pt x="307975" y="3446463"/>
                </a:lnTo>
                <a:lnTo>
                  <a:pt x="315913" y="3457576"/>
                </a:lnTo>
                <a:lnTo>
                  <a:pt x="315913" y="3460751"/>
                </a:lnTo>
                <a:lnTo>
                  <a:pt x="292100" y="3475038"/>
                </a:lnTo>
                <a:lnTo>
                  <a:pt x="288925" y="3471863"/>
                </a:lnTo>
                <a:lnTo>
                  <a:pt x="280988" y="3460751"/>
                </a:lnTo>
                <a:lnTo>
                  <a:pt x="277813" y="3449638"/>
                </a:lnTo>
                <a:close/>
                <a:moveTo>
                  <a:pt x="7077076" y="3400425"/>
                </a:moveTo>
                <a:lnTo>
                  <a:pt x="7104063" y="3416300"/>
                </a:lnTo>
                <a:lnTo>
                  <a:pt x="7099300" y="3416300"/>
                </a:lnTo>
                <a:lnTo>
                  <a:pt x="7092950" y="3430588"/>
                </a:lnTo>
                <a:lnTo>
                  <a:pt x="7088188" y="3438525"/>
                </a:lnTo>
                <a:lnTo>
                  <a:pt x="7062788" y="3422650"/>
                </a:lnTo>
                <a:lnTo>
                  <a:pt x="7069138" y="3416300"/>
                </a:lnTo>
                <a:lnTo>
                  <a:pt x="7077076" y="3405188"/>
                </a:lnTo>
                <a:close/>
                <a:moveTo>
                  <a:pt x="244475" y="3336925"/>
                </a:moveTo>
                <a:lnTo>
                  <a:pt x="252413" y="3348038"/>
                </a:lnTo>
                <a:lnTo>
                  <a:pt x="258763" y="3359150"/>
                </a:lnTo>
                <a:lnTo>
                  <a:pt x="258763" y="3363913"/>
                </a:lnTo>
                <a:lnTo>
                  <a:pt x="233363" y="3375025"/>
                </a:lnTo>
                <a:lnTo>
                  <a:pt x="225425" y="3359150"/>
                </a:lnTo>
                <a:lnTo>
                  <a:pt x="217488" y="3348038"/>
                </a:lnTo>
                <a:close/>
                <a:moveTo>
                  <a:pt x="7134225" y="3298825"/>
                </a:moveTo>
                <a:lnTo>
                  <a:pt x="7156450" y="3314700"/>
                </a:lnTo>
                <a:lnTo>
                  <a:pt x="7156450" y="3317875"/>
                </a:lnTo>
                <a:lnTo>
                  <a:pt x="7148512" y="3328988"/>
                </a:lnTo>
                <a:lnTo>
                  <a:pt x="7145338" y="3336925"/>
                </a:lnTo>
                <a:lnTo>
                  <a:pt x="7118350" y="3325813"/>
                </a:lnTo>
                <a:lnTo>
                  <a:pt x="7123112" y="3317875"/>
                </a:lnTo>
                <a:lnTo>
                  <a:pt x="7129462" y="3303588"/>
                </a:lnTo>
                <a:close/>
                <a:moveTo>
                  <a:pt x="195263" y="3235325"/>
                </a:moveTo>
                <a:lnTo>
                  <a:pt x="198438" y="3246438"/>
                </a:lnTo>
                <a:lnTo>
                  <a:pt x="206376" y="3262313"/>
                </a:lnTo>
                <a:lnTo>
                  <a:pt x="180976" y="3273425"/>
                </a:lnTo>
                <a:lnTo>
                  <a:pt x="173038" y="3257550"/>
                </a:lnTo>
                <a:lnTo>
                  <a:pt x="169863" y="3246438"/>
                </a:lnTo>
                <a:close/>
                <a:moveTo>
                  <a:pt x="7178676" y="3198813"/>
                </a:moveTo>
                <a:lnTo>
                  <a:pt x="7204076" y="3209926"/>
                </a:lnTo>
                <a:lnTo>
                  <a:pt x="7204076" y="3213101"/>
                </a:lnTo>
                <a:lnTo>
                  <a:pt x="7197726" y="3228976"/>
                </a:lnTo>
                <a:lnTo>
                  <a:pt x="7192963" y="3235326"/>
                </a:lnTo>
                <a:lnTo>
                  <a:pt x="7167563" y="3224213"/>
                </a:lnTo>
                <a:lnTo>
                  <a:pt x="7170738" y="3216276"/>
                </a:lnTo>
                <a:lnTo>
                  <a:pt x="7178676" y="3201988"/>
                </a:lnTo>
                <a:close/>
                <a:moveTo>
                  <a:pt x="150812" y="3130550"/>
                </a:moveTo>
                <a:lnTo>
                  <a:pt x="153987" y="3146425"/>
                </a:lnTo>
                <a:lnTo>
                  <a:pt x="161925" y="3157538"/>
                </a:lnTo>
                <a:lnTo>
                  <a:pt x="134937" y="3168650"/>
                </a:lnTo>
                <a:lnTo>
                  <a:pt x="128587" y="3152775"/>
                </a:lnTo>
                <a:lnTo>
                  <a:pt x="123825" y="3141663"/>
                </a:lnTo>
                <a:close/>
                <a:moveTo>
                  <a:pt x="7223126" y="3094038"/>
                </a:moveTo>
                <a:lnTo>
                  <a:pt x="7250113" y="3100388"/>
                </a:lnTo>
                <a:lnTo>
                  <a:pt x="7245350" y="3108326"/>
                </a:lnTo>
                <a:lnTo>
                  <a:pt x="7242176" y="3122614"/>
                </a:lnTo>
                <a:lnTo>
                  <a:pt x="7239000" y="3130551"/>
                </a:lnTo>
                <a:lnTo>
                  <a:pt x="7212013" y="3119438"/>
                </a:lnTo>
                <a:lnTo>
                  <a:pt x="7212013" y="3116263"/>
                </a:lnTo>
                <a:lnTo>
                  <a:pt x="7219950" y="3100388"/>
                </a:lnTo>
                <a:close/>
                <a:moveTo>
                  <a:pt x="112712" y="3022600"/>
                </a:moveTo>
                <a:lnTo>
                  <a:pt x="112712" y="3025775"/>
                </a:lnTo>
                <a:lnTo>
                  <a:pt x="115887" y="3040063"/>
                </a:lnTo>
                <a:lnTo>
                  <a:pt x="120650" y="3052763"/>
                </a:lnTo>
                <a:lnTo>
                  <a:pt x="93662" y="3059113"/>
                </a:lnTo>
                <a:lnTo>
                  <a:pt x="90487" y="3048000"/>
                </a:lnTo>
                <a:lnTo>
                  <a:pt x="87312" y="3033713"/>
                </a:lnTo>
                <a:lnTo>
                  <a:pt x="82550" y="3033713"/>
                </a:lnTo>
                <a:close/>
                <a:moveTo>
                  <a:pt x="7258051" y="2984500"/>
                </a:moveTo>
                <a:lnTo>
                  <a:pt x="7283451" y="2992438"/>
                </a:lnTo>
                <a:lnTo>
                  <a:pt x="7283451" y="3003550"/>
                </a:lnTo>
                <a:lnTo>
                  <a:pt x="7275513" y="3017838"/>
                </a:lnTo>
                <a:lnTo>
                  <a:pt x="7275513" y="3022600"/>
                </a:lnTo>
                <a:lnTo>
                  <a:pt x="7250113" y="3011488"/>
                </a:lnTo>
                <a:lnTo>
                  <a:pt x="7253288" y="2995613"/>
                </a:lnTo>
                <a:close/>
                <a:moveTo>
                  <a:pt x="79375" y="2913063"/>
                </a:moveTo>
                <a:lnTo>
                  <a:pt x="82550" y="2921001"/>
                </a:lnTo>
                <a:lnTo>
                  <a:pt x="87313" y="2935288"/>
                </a:lnTo>
                <a:lnTo>
                  <a:pt x="87313" y="2943226"/>
                </a:lnTo>
                <a:lnTo>
                  <a:pt x="60325" y="2951163"/>
                </a:lnTo>
                <a:lnTo>
                  <a:pt x="57150" y="2943226"/>
                </a:lnTo>
                <a:lnTo>
                  <a:pt x="52388" y="2928938"/>
                </a:lnTo>
                <a:lnTo>
                  <a:pt x="52388" y="2921001"/>
                </a:lnTo>
                <a:close/>
                <a:moveTo>
                  <a:pt x="7286625" y="2876550"/>
                </a:moveTo>
                <a:lnTo>
                  <a:pt x="7313613" y="2879725"/>
                </a:lnTo>
                <a:lnTo>
                  <a:pt x="7310438" y="2894013"/>
                </a:lnTo>
                <a:lnTo>
                  <a:pt x="7305675" y="2909888"/>
                </a:lnTo>
                <a:lnTo>
                  <a:pt x="7280275" y="2901951"/>
                </a:lnTo>
                <a:lnTo>
                  <a:pt x="7283450" y="2890838"/>
                </a:lnTo>
                <a:close/>
                <a:moveTo>
                  <a:pt x="57151" y="2805113"/>
                </a:moveTo>
                <a:lnTo>
                  <a:pt x="60326" y="2811463"/>
                </a:lnTo>
                <a:lnTo>
                  <a:pt x="60326" y="2827338"/>
                </a:lnTo>
                <a:lnTo>
                  <a:pt x="60326" y="2830514"/>
                </a:lnTo>
                <a:lnTo>
                  <a:pt x="33338" y="2838451"/>
                </a:lnTo>
                <a:lnTo>
                  <a:pt x="33338" y="2835276"/>
                </a:lnTo>
                <a:lnTo>
                  <a:pt x="30163" y="2819401"/>
                </a:lnTo>
                <a:lnTo>
                  <a:pt x="30163" y="2808288"/>
                </a:lnTo>
                <a:close/>
                <a:moveTo>
                  <a:pt x="7305675" y="2763838"/>
                </a:moveTo>
                <a:lnTo>
                  <a:pt x="7335838" y="2767013"/>
                </a:lnTo>
                <a:lnTo>
                  <a:pt x="7335838" y="2770188"/>
                </a:lnTo>
                <a:lnTo>
                  <a:pt x="7332663" y="2786063"/>
                </a:lnTo>
                <a:lnTo>
                  <a:pt x="7332663" y="2797176"/>
                </a:lnTo>
                <a:lnTo>
                  <a:pt x="7302500" y="2794001"/>
                </a:lnTo>
                <a:lnTo>
                  <a:pt x="7305675" y="2782888"/>
                </a:lnTo>
                <a:lnTo>
                  <a:pt x="7305675" y="2767013"/>
                </a:lnTo>
                <a:close/>
                <a:moveTo>
                  <a:pt x="41275" y="2692400"/>
                </a:moveTo>
                <a:lnTo>
                  <a:pt x="41275" y="2703513"/>
                </a:lnTo>
                <a:lnTo>
                  <a:pt x="46038" y="2717801"/>
                </a:lnTo>
                <a:lnTo>
                  <a:pt x="15875" y="2722563"/>
                </a:lnTo>
                <a:lnTo>
                  <a:pt x="11113" y="2706688"/>
                </a:lnTo>
                <a:lnTo>
                  <a:pt x="11113" y="2695575"/>
                </a:lnTo>
                <a:close/>
                <a:moveTo>
                  <a:pt x="7321550" y="2651125"/>
                </a:moveTo>
                <a:lnTo>
                  <a:pt x="7351713" y="2654300"/>
                </a:lnTo>
                <a:lnTo>
                  <a:pt x="7351713" y="2659063"/>
                </a:lnTo>
                <a:lnTo>
                  <a:pt x="7346950" y="2676526"/>
                </a:lnTo>
                <a:lnTo>
                  <a:pt x="7346950" y="2681288"/>
                </a:lnTo>
                <a:lnTo>
                  <a:pt x="7316788" y="2681288"/>
                </a:lnTo>
                <a:lnTo>
                  <a:pt x="7321550" y="2673350"/>
                </a:lnTo>
                <a:lnTo>
                  <a:pt x="7321550" y="2659063"/>
                </a:lnTo>
                <a:close/>
                <a:moveTo>
                  <a:pt x="4763" y="2579688"/>
                </a:moveTo>
                <a:lnTo>
                  <a:pt x="30163" y="2579688"/>
                </a:lnTo>
                <a:lnTo>
                  <a:pt x="30163" y="2593976"/>
                </a:lnTo>
                <a:lnTo>
                  <a:pt x="33338" y="2606676"/>
                </a:lnTo>
                <a:lnTo>
                  <a:pt x="4763" y="2609851"/>
                </a:lnTo>
                <a:lnTo>
                  <a:pt x="4763" y="2593976"/>
                </a:lnTo>
                <a:close/>
                <a:moveTo>
                  <a:pt x="7327900" y="2538413"/>
                </a:moveTo>
                <a:lnTo>
                  <a:pt x="7354888" y="2538413"/>
                </a:lnTo>
                <a:lnTo>
                  <a:pt x="7354888" y="2546351"/>
                </a:lnTo>
                <a:lnTo>
                  <a:pt x="7354888" y="2565401"/>
                </a:lnTo>
                <a:lnTo>
                  <a:pt x="7354888" y="2568576"/>
                </a:lnTo>
                <a:lnTo>
                  <a:pt x="7327900" y="2568576"/>
                </a:lnTo>
                <a:lnTo>
                  <a:pt x="7327900" y="2560638"/>
                </a:lnTo>
                <a:lnTo>
                  <a:pt x="7327900" y="2546351"/>
                </a:lnTo>
                <a:close/>
                <a:moveTo>
                  <a:pt x="0" y="2463800"/>
                </a:moveTo>
                <a:lnTo>
                  <a:pt x="30163" y="2466975"/>
                </a:lnTo>
                <a:lnTo>
                  <a:pt x="30163" y="2482850"/>
                </a:lnTo>
                <a:lnTo>
                  <a:pt x="30163" y="2493963"/>
                </a:lnTo>
                <a:lnTo>
                  <a:pt x="0" y="2493963"/>
                </a:lnTo>
                <a:lnTo>
                  <a:pt x="0" y="2482850"/>
                </a:lnTo>
                <a:lnTo>
                  <a:pt x="0" y="2466975"/>
                </a:lnTo>
                <a:close/>
                <a:moveTo>
                  <a:pt x="7354888" y="2422525"/>
                </a:moveTo>
                <a:lnTo>
                  <a:pt x="7354888" y="2433638"/>
                </a:lnTo>
                <a:lnTo>
                  <a:pt x="7354888" y="2447926"/>
                </a:lnTo>
                <a:lnTo>
                  <a:pt x="7354888" y="2452688"/>
                </a:lnTo>
                <a:lnTo>
                  <a:pt x="7327900" y="2452688"/>
                </a:lnTo>
                <a:lnTo>
                  <a:pt x="7327900" y="2433638"/>
                </a:lnTo>
                <a:lnTo>
                  <a:pt x="7327900" y="2425700"/>
                </a:lnTo>
                <a:close/>
                <a:moveTo>
                  <a:pt x="7938" y="2351088"/>
                </a:moveTo>
                <a:lnTo>
                  <a:pt x="33338" y="2351088"/>
                </a:lnTo>
                <a:lnTo>
                  <a:pt x="33338" y="2354263"/>
                </a:lnTo>
                <a:lnTo>
                  <a:pt x="33338" y="2373313"/>
                </a:lnTo>
                <a:lnTo>
                  <a:pt x="33338" y="2381251"/>
                </a:lnTo>
                <a:lnTo>
                  <a:pt x="4763" y="2376489"/>
                </a:lnTo>
                <a:lnTo>
                  <a:pt x="4763" y="2370138"/>
                </a:lnTo>
                <a:lnTo>
                  <a:pt x="7938" y="2354263"/>
                </a:lnTo>
                <a:close/>
                <a:moveTo>
                  <a:pt x="7346950" y="2309813"/>
                </a:moveTo>
                <a:lnTo>
                  <a:pt x="7346950" y="2320926"/>
                </a:lnTo>
                <a:lnTo>
                  <a:pt x="7351713" y="2335214"/>
                </a:lnTo>
                <a:lnTo>
                  <a:pt x="7321550" y="2339976"/>
                </a:lnTo>
                <a:lnTo>
                  <a:pt x="7321550" y="2324101"/>
                </a:lnTo>
                <a:lnTo>
                  <a:pt x="7316788" y="2312988"/>
                </a:lnTo>
                <a:close/>
                <a:moveTo>
                  <a:pt x="19050" y="2235200"/>
                </a:moveTo>
                <a:lnTo>
                  <a:pt x="49213" y="2238375"/>
                </a:lnTo>
                <a:lnTo>
                  <a:pt x="49213" y="2246313"/>
                </a:lnTo>
                <a:lnTo>
                  <a:pt x="46038" y="2260601"/>
                </a:lnTo>
                <a:lnTo>
                  <a:pt x="46038" y="2268538"/>
                </a:lnTo>
                <a:lnTo>
                  <a:pt x="15875" y="2265363"/>
                </a:lnTo>
                <a:lnTo>
                  <a:pt x="19050" y="2257425"/>
                </a:lnTo>
                <a:lnTo>
                  <a:pt x="19050" y="2241550"/>
                </a:lnTo>
                <a:close/>
                <a:moveTo>
                  <a:pt x="7327900" y="2193925"/>
                </a:moveTo>
                <a:lnTo>
                  <a:pt x="7327900" y="2197100"/>
                </a:lnTo>
                <a:lnTo>
                  <a:pt x="7332663" y="2212975"/>
                </a:lnTo>
                <a:lnTo>
                  <a:pt x="7335838" y="2224088"/>
                </a:lnTo>
                <a:lnTo>
                  <a:pt x="7305675" y="2227263"/>
                </a:lnTo>
                <a:lnTo>
                  <a:pt x="7305675" y="2216150"/>
                </a:lnTo>
                <a:lnTo>
                  <a:pt x="7302500" y="2200275"/>
                </a:lnTo>
                <a:close/>
                <a:moveTo>
                  <a:pt x="41275" y="2122488"/>
                </a:moveTo>
                <a:lnTo>
                  <a:pt x="71438" y="2130426"/>
                </a:lnTo>
                <a:lnTo>
                  <a:pt x="68263" y="2136776"/>
                </a:lnTo>
                <a:lnTo>
                  <a:pt x="63500" y="2155826"/>
                </a:lnTo>
                <a:lnTo>
                  <a:pt x="38100" y="2152651"/>
                </a:lnTo>
                <a:lnTo>
                  <a:pt x="38100" y="2147889"/>
                </a:lnTo>
                <a:lnTo>
                  <a:pt x="41275" y="2133601"/>
                </a:lnTo>
                <a:close/>
                <a:moveTo>
                  <a:pt x="7305675" y="2081213"/>
                </a:moveTo>
                <a:lnTo>
                  <a:pt x="7305675" y="2084388"/>
                </a:lnTo>
                <a:lnTo>
                  <a:pt x="7310438" y="2103438"/>
                </a:lnTo>
                <a:lnTo>
                  <a:pt x="7313613" y="2111376"/>
                </a:lnTo>
                <a:lnTo>
                  <a:pt x="7283450" y="2114551"/>
                </a:lnTo>
                <a:lnTo>
                  <a:pt x="7283450" y="2106614"/>
                </a:lnTo>
                <a:lnTo>
                  <a:pt x="7280275" y="2092326"/>
                </a:lnTo>
                <a:lnTo>
                  <a:pt x="7280275" y="2089151"/>
                </a:lnTo>
                <a:close/>
                <a:moveTo>
                  <a:pt x="71437" y="2009775"/>
                </a:moveTo>
                <a:lnTo>
                  <a:pt x="98425" y="2017713"/>
                </a:lnTo>
                <a:lnTo>
                  <a:pt x="93662" y="2032000"/>
                </a:lnTo>
                <a:lnTo>
                  <a:pt x="90487" y="2047875"/>
                </a:lnTo>
                <a:lnTo>
                  <a:pt x="63500" y="2039938"/>
                </a:lnTo>
                <a:lnTo>
                  <a:pt x="68262" y="2024063"/>
                </a:lnTo>
                <a:close/>
                <a:moveTo>
                  <a:pt x="7275512" y="1971675"/>
                </a:moveTo>
                <a:lnTo>
                  <a:pt x="7275512" y="1979613"/>
                </a:lnTo>
                <a:lnTo>
                  <a:pt x="7283450" y="1995488"/>
                </a:lnTo>
                <a:lnTo>
                  <a:pt x="7283450" y="1998663"/>
                </a:lnTo>
                <a:lnTo>
                  <a:pt x="7258050" y="2006600"/>
                </a:lnTo>
                <a:lnTo>
                  <a:pt x="7253288" y="2001838"/>
                </a:lnTo>
                <a:lnTo>
                  <a:pt x="7250112" y="1987550"/>
                </a:lnTo>
                <a:lnTo>
                  <a:pt x="7245350" y="1979613"/>
                </a:lnTo>
                <a:close/>
                <a:moveTo>
                  <a:pt x="104775" y="1900238"/>
                </a:moveTo>
                <a:lnTo>
                  <a:pt x="131763" y="1912938"/>
                </a:lnTo>
                <a:lnTo>
                  <a:pt x="128588" y="1927226"/>
                </a:lnTo>
                <a:lnTo>
                  <a:pt x="123825" y="1938338"/>
                </a:lnTo>
                <a:lnTo>
                  <a:pt x="98425" y="1927226"/>
                </a:lnTo>
                <a:lnTo>
                  <a:pt x="101600" y="1916113"/>
                </a:lnTo>
                <a:close/>
                <a:moveTo>
                  <a:pt x="7239001" y="1863725"/>
                </a:moveTo>
                <a:lnTo>
                  <a:pt x="7242176" y="1871663"/>
                </a:lnTo>
                <a:lnTo>
                  <a:pt x="7245351" y="1885950"/>
                </a:lnTo>
                <a:lnTo>
                  <a:pt x="7245351" y="1889125"/>
                </a:lnTo>
                <a:lnTo>
                  <a:pt x="7219951" y="1900238"/>
                </a:lnTo>
                <a:lnTo>
                  <a:pt x="7219951" y="1897063"/>
                </a:lnTo>
                <a:lnTo>
                  <a:pt x="7212013" y="1882775"/>
                </a:lnTo>
                <a:lnTo>
                  <a:pt x="7208838" y="1874838"/>
                </a:lnTo>
                <a:close/>
                <a:moveTo>
                  <a:pt x="150813" y="1795463"/>
                </a:moveTo>
                <a:lnTo>
                  <a:pt x="176213" y="1806576"/>
                </a:lnTo>
                <a:lnTo>
                  <a:pt x="173038" y="1811338"/>
                </a:lnTo>
                <a:lnTo>
                  <a:pt x="165100" y="1822451"/>
                </a:lnTo>
                <a:lnTo>
                  <a:pt x="165100" y="1833563"/>
                </a:lnTo>
                <a:lnTo>
                  <a:pt x="139700" y="1822451"/>
                </a:lnTo>
                <a:lnTo>
                  <a:pt x="139700" y="1814513"/>
                </a:lnTo>
                <a:lnTo>
                  <a:pt x="146050" y="1800226"/>
                </a:lnTo>
                <a:close/>
                <a:moveTo>
                  <a:pt x="7192963" y="1754188"/>
                </a:moveTo>
                <a:lnTo>
                  <a:pt x="7197726" y="1770063"/>
                </a:lnTo>
                <a:lnTo>
                  <a:pt x="7204076" y="1781176"/>
                </a:lnTo>
                <a:lnTo>
                  <a:pt x="7178676" y="1795463"/>
                </a:lnTo>
                <a:lnTo>
                  <a:pt x="7170738" y="1781176"/>
                </a:lnTo>
                <a:lnTo>
                  <a:pt x="7167563" y="1770063"/>
                </a:lnTo>
                <a:close/>
                <a:moveTo>
                  <a:pt x="198437" y="1690688"/>
                </a:moveTo>
                <a:lnTo>
                  <a:pt x="222250" y="1701801"/>
                </a:lnTo>
                <a:lnTo>
                  <a:pt x="222250" y="1709738"/>
                </a:lnTo>
                <a:lnTo>
                  <a:pt x="214312" y="1720851"/>
                </a:lnTo>
                <a:lnTo>
                  <a:pt x="211137" y="1728788"/>
                </a:lnTo>
                <a:lnTo>
                  <a:pt x="184150" y="1717676"/>
                </a:lnTo>
                <a:lnTo>
                  <a:pt x="187325" y="1709738"/>
                </a:lnTo>
                <a:lnTo>
                  <a:pt x="195262" y="1695451"/>
                </a:lnTo>
                <a:close/>
                <a:moveTo>
                  <a:pt x="7140575" y="1654175"/>
                </a:moveTo>
                <a:lnTo>
                  <a:pt x="7148512" y="1665288"/>
                </a:lnTo>
                <a:lnTo>
                  <a:pt x="7156450" y="1679575"/>
                </a:lnTo>
                <a:lnTo>
                  <a:pt x="7129462" y="1690688"/>
                </a:lnTo>
                <a:lnTo>
                  <a:pt x="7123112" y="1679575"/>
                </a:lnTo>
                <a:lnTo>
                  <a:pt x="7115175" y="1665288"/>
                </a:lnTo>
                <a:close/>
                <a:moveTo>
                  <a:pt x="252413" y="1589088"/>
                </a:moveTo>
                <a:lnTo>
                  <a:pt x="277813" y="1604963"/>
                </a:lnTo>
                <a:lnTo>
                  <a:pt x="274638" y="1608138"/>
                </a:lnTo>
                <a:lnTo>
                  <a:pt x="266700" y="1624013"/>
                </a:lnTo>
                <a:lnTo>
                  <a:pt x="263525" y="1627188"/>
                </a:lnTo>
                <a:lnTo>
                  <a:pt x="236538" y="1612901"/>
                </a:lnTo>
                <a:lnTo>
                  <a:pt x="239713" y="1608138"/>
                </a:lnTo>
                <a:lnTo>
                  <a:pt x="247650" y="1593851"/>
                </a:lnTo>
                <a:close/>
                <a:moveTo>
                  <a:pt x="7085012" y="1552575"/>
                </a:moveTo>
                <a:lnTo>
                  <a:pt x="7092950" y="1566863"/>
                </a:lnTo>
                <a:lnTo>
                  <a:pt x="7099300" y="1577975"/>
                </a:lnTo>
                <a:lnTo>
                  <a:pt x="7073900" y="1593850"/>
                </a:lnTo>
                <a:lnTo>
                  <a:pt x="7069138" y="1582738"/>
                </a:lnTo>
                <a:lnTo>
                  <a:pt x="7058025" y="1566863"/>
                </a:lnTo>
                <a:close/>
                <a:moveTo>
                  <a:pt x="311151" y="1492250"/>
                </a:moveTo>
                <a:lnTo>
                  <a:pt x="333376" y="1506538"/>
                </a:lnTo>
                <a:lnTo>
                  <a:pt x="333376" y="1511300"/>
                </a:lnTo>
                <a:lnTo>
                  <a:pt x="322263" y="1525588"/>
                </a:lnTo>
                <a:lnTo>
                  <a:pt x="319088" y="1530350"/>
                </a:lnTo>
                <a:lnTo>
                  <a:pt x="296863" y="1514475"/>
                </a:lnTo>
                <a:lnTo>
                  <a:pt x="300038" y="1511300"/>
                </a:lnTo>
                <a:lnTo>
                  <a:pt x="307976" y="1495425"/>
                </a:lnTo>
                <a:close/>
                <a:moveTo>
                  <a:pt x="7024688" y="1454150"/>
                </a:moveTo>
                <a:lnTo>
                  <a:pt x="7032626" y="1470025"/>
                </a:lnTo>
                <a:lnTo>
                  <a:pt x="7040563" y="1481138"/>
                </a:lnTo>
                <a:lnTo>
                  <a:pt x="7013576" y="1495425"/>
                </a:lnTo>
                <a:lnTo>
                  <a:pt x="7005638" y="1484313"/>
                </a:lnTo>
                <a:lnTo>
                  <a:pt x="6999288" y="1473200"/>
                </a:lnTo>
                <a:close/>
                <a:moveTo>
                  <a:pt x="374650" y="1395413"/>
                </a:moveTo>
                <a:lnTo>
                  <a:pt x="401638" y="1412876"/>
                </a:lnTo>
                <a:lnTo>
                  <a:pt x="398463" y="1417638"/>
                </a:lnTo>
                <a:lnTo>
                  <a:pt x="387350" y="1428751"/>
                </a:lnTo>
                <a:lnTo>
                  <a:pt x="382588" y="1436688"/>
                </a:lnTo>
                <a:lnTo>
                  <a:pt x="360363" y="1420813"/>
                </a:lnTo>
                <a:lnTo>
                  <a:pt x="363538" y="1412876"/>
                </a:lnTo>
                <a:lnTo>
                  <a:pt x="374650" y="1398588"/>
                </a:lnTo>
                <a:close/>
                <a:moveTo>
                  <a:pt x="6958012" y="1360488"/>
                </a:moveTo>
                <a:lnTo>
                  <a:pt x="6964362" y="1371601"/>
                </a:lnTo>
                <a:lnTo>
                  <a:pt x="6972300" y="1387476"/>
                </a:lnTo>
                <a:lnTo>
                  <a:pt x="6950075" y="1401763"/>
                </a:lnTo>
                <a:lnTo>
                  <a:pt x="6942138" y="1390651"/>
                </a:lnTo>
                <a:lnTo>
                  <a:pt x="6934200" y="1379538"/>
                </a:lnTo>
                <a:close/>
                <a:moveTo>
                  <a:pt x="446087" y="1304925"/>
                </a:moveTo>
                <a:lnTo>
                  <a:pt x="469900" y="1323975"/>
                </a:lnTo>
                <a:lnTo>
                  <a:pt x="457200" y="1335088"/>
                </a:lnTo>
                <a:lnTo>
                  <a:pt x="450850" y="1346200"/>
                </a:lnTo>
                <a:lnTo>
                  <a:pt x="428625" y="1327150"/>
                </a:lnTo>
                <a:lnTo>
                  <a:pt x="434975" y="1319213"/>
                </a:lnTo>
                <a:close/>
                <a:moveTo>
                  <a:pt x="6886576" y="1271588"/>
                </a:moveTo>
                <a:lnTo>
                  <a:pt x="6889750" y="1277938"/>
                </a:lnTo>
                <a:lnTo>
                  <a:pt x="6900863" y="1293813"/>
                </a:lnTo>
                <a:lnTo>
                  <a:pt x="6904038" y="1293813"/>
                </a:lnTo>
                <a:lnTo>
                  <a:pt x="6881813" y="1312863"/>
                </a:lnTo>
                <a:lnTo>
                  <a:pt x="6878638" y="1308101"/>
                </a:lnTo>
                <a:lnTo>
                  <a:pt x="6867526" y="1296988"/>
                </a:lnTo>
                <a:lnTo>
                  <a:pt x="6862763" y="1289051"/>
                </a:lnTo>
                <a:close/>
                <a:moveTo>
                  <a:pt x="522288" y="1214438"/>
                </a:moveTo>
                <a:lnTo>
                  <a:pt x="539751" y="1233488"/>
                </a:lnTo>
                <a:lnTo>
                  <a:pt x="533401" y="1244601"/>
                </a:lnTo>
                <a:lnTo>
                  <a:pt x="522288" y="1255713"/>
                </a:lnTo>
                <a:lnTo>
                  <a:pt x="503238" y="1236663"/>
                </a:lnTo>
                <a:lnTo>
                  <a:pt x="511175" y="1225551"/>
                </a:lnTo>
                <a:close/>
                <a:moveTo>
                  <a:pt x="6810375" y="1184275"/>
                </a:moveTo>
                <a:lnTo>
                  <a:pt x="6810375" y="1189038"/>
                </a:lnTo>
                <a:lnTo>
                  <a:pt x="6823075" y="1200150"/>
                </a:lnTo>
                <a:lnTo>
                  <a:pt x="6829425" y="1208088"/>
                </a:lnTo>
                <a:lnTo>
                  <a:pt x="6807200" y="1225550"/>
                </a:lnTo>
                <a:lnTo>
                  <a:pt x="6804025" y="1219200"/>
                </a:lnTo>
                <a:lnTo>
                  <a:pt x="6788150" y="1208088"/>
                </a:lnTo>
                <a:lnTo>
                  <a:pt x="6788150" y="1203325"/>
                </a:lnTo>
                <a:close/>
                <a:moveTo>
                  <a:pt x="596900" y="1131888"/>
                </a:moveTo>
                <a:lnTo>
                  <a:pt x="619125" y="1150938"/>
                </a:lnTo>
                <a:lnTo>
                  <a:pt x="615950" y="1154113"/>
                </a:lnTo>
                <a:lnTo>
                  <a:pt x="604837" y="1169988"/>
                </a:lnTo>
                <a:lnTo>
                  <a:pt x="600075" y="1173163"/>
                </a:lnTo>
                <a:lnTo>
                  <a:pt x="577850" y="1150938"/>
                </a:lnTo>
                <a:lnTo>
                  <a:pt x="581025" y="1150938"/>
                </a:lnTo>
                <a:lnTo>
                  <a:pt x="592137" y="1136651"/>
                </a:lnTo>
                <a:close/>
                <a:moveTo>
                  <a:pt x="6727826" y="1101725"/>
                </a:moveTo>
                <a:lnTo>
                  <a:pt x="6740526" y="1109663"/>
                </a:lnTo>
                <a:lnTo>
                  <a:pt x="6751638" y="1120775"/>
                </a:lnTo>
                <a:lnTo>
                  <a:pt x="6727826" y="1143000"/>
                </a:lnTo>
                <a:lnTo>
                  <a:pt x="6716713" y="1131888"/>
                </a:lnTo>
                <a:lnTo>
                  <a:pt x="6710363" y="1120775"/>
                </a:lnTo>
                <a:close/>
                <a:moveTo>
                  <a:pt x="679450" y="1049338"/>
                </a:moveTo>
                <a:lnTo>
                  <a:pt x="698500" y="1073151"/>
                </a:lnTo>
                <a:lnTo>
                  <a:pt x="687387" y="1084263"/>
                </a:lnTo>
                <a:lnTo>
                  <a:pt x="679450" y="1090613"/>
                </a:lnTo>
                <a:lnTo>
                  <a:pt x="660400" y="1073151"/>
                </a:lnTo>
                <a:lnTo>
                  <a:pt x="668337" y="1060451"/>
                </a:lnTo>
                <a:close/>
                <a:moveTo>
                  <a:pt x="6645276" y="1023938"/>
                </a:moveTo>
                <a:lnTo>
                  <a:pt x="6650038" y="1023938"/>
                </a:lnTo>
                <a:lnTo>
                  <a:pt x="6664326" y="1038226"/>
                </a:lnTo>
                <a:lnTo>
                  <a:pt x="6669088" y="1042988"/>
                </a:lnTo>
                <a:lnTo>
                  <a:pt x="6650038" y="1060451"/>
                </a:lnTo>
                <a:lnTo>
                  <a:pt x="6645276" y="1057276"/>
                </a:lnTo>
                <a:lnTo>
                  <a:pt x="6630988" y="1046163"/>
                </a:lnTo>
                <a:lnTo>
                  <a:pt x="6627813" y="1042988"/>
                </a:lnTo>
                <a:close/>
                <a:moveTo>
                  <a:pt x="765175" y="974725"/>
                </a:moveTo>
                <a:lnTo>
                  <a:pt x="784225" y="993775"/>
                </a:lnTo>
                <a:lnTo>
                  <a:pt x="781050" y="996950"/>
                </a:lnTo>
                <a:lnTo>
                  <a:pt x="765175" y="1008063"/>
                </a:lnTo>
                <a:lnTo>
                  <a:pt x="762000" y="1012825"/>
                </a:lnTo>
                <a:lnTo>
                  <a:pt x="742950" y="993775"/>
                </a:lnTo>
                <a:lnTo>
                  <a:pt x="746125" y="990600"/>
                </a:lnTo>
                <a:lnTo>
                  <a:pt x="762000" y="977900"/>
                </a:lnTo>
                <a:close/>
                <a:moveTo>
                  <a:pt x="6564313" y="944563"/>
                </a:moveTo>
                <a:lnTo>
                  <a:pt x="6570663" y="952501"/>
                </a:lnTo>
                <a:lnTo>
                  <a:pt x="6581776" y="963613"/>
                </a:lnTo>
                <a:lnTo>
                  <a:pt x="6564313" y="985838"/>
                </a:lnTo>
                <a:lnTo>
                  <a:pt x="6551613" y="974726"/>
                </a:lnTo>
                <a:lnTo>
                  <a:pt x="6545263" y="966788"/>
                </a:lnTo>
                <a:close/>
                <a:moveTo>
                  <a:pt x="852487" y="900113"/>
                </a:moveTo>
                <a:lnTo>
                  <a:pt x="869950" y="922338"/>
                </a:lnTo>
                <a:lnTo>
                  <a:pt x="858837" y="930276"/>
                </a:lnTo>
                <a:lnTo>
                  <a:pt x="847725" y="936626"/>
                </a:lnTo>
                <a:lnTo>
                  <a:pt x="828675" y="919163"/>
                </a:lnTo>
                <a:lnTo>
                  <a:pt x="844550" y="908051"/>
                </a:lnTo>
                <a:close/>
                <a:moveTo>
                  <a:pt x="6473825" y="873125"/>
                </a:moveTo>
                <a:lnTo>
                  <a:pt x="6488112" y="884238"/>
                </a:lnTo>
                <a:lnTo>
                  <a:pt x="6496050" y="892175"/>
                </a:lnTo>
                <a:lnTo>
                  <a:pt x="6477000" y="914400"/>
                </a:lnTo>
                <a:lnTo>
                  <a:pt x="6469062" y="908050"/>
                </a:lnTo>
                <a:lnTo>
                  <a:pt x="6454775" y="896938"/>
                </a:lnTo>
                <a:close/>
                <a:moveTo>
                  <a:pt x="941388" y="828675"/>
                </a:moveTo>
                <a:lnTo>
                  <a:pt x="960438" y="850900"/>
                </a:lnTo>
                <a:lnTo>
                  <a:pt x="946150" y="862013"/>
                </a:lnTo>
                <a:lnTo>
                  <a:pt x="938213" y="869950"/>
                </a:lnTo>
                <a:lnTo>
                  <a:pt x="919163" y="847725"/>
                </a:lnTo>
                <a:lnTo>
                  <a:pt x="930275" y="839788"/>
                </a:lnTo>
                <a:close/>
                <a:moveTo>
                  <a:pt x="6383338" y="801688"/>
                </a:moveTo>
                <a:lnTo>
                  <a:pt x="6383338" y="806451"/>
                </a:lnTo>
                <a:lnTo>
                  <a:pt x="6399213" y="817563"/>
                </a:lnTo>
                <a:lnTo>
                  <a:pt x="6405563" y="820738"/>
                </a:lnTo>
                <a:lnTo>
                  <a:pt x="6386513" y="842963"/>
                </a:lnTo>
                <a:lnTo>
                  <a:pt x="6383338" y="839788"/>
                </a:lnTo>
                <a:lnTo>
                  <a:pt x="6369050" y="828676"/>
                </a:lnTo>
                <a:lnTo>
                  <a:pt x="6364288" y="825501"/>
                </a:lnTo>
                <a:close/>
                <a:moveTo>
                  <a:pt x="1035050" y="760413"/>
                </a:moveTo>
                <a:lnTo>
                  <a:pt x="1050925" y="784226"/>
                </a:lnTo>
                <a:lnTo>
                  <a:pt x="1035050" y="795338"/>
                </a:lnTo>
                <a:lnTo>
                  <a:pt x="1028700" y="798513"/>
                </a:lnTo>
                <a:lnTo>
                  <a:pt x="1012825" y="776288"/>
                </a:lnTo>
                <a:lnTo>
                  <a:pt x="1016000" y="773113"/>
                </a:lnTo>
                <a:close/>
                <a:moveTo>
                  <a:pt x="6289675" y="738188"/>
                </a:moveTo>
                <a:lnTo>
                  <a:pt x="6292850" y="738188"/>
                </a:lnTo>
                <a:lnTo>
                  <a:pt x="6308725" y="749301"/>
                </a:lnTo>
                <a:lnTo>
                  <a:pt x="6311900" y="754063"/>
                </a:lnTo>
                <a:lnTo>
                  <a:pt x="6297612" y="776288"/>
                </a:lnTo>
                <a:lnTo>
                  <a:pt x="6292850" y="776288"/>
                </a:lnTo>
                <a:lnTo>
                  <a:pt x="6278562" y="765176"/>
                </a:lnTo>
                <a:lnTo>
                  <a:pt x="6270625" y="760413"/>
                </a:lnTo>
                <a:close/>
                <a:moveTo>
                  <a:pt x="1125538" y="696913"/>
                </a:moveTo>
                <a:lnTo>
                  <a:pt x="1128713" y="696913"/>
                </a:lnTo>
                <a:lnTo>
                  <a:pt x="1144588" y="719138"/>
                </a:lnTo>
                <a:lnTo>
                  <a:pt x="1144588" y="723901"/>
                </a:lnTo>
                <a:lnTo>
                  <a:pt x="1125538" y="731838"/>
                </a:lnTo>
                <a:lnTo>
                  <a:pt x="1122363" y="735013"/>
                </a:lnTo>
                <a:lnTo>
                  <a:pt x="1106488" y="712788"/>
                </a:lnTo>
                <a:lnTo>
                  <a:pt x="1111250" y="708026"/>
                </a:lnTo>
                <a:close/>
                <a:moveTo>
                  <a:pt x="6192838" y="674688"/>
                </a:moveTo>
                <a:lnTo>
                  <a:pt x="6199188" y="679451"/>
                </a:lnTo>
                <a:lnTo>
                  <a:pt x="6215063" y="685801"/>
                </a:lnTo>
                <a:lnTo>
                  <a:pt x="6218238" y="690563"/>
                </a:lnTo>
                <a:lnTo>
                  <a:pt x="6199188" y="712788"/>
                </a:lnTo>
                <a:lnTo>
                  <a:pt x="6184900" y="701676"/>
                </a:lnTo>
                <a:lnTo>
                  <a:pt x="6176963" y="696913"/>
                </a:lnTo>
                <a:close/>
                <a:moveTo>
                  <a:pt x="1227138" y="633413"/>
                </a:moveTo>
                <a:lnTo>
                  <a:pt x="1241426" y="660401"/>
                </a:lnTo>
                <a:lnTo>
                  <a:pt x="1238251" y="660401"/>
                </a:lnTo>
                <a:lnTo>
                  <a:pt x="1222376" y="671513"/>
                </a:lnTo>
                <a:lnTo>
                  <a:pt x="1219201" y="674688"/>
                </a:lnTo>
                <a:lnTo>
                  <a:pt x="1204913" y="649288"/>
                </a:lnTo>
                <a:lnTo>
                  <a:pt x="1208088" y="649288"/>
                </a:lnTo>
                <a:lnTo>
                  <a:pt x="1222376" y="638176"/>
                </a:lnTo>
                <a:close/>
                <a:moveTo>
                  <a:pt x="6094412" y="614363"/>
                </a:moveTo>
                <a:lnTo>
                  <a:pt x="6102350" y="619126"/>
                </a:lnTo>
                <a:lnTo>
                  <a:pt x="6116638" y="625476"/>
                </a:lnTo>
                <a:lnTo>
                  <a:pt x="6121400" y="630238"/>
                </a:lnTo>
                <a:lnTo>
                  <a:pt x="6105525" y="652463"/>
                </a:lnTo>
                <a:lnTo>
                  <a:pt x="6102350" y="652463"/>
                </a:lnTo>
                <a:lnTo>
                  <a:pt x="6086475" y="641351"/>
                </a:lnTo>
                <a:lnTo>
                  <a:pt x="6080125" y="638176"/>
                </a:lnTo>
                <a:close/>
                <a:moveTo>
                  <a:pt x="1323975" y="577850"/>
                </a:moveTo>
                <a:lnTo>
                  <a:pt x="1328737" y="577850"/>
                </a:lnTo>
                <a:lnTo>
                  <a:pt x="1339850" y="603250"/>
                </a:lnTo>
                <a:lnTo>
                  <a:pt x="1320800" y="611188"/>
                </a:lnTo>
                <a:lnTo>
                  <a:pt x="1316037" y="614363"/>
                </a:lnTo>
                <a:lnTo>
                  <a:pt x="1301750" y="592138"/>
                </a:lnTo>
                <a:lnTo>
                  <a:pt x="1309687" y="588963"/>
                </a:lnTo>
                <a:close/>
                <a:moveTo>
                  <a:pt x="5992812" y="555625"/>
                </a:moveTo>
                <a:lnTo>
                  <a:pt x="6000750" y="558800"/>
                </a:lnTo>
                <a:lnTo>
                  <a:pt x="6016625" y="569913"/>
                </a:lnTo>
                <a:lnTo>
                  <a:pt x="6019800" y="569913"/>
                </a:lnTo>
                <a:lnTo>
                  <a:pt x="6003925" y="596900"/>
                </a:lnTo>
                <a:lnTo>
                  <a:pt x="6000750" y="592138"/>
                </a:lnTo>
                <a:lnTo>
                  <a:pt x="5986462" y="584200"/>
                </a:lnTo>
                <a:lnTo>
                  <a:pt x="5981700" y="581025"/>
                </a:lnTo>
                <a:close/>
                <a:moveTo>
                  <a:pt x="1425575" y="520700"/>
                </a:moveTo>
                <a:lnTo>
                  <a:pt x="1439863" y="547688"/>
                </a:lnTo>
                <a:lnTo>
                  <a:pt x="1422400" y="555625"/>
                </a:lnTo>
                <a:lnTo>
                  <a:pt x="1414463" y="561975"/>
                </a:lnTo>
                <a:lnTo>
                  <a:pt x="1403350" y="536575"/>
                </a:lnTo>
                <a:lnTo>
                  <a:pt x="1411287" y="531813"/>
                </a:lnTo>
                <a:close/>
                <a:moveTo>
                  <a:pt x="5892801" y="503238"/>
                </a:moveTo>
                <a:lnTo>
                  <a:pt x="5895976" y="503238"/>
                </a:lnTo>
                <a:lnTo>
                  <a:pt x="5910264" y="514351"/>
                </a:lnTo>
                <a:lnTo>
                  <a:pt x="5918201" y="517526"/>
                </a:lnTo>
                <a:lnTo>
                  <a:pt x="5907089" y="539751"/>
                </a:lnTo>
                <a:lnTo>
                  <a:pt x="5899151" y="536576"/>
                </a:lnTo>
                <a:lnTo>
                  <a:pt x="5881688" y="528638"/>
                </a:lnTo>
                <a:close/>
                <a:moveTo>
                  <a:pt x="1530350" y="468313"/>
                </a:moveTo>
                <a:lnTo>
                  <a:pt x="1541463" y="495301"/>
                </a:lnTo>
                <a:lnTo>
                  <a:pt x="1527175" y="503238"/>
                </a:lnTo>
                <a:lnTo>
                  <a:pt x="1516063" y="509588"/>
                </a:lnTo>
                <a:lnTo>
                  <a:pt x="1504950" y="484188"/>
                </a:lnTo>
                <a:lnTo>
                  <a:pt x="1516063" y="476251"/>
                </a:lnTo>
                <a:close/>
                <a:moveTo>
                  <a:pt x="5791201" y="454025"/>
                </a:moveTo>
                <a:lnTo>
                  <a:pt x="5805489" y="457200"/>
                </a:lnTo>
                <a:lnTo>
                  <a:pt x="5816601" y="465138"/>
                </a:lnTo>
                <a:lnTo>
                  <a:pt x="5805489" y="490538"/>
                </a:lnTo>
                <a:lnTo>
                  <a:pt x="5794376" y="484188"/>
                </a:lnTo>
                <a:lnTo>
                  <a:pt x="5780088" y="476250"/>
                </a:lnTo>
                <a:close/>
                <a:moveTo>
                  <a:pt x="1631950" y="420688"/>
                </a:moveTo>
                <a:lnTo>
                  <a:pt x="1643063" y="446088"/>
                </a:lnTo>
                <a:lnTo>
                  <a:pt x="1635125" y="449263"/>
                </a:lnTo>
                <a:lnTo>
                  <a:pt x="1620838" y="457201"/>
                </a:lnTo>
                <a:lnTo>
                  <a:pt x="1604963" y="431801"/>
                </a:lnTo>
                <a:lnTo>
                  <a:pt x="1624013" y="423863"/>
                </a:lnTo>
                <a:close/>
                <a:moveTo>
                  <a:pt x="5686426" y="404813"/>
                </a:moveTo>
                <a:lnTo>
                  <a:pt x="5697539" y="407988"/>
                </a:lnTo>
                <a:lnTo>
                  <a:pt x="5711826" y="415926"/>
                </a:lnTo>
                <a:lnTo>
                  <a:pt x="5700714" y="442913"/>
                </a:lnTo>
                <a:lnTo>
                  <a:pt x="5686426" y="434976"/>
                </a:lnTo>
                <a:lnTo>
                  <a:pt x="5675313" y="431801"/>
                </a:lnTo>
                <a:close/>
                <a:moveTo>
                  <a:pt x="1736725" y="374650"/>
                </a:moveTo>
                <a:lnTo>
                  <a:pt x="1747838" y="401638"/>
                </a:lnTo>
                <a:lnTo>
                  <a:pt x="1728788" y="407988"/>
                </a:lnTo>
                <a:lnTo>
                  <a:pt x="1722438" y="412750"/>
                </a:lnTo>
                <a:lnTo>
                  <a:pt x="1711325" y="385763"/>
                </a:lnTo>
                <a:lnTo>
                  <a:pt x="1717675" y="382588"/>
                </a:lnTo>
                <a:close/>
                <a:moveTo>
                  <a:pt x="5581650" y="360363"/>
                </a:moveTo>
                <a:lnTo>
                  <a:pt x="5584825" y="360363"/>
                </a:lnTo>
                <a:lnTo>
                  <a:pt x="5603875" y="366713"/>
                </a:lnTo>
                <a:lnTo>
                  <a:pt x="5607050" y="371476"/>
                </a:lnTo>
                <a:lnTo>
                  <a:pt x="5595938" y="396876"/>
                </a:lnTo>
                <a:lnTo>
                  <a:pt x="5592763" y="393701"/>
                </a:lnTo>
                <a:lnTo>
                  <a:pt x="5573713" y="385763"/>
                </a:lnTo>
                <a:lnTo>
                  <a:pt x="5568950" y="385763"/>
                </a:lnTo>
                <a:close/>
                <a:moveTo>
                  <a:pt x="1846263" y="330200"/>
                </a:moveTo>
                <a:lnTo>
                  <a:pt x="1852613" y="360363"/>
                </a:lnTo>
                <a:lnTo>
                  <a:pt x="1841500" y="363538"/>
                </a:lnTo>
                <a:lnTo>
                  <a:pt x="1827212" y="366713"/>
                </a:lnTo>
                <a:lnTo>
                  <a:pt x="1819275" y="341313"/>
                </a:lnTo>
                <a:lnTo>
                  <a:pt x="1830387" y="338138"/>
                </a:lnTo>
                <a:close/>
                <a:moveTo>
                  <a:pt x="5475288" y="314325"/>
                </a:moveTo>
                <a:lnTo>
                  <a:pt x="5486400" y="322263"/>
                </a:lnTo>
                <a:lnTo>
                  <a:pt x="5502275" y="325438"/>
                </a:lnTo>
                <a:lnTo>
                  <a:pt x="5491163" y="352425"/>
                </a:lnTo>
                <a:lnTo>
                  <a:pt x="5480050" y="349250"/>
                </a:lnTo>
                <a:lnTo>
                  <a:pt x="5464175" y="344488"/>
                </a:lnTo>
                <a:close/>
                <a:moveTo>
                  <a:pt x="1946275" y="292100"/>
                </a:moveTo>
                <a:lnTo>
                  <a:pt x="1951037" y="292100"/>
                </a:lnTo>
                <a:lnTo>
                  <a:pt x="1962150" y="319088"/>
                </a:lnTo>
                <a:lnTo>
                  <a:pt x="1957387" y="319088"/>
                </a:lnTo>
                <a:lnTo>
                  <a:pt x="1935162" y="325438"/>
                </a:lnTo>
                <a:lnTo>
                  <a:pt x="1924050" y="300038"/>
                </a:lnTo>
                <a:lnTo>
                  <a:pt x="1928812" y="300038"/>
                </a:lnTo>
                <a:close/>
                <a:moveTo>
                  <a:pt x="5367338" y="277813"/>
                </a:moveTo>
                <a:lnTo>
                  <a:pt x="5370513" y="277813"/>
                </a:lnTo>
                <a:lnTo>
                  <a:pt x="5389563" y="285751"/>
                </a:lnTo>
                <a:lnTo>
                  <a:pt x="5392738" y="288926"/>
                </a:lnTo>
                <a:lnTo>
                  <a:pt x="5386388" y="314326"/>
                </a:lnTo>
                <a:lnTo>
                  <a:pt x="5381626" y="311151"/>
                </a:lnTo>
                <a:lnTo>
                  <a:pt x="5364163" y="307976"/>
                </a:lnTo>
                <a:lnTo>
                  <a:pt x="5359400" y="303213"/>
                </a:lnTo>
                <a:close/>
                <a:moveTo>
                  <a:pt x="2058988" y="255588"/>
                </a:moveTo>
                <a:lnTo>
                  <a:pt x="2070101" y="280988"/>
                </a:lnTo>
                <a:lnTo>
                  <a:pt x="2055813" y="285751"/>
                </a:lnTo>
                <a:lnTo>
                  <a:pt x="2039938" y="288926"/>
                </a:lnTo>
                <a:lnTo>
                  <a:pt x="2033588" y="261938"/>
                </a:lnTo>
                <a:lnTo>
                  <a:pt x="2044700" y="258763"/>
                </a:lnTo>
                <a:close/>
                <a:moveTo>
                  <a:pt x="5257800" y="239713"/>
                </a:moveTo>
                <a:lnTo>
                  <a:pt x="5273676" y="244476"/>
                </a:lnTo>
                <a:lnTo>
                  <a:pt x="5284788" y="250826"/>
                </a:lnTo>
                <a:lnTo>
                  <a:pt x="5276851" y="277813"/>
                </a:lnTo>
                <a:lnTo>
                  <a:pt x="5262563" y="273051"/>
                </a:lnTo>
                <a:lnTo>
                  <a:pt x="5251450" y="266701"/>
                </a:lnTo>
                <a:close/>
                <a:moveTo>
                  <a:pt x="2168526" y="217488"/>
                </a:moveTo>
                <a:lnTo>
                  <a:pt x="2174876" y="247651"/>
                </a:lnTo>
                <a:lnTo>
                  <a:pt x="2157413" y="250826"/>
                </a:lnTo>
                <a:lnTo>
                  <a:pt x="2149475" y="255588"/>
                </a:lnTo>
                <a:lnTo>
                  <a:pt x="2141538" y="228601"/>
                </a:lnTo>
                <a:lnTo>
                  <a:pt x="2146300" y="225426"/>
                </a:lnTo>
                <a:close/>
                <a:moveTo>
                  <a:pt x="5149851" y="206375"/>
                </a:moveTo>
                <a:lnTo>
                  <a:pt x="5172076" y="214313"/>
                </a:lnTo>
                <a:lnTo>
                  <a:pt x="5175251" y="214313"/>
                </a:lnTo>
                <a:lnTo>
                  <a:pt x="5168901" y="244475"/>
                </a:lnTo>
                <a:lnTo>
                  <a:pt x="5160964" y="239713"/>
                </a:lnTo>
                <a:lnTo>
                  <a:pt x="5141913" y="236538"/>
                </a:lnTo>
                <a:lnTo>
                  <a:pt x="5141913" y="231775"/>
                </a:lnTo>
                <a:close/>
                <a:moveTo>
                  <a:pt x="2270125" y="187325"/>
                </a:moveTo>
                <a:lnTo>
                  <a:pt x="2281238" y="187325"/>
                </a:lnTo>
                <a:lnTo>
                  <a:pt x="2287588" y="214313"/>
                </a:lnTo>
                <a:lnTo>
                  <a:pt x="2276475" y="217488"/>
                </a:lnTo>
                <a:lnTo>
                  <a:pt x="2257425" y="220663"/>
                </a:lnTo>
                <a:lnTo>
                  <a:pt x="2251075" y="195263"/>
                </a:lnTo>
                <a:close/>
                <a:moveTo>
                  <a:pt x="5037138" y="176213"/>
                </a:moveTo>
                <a:lnTo>
                  <a:pt x="5048250" y="176213"/>
                </a:lnTo>
                <a:lnTo>
                  <a:pt x="5067300" y="184151"/>
                </a:lnTo>
                <a:lnTo>
                  <a:pt x="5059363" y="209551"/>
                </a:lnTo>
                <a:lnTo>
                  <a:pt x="5040313" y="206376"/>
                </a:lnTo>
                <a:lnTo>
                  <a:pt x="5029200" y="203201"/>
                </a:lnTo>
                <a:close/>
                <a:moveTo>
                  <a:pt x="2389188" y="157163"/>
                </a:moveTo>
                <a:lnTo>
                  <a:pt x="2397126" y="184151"/>
                </a:lnTo>
                <a:lnTo>
                  <a:pt x="2381251" y="187326"/>
                </a:lnTo>
                <a:lnTo>
                  <a:pt x="2370138" y="190501"/>
                </a:lnTo>
                <a:lnTo>
                  <a:pt x="2363788" y="165101"/>
                </a:lnTo>
                <a:lnTo>
                  <a:pt x="2374900" y="161926"/>
                </a:lnTo>
                <a:close/>
                <a:moveTo>
                  <a:pt x="4927600" y="146050"/>
                </a:moveTo>
                <a:lnTo>
                  <a:pt x="4943476" y="149225"/>
                </a:lnTo>
                <a:lnTo>
                  <a:pt x="4954588" y="153988"/>
                </a:lnTo>
                <a:lnTo>
                  <a:pt x="4946651" y="179388"/>
                </a:lnTo>
                <a:lnTo>
                  <a:pt x="4935538" y="176213"/>
                </a:lnTo>
                <a:lnTo>
                  <a:pt x="4921250" y="176213"/>
                </a:lnTo>
                <a:close/>
                <a:moveTo>
                  <a:pt x="2501900" y="131763"/>
                </a:moveTo>
                <a:lnTo>
                  <a:pt x="2509838" y="157163"/>
                </a:lnTo>
                <a:lnTo>
                  <a:pt x="2505075" y="157163"/>
                </a:lnTo>
                <a:lnTo>
                  <a:pt x="2487613" y="161926"/>
                </a:lnTo>
                <a:lnTo>
                  <a:pt x="2479675" y="165101"/>
                </a:lnTo>
                <a:lnTo>
                  <a:pt x="2471738" y="134938"/>
                </a:lnTo>
                <a:lnTo>
                  <a:pt x="2479675" y="134938"/>
                </a:lnTo>
                <a:close/>
                <a:moveTo>
                  <a:pt x="4816476" y="120650"/>
                </a:moveTo>
                <a:lnTo>
                  <a:pt x="4833938" y="123825"/>
                </a:lnTo>
                <a:lnTo>
                  <a:pt x="4846638" y="127000"/>
                </a:lnTo>
                <a:lnTo>
                  <a:pt x="4838701" y="153988"/>
                </a:lnTo>
                <a:lnTo>
                  <a:pt x="4830763" y="153988"/>
                </a:lnTo>
                <a:lnTo>
                  <a:pt x="4808538" y="149225"/>
                </a:lnTo>
                <a:close/>
                <a:moveTo>
                  <a:pt x="2606675" y="104775"/>
                </a:moveTo>
                <a:lnTo>
                  <a:pt x="2614613" y="104775"/>
                </a:lnTo>
                <a:lnTo>
                  <a:pt x="2617788" y="134938"/>
                </a:lnTo>
                <a:lnTo>
                  <a:pt x="2614613" y="134938"/>
                </a:lnTo>
                <a:lnTo>
                  <a:pt x="2592387" y="138113"/>
                </a:lnTo>
                <a:lnTo>
                  <a:pt x="2584450" y="112713"/>
                </a:lnTo>
                <a:lnTo>
                  <a:pt x="2587625" y="112713"/>
                </a:lnTo>
                <a:close/>
                <a:moveTo>
                  <a:pt x="4703763" y="96838"/>
                </a:moveTo>
                <a:lnTo>
                  <a:pt x="4706938" y="96838"/>
                </a:lnTo>
                <a:lnTo>
                  <a:pt x="4729163" y="101601"/>
                </a:lnTo>
                <a:lnTo>
                  <a:pt x="4733925" y="101601"/>
                </a:lnTo>
                <a:lnTo>
                  <a:pt x="4725988" y="131763"/>
                </a:lnTo>
                <a:lnTo>
                  <a:pt x="4722813" y="131763"/>
                </a:lnTo>
                <a:lnTo>
                  <a:pt x="4699000" y="127001"/>
                </a:lnTo>
                <a:lnTo>
                  <a:pt x="4699000" y="123826"/>
                </a:lnTo>
                <a:close/>
                <a:moveTo>
                  <a:pt x="2727326" y="82550"/>
                </a:moveTo>
                <a:lnTo>
                  <a:pt x="2730501" y="112713"/>
                </a:lnTo>
                <a:lnTo>
                  <a:pt x="2722563" y="112713"/>
                </a:lnTo>
                <a:lnTo>
                  <a:pt x="2705100" y="115888"/>
                </a:lnTo>
                <a:lnTo>
                  <a:pt x="2697163" y="90488"/>
                </a:lnTo>
                <a:lnTo>
                  <a:pt x="2716213" y="85725"/>
                </a:lnTo>
                <a:close/>
                <a:moveTo>
                  <a:pt x="4591051" y="74613"/>
                </a:moveTo>
                <a:lnTo>
                  <a:pt x="4598988" y="79375"/>
                </a:lnTo>
                <a:lnTo>
                  <a:pt x="4621213" y="82550"/>
                </a:lnTo>
                <a:lnTo>
                  <a:pt x="4613276" y="109537"/>
                </a:lnTo>
                <a:lnTo>
                  <a:pt x="4591051" y="104775"/>
                </a:lnTo>
                <a:lnTo>
                  <a:pt x="4586288" y="104775"/>
                </a:lnTo>
                <a:close/>
                <a:moveTo>
                  <a:pt x="2840038" y="63500"/>
                </a:moveTo>
                <a:lnTo>
                  <a:pt x="2843213" y="93663"/>
                </a:lnTo>
                <a:lnTo>
                  <a:pt x="2832100" y="93663"/>
                </a:lnTo>
                <a:lnTo>
                  <a:pt x="2816225" y="96838"/>
                </a:lnTo>
                <a:lnTo>
                  <a:pt x="2809875" y="68263"/>
                </a:lnTo>
                <a:lnTo>
                  <a:pt x="2828925" y="68263"/>
                </a:lnTo>
                <a:close/>
                <a:moveTo>
                  <a:pt x="4478338" y="60325"/>
                </a:moveTo>
                <a:lnTo>
                  <a:pt x="4486276" y="60325"/>
                </a:lnTo>
                <a:lnTo>
                  <a:pt x="4508501" y="63500"/>
                </a:lnTo>
                <a:lnTo>
                  <a:pt x="4500564" y="90488"/>
                </a:lnTo>
                <a:lnTo>
                  <a:pt x="4481513" y="85726"/>
                </a:lnTo>
                <a:lnTo>
                  <a:pt x="4475163" y="85726"/>
                </a:lnTo>
                <a:close/>
                <a:moveTo>
                  <a:pt x="2936875" y="49213"/>
                </a:moveTo>
                <a:lnTo>
                  <a:pt x="2951163" y="49213"/>
                </a:lnTo>
                <a:lnTo>
                  <a:pt x="2955926" y="74613"/>
                </a:lnTo>
                <a:lnTo>
                  <a:pt x="2940051" y="79376"/>
                </a:lnTo>
                <a:lnTo>
                  <a:pt x="2928938" y="79376"/>
                </a:lnTo>
                <a:lnTo>
                  <a:pt x="2922588" y="52388"/>
                </a:lnTo>
                <a:close/>
                <a:moveTo>
                  <a:pt x="4365625" y="41275"/>
                </a:moveTo>
                <a:lnTo>
                  <a:pt x="4373563" y="44450"/>
                </a:lnTo>
                <a:lnTo>
                  <a:pt x="4392613" y="44450"/>
                </a:lnTo>
                <a:lnTo>
                  <a:pt x="4387851" y="74613"/>
                </a:lnTo>
                <a:lnTo>
                  <a:pt x="4368800" y="71438"/>
                </a:lnTo>
                <a:lnTo>
                  <a:pt x="4362450" y="71438"/>
                </a:lnTo>
                <a:close/>
                <a:moveTo>
                  <a:pt x="3049587" y="33338"/>
                </a:moveTo>
                <a:lnTo>
                  <a:pt x="3063875" y="33338"/>
                </a:lnTo>
                <a:lnTo>
                  <a:pt x="3068638" y="63501"/>
                </a:lnTo>
                <a:lnTo>
                  <a:pt x="3052762" y="63501"/>
                </a:lnTo>
                <a:lnTo>
                  <a:pt x="3041650" y="63501"/>
                </a:lnTo>
                <a:lnTo>
                  <a:pt x="3038475" y="38101"/>
                </a:lnTo>
                <a:close/>
                <a:moveTo>
                  <a:pt x="4249738" y="30163"/>
                </a:moveTo>
                <a:lnTo>
                  <a:pt x="4260851" y="30163"/>
                </a:lnTo>
                <a:lnTo>
                  <a:pt x="4279901" y="33338"/>
                </a:lnTo>
                <a:lnTo>
                  <a:pt x="4275139" y="60326"/>
                </a:lnTo>
                <a:lnTo>
                  <a:pt x="4257676" y="60326"/>
                </a:lnTo>
                <a:lnTo>
                  <a:pt x="4249738" y="55564"/>
                </a:lnTo>
                <a:close/>
                <a:moveTo>
                  <a:pt x="3165475" y="22225"/>
                </a:moveTo>
                <a:lnTo>
                  <a:pt x="3181351" y="22225"/>
                </a:lnTo>
                <a:lnTo>
                  <a:pt x="3181351" y="49213"/>
                </a:lnTo>
                <a:lnTo>
                  <a:pt x="3168651" y="52388"/>
                </a:lnTo>
                <a:lnTo>
                  <a:pt x="3154363" y="52388"/>
                </a:lnTo>
                <a:lnTo>
                  <a:pt x="3151188" y="26988"/>
                </a:lnTo>
                <a:close/>
                <a:moveTo>
                  <a:pt x="4137025" y="19050"/>
                </a:moveTo>
                <a:lnTo>
                  <a:pt x="4148138" y="19050"/>
                </a:lnTo>
                <a:lnTo>
                  <a:pt x="4167188" y="22226"/>
                </a:lnTo>
                <a:lnTo>
                  <a:pt x="4164013" y="49213"/>
                </a:lnTo>
                <a:lnTo>
                  <a:pt x="4144963" y="49213"/>
                </a:lnTo>
                <a:lnTo>
                  <a:pt x="4133850" y="44451"/>
                </a:lnTo>
                <a:close/>
                <a:moveTo>
                  <a:pt x="3292475" y="11113"/>
                </a:moveTo>
                <a:lnTo>
                  <a:pt x="3297238" y="41276"/>
                </a:lnTo>
                <a:lnTo>
                  <a:pt x="3281362" y="41276"/>
                </a:lnTo>
                <a:lnTo>
                  <a:pt x="3267075" y="44451"/>
                </a:lnTo>
                <a:lnTo>
                  <a:pt x="3267075" y="14288"/>
                </a:lnTo>
                <a:lnTo>
                  <a:pt x="3281362" y="14288"/>
                </a:lnTo>
                <a:close/>
                <a:moveTo>
                  <a:pt x="4021138" y="11113"/>
                </a:moveTo>
                <a:lnTo>
                  <a:pt x="4032251" y="11113"/>
                </a:lnTo>
                <a:lnTo>
                  <a:pt x="4051301" y="11113"/>
                </a:lnTo>
                <a:lnTo>
                  <a:pt x="4051301" y="41276"/>
                </a:lnTo>
                <a:lnTo>
                  <a:pt x="4027488" y="38101"/>
                </a:lnTo>
                <a:lnTo>
                  <a:pt x="4021138" y="38101"/>
                </a:lnTo>
                <a:close/>
                <a:moveTo>
                  <a:pt x="3379788" y="7938"/>
                </a:moveTo>
                <a:lnTo>
                  <a:pt x="3394075" y="7938"/>
                </a:lnTo>
                <a:lnTo>
                  <a:pt x="3409951" y="7938"/>
                </a:lnTo>
                <a:lnTo>
                  <a:pt x="3409951" y="33338"/>
                </a:lnTo>
                <a:lnTo>
                  <a:pt x="3398838" y="33338"/>
                </a:lnTo>
                <a:lnTo>
                  <a:pt x="3382963" y="38101"/>
                </a:lnTo>
                <a:close/>
                <a:moveTo>
                  <a:pt x="3908425" y="3175"/>
                </a:moveTo>
                <a:lnTo>
                  <a:pt x="3916363" y="3175"/>
                </a:lnTo>
                <a:lnTo>
                  <a:pt x="3938588" y="3175"/>
                </a:lnTo>
                <a:lnTo>
                  <a:pt x="3933826" y="33338"/>
                </a:lnTo>
                <a:lnTo>
                  <a:pt x="3911600" y="33338"/>
                </a:lnTo>
                <a:lnTo>
                  <a:pt x="3908425" y="33338"/>
                </a:lnTo>
                <a:close/>
                <a:moveTo>
                  <a:pt x="3792538" y="0"/>
                </a:moveTo>
                <a:lnTo>
                  <a:pt x="3795713" y="0"/>
                </a:lnTo>
                <a:lnTo>
                  <a:pt x="3822701" y="0"/>
                </a:lnTo>
                <a:lnTo>
                  <a:pt x="3822701" y="30163"/>
                </a:lnTo>
                <a:lnTo>
                  <a:pt x="3795713" y="30163"/>
                </a:lnTo>
                <a:lnTo>
                  <a:pt x="3792538" y="30163"/>
                </a:lnTo>
                <a:close/>
                <a:moveTo>
                  <a:pt x="3679825" y="0"/>
                </a:moveTo>
                <a:lnTo>
                  <a:pt x="3702050" y="0"/>
                </a:lnTo>
                <a:lnTo>
                  <a:pt x="3705225" y="0"/>
                </a:lnTo>
                <a:lnTo>
                  <a:pt x="3705225" y="26988"/>
                </a:lnTo>
                <a:lnTo>
                  <a:pt x="3702050" y="26988"/>
                </a:lnTo>
                <a:lnTo>
                  <a:pt x="3679825" y="26988"/>
                </a:lnTo>
                <a:close/>
                <a:moveTo>
                  <a:pt x="3608388" y="0"/>
                </a:moveTo>
                <a:lnTo>
                  <a:pt x="3630613" y="0"/>
                </a:lnTo>
                <a:lnTo>
                  <a:pt x="3638551" y="0"/>
                </a:lnTo>
                <a:lnTo>
                  <a:pt x="3638551" y="26988"/>
                </a:lnTo>
                <a:lnTo>
                  <a:pt x="3630613" y="26988"/>
                </a:lnTo>
                <a:lnTo>
                  <a:pt x="3608388" y="26988"/>
                </a:lnTo>
                <a:close/>
                <a:moveTo>
                  <a:pt x="3514725" y="0"/>
                </a:moveTo>
                <a:lnTo>
                  <a:pt x="3522663" y="0"/>
                </a:lnTo>
                <a:lnTo>
                  <a:pt x="3522663" y="30163"/>
                </a:lnTo>
                <a:lnTo>
                  <a:pt x="3514725" y="30163"/>
                </a:lnTo>
                <a:lnTo>
                  <a:pt x="3495675" y="30163"/>
                </a:lnTo>
                <a:lnTo>
                  <a:pt x="3495675" y="3175"/>
                </a:lnTo>
                <a:close/>
              </a:path>
            </a:pathLst>
          </a:custGeom>
          <a:solidFill>
            <a:schemeClr val="accent2"/>
          </a:solidFill>
          <a:ln>
            <a:solidFill>
              <a:schemeClr val="bg1"/>
            </a:solidFill>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49" name="Freeform 284"/>
          <p:cNvSpPr/>
          <p:nvPr/>
        </p:nvSpPr>
        <p:spPr bwMode="auto">
          <a:xfrm>
            <a:off x="4206240" y="2798445"/>
            <a:ext cx="760730" cy="730250"/>
          </a:xfrm>
          <a:custGeom>
            <a:avLst/>
            <a:gdLst>
              <a:gd name="T0" fmla="*/ 57 w 184"/>
              <a:gd name="T1" fmla="*/ 20 h 184"/>
              <a:gd name="T2" fmla="*/ 164 w 184"/>
              <a:gd name="T3" fmla="*/ 57 h 184"/>
              <a:gd name="T4" fmla="*/ 127 w 184"/>
              <a:gd name="T5" fmla="*/ 165 h 184"/>
              <a:gd name="T6" fmla="*/ 19 w 184"/>
              <a:gd name="T7" fmla="*/ 128 h 184"/>
              <a:gd name="T8" fmla="*/ 57 w 184"/>
              <a:gd name="T9" fmla="*/ 20 h 184"/>
            </a:gdLst>
            <a:ahLst/>
            <a:cxnLst>
              <a:cxn ang="0">
                <a:pos x="T0" y="T1"/>
              </a:cxn>
              <a:cxn ang="0">
                <a:pos x="T2" y="T3"/>
              </a:cxn>
              <a:cxn ang="0">
                <a:pos x="T4" y="T5"/>
              </a:cxn>
              <a:cxn ang="0">
                <a:pos x="T6" y="T7"/>
              </a:cxn>
              <a:cxn ang="0">
                <a:pos x="T8" y="T9"/>
              </a:cxn>
            </a:cxnLst>
            <a:rect l="0" t="0" r="r" b="b"/>
            <a:pathLst>
              <a:path w="184" h="184">
                <a:moveTo>
                  <a:pt x="57" y="20"/>
                </a:moveTo>
                <a:cubicBezTo>
                  <a:pt x="97" y="0"/>
                  <a:pt x="145" y="17"/>
                  <a:pt x="164" y="57"/>
                </a:cubicBezTo>
                <a:cubicBezTo>
                  <a:pt x="184" y="97"/>
                  <a:pt x="167" y="146"/>
                  <a:pt x="127" y="165"/>
                </a:cubicBezTo>
                <a:cubicBezTo>
                  <a:pt x="87" y="184"/>
                  <a:pt x="39" y="168"/>
                  <a:pt x="19" y="128"/>
                </a:cubicBezTo>
                <a:cubicBezTo>
                  <a:pt x="0" y="87"/>
                  <a:pt x="17" y="39"/>
                  <a:pt x="57" y="20"/>
                </a:cubicBezTo>
                <a:close/>
              </a:path>
            </a:pathLst>
          </a:custGeom>
          <a:solidFill>
            <a:schemeClr val="accent2"/>
          </a:solidFill>
          <a:ln>
            <a:solidFill>
              <a:schemeClr val="bg1"/>
            </a:solidFill>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grpSp>
        <p:nvGrpSpPr>
          <p:cNvPr id="50" name="组合 49"/>
          <p:cNvGrpSpPr/>
          <p:nvPr/>
        </p:nvGrpSpPr>
        <p:grpSpPr bwMode="auto">
          <a:xfrm>
            <a:off x="1925320" y="4101465"/>
            <a:ext cx="757555" cy="725170"/>
            <a:chOff x="4221163" y="4776788"/>
            <a:chExt cx="685800" cy="688975"/>
          </a:xfrm>
          <a:solidFill>
            <a:schemeClr val="accent2"/>
          </a:solidFill>
        </p:grpSpPr>
        <p:sp>
          <p:nvSpPr>
            <p:cNvPr id="51" name="Freeform 286"/>
            <p:cNvSpPr/>
            <p:nvPr/>
          </p:nvSpPr>
          <p:spPr bwMode="auto">
            <a:xfrm>
              <a:off x="4221163" y="4776788"/>
              <a:ext cx="685800" cy="688975"/>
            </a:xfrm>
            <a:custGeom>
              <a:avLst/>
              <a:gdLst>
                <a:gd name="T0" fmla="*/ 56 w 183"/>
                <a:gd name="T1" fmla="*/ 20 h 184"/>
                <a:gd name="T2" fmla="*/ 164 w 183"/>
                <a:gd name="T3" fmla="*/ 57 h 184"/>
                <a:gd name="T4" fmla="*/ 127 w 183"/>
                <a:gd name="T5" fmla="*/ 165 h 184"/>
                <a:gd name="T6" fmla="*/ 19 w 183"/>
                <a:gd name="T7" fmla="*/ 127 h 184"/>
                <a:gd name="T8" fmla="*/ 56 w 183"/>
                <a:gd name="T9" fmla="*/ 20 h 184"/>
              </a:gdLst>
              <a:ahLst/>
              <a:cxnLst>
                <a:cxn ang="0">
                  <a:pos x="T0" y="T1"/>
                </a:cxn>
                <a:cxn ang="0">
                  <a:pos x="T2" y="T3"/>
                </a:cxn>
                <a:cxn ang="0">
                  <a:pos x="T4" y="T5"/>
                </a:cxn>
                <a:cxn ang="0">
                  <a:pos x="T6" y="T7"/>
                </a:cxn>
                <a:cxn ang="0">
                  <a:pos x="T8" y="T9"/>
                </a:cxn>
              </a:cxnLst>
              <a:rect l="0" t="0" r="r" b="b"/>
              <a:pathLst>
                <a:path w="183" h="184">
                  <a:moveTo>
                    <a:pt x="56" y="20"/>
                  </a:moveTo>
                  <a:cubicBezTo>
                    <a:pt x="97" y="0"/>
                    <a:pt x="145" y="17"/>
                    <a:pt x="164" y="57"/>
                  </a:cubicBezTo>
                  <a:cubicBezTo>
                    <a:pt x="183" y="97"/>
                    <a:pt x="167" y="145"/>
                    <a:pt x="127" y="165"/>
                  </a:cubicBezTo>
                  <a:cubicBezTo>
                    <a:pt x="87" y="184"/>
                    <a:pt x="38" y="167"/>
                    <a:pt x="19" y="127"/>
                  </a:cubicBezTo>
                  <a:cubicBezTo>
                    <a:pt x="0" y="87"/>
                    <a:pt x="16" y="39"/>
                    <a:pt x="56" y="20"/>
                  </a:cubicBezTo>
                  <a:close/>
                </a:path>
              </a:pathLst>
            </a:custGeom>
            <a:grpFill/>
            <a:ln w="9525">
              <a:solidFill>
                <a:schemeClr val="bg1"/>
              </a:solidFill>
              <a:round/>
            </a:ln>
            <a:effectLst>
              <a:outerShdw blurRad="254000" algn="ctr" rotWithShape="0">
                <a:srgbClr val="53D2FF">
                  <a:alpha val="80000"/>
                </a:srgbClr>
              </a:outerShdw>
            </a:effectLst>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52" name="Freeform 287"/>
            <p:cNvSpPr/>
            <p:nvPr/>
          </p:nvSpPr>
          <p:spPr bwMode="auto">
            <a:xfrm>
              <a:off x="4403196" y="4954862"/>
              <a:ext cx="323849" cy="330708"/>
            </a:xfrm>
            <a:custGeom>
              <a:avLst/>
              <a:gdLst/>
              <a:ahLst/>
              <a:cxnLst/>
              <a:rect l="l" t="t" r="r" b="b"/>
              <a:pathLst>
                <a:path w="325049" h="331685">
                  <a:moveTo>
                    <a:pt x="305999" y="234847"/>
                  </a:moveTo>
                  <a:lnTo>
                    <a:pt x="325049" y="252310"/>
                  </a:lnTo>
                  <a:lnTo>
                    <a:pt x="242499" y="331685"/>
                  </a:lnTo>
                  <a:lnTo>
                    <a:pt x="226624" y="312635"/>
                  </a:lnTo>
                  <a:close/>
                  <a:moveTo>
                    <a:pt x="126116" y="141"/>
                  </a:moveTo>
                  <a:cubicBezTo>
                    <a:pt x="132679" y="1083"/>
                    <a:pt x="137367" y="6735"/>
                    <a:pt x="137367" y="16155"/>
                  </a:cubicBezTo>
                  <a:cubicBezTo>
                    <a:pt x="137367" y="34994"/>
                    <a:pt x="126116" y="50066"/>
                    <a:pt x="163621" y="72674"/>
                  </a:cubicBezTo>
                  <a:cubicBezTo>
                    <a:pt x="197359" y="95271"/>
                    <a:pt x="219857" y="140454"/>
                    <a:pt x="219878" y="140496"/>
                  </a:cubicBezTo>
                  <a:cubicBezTo>
                    <a:pt x="219878" y="144264"/>
                    <a:pt x="227379" y="148032"/>
                    <a:pt x="231129" y="151800"/>
                  </a:cubicBezTo>
                  <a:cubicBezTo>
                    <a:pt x="231129" y="151800"/>
                    <a:pt x="231129" y="151800"/>
                    <a:pt x="291137" y="212087"/>
                  </a:cubicBezTo>
                  <a:cubicBezTo>
                    <a:pt x="294887" y="215855"/>
                    <a:pt x="294887" y="227159"/>
                    <a:pt x="291137" y="230927"/>
                  </a:cubicBezTo>
                  <a:cubicBezTo>
                    <a:pt x="291137" y="230927"/>
                    <a:pt x="291137" y="230927"/>
                    <a:pt x="223628" y="298749"/>
                  </a:cubicBezTo>
                  <a:cubicBezTo>
                    <a:pt x="219878" y="306285"/>
                    <a:pt x="208626" y="306285"/>
                    <a:pt x="204876" y="298749"/>
                  </a:cubicBezTo>
                  <a:cubicBezTo>
                    <a:pt x="204876" y="298749"/>
                    <a:pt x="204876" y="298749"/>
                    <a:pt x="203938" y="298278"/>
                  </a:cubicBezTo>
                  <a:lnTo>
                    <a:pt x="197375" y="294981"/>
                  </a:lnTo>
                  <a:cubicBezTo>
                    <a:pt x="193624" y="287446"/>
                    <a:pt x="182373" y="283678"/>
                    <a:pt x="174872" y="283678"/>
                  </a:cubicBezTo>
                  <a:cubicBezTo>
                    <a:pt x="174872" y="283678"/>
                    <a:pt x="174872" y="283678"/>
                    <a:pt x="66108" y="283678"/>
                  </a:cubicBezTo>
                  <a:cubicBezTo>
                    <a:pt x="58607" y="283678"/>
                    <a:pt x="51106" y="279910"/>
                    <a:pt x="47356" y="272374"/>
                  </a:cubicBezTo>
                  <a:cubicBezTo>
                    <a:pt x="47356" y="272374"/>
                    <a:pt x="47356" y="272374"/>
                    <a:pt x="2350" y="144264"/>
                  </a:cubicBezTo>
                  <a:cubicBezTo>
                    <a:pt x="-5151" y="125425"/>
                    <a:pt x="6101" y="114121"/>
                    <a:pt x="24853" y="114121"/>
                  </a:cubicBezTo>
                  <a:cubicBezTo>
                    <a:pt x="24853" y="114121"/>
                    <a:pt x="24853" y="114121"/>
                    <a:pt x="114864" y="114121"/>
                  </a:cubicBezTo>
                  <a:cubicBezTo>
                    <a:pt x="118615" y="99049"/>
                    <a:pt x="114864" y="87745"/>
                    <a:pt x="111114" y="83978"/>
                  </a:cubicBezTo>
                  <a:cubicBezTo>
                    <a:pt x="107363" y="76442"/>
                    <a:pt x="92362" y="61370"/>
                    <a:pt x="92362" y="38762"/>
                  </a:cubicBezTo>
                  <a:cubicBezTo>
                    <a:pt x="96112" y="31227"/>
                    <a:pt x="99863" y="19923"/>
                    <a:pt x="103613" y="12387"/>
                  </a:cubicBezTo>
                  <a:cubicBezTo>
                    <a:pt x="111114" y="2967"/>
                    <a:pt x="119552" y="-801"/>
                    <a:pt x="126116" y="141"/>
                  </a:cubicBezTo>
                  <a:close/>
                </a:path>
              </a:pathLst>
            </a:custGeom>
            <a:grpFill/>
            <a:ln w="9525">
              <a:solidFill>
                <a:schemeClr val="bg1"/>
              </a:solidFill>
              <a:round/>
            </a:ln>
            <a:effectLst>
              <a:outerShdw blurRad="177800" dist="101600" dir="2700000" algn="tl" rotWithShape="0">
                <a:prstClr val="black">
                  <a:alpha val="32000"/>
                </a:prstClr>
              </a:outerShdw>
            </a:effectLst>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grpSp>
      <p:grpSp>
        <p:nvGrpSpPr>
          <p:cNvPr id="53" name="组合 52"/>
          <p:cNvGrpSpPr/>
          <p:nvPr/>
        </p:nvGrpSpPr>
        <p:grpSpPr bwMode="auto">
          <a:xfrm>
            <a:off x="5034915" y="3147695"/>
            <a:ext cx="762635" cy="727710"/>
            <a:chOff x="8367713" y="3505200"/>
            <a:chExt cx="690563" cy="690563"/>
          </a:xfrm>
          <a:solidFill>
            <a:schemeClr val="accent2"/>
          </a:solidFill>
        </p:grpSpPr>
        <p:sp>
          <p:nvSpPr>
            <p:cNvPr id="54" name="Freeform 289"/>
            <p:cNvSpPr/>
            <p:nvPr/>
          </p:nvSpPr>
          <p:spPr bwMode="auto">
            <a:xfrm>
              <a:off x="8367713" y="3505200"/>
              <a:ext cx="690563" cy="690563"/>
            </a:xfrm>
            <a:custGeom>
              <a:avLst/>
              <a:gdLst>
                <a:gd name="T0" fmla="*/ 57 w 184"/>
                <a:gd name="T1" fmla="*/ 19 h 184"/>
                <a:gd name="T2" fmla="*/ 165 w 184"/>
                <a:gd name="T3" fmla="*/ 57 h 184"/>
                <a:gd name="T4" fmla="*/ 127 w 184"/>
                <a:gd name="T5" fmla="*/ 164 h 184"/>
                <a:gd name="T6" fmla="*/ 20 w 184"/>
                <a:gd name="T7" fmla="*/ 127 h 184"/>
                <a:gd name="T8" fmla="*/ 57 w 184"/>
                <a:gd name="T9" fmla="*/ 19 h 184"/>
              </a:gdLst>
              <a:ahLst/>
              <a:cxnLst>
                <a:cxn ang="0">
                  <a:pos x="T0" y="T1"/>
                </a:cxn>
                <a:cxn ang="0">
                  <a:pos x="T2" y="T3"/>
                </a:cxn>
                <a:cxn ang="0">
                  <a:pos x="T4" y="T5"/>
                </a:cxn>
                <a:cxn ang="0">
                  <a:pos x="T6" y="T7"/>
                </a:cxn>
                <a:cxn ang="0">
                  <a:pos x="T8" y="T9"/>
                </a:cxn>
              </a:cxnLst>
              <a:rect l="0" t="0" r="r" b="b"/>
              <a:pathLst>
                <a:path w="184" h="184">
                  <a:moveTo>
                    <a:pt x="57" y="19"/>
                  </a:moveTo>
                  <a:cubicBezTo>
                    <a:pt x="97" y="0"/>
                    <a:pt x="146" y="17"/>
                    <a:pt x="165" y="57"/>
                  </a:cubicBezTo>
                  <a:cubicBezTo>
                    <a:pt x="184" y="97"/>
                    <a:pt x="168" y="145"/>
                    <a:pt x="127" y="164"/>
                  </a:cubicBezTo>
                  <a:cubicBezTo>
                    <a:pt x="87" y="184"/>
                    <a:pt x="39" y="167"/>
                    <a:pt x="20" y="127"/>
                  </a:cubicBezTo>
                  <a:cubicBezTo>
                    <a:pt x="0" y="87"/>
                    <a:pt x="17" y="39"/>
                    <a:pt x="57" y="19"/>
                  </a:cubicBezTo>
                  <a:close/>
                </a:path>
              </a:pathLst>
            </a:custGeom>
            <a:grpFill/>
            <a:ln w="9525">
              <a:solidFill>
                <a:schemeClr val="bg1"/>
              </a:solidFill>
              <a:round/>
            </a:ln>
            <a:effectLst>
              <a:outerShdw blurRad="254000" algn="ctr" rotWithShape="0">
                <a:srgbClr val="53D2FF">
                  <a:alpha val="80000"/>
                </a:srgbClr>
              </a:outerShdw>
            </a:effectLst>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55" name="Freeform 290"/>
            <p:cNvSpPr/>
            <p:nvPr/>
          </p:nvSpPr>
          <p:spPr bwMode="auto">
            <a:xfrm>
              <a:off x="8556242" y="3748804"/>
              <a:ext cx="319861" cy="203356"/>
            </a:xfrm>
            <a:custGeom>
              <a:avLst/>
              <a:gdLst/>
              <a:ahLst/>
              <a:cxnLst/>
              <a:rect l="l" t="t" r="r" b="b"/>
              <a:pathLst>
                <a:path w="319088" h="203201">
                  <a:moveTo>
                    <a:pt x="317500" y="201613"/>
                  </a:moveTo>
                  <a:lnTo>
                    <a:pt x="319088" y="201613"/>
                  </a:lnTo>
                  <a:lnTo>
                    <a:pt x="319088" y="203201"/>
                  </a:lnTo>
                  <a:lnTo>
                    <a:pt x="317500" y="203201"/>
                  </a:lnTo>
                  <a:close/>
                  <a:moveTo>
                    <a:pt x="0" y="201613"/>
                  </a:moveTo>
                  <a:lnTo>
                    <a:pt x="1588" y="201613"/>
                  </a:lnTo>
                  <a:lnTo>
                    <a:pt x="1588" y="203201"/>
                  </a:lnTo>
                  <a:lnTo>
                    <a:pt x="0" y="203201"/>
                  </a:lnTo>
                  <a:close/>
                  <a:moveTo>
                    <a:pt x="100013" y="85725"/>
                  </a:moveTo>
                  <a:lnTo>
                    <a:pt x="157163" y="134938"/>
                  </a:lnTo>
                  <a:lnTo>
                    <a:pt x="217487" y="85725"/>
                  </a:lnTo>
                  <a:lnTo>
                    <a:pt x="311150" y="201613"/>
                  </a:lnTo>
                  <a:lnTo>
                    <a:pt x="3175" y="201613"/>
                  </a:lnTo>
                  <a:close/>
                  <a:moveTo>
                    <a:pt x="317501" y="3175"/>
                  </a:moveTo>
                  <a:lnTo>
                    <a:pt x="317501" y="193675"/>
                  </a:lnTo>
                  <a:lnTo>
                    <a:pt x="223838" y="80963"/>
                  </a:lnTo>
                  <a:close/>
                  <a:moveTo>
                    <a:pt x="0" y="3175"/>
                  </a:moveTo>
                  <a:lnTo>
                    <a:pt x="93663" y="80963"/>
                  </a:lnTo>
                  <a:lnTo>
                    <a:pt x="0" y="193675"/>
                  </a:lnTo>
                  <a:close/>
                  <a:moveTo>
                    <a:pt x="6350" y="0"/>
                  </a:moveTo>
                  <a:lnTo>
                    <a:pt x="311150" y="0"/>
                  </a:lnTo>
                  <a:lnTo>
                    <a:pt x="217487" y="74613"/>
                  </a:lnTo>
                  <a:lnTo>
                    <a:pt x="212725" y="77788"/>
                  </a:lnTo>
                  <a:lnTo>
                    <a:pt x="157163" y="122238"/>
                  </a:lnTo>
                  <a:lnTo>
                    <a:pt x="104775" y="77788"/>
                  </a:lnTo>
                  <a:lnTo>
                    <a:pt x="100013" y="77788"/>
                  </a:lnTo>
                  <a:lnTo>
                    <a:pt x="96837" y="74613"/>
                  </a:lnTo>
                  <a:close/>
                </a:path>
              </a:pathLst>
            </a:custGeom>
            <a:grpFill/>
            <a:ln w="9525">
              <a:solidFill>
                <a:schemeClr val="bg1"/>
              </a:solidFill>
              <a:round/>
            </a:ln>
            <a:effectLst>
              <a:outerShdw blurRad="177800" dist="101600" dir="2700000" algn="tl" rotWithShape="0">
                <a:prstClr val="black">
                  <a:alpha val="32000"/>
                </a:prstClr>
              </a:outerShdw>
            </a:effectLst>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grpSp>
      <p:sp>
        <p:nvSpPr>
          <p:cNvPr id="56" name="Freeform 296"/>
          <p:cNvSpPr/>
          <p:nvPr/>
        </p:nvSpPr>
        <p:spPr bwMode="auto">
          <a:xfrm>
            <a:off x="3134995" y="4279265"/>
            <a:ext cx="757555" cy="723265"/>
          </a:xfrm>
          <a:custGeom>
            <a:avLst/>
            <a:gdLst>
              <a:gd name="T0" fmla="*/ 56 w 183"/>
              <a:gd name="T1" fmla="*/ 19 h 183"/>
              <a:gd name="T2" fmla="*/ 164 w 183"/>
              <a:gd name="T3" fmla="*/ 56 h 183"/>
              <a:gd name="T4" fmla="*/ 127 w 183"/>
              <a:gd name="T5" fmla="*/ 164 h 183"/>
              <a:gd name="T6" fmla="*/ 19 w 183"/>
              <a:gd name="T7" fmla="*/ 127 h 183"/>
              <a:gd name="T8" fmla="*/ 56 w 183"/>
              <a:gd name="T9" fmla="*/ 19 h 183"/>
            </a:gdLst>
            <a:ahLst/>
            <a:cxnLst>
              <a:cxn ang="0">
                <a:pos x="T0" y="T1"/>
              </a:cxn>
              <a:cxn ang="0">
                <a:pos x="T2" y="T3"/>
              </a:cxn>
              <a:cxn ang="0">
                <a:pos x="T4" y="T5"/>
              </a:cxn>
              <a:cxn ang="0">
                <a:pos x="T6" y="T7"/>
              </a:cxn>
              <a:cxn ang="0">
                <a:pos x="T8" y="T9"/>
              </a:cxn>
            </a:cxnLst>
            <a:rect l="0" t="0" r="r" b="b"/>
            <a:pathLst>
              <a:path w="183" h="183">
                <a:moveTo>
                  <a:pt x="56" y="19"/>
                </a:moveTo>
                <a:cubicBezTo>
                  <a:pt x="97" y="0"/>
                  <a:pt x="145" y="16"/>
                  <a:pt x="164" y="56"/>
                </a:cubicBezTo>
                <a:cubicBezTo>
                  <a:pt x="183" y="96"/>
                  <a:pt x="167" y="145"/>
                  <a:pt x="127" y="164"/>
                </a:cubicBezTo>
                <a:cubicBezTo>
                  <a:pt x="87" y="183"/>
                  <a:pt x="38" y="167"/>
                  <a:pt x="19" y="127"/>
                </a:cubicBezTo>
                <a:cubicBezTo>
                  <a:pt x="0" y="87"/>
                  <a:pt x="16" y="38"/>
                  <a:pt x="56" y="19"/>
                </a:cubicBezTo>
                <a:close/>
              </a:path>
            </a:pathLst>
          </a:custGeom>
          <a:solidFill>
            <a:schemeClr val="accent2"/>
          </a:solidFill>
          <a:ln>
            <a:solidFill>
              <a:schemeClr val="bg1"/>
            </a:solidFill>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grpSp>
        <p:nvGrpSpPr>
          <p:cNvPr id="57" name="组合 56"/>
          <p:cNvGrpSpPr/>
          <p:nvPr/>
        </p:nvGrpSpPr>
        <p:grpSpPr bwMode="auto">
          <a:xfrm>
            <a:off x="3763645" y="1891665"/>
            <a:ext cx="762635" cy="725170"/>
            <a:chOff x="6673850" y="1831975"/>
            <a:chExt cx="688975" cy="687388"/>
          </a:xfrm>
          <a:solidFill>
            <a:schemeClr val="accent2"/>
          </a:solidFill>
        </p:grpSpPr>
        <p:sp>
          <p:nvSpPr>
            <p:cNvPr id="58" name="Freeform 298"/>
            <p:cNvSpPr/>
            <p:nvPr/>
          </p:nvSpPr>
          <p:spPr bwMode="auto">
            <a:xfrm>
              <a:off x="6673850" y="1831975"/>
              <a:ext cx="688975" cy="687388"/>
            </a:xfrm>
            <a:custGeom>
              <a:avLst/>
              <a:gdLst>
                <a:gd name="T0" fmla="*/ 57 w 184"/>
                <a:gd name="T1" fmla="*/ 19 h 183"/>
                <a:gd name="T2" fmla="*/ 165 w 184"/>
                <a:gd name="T3" fmla="*/ 56 h 183"/>
                <a:gd name="T4" fmla="*/ 127 w 184"/>
                <a:gd name="T5" fmla="*/ 164 h 183"/>
                <a:gd name="T6" fmla="*/ 20 w 184"/>
                <a:gd name="T7" fmla="*/ 127 h 183"/>
                <a:gd name="T8" fmla="*/ 57 w 184"/>
                <a:gd name="T9" fmla="*/ 19 h 183"/>
              </a:gdLst>
              <a:ahLst/>
              <a:cxnLst>
                <a:cxn ang="0">
                  <a:pos x="T0" y="T1"/>
                </a:cxn>
                <a:cxn ang="0">
                  <a:pos x="T2" y="T3"/>
                </a:cxn>
                <a:cxn ang="0">
                  <a:pos x="T4" y="T5"/>
                </a:cxn>
                <a:cxn ang="0">
                  <a:pos x="T6" y="T7"/>
                </a:cxn>
                <a:cxn ang="0">
                  <a:pos x="T8" y="T9"/>
                </a:cxn>
              </a:cxnLst>
              <a:rect l="0" t="0" r="r" b="b"/>
              <a:pathLst>
                <a:path w="184" h="183">
                  <a:moveTo>
                    <a:pt x="57" y="19"/>
                  </a:moveTo>
                  <a:cubicBezTo>
                    <a:pt x="97" y="0"/>
                    <a:pt x="145" y="16"/>
                    <a:pt x="165" y="56"/>
                  </a:cubicBezTo>
                  <a:cubicBezTo>
                    <a:pt x="184" y="96"/>
                    <a:pt x="167" y="145"/>
                    <a:pt x="127" y="164"/>
                  </a:cubicBezTo>
                  <a:cubicBezTo>
                    <a:pt x="87" y="183"/>
                    <a:pt x="39" y="167"/>
                    <a:pt x="20" y="127"/>
                  </a:cubicBezTo>
                  <a:cubicBezTo>
                    <a:pt x="0" y="87"/>
                    <a:pt x="17" y="38"/>
                    <a:pt x="57" y="19"/>
                  </a:cubicBezTo>
                  <a:close/>
                </a:path>
              </a:pathLst>
            </a:custGeom>
            <a:grpFill/>
            <a:ln w="9525">
              <a:solidFill>
                <a:schemeClr val="bg1"/>
              </a:solidFill>
              <a:round/>
            </a:ln>
            <a:effectLst>
              <a:outerShdw blurRad="254000" algn="ctr" rotWithShape="0">
                <a:srgbClr val="53D2FF">
                  <a:alpha val="80000"/>
                </a:srgbClr>
              </a:outerShdw>
            </a:effectLst>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59" name="Freeform 299"/>
            <p:cNvSpPr>
              <a:spLocks noEditPoints="1"/>
            </p:cNvSpPr>
            <p:nvPr/>
          </p:nvSpPr>
          <p:spPr bwMode="auto">
            <a:xfrm>
              <a:off x="6838697" y="2026559"/>
              <a:ext cx="359281" cy="298220"/>
            </a:xfrm>
            <a:custGeom>
              <a:avLst/>
              <a:gdLst>
                <a:gd name="T0" fmla="*/ 89 w 96"/>
                <a:gd name="T1" fmla="*/ 23 h 79"/>
                <a:gd name="T2" fmla="*/ 70 w 96"/>
                <a:gd name="T3" fmla="*/ 33 h 79"/>
                <a:gd name="T4" fmla="*/ 77 w 96"/>
                <a:gd name="T5" fmla="*/ 10 h 79"/>
                <a:gd name="T6" fmla="*/ 70 w 96"/>
                <a:gd name="T7" fmla="*/ 53 h 79"/>
                <a:gd name="T8" fmla="*/ 70 w 96"/>
                <a:gd name="T9" fmla="*/ 75 h 79"/>
                <a:gd name="T10" fmla="*/ 72 w 96"/>
                <a:gd name="T11" fmla="*/ 48 h 79"/>
                <a:gd name="T12" fmla="*/ 96 w 96"/>
                <a:gd name="T13" fmla="*/ 65 h 79"/>
                <a:gd name="T14" fmla="*/ 77 w 96"/>
                <a:gd name="T15" fmla="*/ 39 h 79"/>
                <a:gd name="T16" fmla="*/ 70 w 96"/>
                <a:gd name="T17" fmla="*/ 40 h 79"/>
                <a:gd name="T18" fmla="*/ 66 w 96"/>
                <a:gd name="T19" fmla="*/ 28 h 79"/>
                <a:gd name="T20" fmla="*/ 68 w 96"/>
                <a:gd name="T21" fmla="*/ 13 h 79"/>
                <a:gd name="T22" fmla="*/ 70 w 96"/>
                <a:gd name="T23" fmla="*/ 33 h 79"/>
                <a:gd name="T24" fmla="*/ 70 w 96"/>
                <a:gd name="T25" fmla="*/ 40 h 79"/>
                <a:gd name="T26" fmla="*/ 70 w 96"/>
                <a:gd name="T27" fmla="*/ 37 h 79"/>
                <a:gd name="T28" fmla="*/ 61 w 96"/>
                <a:gd name="T29" fmla="*/ 34 h 79"/>
                <a:gd name="T30" fmla="*/ 35 w 96"/>
                <a:gd name="T31" fmla="*/ 34 h 79"/>
                <a:gd name="T32" fmla="*/ 27 w 96"/>
                <a:gd name="T33" fmla="*/ 75 h 79"/>
                <a:gd name="T34" fmla="*/ 70 w 96"/>
                <a:gd name="T35" fmla="*/ 75 h 79"/>
                <a:gd name="T36" fmla="*/ 27 w 96"/>
                <a:gd name="T37" fmla="*/ 40 h 79"/>
                <a:gd name="T38" fmla="*/ 28 w 96"/>
                <a:gd name="T39" fmla="*/ 36 h 79"/>
                <a:gd name="T40" fmla="*/ 27 w 96"/>
                <a:gd name="T41" fmla="*/ 33 h 79"/>
                <a:gd name="T42" fmla="*/ 28 w 96"/>
                <a:gd name="T43" fmla="*/ 13 h 79"/>
                <a:gd name="T44" fmla="*/ 30 w 96"/>
                <a:gd name="T45" fmla="*/ 28 h 79"/>
                <a:gd name="T46" fmla="*/ 48 w 96"/>
                <a:gd name="T47" fmla="*/ 0 h 79"/>
                <a:gd name="T48" fmla="*/ 48 w 96"/>
                <a:gd name="T49" fmla="*/ 34 h 79"/>
                <a:gd name="T50" fmla="*/ 48 w 96"/>
                <a:gd name="T51" fmla="*/ 0 h 79"/>
                <a:gd name="T52" fmla="*/ 27 w 96"/>
                <a:gd name="T53" fmla="*/ 33 h 79"/>
                <a:gd name="T54" fmla="*/ 7 w 96"/>
                <a:gd name="T55" fmla="*/ 23 h 79"/>
                <a:gd name="T56" fmla="*/ 27 w 96"/>
                <a:gd name="T57" fmla="*/ 12 h 79"/>
                <a:gd name="T58" fmla="*/ 27 w 96"/>
                <a:gd name="T59" fmla="*/ 40 h 79"/>
                <a:gd name="T60" fmla="*/ 19 w 96"/>
                <a:gd name="T61" fmla="*/ 69 h 79"/>
                <a:gd name="T62" fmla="*/ 9 w 96"/>
                <a:gd name="T63" fmla="*/ 36 h 79"/>
                <a:gd name="T64" fmla="*/ 27 w 96"/>
                <a:gd name="T65" fmla="*/ 37 h 79"/>
                <a:gd name="T66" fmla="*/ 23 w 96"/>
                <a:gd name="T67" fmla="*/ 73 h 79"/>
                <a:gd name="T68" fmla="*/ 27 w 96"/>
                <a:gd name="T69" fmla="*/ 5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6" h="79">
                  <a:moveTo>
                    <a:pt x="77" y="10"/>
                  </a:moveTo>
                  <a:cubicBezTo>
                    <a:pt x="84" y="10"/>
                    <a:pt x="89" y="16"/>
                    <a:pt x="89" y="23"/>
                  </a:cubicBezTo>
                  <a:cubicBezTo>
                    <a:pt x="89" y="30"/>
                    <a:pt x="84" y="35"/>
                    <a:pt x="77" y="35"/>
                  </a:cubicBezTo>
                  <a:cubicBezTo>
                    <a:pt x="74" y="35"/>
                    <a:pt x="72" y="34"/>
                    <a:pt x="70" y="33"/>
                  </a:cubicBezTo>
                  <a:cubicBezTo>
                    <a:pt x="70" y="12"/>
                    <a:pt x="70" y="12"/>
                    <a:pt x="70" y="12"/>
                  </a:cubicBezTo>
                  <a:cubicBezTo>
                    <a:pt x="72" y="11"/>
                    <a:pt x="74" y="10"/>
                    <a:pt x="77" y="10"/>
                  </a:cubicBezTo>
                  <a:close/>
                  <a:moveTo>
                    <a:pt x="70" y="75"/>
                  </a:moveTo>
                  <a:cubicBezTo>
                    <a:pt x="70" y="53"/>
                    <a:pt x="70" y="53"/>
                    <a:pt x="70" y="53"/>
                  </a:cubicBezTo>
                  <a:cubicBezTo>
                    <a:pt x="71" y="59"/>
                    <a:pt x="72" y="66"/>
                    <a:pt x="74" y="73"/>
                  </a:cubicBezTo>
                  <a:cubicBezTo>
                    <a:pt x="72" y="74"/>
                    <a:pt x="71" y="74"/>
                    <a:pt x="70" y="75"/>
                  </a:cubicBezTo>
                  <a:close/>
                  <a:moveTo>
                    <a:pt x="70" y="40"/>
                  </a:moveTo>
                  <a:cubicBezTo>
                    <a:pt x="71" y="43"/>
                    <a:pt x="72" y="45"/>
                    <a:pt x="72" y="48"/>
                  </a:cubicBezTo>
                  <a:cubicBezTo>
                    <a:pt x="74" y="55"/>
                    <a:pt x="76" y="62"/>
                    <a:pt x="77" y="69"/>
                  </a:cubicBezTo>
                  <a:cubicBezTo>
                    <a:pt x="84" y="69"/>
                    <a:pt x="90" y="67"/>
                    <a:pt x="96" y="65"/>
                  </a:cubicBezTo>
                  <a:cubicBezTo>
                    <a:pt x="94" y="52"/>
                    <a:pt x="91" y="39"/>
                    <a:pt x="87" y="36"/>
                  </a:cubicBezTo>
                  <a:cubicBezTo>
                    <a:pt x="84" y="38"/>
                    <a:pt x="81" y="39"/>
                    <a:pt x="77" y="39"/>
                  </a:cubicBezTo>
                  <a:cubicBezTo>
                    <a:pt x="74" y="39"/>
                    <a:pt x="72" y="38"/>
                    <a:pt x="70" y="37"/>
                  </a:cubicBezTo>
                  <a:lnTo>
                    <a:pt x="70" y="40"/>
                  </a:lnTo>
                  <a:close/>
                  <a:moveTo>
                    <a:pt x="70" y="33"/>
                  </a:moveTo>
                  <a:cubicBezTo>
                    <a:pt x="68" y="32"/>
                    <a:pt x="66" y="30"/>
                    <a:pt x="66" y="28"/>
                  </a:cubicBezTo>
                  <a:cubicBezTo>
                    <a:pt x="68" y="25"/>
                    <a:pt x="69" y="21"/>
                    <a:pt x="69" y="17"/>
                  </a:cubicBezTo>
                  <a:cubicBezTo>
                    <a:pt x="69" y="16"/>
                    <a:pt x="69" y="14"/>
                    <a:pt x="68" y="13"/>
                  </a:cubicBezTo>
                  <a:cubicBezTo>
                    <a:pt x="69" y="13"/>
                    <a:pt x="69" y="13"/>
                    <a:pt x="70" y="12"/>
                  </a:cubicBezTo>
                  <a:cubicBezTo>
                    <a:pt x="70" y="33"/>
                    <a:pt x="70" y="33"/>
                    <a:pt x="70" y="33"/>
                  </a:cubicBezTo>
                  <a:close/>
                  <a:moveTo>
                    <a:pt x="70" y="37"/>
                  </a:moveTo>
                  <a:cubicBezTo>
                    <a:pt x="70" y="40"/>
                    <a:pt x="70" y="40"/>
                    <a:pt x="70" y="40"/>
                  </a:cubicBezTo>
                  <a:cubicBezTo>
                    <a:pt x="69" y="39"/>
                    <a:pt x="68" y="37"/>
                    <a:pt x="68" y="36"/>
                  </a:cubicBezTo>
                  <a:cubicBezTo>
                    <a:pt x="68" y="37"/>
                    <a:pt x="69" y="37"/>
                    <a:pt x="70" y="37"/>
                  </a:cubicBezTo>
                  <a:close/>
                  <a:moveTo>
                    <a:pt x="70" y="53"/>
                  </a:moveTo>
                  <a:cubicBezTo>
                    <a:pt x="67" y="44"/>
                    <a:pt x="65" y="37"/>
                    <a:pt x="61" y="34"/>
                  </a:cubicBezTo>
                  <a:cubicBezTo>
                    <a:pt x="58" y="37"/>
                    <a:pt x="53" y="39"/>
                    <a:pt x="48" y="39"/>
                  </a:cubicBezTo>
                  <a:cubicBezTo>
                    <a:pt x="43" y="39"/>
                    <a:pt x="38" y="37"/>
                    <a:pt x="35" y="34"/>
                  </a:cubicBezTo>
                  <a:cubicBezTo>
                    <a:pt x="31" y="37"/>
                    <a:pt x="29" y="44"/>
                    <a:pt x="27" y="53"/>
                  </a:cubicBezTo>
                  <a:cubicBezTo>
                    <a:pt x="27" y="75"/>
                    <a:pt x="27" y="75"/>
                    <a:pt x="27" y="75"/>
                  </a:cubicBezTo>
                  <a:cubicBezTo>
                    <a:pt x="33" y="77"/>
                    <a:pt x="40" y="79"/>
                    <a:pt x="48" y="79"/>
                  </a:cubicBezTo>
                  <a:cubicBezTo>
                    <a:pt x="56" y="79"/>
                    <a:pt x="63" y="77"/>
                    <a:pt x="70" y="75"/>
                  </a:cubicBezTo>
                  <a:cubicBezTo>
                    <a:pt x="70" y="53"/>
                    <a:pt x="70" y="53"/>
                    <a:pt x="70" y="53"/>
                  </a:cubicBezTo>
                  <a:close/>
                  <a:moveTo>
                    <a:pt x="27" y="40"/>
                  </a:moveTo>
                  <a:cubicBezTo>
                    <a:pt x="27" y="37"/>
                    <a:pt x="27" y="37"/>
                    <a:pt x="27" y="37"/>
                  </a:cubicBezTo>
                  <a:cubicBezTo>
                    <a:pt x="27" y="37"/>
                    <a:pt x="28" y="37"/>
                    <a:pt x="28" y="36"/>
                  </a:cubicBezTo>
                  <a:cubicBezTo>
                    <a:pt x="28" y="37"/>
                    <a:pt x="27" y="39"/>
                    <a:pt x="27" y="40"/>
                  </a:cubicBezTo>
                  <a:close/>
                  <a:moveTo>
                    <a:pt x="27" y="33"/>
                  </a:moveTo>
                  <a:cubicBezTo>
                    <a:pt x="27" y="12"/>
                    <a:pt x="27" y="12"/>
                    <a:pt x="27" y="12"/>
                  </a:cubicBezTo>
                  <a:cubicBezTo>
                    <a:pt x="27" y="13"/>
                    <a:pt x="27" y="13"/>
                    <a:pt x="28" y="13"/>
                  </a:cubicBezTo>
                  <a:cubicBezTo>
                    <a:pt x="27" y="14"/>
                    <a:pt x="27" y="16"/>
                    <a:pt x="27" y="17"/>
                  </a:cubicBezTo>
                  <a:cubicBezTo>
                    <a:pt x="27" y="21"/>
                    <a:pt x="28" y="25"/>
                    <a:pt x="30" y="28"/>
                  </a:cubicBezTo>
                  <a:cubicBezTo>
                    <a:pt x="30" y="30"/>
                    <a:pt x="28" y="32"/>
                    <a:pt x="27" y="33"/>
                  </a:cubicBezTo>
                  <a:close/>
                  <a:moveTo>
                    <a:pt x="48" y="0"/>
                  </a:moveTo>
                  <a:cubicBezTo>
                    <a:pt x="57" y="0"/>
                    <a:pt x="65" y="8"/>
                    <a:pt x="65" y="17"/>
                  </a:cubicBezTo>
                  <a:cubicBezTo>
                    <a:pt x="65" y="26"/>
                    <a:pt x="57" y="34"/>
                    <a:pt x="48" y="34"/>
                  </a:cubicBezTo>
                  <a:cubicBezTo>
                    <a:pt x="39" y="34"/>
                    <a:pt x="31" y="26"/>
                    <a:pt x="31" y="17"/>
                  </a:cubicBezTo>
                  <a:cubicBezTo>
                    <a:pt x="31" y="8"/>
                    <a:pt x="39" y="0"/>
                    <a:pt x="48" y="0"/>
                  </a:cubicBezTo>
                  <a:close/>
                  <a:moveTo>
                    <a:pt x="27" y="12"/>
                  </a:moveTo>
                  <a:cubicBezTo>
                    <a:pt x="27" y="33"/>
                    <a:pt x="27" y="33"/>
                    <a:pt x="27" y="33"/>
                  </a:cubicBezTo>
                  <a:cubicBezTo>
                    <a:pt x="24" y="34"/>
                    <a:pt x="22" y="35"/>
                    <a:pt x="19" y="35"/>
                  </a:cubicBezTo>
                  <a:cubicBezTo>
                    <a:pt x="12" y="35"/>
                    <a:pt x="7" y="30"/>
                    <a:pt x="7" y="23"/>
                  </a:cubicBezTo>
                  <a:cubicBezTo>
                    <a:pt x="7" y="16"/>
                    <a:pt x="12" y="10"/>
                    <a:pt x="19" y="10"/>
                  </a:cubicBezTo>
                  <a:cubicBezTo>
                    <a:pt x="22" y="10"/>
                    <a:pt x="24" y="11"/>
                    <a:pt x="27" y="12"/>
                  </a:cubicBezTo>
                  <a:close/>
                  <a:moveTo>
                    <a:pt x="27" y="37"/>
                  </a:moveTo>
                  <a:cubicBezTo>
                    <a:pt x="27" y="40"/>
                    <a:pt x="27" y="40"/>
                    <a:pt x="27" y="40"/>
                  </a:cubicBezTo>
                  <a:cubicBezTo>
                    <a:pt x="25" y="43"/>
                    <a:pt x="24" y="45"/>
                    <a:pt x="24" y="48"/>
                  </a:cubicBezTo>
                  <a:cubicBezTo>
                    <a:pt x="22" y="55"/>
                    <a:pt x="20" y="62"/>
                    <a:pt x="19" y="69"/>
                  </a:cubicBezTo>
                  <a:cubicBezTo>
                    <a:pt x="12" y="69"/>
                    <a:pt x="6" y="67"/>
                    <a:pt x="0" y="65"/>
                  </a:cubicBezTo>
                  <a:cubicBezTo>
                    <a:pt x="2" y="52"/>
                    <a:pt x="5" y="39"/>
                    <a:pt x="9" y="36"/>
                  </a:cubicBezTo>
                  <a:cubicBezTo>
                    <a:pt x="12" y="38"/>
                    <a:pt x="15" y="39"/>
                    <a:pt x="19" y="39"/>
                  </a:cubicBezTo>
                  <a:cubicBezTo>
                    <a:pt x="22" y="39"/>
                    <a:pt x="24" y="38"/>
                    <a:pt x="27" y="37"/>
                  </a:cubicBezTo>
                  <a:close/>
                  <a:moveTo>
                    <a:pt x="27" y="53"/>
                  </a:moveTo>
                  <a:cubicBezTo>
                    <a:pt x="25" y="59"/>
                    <a:pt x="24" y="66"/>
                    <a:pt x="23" y="73"/>
                  </a:cubicBezTo>
                  <a:cubicBezTo>
                    <a:pt x="24" y="74"/>
                    <a:pt x="25" y="74"/>
                    <a:pt x="27" y="75"/>
                  </a:cubicBezTo>
                  <a:lnTo>
                    <a:pt x="27" y="53"/>
                  </a:lnTo>
                  <a:close/>
                </a:path>
              </a:pathLst>
            </a:custGeom>
            <a:grpFill/>
            <a:ln w="9525">
              <a:solidFill>
                <a:schemeClr val="bg1"/>
              </a:solidFill>
              <a:round/>
            </a:ln>
            <a:effectLst>
              <a:outerShdw blurRad="177800" dist="101600" dir="2700000" algn="tl" rotWithShape="0">
                <a:prstClr val="black">
                  <a:alpha val="32000"/>
                </a:prstClr>
              </a:outerShdw>
            </a:effectLst>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grpSp>
      <p:grpSp>
        <p:nvGrpSpPr>
          <p:cNvPr id="60" name="组合 59"/>
          <p:cNvGrpSpPr/>
          <p:nvPr/>
        </p:nvGrpSpPr>
        <p:grpSpPr bwMode="auto">
          <a:xfrm>
            <a:off x="5457190" y="2536190"/>
            <a:ext cx="762635" cy="727710"/>
            <a:chOff x="8931275" y="2690813"/>
            <a:chExt cx="688975" cy="690563"/>
          </a:xfrm>
          <a:solidFill>
            <a:schemeClr val="accent2"/>
          </a:solidFill>
        </p:grpSpPr>
        <p:sp>
          <p:nvSpPr>
            <p:cNvPr id="61" name="Freeform 300"/>
            <p:cNvSpPr/>
            <p:nvPr/>
          </p:nvSpPr>
          <p:spPr bwMode="auto">
            <a:xfrm>
              <a:off x="8931275" y="2690813"/>
              <a:ext cx="688975" cy="690563"/>
            </a:xfrm>
            <a:custGeom>
              <a:avLst/>
              <a:gdLst>
                <a:gd name="T0" fmla="*/ 57 w 184"/>
                <a:gd name="T1" fmla="*/ 20 h 184"/>
                <a:gd name="T2" fmla="*/ 165 w 184"/>
                <a:gd name="T3" fmla="*/ 57 h 184"/>
                <a:gd name="T4" fmla="*/ 127 w 184"/>
                <a:gd name="T5" fmla="*/ 165 h 184"/>
                <a:gd name="T6" fmla="*/ 20 w 184"/>
                <a:gd name="T7" fmla="*/ 127 h 184"/>
                <a:gd name="T8" fmla="*/ 57 w 184"/>
                <a:gd name="T9" fmla="*/ 20 h 184"/>
              </a:gdLst>
              <a:ahLst/>
              <a:cxnLst>
                <a:cxn ang="0">
                  <a:pos x="T0" y="T1"/>
                </a:cxn>
                <a:cxn ang="0">
                  <a:pos x="T2" y="T3"/>
                </a:cxn>
                <a:cxn ang="0">
                  <a:pos x="T4" y="T5"/>
                </a:cxn>
                <a:cxn ang="0">
                  <a:pos x="T6" y="T7"/>
                </a:cxn>
                <a:cxn ang="0">
                  <a:pos x="T8" y="T9"/>
                </a:cxn>
              </a:cxnLst>
              <a:rect l="0" t="0" r="r" b="b"/>
              <a:pathLst>
                <a:path w="184" h="184">
                  <a:moveTo>
                    <a:pt x="57" y="20"/>
                  </a:moveTo>
                  <a:cubicBezTo>
                    <a:pt x="97" y="0"/>
                    <a:pt x="145" y="17"/>
                    <a:pt x="165" y="57"/>
                  </a:cubicBezTo>
                  <a:cubicBezTo>
                    <a:pt x="184" y="97"/>
                    <a:pt x="167" y="145"/>
                    <a:pt x="127" y="165"/>
                  </a:cubicBezTo>
                  <a:cubicBezTo>
                    <a:pt x="87" y="184"/>
                    <a:pt x="39" y="167"/>
                    <a:pt x="20" y="127"/>
                  </a:cubicBezTo>
                  <a:cubicBezTo>
                    <a:pt x="0" y="87"/>
                    <a:pt x="17" y="39"/>
                    <a:pt x="57" y="20"/>
                  </a:cubicBezTo>
                  <a:close/>
                </a:path>
              </a:pathLst>
            </a:custGeom>
            <a:grpFill/>
            <a:ln w="9525">
              <a:solidFill>
                <a:schemeClr val="bg1"/>
              </a:solidFill>
              <a:round/>
            </a:ln>
            <a:effectLst>
              <a:outerShdw blurRad="254000" algn="ctr" rotWithShape="0">
                <a:srgbClr val="53D2FF">
                  <a:alpha val="80000"/>
                </a:srgbClr>
              </a:outerShdw>
            </a:effectLst>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62" name="Freeform 301"/>
            <p:cNvSpPr>
              <a:spLocks noEditPoints="1"/>
            </p:cNvSpPr>
            <p:nvPr/>
          </p:nvSpPr>
          <p:spPr bwMode="auto">
            <a:xfrm>
              <a:off x="9110916" y="2913233"/>
              <a:ext cx="329694" cy="247841"/>
            </a:xfrm>
            <a:custGeom>
              <a:avLst/>
              <a:gdLst>
                <a:gd name="T0" fmla="*/ 62 w 88"/>
                <a:gd name="T1" fmla="*/ 2 h 66"/>
                <a:gd name="T2" fmla="*/ 88 w 88"/>
                <a:gd name="T3" fmla="*/ 31 h 66"/>
                <a:gd name="T4" fmla="*/ 75 w 88"/>
                <a:gd name="T5" fmla="*/ 53 h 66"/>
                <a:gd name="T6" fmla="*/ 85 w 88"/>
                <a:gd name="T7" fmla="*/ 66 h 66"/>
                <a:gd name="T8" fmla="*/ 62 w 88"/>
                <a:gd name="T9" fmla="*/ 59 h 66"/>
                <a:gd name="T10" fmla="*/ 62 w 88"/>
                <a:gd name="T11" fmla="*/ 35 h 66"/>
                <a:gd name="T12" fmla="*/ 62 w 88"/>
                <a:gd name="T13" fmla="*/ 35 h 66"/>
                <a:gd name="T14" fmla="*/ 66 w 88"/>
                <a:gd name="T15" fmla="*/ 31 h 66"/>
                <a:gd name="T16" fmla="*/ 62 w 88"/>
                <a:gd name="T17" fmla="*/ 28 h 66"/>
                <a:gd name="T18" fmla="*/ 62 w 88"/>
                <a:gd name="T19" fmla="*/ 28 h 66"/>
                <a:gd name="T20" fmla="*/ 62 w 88"/>
                <a:gd name="T21" fmla="*/ 2 h 66"/>
                <a:gd name="T22" fmla="*/ 45 w 88"/>
                <a:gd name="T23" fmla="*/ 0 h 66"/>
                <a:gd name="T24" fmla="*/ 62 w 88"/>
                <a:gd name="T25" fmla="*/ 2 h 66"/>
                <a:gd name="T26" fmla="*/ 62 w 88"/>
                <a:gd name="T27" fmla="*/ 28 h 66"/>
                <a:gd name="T28" fmla="*/ 59 w 88"/>
                <a:gd name="T29" fmla="*/ 31 h 66"/>
                <a:gd name="T30" fmla="*/ 62 w 88"/>
                <a:gd name="T31" fmla="*/ 35 h 66"/>
                <a:gd name="T32" fmla="*/ 62 w 88"/>
                <a:gd name="T33" fmla="*/ 59 h 66"/>
                <a:gd name="T34" fmla="*/ 62 w 88"/>
                <a:gd name="T35" fmla="*/ 59 h 66"/>
                <a:gd name="T36" fmla="*/ 45 w 88"/>
                <a:gd name="T37" fmla="*/ 61 h 66"/>
                <a:gd name="T38" fmla="*/ 45 w 88"/>
                <a:gd name="T39" fmla="*/ 35 h 66"/>
                <a:gd name="T40" fmla="*/ 45 w 88"/>
                <a:gd name="T41" fmla="*/ 35 h 66"/>
                <a:gd name="T42" fmla="*/ 48 w 88"/>
                <a:gd name="T43" fmla="*/ 31 h 66"/>
                <a:gd name="T44" fmla="*/ 45 w 88"/>
                <a:gd name="T45" fmla="*/ 28 h 66"/>
                <a:gd name="T46" fmla="*/ 45 w 88"/>
                <a:gd name="T47" fmla="*/ 28 h 66"/>
                <a:gd name="T48" fmla="*/ 45 w 88"/>
                <a:gd name="T49" fmla="*/ 0 h 66"/>
                <a:gd name="T50" fmla="*/ 44 w 88"/>
                <a:gd name="T51" fmla="*/ 0 h 66"/>
                <a:gd name="T52" fmla="*/ 45 w 88"/>
                <a:gd name="T53" fmla="*/ 0 h 66"/>
                <a:gd name="T54" fmla="*/ 45 w 88"/>
                <a:gd name="T55" fmla="*/ 28 h 66"/>
                <a:gd name="T56" fmla="*/ 42 w 88"/>
                <a:gd name="T57" fmla="*/ 31 h 66"/>
                <a:gd name="T58" fmla="*/ 45 w 88"/>
                <a:gd name="T59" fmla="*/ 35 h 66"/>
                <a:gd name="T60" fmla="*/ 45 w 88"/>
                <a:gd name="T61" fmla="*/ 61 h 66"/>
                <a:gd name="T62" fmla="*/ 44 w 88"/>
                <a:gd name="T63" fmla="*/ 61 h 66"/>
                <a:gd name="T64" fmla="*/ 28 w 88"/>
                <a:gd name="T65" fmla="*/ 59 h 66"/>
                <a:gd name="T66" fmla="*/ 28 w 88"/>
                <a:gd name="T67" fmla="*/ 35 h 66"/>
                <a:gd name="T68" fmla="*/ 28 w 88"/>
                <a:gd name="T69" fmla="*/ 35 h 66"/>
                <a:gd name="T70" fmla="*/ 31 w 88"/>
                <a:gd name="T71" fmla="*/ 31 h 66"/>
                <a:gd name="T72" fmla="*/ 28 w 88"/>
                <a:gd name="T73" fmla="*/ 28 h 66"/>
                <a:gd name="T74" fmla="*/ 28 w 88"/>
                <a:gd name="T75" fmla="*/ 28 h 66"/>
                <a:gd name="T76" fmla="*/ 28 w 88"/>
                <a:gd name="T77" fmla="*/ 2 h 66"/>
                <a:gd name="T78" fmla="*/ 44 w 88"/>
                <a:gd name="T79" fmla="*/ 0 h 66"/>
                <a:gd name="T80" fmla="*/ 28 w 88"/>
                <a:gd name="T81" fmla="*/ 59 h 66"/>
                <a:gd name="T82" fmla="*/ 0 w 88"/>
                <a:gd name="T83" fmla="*/ 31 h 66"/>
                <a:gd name="T84" fmla="*/ 28 w 88"/>
                <a:gd name="T85" fmla="*/ 2 h 66"/>
                <a:gd name="T86" fmla="*/ 28 w 88"/>
                <a:gd name="T87" fmla="*/ 28 h 66"/>
                <a:gd name="T88" fmla="*/ 24 w 88"/>
                <a:gd name="T89" fmla="*/ 31 h 66"/>
                <a:gd name="T90" fmla="*/ 28 w 88"/>
                <a:gd name="T91" fmla="*/ 35 h 66"/>
                <a:gd name="T92" fmla="*/ 28 w 88"/>
                <a:gd name="T93" fmla="*/ 5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8" h="66">
                  <a:moveTo>
                    <a:pt x="62" y="2"/>
                  </a:moveTo>
                  <a:cubicBezTo>
                    <a:pt x="78" y="7"/>
                    <a:pt x="88" y="18"/>
                    <a:pt x="88" y="31"/>
                  </a:cubicBezTo>
                  <a:cubicBezTo>
                    <a:pt x="88" y="39"/>
                    <a:pt x="83" y="47"/>
                    <a:pt x="75" y="53"/>
                  </a:cubicBezTo>
                  <a:cubicBezTo>
                    <a:pt x="85" y="66"/>
                    <a:pt x="85" y="66"/>
                    <a:pt x="85" y="66"/>
                  </a:cubicBezTo>
                  <a:cubicBezTo>
                    <a:pt x="62" y="59"/>
                    <a:pt x="62" y="59"/>
                    <a:pt x="62" y="59"/>
                  </a:cubicBezTo>
                  <a:cubicBezTo>
                    <a:pt x="62" y="35"/>
                    <a:pt x="62" y="35"/>
                    <a:pt x="62" y="35"/>
                  </a:cubicBezTo>
                  <a:cubicBezTo>
                    <a:pt x="62" y="35"/>
                    <a:pt x="62" y="35"/>
                    <a:pt x="62" y="35"/>
                  </a:cubicBezTo>
                  <a:cubicBezTo>
                    <a:pt x="64" y="35"/>
                    <a:pt x="66" y="33"/>
                    <a:pt x="66" y="31"/>
                  </a:cubicBezTo>
                  <a:cubicBezTo>
                    <a:pt x="66" y="29"/>
                    <a:pt x="64" y="28"/>
                    <a:pt x="62" y="28"/>
                  </a:cubicBezTo>
                  <a:cubicBezTo>
                    <a:pt x="62" y="28"/>
                    <a:pt x="62" y="28"/>
                    <a:pt x="62" y="28"/>
                  </a:cubicBezTo>
                  <a:lnTo>
                    <a:pt x="62" y="2"/>
                  </a:lnTo>
                  <a:close/>
                  <a:moveTo>
                    <a:pt x="45" y="0"/>
                  </a:moveTo>
                  <a:cubicBezTo>
                    <a:pt x="51" y="0"/>
                    <a:pt x="57" y="1"/>
                    <a:pt x="62" y="2"/>
                  </a:cubicBezTo>
                  <a:cubicBezTo>
                    <a:pt x="62" y="28"/>
                    <a:pt x="62" y="28"/>
                    <a:pt x="62" y="28"/>
                  </a:cubicBezTo>
                  <a:cubicBezTo>
                    <a:pt x="60" y="28"/>
                    <a:pt x="59" y="29"/>
                    <a:pt x="59" y="31"/>
                  </a:cubicBezTo>
                  <a:cubicBezTo>
                    <a:pt x="59" y="33"/>
                    <a:pt x="60" y="35"/>
                    <a:pt x="62" y="35"/>
                  </a:cubicBezTo>
                  <a:cubicBezTo>
                    <a:pt x="62" y="59"/>
                    <a:pt x="62" y="59"/>
                    <a:pt x="62" y="59"/>
                  </a:cubicBezTo>
                  <a:cubicBezTo>
                    <a:pt x="62" y="59"/>
                    <a:pt x="62" y="59"/>
                    <a:pt x="62" y="59"/>
                  </a:cubicBezTo>
                  <a:cubicBezTo>
                    <a:pt x="56" y="60"/>
                    <a:pt x="51" y="61"/>
                    <a:pt x="45" y="61"/>
                  </a:cubicBezTo>
                  <a:cubicBezTo>
                    <a:pt x="45" y="35"/>
                    <a:pt x="45" y="35"/>
                    <a:pt x="45" y="35"/>
                  </a:cubicBezTo>
                  <a:cubicBezTo>
                    <a:pt x="45" y="35"/>
                    <a:pt x="45" y="35"/>
                    <a:pt x="45" y="35"/>
                  </a:cubicBezTo>
                  <a:cubicBezTo>
                    <a:pt x="47" y="35"/>
                    <a:pt x="48" y="33"/>
                    <a:pt x="48" y="31"/>
                  </a:cubicBezTo>
                  <a:cubicBezTo>
                    <a:pt x="48" y="29"/>
                    <a:pt x="47" y="28"/>
                    <a:pt x="45" y="28"/>
                  </a:cubicBezTo>
                  <a:cubicBezTo>
                    <a:pt x="45" y="28"/>
                    <a:pt x="45" y="28"/>
                    <a:pt x="45" y="28"/>
                  </a:cubicBezTo>
                  <a:lnTo>
                    <a:pt x="45" y="0"/>
                  </a:lnTo>
                  <a:close/>
                  <a:moveTo>
                    <a:pt x="44" y="0"/>
                  </a:moveTo>
                  <a:cubicBezTo>
                    <a:pt x="45" y="0"/>
                    <a:pt x="45" y="0"/>
                    <a:pt x="45" y="0"/>
                  </a:cubicBezTo>
                  <a:cubicBezTo>
                    <a:pt x="45" y="28"/>
                    <a:pt x="45" y="28"/>
                    <a:pt x="45" y="28"/>
                  </a:cubicBezTo>
                  <a:cubicBezTo>
                    <a:pt x="43" y="28"/>
                    <a:pt x="42" y="29"/>
                    <a:pt x="42" y="31"/>
                  </a:cubicBezTo>
                  <a:cubicBezTo>
                    <a:pt x="42" y="33"/>
                    <a:pt x="43" y="35"/>
                    <a:pt x="45" y="35"/>
                  </a:cubicBezTo>
                  <a:cubicBezTo>
                    <a:pt x="45" y="61"/>
                    <a:pt x="45" y="61"/>
                    <a:pt x="45" y="61"/>
                  </a:cubicBezTo>
                  <a:cubicBezTo>
                    <a:pt x="44" y="61"/>
                    <a:pt x="44" y="61"/>
                    <a:pt x="44" y="61"/>
                  </a:cubicBezTo>
                  <a:cubicBezTo>
                    <a:pt x="38" y="61"/>
                    <a:pt x="33" y="61"/>
                    <a:pt x="28" y="59"/>
                  </a:cubicBezTo>
                  <a:cubicBezTo>
                    <a:pt x="28" y="35"/>
                    <a:pt x="28" y="35"/>
                    <a:pt x="28" y="35"/>
                  </a:cubicBezTo>
                  <a:cubicBezTo>
                    <a:pt x="28" y="35"/>
                    <a:pt x="28" y="35"/>
                    <a:pt x="28" y="35"/>
                  </a:cubicBezTo>
                  <a:cubicBezTo>
                    <a:pt x="30" y="35"/>
                    <a:pt x="31" y="33"/>
                    <a:pt x="31" y="31"/>
                  </a:cubicBezTo>
                  <a:cubicBezTo>
                    <a:pt x="31" y="29"/>
                    <a:pt x="30" y="28"/>
                    <a:pt x="28" y="28"/>
                  </a:cubicBezTo>
                  <a:cubicBezTo>
                    <a:pt x="28" y="28"/>
                    <a:pt x="28" y="28"/>
                    <a:pt x="28" y="28"/>
                  </a:cubicBezTo>
                  <a:cubicBezTo>
                    <a:pt x="28" y="2"/>
                    <a:pt x="28" y="2"/>
                    <a:pt x="28" y="2"/>
                  </a:cubicBezTo>
                  <a:cubicBezTo>
                    <a:pt x="33" y="1"/>
                    <a:pt x="38" y="0"/>
                    <a:pt x="44" y="0"/>
                  </a:cubicBezTo>
                  <a:close/>
                  <a:moveTo>
                    <a:pt x="28" y="59"/>
                  </a:moveTo>
                  <a:cubicBezTo>
                    <a:pt x="11" y="55"/>
                    <a:pt x="0" y="44"/>
                    <a:pt x="0" y="31"/>
                  </a:cubicBezTo>
                  <a:cubicBezTo>
                    <a:pt x="0" y="18"/>
                    <a:pt x="11" y="6"/>
                    <a:pt x="28" y="2"/>
                  </a:cubicBezTo>
                  <a:cubicBezTo>
                    <a:pt x="28" y="28"/>
                    <a:pt x="28" y="28"/>
                    <a:pt x="28" y="28"/>
                  </a:cubicBezTo>
                  <a:cubicBezTo>
                    <a:pt x="26" y="28"/>
                    <a:pt x="24" y="29"/>
                    <a:pt x="24" y="31"/>
                  </a:cubicBezTo>
                  <a:cubicBezTo>
                    <a:pt x="24" y="33"/>
                    <a:pt x="26" y="35"/>
                    <a:pt x="28" y="35"/>
                  </a:cubicBezTo>
                  <a:lnTo>
                    <a:pt x="28" y="59"/>
                  </a:lnTo>
                  <a:close/>
                </a:path>
              </a:pathLst>
            </a:custGeom>
            <a:grpFill/>
            <a:ln w="9525">
              <a:solidFill>
                <a:schemeClr val="bg1"/>
              </a:solidFill>
              <a:round/>
            </a:ln>
            <a:effectLst>
              <a:outerShdw blurRad="177800" dist="101600" dir="2700000" algn="tl" rotWithShape="0">
                <a:prstClr val="black">
                  <a:alpha val="32000"/>
                </a:prstClr>
              </a:outerShdw>
            </a:effectLst>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grpSp>
      <p:grpSp>
        <p:nvGrpSpPr>
          <p:cNvPr id="69" name="组合 68"/>
          <p:cNvGrpSpPr/>
          <p:nvPr/>
        </p:nvGrpSpPr>
        <p:grpSpPr bwMode="auto">
          <a:xfrm>
            <a:off x="2571115" y="3755390"/>
            <a:ext cx="757555" cy="727710"/>
            <a:chOff x="5083175" y="4314825"/>
            <a:chExt cx="685800" cy="690563"/>
          </a:xfrm>
          <a:solidFill>
            <a:schemeClr val="accent2"/>
          </a:solidFill>
        </p:grpSpPr>
        <p:sp>
          <p:nvSpPr>
            <p:cNvPr id="70" name="Freeform 306"/>
            <p:cNvSpPr/>
            <p:nvPr/>
          </p:nvSpPr>
          <p:spPr bwMode="auto">
            <a:xfrm>
              <a:off x="5083175" y="4314825"/>
              <a:ext cx="685800" cy="690563"/>
            </a:xfrm>
            <a:custGeom>
              <a:avLst/>
              <a:gdLst>
                <a:gd name="T0" fmla="*/ 56 w 183"/>
                <a:gd name="T1" fmla="*/ 20 h 184"/>
                <a:gd name="T2" fmla="*/ 164 w 183"/>
                <a:gd name="T3" fmla="*/ 57 h 184"/>
                <a:gd name="T4" fmla="*/ 127 w 183"/>
                <a:gd name="T5" fmla="*/ 165 h 184"/>
                <a:gd name="T6" fmla="*/ 19 w 183"/>
                <a:gd name="T7" fmla="*/ 127 h 184"/>
                <a:gd name="T8" fmla="*/ 56 w 183"/>
                <a:gd name="T9" fmla="*/ 20 h 184"/>
              </a:gdLst>
              <a:ahLst/>
              <a:cxnLst>
                <a:cxn ang="0">
                  <a:pos x="T0" y="T1"/>
                </a:cxn>
                <a:cxn ang="0">
                  <a:pos x="T2" y="T3"/>
                </a:cxn>
                <a:cxn ang="0">
                  <a:pos x="T4" y="T5"/>
                </a:cxn>
                <a:cxn ang="0">
                  <a:pos x="T6" y="T7"/>
                </a:cxn>
                <a:cxn ang="0">
                  <a:pos x="T8" y="T9"/>
                </a:cxn>
              </a:cxnLst>
              <a:rect l="0" t="0" r="r" b="b"/>
              <a:pathLst>
                <a:path w="183" h="184">
                  <a:moveTo>
                    <a:pt x="56" y="20"/>
                  </a:moveTo>
                  <a:cubicBezTo>
                    <a:pt x="97" y="0"/>
                    <a:pt x="145" y="17"/>
                    <a:pt x="164" y="57"/>
                  </a:cubicBezTo>
                  <a:cubicBezTo>
                    <a:pt x="183" y="97"/>
                    <a:pt x="167" y="145"/>
                    <a:pt x="127" y="165"/>
                  </a:cubicBezTo>
                  <a:cubicBezTo>
                    <a:pt x="87" y="184"/>
                    <a:pt x="38" y="168"/>
                    <a:pt x="19" y="127"/>
                  </a:cubicBezTo>
                  <a:cubicBezTo>
                    <a:pt x="0" y="87"/>
                    <a:pt x="16" y="39"/>
                    <a:pt x="56" y="20"/>
                  </a:cubicBezTo>
                  <a:close/>
                </a:path>
              </a:pathLst>
            </a:custGeom>
            <a:grpFill/>
            <a:ln w="9525">
              <a:solidFill>
                <a:schemeClr val="bg1"/>
              </a:solidFill>
              <a:round/>
            </a:ln>
            <a:effectLst>
              <a:outerShdw blurRad="254000" algn="ctr" rotWithShape="0">
                <a:srgbClr val="53D2FF">
                  <a:alpha val="80000"/>
                </a:srgbClr>
              </a:outerShdw>
            </a:effectLst>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71" name="Freeform 307"/>
            <p:cNvSpPr>
              <a:spLocks noEditPoints="1"/>
            </p:cNvSpPr>
            <p:nvPr/>
          </p:nvSpPr>
          <p:spPr bwMode="auto">
            <a:xfrm>
              <a:off x="5252508" y="4484288"/>
              <a:ext cx="349251" cy="353754"/>
            </a:xfrm>
            <a:custGeom>
              <a:avLst/>
              <a:gdLst>
                <a:gd name="T0" fmla="*/ 76 w 93"/>
                <a:gd name="T1" fmla="*/ 94 h 94"/>
                <a:gd name="T2" fmla="*/ 66 w 93"/>
                <a:gd name="T3" fmla="*/ 28 h 94"/>
                <a:gd name="T4" fmla="*/ 31 w 93"/>
                <a:gd name="T5" fmla="*/ 25 h 94"/>
                <a:gd name="T6" fmla="*/ 31 w 93"/>
                <a:gd name="T7" fmla="*/ 41 h 94"/>
                <a:gd name="T8" fmla="*/ 62 w 93"/>
                <a:gd name="T9" fmla="*/ 94 h 94"/>
                <a:gd name="T10" fmla="*/ 44 w 93"/>
                <a:gd name="T11" fmla="*/ 94 h 94"/>
                <a:gd name="T12" fmla="*/ 31 w 93"/>
                <a:gd name="T13" fmla="*/ 63 h 94"/>
                <a:gd name="T14" fmla="*/ 31 w 93"/>
                <a:gd name="T15" fmla="*/ 25 h 94"/>
                <a:gd name="T16" fmla="*/ 21 w 93"/>
                <a:gd name="T17" fmla="*/ 3 h 94"/>
                <a:gd name="T18" fmla="*/ 31 w 93"/>
                <a:gd name="T19" fmla="*/ 41 h 94"/>
                <a:gd name="T20" fmla="*/ 21 w 93"/>
                <a:gd name="T21" fmla="*/ 56 h 94"/>
                <a:gd name="T22" fmla="*/ 31 w 93"/>
                <a:gd name="T23" fmla="*/ 41 h 94"/>
                <a:gd name="T24" fmla="*/ 21 w 93"/>
                <a:gd name="T25" fmla="*/ 73 h 94"/>
                <a:gd name="T26" fmla="*/ 21 w 93"/>
                <a:gd name="T27" fmla="*/ 90 h 94"/>
                <a:gd name="T28" fmla="*/ 21 w 93"/>
                <a:gd name="T29" fmla="*/ 73 h 94"/>
                <a:gd name="T30" fmla="*/ 21 w 93"/>
                <a:gd name="T31" fmla="*/ 73 h 94"/>
                <a:gd name="T32" fmla="*/ 21 w 93"/>
                <a:gd name="T33" fmla="*/ 21 h 94"/>
                <a:gd name="T34" fmla="*/ 3 w 93"/>
                <a:gd name="T35" fmla="*/ 1 h 94"/>
                <a:gd name="T36" fmla="*/ 21 w 93"/>
                <a:gd name="T37" fmla="*/ 36 h 94"/>
                <a:gd name="T38" fmla="*/ 3 w 93"/>
                <a:gd name="T39" fmla="*/ 50 h 94"/>
                <a:gd name="T40" fmla="*/ 21 w 93"/>
                <a:gd name="T41" fmla="*/ 36 h 94"/>
                <a:gd name="T42" fmla="*/ 21 w 93"/>
                <a:gd name="T43" fmla="*/ 73 h 94"/>
                <a:gd name="T44" fmla="*/ 21 w 93"/>
                <a:gd name="T45" fmla="*/ 73 h 94"/>
                <a:gd name="T46" fmla="*/ 21 w 93"/>
                <a:gd name="T47" fmla="*/ 73 h 94"/>
                <a:gd name="T48" fmla="*/ 12 w 93"/>
                <a:gd name="T49" fmla="*/ 69 h 94"/>
                <a:gd name="T50" fmla="*/ 3 w 93"/>
                <a:gd name="T51" fmla="*/ 73 h 94"/>
                <a:gd name="T52" fmla="*/ 3 w 93"/>
                <a:gd name="T53" fmla="*/ 90 h 94"/>
                <a:gd name="T54" fmla="*/ 12 w 93"/>
                <a:gd name="T55" fmla="*/ 94 h 94"/>
                <a:gd name="T56" fmla="*/ 21 w 93"/>
                <a:gd name="T57" fmla="*/ 91 h 94"/>
                <a:gd name="T58" fmla="*/ 3 w 93"/>
                <a:gd name="T59" fmla="*/ 91 h 94"/>
                <a:gd name="T60" fmla="*/ 3 w 93"/>
                <a:gd name="T61" fmla="*/ 90 h 94"/>
                <a:gd name="T62" fmla="*/ 0 w 93"/>
                <a:gd name="T63" fmla="*/ 0 h 94"/>
                <a:gd name="T64" fmla="*/ 3 w 93"/>
                <a:gd name="T65" fmla="*/ 18 h 94"/>
                <a:gd name="T66" fmla="*/ 0 w 93"/>
                <a:gd name="T67" fmla="*/ 0 h 94"/>
                <a:gd name="T68" fmla="*/ 3 w 93"/>
                <a:gd name="T69" fmla="*/ 32 h 94"/>
                <a:gd name="T70" fmla="*/ 0 w 93"/>
                <a:gd name="T71" fmla="*/ 50 h 94"/>
                <a:gd name="T72" fmla="*/ 0 w 93"/>
                <a:gd name="T73" fmla="*/ 32 h 94"/>
                <a:gd name="T74" fmla="*/ 3 w 93"/>
                <a:gd name="T75" fmla="*/ 73 h 94"/>
                <a:gd name="T76" fmla="*/ 0 w 93"/>
                <a:gd name="T77" fmla="*/ 82 h 94"/>
                <a:gd name="T78" fmla="*/ 3 w 93"/>
                <a:gd name="T79" fmla="*/ 90 h 94"/>
                <a:gd name="T80" fmla="*/ 3 w 93"/>
                <a:gd name="T81" fmla="*/ 9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3" h="94">
                  <a:moveTo>
                    <a:pt x="31" y="25"/>
                  </a:moveTo>
                  <a:cubicBezTo>
                    <a:pt x="57" y="37"/>
                    <a:pt x="75" y="63"/>
                    <a:pt x="76" y="94"/>
                  </a:cubicBezTo>
                  <a:cubicBezTo>
                    <a:pt x="93" y="94"/>
                    <a:pt x="93" y="94"/>
                    <a:pt x="93" y="94"/>
                  </a:cubicBezTo>
                  <a:cubicBezTo>
                    <a:pt x="93" y="68"/>
                    <a:pt x="83" y="45"/>
                    <a:pt x="66" y="28"/>
                  </a:cubicBezTo>
                  <a:cubicBezTo>
                    <a:pt x="56" y="18"/>
                    <a:pt x="44" y="10"/>
                    <a:pt x="31" y="6"/>
                  </a:cubicBezTo>
                  <a:cubicBezTo>
                    <a:pt x="31" y="25"/>
                    <a:pt x="31" y="25"/>
                    <a:pt x="31" y="25"/>
                  </a:cubicBezTo>
                  <a:close/>
                  <a:moveTo>
                    <a:pt x="31" y="63"/>
                  </a:moveTo>
                  <a:cubicBezTo>
                    <a:pt x="31" y="41"/>
                    <a:pt x="31" y="41"/>
                    <a:pt x="31" y="41"/>
                  </a:cubicBezTo>
                  <a:cubicBezTo>
                    <a:pt x="35" y="43"/>
                    <a:pt x="40" y="47"/>
                    <a:pt x="43" y="51"/>
                  </a:cubicBezTo>
                  <a:cubicBezTo>
                    <a:pt x="55" y="62"/>
                    <a:pt x="62" y="77"/>
                    <a:pt x="62" y="94"/>
                  </a:cubicBezTo>
                  <a:cubicBezTo>
                    <a:pt x="44" y="94"/>
                    <a:pt x="44" y="94"/>
                    <a:pt x="44" y="94"/>
                  </a:cubicBezTo>
                  <a:cubicBezTo>
                    <a:pt x="44" y="94"/>
                    <a:pt x="44" y="94"/>
                    <a:pt x="44" y="94"/>
                  </a:cubicBezTo>
                  <a:cubicBezTo>
                    <a:pt x="44" y="94"/>
                    <a:pt x="44" y="94"/>
                    <a:pt x="44" y="94"/>
                  </a:cubicBezTo>
                  <a:cubicBezTo>
                    <a:pt x="44" y="82"/>
                    <a:pt x="39" y="71"/>
                    <a:pt x="31" y="63"/>
                  </a:cubicBezTo>
                  <a:close/>
                  <a:moveTo>
                    <a:pt x="21" y="21"/>
                  </a:moveTo>
                  <a:cubicBezTo>
                    <a:pt x="24" y="22"/>
                    <a:pt x="27" y="24"/>
                    <a:pt x="31" y="25"/>
                  </a:cubicBezTo>
                  <a:cubicBezTo>
                    <a:pt x="31" y="6"/>
                    <a:pt x="31" y="6"/>
                    <a:pt x="31" y="6"/>
                  </a:cubicBezTo>
                  <a:cubicBezTo>
                    <a:pt x="27" y="5"/>
                    <a:pt x="24" y="4"/>
                    <a:pt x="21" y="3"/>
                  </a:cubicBezTo>
                  <a:cubicBezTo>
                    <a:pt x="21" y="21"/>
                    <a:pt x="21" y="21"/>
                    <a:pt x="21" y="21"/>
                  </a:cubicBezTo>
                  <a:close/>
                  <a:moveTo>
                    <a:pt x="31" y="41"/>
                  </a:moveTo>
                  <a:cubicBezTo>
                    <a:pt x="31" y="63"/>
                    <a:pt x="31" y="63"/>
                    <a:pt x="31" y="63"/>
                  </a:cubicBezTo>
                  <a:cubicBezTo>
                    <a:pt x="28" y="60"/>
                    <a:pt x="24" y="58"/>
                    <a:pt x="21" y="56"/>
                  </a:cubicBezTo>
                  <a:cubicBezTo>
                    <a:pt x="21" y="36"/>
                    <a:pt x="21" y="36"/>
                    <a:pt x="21" y="36"/>
                  </a:cubicBezTo>
                  <a:cubicBezTo>
                    <a:pt x="24" y="37"/>
                    <a:pt x="28" y="39"/>
                    <a:pt x="31" y="41"/>
                  </a:cubicBezTo>
                  <a:close/>
                  <a:moveTo>
                    <a:pt x="21" y="91"/>
                  </a:moveTo>
                  <a:cubicBezTo>
                    <a:pt x="21" y="73"/>
                    <a:pt x="21" y="73"/>
                    <a:pt x="21" y="73"/>
                  </a:cubicBezTo>
                  <a:cubicBezTo>
                    <a:pt x="23" y="75"/>
                    <a:pt x="25" y="78"/>
                    <a:pt x="25" y="82"/>
                  </a:cubicBezTo>
                  <a:cubicBezTo>
                    <a:pt x="25" y="85"/>
                    <a:pt x="23" y="88"/>
                    <a:pt x="21" y="90"/>
                  </a:cubicBezTo>
                  <a:cubicBezTo>
                    <a:pt x="21" y="91"/>
                    <a:pt x="21" y="91"/>
                    <a:pt x="21" y="91"/>
                  </a:cubicBezTo>
                  <a:close/>
                  <a:moveTo>
                    <a:pt x="21" y="73"/>
                  </a:moveTo>
                  <a:cubicBezTo>
                    <a:pt x="21" y="73"/>
                    <a:pt x="21" y="73"/>
                    <a:pt x="21" y="73"/>
                  </a:cubicBezTo>
                  <a:cubicBezTo>
                    <a:pt x="21" y="73"/>
                    <a:pt x="21" y="73"/>
                    <a:pt x="21" y="73"/>
                  </a:cubicBezTo>
                  <a:close/>
                  <a:moveTo>
                    <a:pt x="3" y="18"/>
                  </a:moveTo>
                  <a:cubicBezTo>
                    <a:pt x="9" y="19"/>
                    <a:pt x="15" y="20"/>
                    <a:pt x="21" y="21"/>
                  </a:cubicBezTo>
                  <a:cubicBezTo>
                    <a:pt x="21" y="3"/>
                    <a:pt x="21" y="3"/>
                    <a:pt x="21" y="3"/>
                  </a:cubicBezTo>
                  <a:cubicBezTo>
                    <a:pt x="15" y="2"/>
                    <a:pt x="9" y="1"/>
                    <a:pt x="3" y="1"/>
                  </a:cubicBezTo>
                  <a:cubicBezTo>
                    <a:pt x="3" y="18"/>
                    <a:pt x="3" y="18"/>
                    <a:pt x="3" y="18"/>
                  </a:cubicBezTo>
                  <a:close/>
                  <a:moveTo>
                    <a:pt x="21" y="36"/>
                  </a:moveTo>
                  <a:cubicBezTo>
                    <a:pt x="21" y="56"/>
                    <a:pt x="21" y="56"/>
                    <a:pt x="21" y="56"/>
                  </a:cubicBezTo>
                  <a:cubicBezTo>
                    <a:pt x="16" y="53"/>
                    <a:pt x="10" y="51"/>
                    <a:pt x="3" y="50"/>
                  </a:cubicBezTo>
                  <a:cubicBezTo>
                    <a:pt x="3" y="32"/>
                    <a:pt x="3" y="32"/>
                    <a:pt x="3" y="32"/>
                  </a:cubicBezTo>
                  <a:cubicBezTo>
                    <a:pt x="9" y="33"/>
                    <a:pt x="15" y="34"/>
                    <a:pt x="21" y="36"/>
                  </a:cubicBezTo>
                  <a:close/>
                  <a:moveTo>
                    <a:pt x="21" y="73"/>
                  </a:moveTo>
                  <a:cubicBezTo>
                    <a:pt x="21" y="73"/>
                    <a:pt x="21" y="73"/>
                    <a:pt x="21" y="73"/>
                  </a:cubicBezTo>
                  <a:cubicBezTo>
                    <a:pt x="21" y="73"/>
                    <a:pt x="21" y="73"/>
                    <a:pt x="21" y="73"/>
                  </a:cubicBezTo>
                  <a:cubicBezTo>
                    <a:pt x="21" y="73"/>
                    <a:pt x="21" y="73"/>
                    <a:pt x="21" y="73"/>
                  </a:cubicBezTo>
                  <a:cubicBezTo>
                    <a:pt x="21" y="73"/>
                    <a:pt x="21" y="73"/>
                    <a:pt x="21" y="73"/>
                  </a:cubicBezTo>
                  <a:close/>
                  <a:moveTo>
                    <a:pt x="21" y="73"/>
                  </a:moveTo>
                  <a:cubicBezTo>
                    <a:pt x="21" y="73"/>
                    <a:pt x="21" y="73"/>
                    <a:pt x="21" y="73"/>
                  </a:cubicBezTo>
                  <a:cubicBezTo>
                    <a:pt x="19" y="71"/>
                    <a:pt x="16" y="69"/>
                    <a:pt x="12" y="69"/>
                  </a:cubicBezTo>
                  <a:cubicBezTo>
                    <a:pt x="9" y="69"/>
                    <a:pt x="6" y="71"/>
                    <a:pt x="3" y="73"/>
                  </a:cubicBezTo>
                  <a:cubicBezTo>
                    <a:pt x="3" y="73"/>
                    <a:pt x="3" y="73"/>
                    <a:pt x="3" y="73"/>
                  </a:cubicBezTo>
                  <a:cubicBezTo>
                    <a:pt x="3" y="73"/>
                    <a:pt x="3" y="73"/>
                    <a:pt x="3" y="73"/>
                  </a:cubicBezTo>
                  <a:cubicBezTo>
                    <a:pt x="3" y="90"/>
                    <a:pt x="3" y="90"/>
                    <a:pt x="3" y="90"/>
                  </a:cubicBezTo>
                  <a:cubicBezTo>
                    <a:pt x="3" y="90"/>
                    <a:pt x="3" y="90"/>
                    <a:pt x="3" y="90"/>
                  </a:cubicBezTo>
                  <a:cubicBezTo>
                    <a:pt x="6" y="93"/>
                    <a:pt x="9" y="94"/>
                    <a:pt x="12" y="94"/>
                  </a:cubicBezTo>
                  <a:cubicBezTo>
                    <a:pt x="16" y="94"/>
                    <a:pt x="19" y="93"/>
                    <a:pt x="21" y="91"/>
                  </a:cubicBezTo>
                  <a:cubicBezTo>
                    <a:pt x="21" y="91"/>
                    <a:pt x="21" y="91"/>
                    <a:pt x="21" y="91"/>
                  </a:cubicBezTo>
                  <a:cubicBezTo>
                    <a:pt x="21" y="73"/>
                    <a:pt x="21" y="73"/>
                    <a:pt x="21" y="73"/>
                  </a:cubicBezTo>
                  <a:close/>
                  <a:moveTo>
                    <a:pt x="3" y="91"/>
                  </a:moveTo>
                  <a:cubicBezTo>
                    <a:pt x="3" y="90"/>
                    <a:pt x="3" y="90"/>
                    <a:pt x="3" y="90"/>
                  </a:cubicBezTo>
                  <a:cubicBezTo>
                    <a:pt x="3" y="90"/>
                    <a:pt x="3" y="90"/>
                    <a:pt x="3" y="90"/>
                  </a:cubicBezTo>
                  <a:cubicBezTo>
                    <a:pt x="3" y="91"/>
                    <a:pt x="3" y="91"/>
                    <a:pt x="3" y="91"/>
                  </a:cubicBezTo>
                  <a:close/>
                  <a:moveTo>
                    <a:pt x="0" y="0"/>
                  </a:moveTo>
                  <a:cubicBezTo>
                    <a:pt x="0" y="18"/>
                    <a:pt x="0" y="18"/>
                    <a:pt x="0" y="18"/>
                  </a:cubicBezTo>
                  <a:cubicBezTo>
                    <a:pt x="1" y="18"/>
                    <a:pt x="2" y="18"/>
                    <a:pt x="3" y="18"/>
                  </a:cubicBezTo>
                  <a:cubicBezTo>
                    <a:pt x="3" y="1"/>
                    <a:pt x="3" y="1"/>
                    <a:pt x="3" y="1"/>
                  </a:cubicBezTo>
                  <a:cubicBezTo>
                    <a:pt x="2" y="0"/>
                    <a:pt x="1" y="0"/>
                    <a:pt x="0" y="0"/>
                  </a:cubicBezTo>
                  <a:cubicBezTo>
                    <a:pt x="0" y="0"/>
                    <a:pt x="0" y="0"/>
                    <a:pt x="0" y="0"/>
                  </a:cubicBezTo>
                  <a:close/>
                  <a:moveTo>
                    <a:pt x="3" y="32"/>
                  </a:moveTo>
                  <a:cubicBezTo>
                    <a:pt x="3" y="50"/>
                    <a:pt x="3" y="50"/>
                    <a:pt x="3" y="50"/>
                  </a:cubicBezTo>
                  <a:cubicBezTo>
                    <a:pt x="2" y="50"/>
                    <a:pt x="1" y="50"/>
                    <a:pt x="0" y="50"/>
                  </a:cubicBezTo>
                  <a:cubicBezTo>
                    <a:pt x="0" y="32"/>
                    <a:pt x="0" y="32"/>
                    <a:pt x="0" y="32"/>
                  </a:cubicBezTo>
                  <a:cubicBezTo>
                    <a:pt x="0" y="32"/>
                    <a:pt x="0" y="32"/>
                    <a:pt x="0" y="32"/>
                  </a:cubicBezTo>
                  <a:cubicBezTo>
                    <a:pt x="1" y="32"/>
                    <a:pt x="2" y="32"/>
                    <a:pt x="3" y="32"/>
                  </a:cubicBezTo>
                  <a:close/>
                  <a:moveTo>
                    <a:pt x="3" y="73"/>
                  </a:moveTo>
                  <a:cubicBezTo>
                    <a:pt x="3" y="90"/>
                    <a:pt x="3" y="90"/>
                    <a:pt x="3" y="90"/>
                  </a:cubicBezTo>
                  <a:cubicBezTo>
                    <a:pt x="1" y="88"/>
                    <a:pt x="0" y="85"/>
                    <a:pt x="0" y="82"/>
                  </a:cubicBezTo>
                  <a:cubicBezTo>
                    <a:pt x="0" y="78"/>
                    <a:pt x="1" y="75"/>
                    <a:pt x="3" y="73"/>
                  </a:cubicBezTo>
                  <a:close/>
                  <a:moveTo>
                    <a:pt x="3" y="90"/>
                  </a:moveTo>
                  <a:cubicBezTo>
                    <a:pt x="3" y="91"/>
                    <a:pt x="3" y="91"/>
                    <a:pt x="3" y="91"/>
                  </a:cubicBezTo>
                  <a:cubicBezTo>
                    <a:pt x="3" y="90"/>
                    <a:pt x="3" y="90"/>
                    <a:pt x="3" y="90"/>
                  </a:cubicBezTo>
                  <a:close/>
                </a:path>
              </a:pathLst>
            </a:custGeom>
            <a:grpFill/>
            <a:ln w="9525">
              <a:solidFill>
                <a:schemeClr val="bg1"/>
              </a:solidFill>
              <a:round/>
            </a:ln>
            <a:effectLst>
              <a:outerShdw blurRad="177800" dist="101600" dir="2700000" algn="tl" rotWithShape="0">
                <a:prstClr val="black">
                  <a:alpha val="32000"/>
                </a:prstClr>
              </a:outerShdw>
            </a:effectLst>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grpSp>
      <p:sp>
        <p:nvSpPr>
          <p:cNvPr id="72" name="Freeform 308"/>
          <p:cNvSpPr/>
          <p:nvPr/>
        </p:nvSpPr>
        <p:spPr bwMode="auto">
          <a:xfrm>
            <a:off x="1915795" y="2769870"/>
            <a:ext cx="757555" cy="725805"/>
          </a:xfrm>
          <a:custGeom>
            <a:avLst/>
            <a:gdLst>
              <a:gd name="T0" fmla="*/ 56 w 183"/>
              <a:gd name="T1" fmla="*/ 19 h 183"/>
              <a:gd name="T2" fmla="*/ 163 w 183"/>
              <a:gd name="T3" fmla="*/ 57 h 183"/>
              <a:gd name="T4" fmla="*/ 126 w 183"/>
              <a:gd name="T5" fmla="*/ 164 h 183"/>
              <a:gd name="T6" fmla="*/ 19 w 183"/>
              <a:gd name="T7" fmla="*/ 127 h 183"/>
              <a:gd name="T8" fmla="*/ 56 w 183"/>
              <a:gd name="T9" fmla="*/ 19 h 183"/>
            </a:gdLst>
            <a:ahLst/>
            <a:cxnLst>
              <a:cxn ang="0">
                <a:pos x="T0" y="T1"/>
              </a:cxn>
              <a:cxn ang="0">
                <a:pos x="T2" y="T3"/>
              </a:cxn>
              <a:cxn ang="0">
                <a:pos x="T4" y="T5"/>
              </a:cxn>
              <a:cxn ang="0">
                <a:pos x="T6" y="T7"/>
              </a:cxn>
              <a:cxn ang="0">
                <a:pos x="T8" y="T9"/>
              </a:cxn>
            </a:cxnLst>
            <a:rect l="0" t="0" r="r" b="b"/>
            <a:pathLst>
              <a:path w="183" h="183">
                <a:moveTo>
                  <a:pt x="56" y="19"/>
                </a:moveTo>
                <a:cubicBezTo>
                  <a:pt x="96" y="0"/>
                  <a:pt x="144" y="17"/>
                  <a:pt x="163" y="57"/>
                </a:cubicBezTo>
                <a:cubicBezTo>
                  <a:pt x="183" y="97"/>
                  <a:pt x="166" y="145"/>
                  <a:pt x="126" y="164"/>
                </a:cubicBezTo>
                <a:cubicBezTo>
                  <a:pt x="86" y="183"/>
                  <a:pt x="38" y="166"/>
                  <a:pt x="19" y="127"/>
                </a:cubicBezTo>
                <a:cubicBezTo>
                  <a:pt x="0" y="87"/>
                  <a:pt x="16" y="39"/>
                  <a:pt x="56" y="19"/>
                </a:cubicBezTo>
                <a:close/>
              </a:path>
            </a:pathLst>
          </a:custGeom>
          <a:solidFill>
            <a:schemeClr val="accent2"/>
          </a:solidFill>
          <a:ln>
            <a:solidFill>
              <a:schemeClr val="bg1"/>
            </a:solidFill>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73" name="Freeform 309"/>
          <p:cNvSpPr/>
          <p:nvPr/>
        </p:nvSpPr>
        <p:spPr bwMode="auto">
          <a:xfrm>
            <a:off x="3244215" y="1129665"/>
            <a:ext cx="264795" cy="258445"/>
          </a:xfrm>
          <a:custGeom>
            <a:avLst/>
            <a:gdLst>
              <a:gd name="T0" fmla="*/ 20 w 64"/>
              <a:gd name="T1" fmla="*/ 7 h 65"/>
              <a:gd name="T2" fmla="*/ 57 w 64"/>
              <a:gd name="T3" fmla="*/ 20 h 65"/>
              <a:gd name="T4" fmla="*/ 44 w 64"/>
              <a:gd name="T5" fmla="*/ 58 h 65"/>
              <a:gd name="T6" fmla="*/ 6 w 64"/>
              <a:gd name="T7" fmla="*/ 45 h 65"/>
              <a:gd name="T8" fmla="*/ 20 w 64"/>
              <a:gd name="T9" fmla="*/ 7 h 65"/>
            </a:gdLst>
            <a:ahLst/>
            <a:cxnLst>
              <a:cxn ang="0">
                <a:pos x="T0" y="T1"/>
              </a:cxn>
              <a:cxn ang="0">
                <a:pos x="T2" y="T3"/>
              </a:cxn>
              <a:cxn ang="0">
                <a:pos x="T4" y="T5"/>
              </a:cxn>
              <a:cxn ang="0">
                <a:pos x="T6" y="T7"/>
              </a:cxn>
              <a:cxn ang="0">
                <a:pos x="T8" y="T9"/>
              </a:cxn>
            </a:cxnLst>
            <a:rect l="0" t="0" r="r" b="b"/>
            <a:pathLst>
              <a:path w="64" h="65">
                <a:moveTo>
                  <a:pt x="20" y="7"/>
                </a:moveTo>
                <a:cubicBezTo>
                  <a:pt x="34" y="0"/>
                  <a:pt x="50" y="6"/>
                  <a:pt x="57" y="20"/>
                </a:cubicBezTo>
                <a:cubicBezTo>
                  <a:pt x="64" y="34"/>
                  <a:pt x="58" y="51"/>
                  <a:pt x="44" y="58"/>
                </a:cubicBezTo>
                <a:cubicBezTo>
                  <a:pt x="30" y="65"/>
                  <a:pt x="13" y="59"/>
                  <a:pt x="6" y="45"/>
                </a:cubicBezTo>
                <a:cubicBezTo>
                  <a:pt x="0" y="31"/>
                  <a:pt x="5" y="14"/>
                  <a:pt x="20" y="7"/>
                </a:cubicBezTo>
                <a:close/>
              </a:path>
            </a:pathLst>
          </a:custGeom>
          <a:solidFill>
            <a:schemeClr val="accent2"/>
          </a:solidFill>
          <a:ln>
            <a:solidFill>
              <a:schemeClr val="bg1"/>
            </a:solidFill>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74" name="Freeform 310"/>
          <p:cNvSpPr/>
          <p:nvPr/>
        </p:nvSpPr>
        <p:spPr bwMode="auto">
          <a:xfrm>
            <a:off x="4441190" y="1318895"/>
            <a:ext cx="264795" cy="254000"/>
          </a:xfrm>
          <a:custGeom>
            <a:avLst/>
            <a:gdLst>
              <a:gd name="T0" fmla="*/ 20 w 64"/>
              <a:gd name="T1" fmla="*/ 6 h 64"/>
              <a:gd name="T2" fmla="*/ 58 w 64"/>
              <a:gd name="T3" fmla="*/ 20 h 64"/>
              <a:gd name="T4" fmla="*/ 44 w 64"/>
              <a:gd name="T5" fmla="*/ 57 h 64"/>
              <a:gd name="T6" fmla="*/ 7 w 64"/>
              <a:gd name="T7" fmla="*/ 44 h 64"/>
              <a:gd name="T8" fmla="*/ 20 w 64"/>
              <a:gd name="T9" fmla="*/ 6 h 64"/>
            </a:gdLst>
            <a:ahLst/>
            <a:cxnLst>
              <a:cxn ang="0">
                <a:pos x="T0" y="T1"/>
              </a:cxn>
              <a:cxn ang="0">
                <a:pos x="T2" y="T3"/>
              </a:cxn>
              <a:cxn ang="0">
                <a:pos x="T4" y="T5"/>
              </a:cxn>
              <a:cxn ang="0">
                <a:pos x="T6" y="T7"/>
              </a:cxn>
              <a:cxn ang="0">
                <a:pos x="T8" y="T9"/>
              </a:cxn>
            </a:cxnLst>
            <a:rect l="0" t="0" r="r" b="b"/>
            <a:pathLst>
              <a:path w="64" h="64">
                <a:moveTo>
                  <a:pt x="20" y="6"/>
                </a:moveTo>
                <a:cubicBezTo>
                  <a:pt x="34" y="0"/>
                  <a:pt x="51" y="6"/>
                  <a:pt x="58" y="20"/>
                </a:cubicBezTo>
                <a:cubicBezTo>
                  <a:pt x="64" y="34"/>
                  <a:pt x="59" y="51"/>
                  <a:pt x="44" y="57"/>
                </a:cubicBezTo>
                <a:cubicBezTo>
                  <a:pt x="30" y="64"/>
                  <a:pt x="14" y="58"/>
                  <a:pt x="7" y="44"/>
                </a:cubicBezTo>
                <a:cubicBezTo>
                  <a:pt x="0" y="30"/>
                  <a:pt x="6" y="13"/>
                  <a:pt x="20" y="6"/>
                </a:cubicBezTo>
                <a:close/>
              </a:path>
            </a:pathLst>
          </a:custGeom>
          <a:solidFill>
            <a:schemeClr val="accent2"/>
          </a:solidFill>
          <a:ln>
            <a:solidFill>
              <a:schemeClr val="bg1"/>
            </a:solidFill>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75" name="Freeform 311"/>
          <p:cNvSpPr/>
          <p:nvPr/>
        </p:nvSpPr>
        <p:spPr bwMode="auto">
          <a:xfrm>
            <a:off x="5488940" y="1920240"/>
            <a:ext cx="266065" cy="258445"/>
          </a:xfrm>
          <a:custGeom>
            <a:avLst/>
            <a:gdLst>
              <a:gd name="T0" fmla="*/ 20 w 65"/>
              <a:gd name="T1" fmla="*/ 7 h 65"/>
              <a:gd name="T2" fmla="*/ 58 w 65"/>
              <a:gd name="T3" fmla="*/ 20 h 65"/>
              <a:gd name="T4" fmla="*/ 45 w 65"/>
              <a:gd name="T5" fmla="*/ 58 h 65"/>
              <a:gd name="T6" fmla="*/ 7 w 65"/>
              <a:gd name="T7" fmla="*/ 45 h 65"/>
              <a:gd name="T8" fmla="*/ 20 w 65"/>
              <a:gd name="T9" fmla="*/ 7 h 65"/>
            </a:gdLst>
            <a:ahLst/>
            <a:cxnLst>
              <a:cxn ang="0">
                <a:pos x="T0" y="T1"/>
              </a:cxn>
              <a:cxn ang="0">
                <a:pos x="T2" y="T3"/>
              </a:cxn>
              <a:cxn ang="0">
                <a:pos x="T4" y="T5"/>
              </a:cxn>
              <a:cxn ang="0">
                <a:pos x="T6" y="T7"/>
              </a:cxn>
              <a:cxn ang="0">
                <a:pos x="T8" y="T9"/>
              </a:cxn>
            </a:cxnLst>
            <a:rect l="0" t="0" r="r" b="b"/>
            <a:pathLst>
              <a:path w="65" h="65">
                <a:moveTo>
                  <a:pt x="20" y="7"/>
                </a:moveTo>
                <a:cubicBezTo>
                  <a:pt x="34" y="0"/>
                  <a:pt x="51" y="6"/>
                  <a:pt x="58" y="20"/>
                </a:cubicBezTo>
                <a:cubicBezTo>
                  <a:pt x="65" y="34"/>
                  <a:pt x="59" y="51"/>
                  <a:pt x="45" y="58"/>
                </a:cubicBezTo>
                <a:cubicBezTo>
                  <a:pt x="31" y="65"/>
                  <a:pt x="14" y="59"/>
                  <a:pt x="7" y="45"/>
                </a:cubicBezTo>
                <a:cubicBezTo>
                  <a:pt x="0" y="31"/>
                  <a:pt x="6" y="14"/>
                  <a:pt x="20" y="7"/>
                </a:cubicBezTo>
                <a:close/>
              </a:path>
            </a:pathLst>
          </a:custGeom>
          <a:solidFill>
            <a:schemeClr val="accent2"/>
          </a:solidFill>
          <a:ln>
            <a:solidFill>
              <a:schemeClr val="bg1"/>
            </a:solidFill>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76" name="Freeform 312"/>
          <p:cNvSpPr/>
          <p:nvPr/>
        </p:nvSpPr>
        <p:spPr bwMode="auto">
          <a:xfrm>
            <a:off x="5992495" y="2995295"/>
            <a:ext cx="263525" cy="258445"/>
          </a:xfrm>
          <a:custGeom>
            <a:avLst/>
            <a:gdLst>
              <a:gd name="T0" fmla="*/ 19 w 64"/>
              <a:gd name="T1" fmla="*/ 7 h 65"/>
              <a:gd name="T2" fmla="*/ 57 w 64"/>
              <a:gd name="T3" fmla="*/ 20 h 65"/>
              <a:gd name="T4" fmla="*/ 44 w 64"/>
              <a:gd name="T5" fmla="*/ 58 h 65"/>
              <a:gd name="T6" fmla="*/ 6 w 64"/>
              <a:gd name="T7" fmla="*/ 45 h 65"/>
              <a:gd name="T8" fmla="*/ 19 w 64"/>
              <a:gd name="T9" fmla="*/ 7 h 65"/>
            </a:gdLst>
            <a:ahLst/>
            <a:cxnLst>
              <a:cxn ang="0">
                <a:pos x="T0" y="T1"/>
              </a:cxn>
              <a:cxn ang="0">
                <a:pos x="T2" y="T3"/>
              </a:cxn>
              <a:cxn ang="0">
                <a:pos x="T4" y="T5"/>
              </a:cxn>
              <a:cxn ang="0">
                <a:pos x="T6" y="T7"/>
              </a:cxn>
              <a:cxn ang="0">
                <a:pos x="T8" y="T9"/>
              </a:cxn>
            </a:cxnLst>
            <a:rect l="0" t="0" r="r" b="b"/>
            <a:pathLst>
              <a:path w="64" h="65">
                <a:moveTo>
                  <a:pt x="19" y="7"/>
                </a:moveTo>
                <a:cubicBezTo>
                  <a:pt x="34" y="0"/>
                  <a:pt x="50" y="6"/>
                  <a:pt x="57" y="20"/>
                </a:cubicBezTo>
                <a:cubicBezTo>
                  <a:pt x="64" y="34"/>
                  <a:pt x="58" y="51"/>
                  <a:pt x="44" y="58"/>
                </a:cubicBezTo>
                <a:cubicBezTo>
                  <a:pt x="30" y="65"/>
                  <a:pt x="13" y="59"/>
                  <a:pt x="6" y="45"/>
                </a:cubicBezTo>
                <a:cubicBezTo>
                  <a:pt x="0" y="31"/>
                  <a:pt x="5" y="14"/>
                  <a:pt x="19" y="7"/>
                </a:cubicBezTo>
                <a:close/>
              </a:path>
            </a:pathLst>
          </a:custGeom>
          <a:solidFill>
            <a:schemeClr val="accent2"/>
          </a:solidFill>
          <a:ln>
            <a:solidFill>
              <a:schemeClr val="bg1"/>
            </a:solidFill>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77" name="Freeform 313"/>
          <p:cNvSpPr/>
          <p:nvPr/>
        </p:nvSpPr>
        <p:spPr bwMode="auto">
          <a:xfrm>
            <a:off x="3244215" y="4860290"/>
            <a:ext cx="264795" cy="255905"/>
          </a:xfrm>
          <a:custGeom>
            <a:avLst/>
            <a:gdLst>
              <a:gd name="T0" fmla="*/ 20 w 64"/>
              <a:gd name="T1" fmla="*/ 7 h 65"/>
              <a:gd name="T2" fmla="*/ 57 w 64"/>
              <a:gd name="T3" fmla="*/ 20 h 65"/>
              <a:gd name="T4" fmla="*/ 44 w 64"/>
              <a:gd name="T5" fmla="*/ 58 h 65"/>
              <a:gd name="T6" fmla="*/ 6 w 64"/>
              <a:gd name="T7" fmla="*/ 45 h 65"/>
              <a:gd name="T8" fmla="*/ 20 w 64"/>
              <a:gd name="T9" fmla="*/ 7 h 65"/>
            </a:gdLst>
            <a:ahLst/>
            <a:cxnLst>
              <a:cxn ang="0">
                <a:pos x="T0" y="T1"/>
              </a:cxn>
              <a:cxn ang="0">
                <a:pos x="T2" y="T3"/>
              </a:cxn>
              <a:cxn ang="0">
                <a:pos x="T4" y="T5"/>
              </a:cxn>
              <a:cxn ang="0">
                <a:pos x="T6" y="T7"/>
              </a:cxn>
              <a:cxn ang="0">
                <a:pos x="T8" y="T9"/>
              </a:cxn>
            </a:cxnLst>
            <a:rect l="0" t="0" r="r" b="b"/>
            <a:pathLst>
              <a:path w="64" h="65">
                <a:moveTo>
                  <a:pt x="20" y="7"/>
                </a:moveTo>
                <a:cubicBezTo>
                  <a:pt x="34" y="0"/>
                  <a:pt x="50" y="6"/>
                  <a:pt x="57" y="20"/>
                </a:cubicBezTo>
                <a:cubicBezTo>
                  <a:pt x="64" y="34"/>
                  <a:pt x="58" y="51"/>
                  <a:pt x="44" y="58"/>
                </a:cubicBezTo>
                <a:cubicBezTo>
                  <a:pt x="30" y="65"/>
                  <a:pt x="13" y="59"/>
                  <a:pt x="6" y="45"/>
                </a:cubicBezTo>
                <a:cubicBezTo>
                  <a:pt x="0" y="31"/>
                  <a:pt x="5" y="14"/>
                  <a:pt x="20" y="7"/>
                </a:cubicBezTo>
                <a:close/>
              </a:path>
            </a:pathLst>
          </a:custGeom>
          <a:solidFill>
            <a:schemeClr val="accent2"/>
          </a:solidFill>
          <a:ln>
            <a:solidFill>
              <a:schemeClr val="bg1"/>
            </a:solidFill>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78" name="Freeform 314"/>
          <p:cNvSpPr/>
          <p:nvPr/>
        </p:nvSpPr>
        <p:spPr bwMode="auto">
          <a:xfrm>
            <a:off x="494665" y="2995295"/>
            <a:ext cx="266065" cy="258445"/>
          </a:xfrm>
          <a:custGeom>
            <a:avLst/>
            <a:gdLst>
              <a:gd name="T0" fmla="*/ 20 w 64"/>
              <a:gd name="T1" fmla="*/ 7 h 65"/>
              <a:gd name="T2" fmla="*/ 57 w 64"/>
              <a:gd name="T3" fmla="*/ 20 h 65"/>
              <a:gd name="T4" fmla="*/ 44 w 64"/>
              <a:gd name="T5" fmla="*/ 58 h 65"/>
              <a:gd name="T6" fmla="*/ 6 w 64"/>
              <a:gd name="T7" fmla="*/ 45 h 65"/>
              <a:gd name="T8" fmla="*/ 20 w 64"/>
              <a:gd name="T9" fmla="*/ 7 h 65"/>
            </a:gdLst>
            <a:ahLst/>
            <a:cxnLst>
              <a:cxn ang="0">
                <a:pos x="T0" y="T1"/>
              </a:cxn>
              <a:cxn ang="0">
                <a:pos x="T2" y="T3"/>
              </a:cxn>
              <a:cxn ang="0">
                <a:pos x="T4" y="T5"/>
              </a:cxn>
              <a:cxn ang="0">
                <a:pos x="T6" y="T7"/>
              </a:cxn>
              <a:cxn ang="0">
                <a:pos x="T8" y="T9"/>
              </a:cxn>
            </a:cxnLst>
            <a:rect l="0" t="0" r="r" b="b"/>
            <a:pathLst>
              <a:path w="64" h="65">
                <a:moveTo>
                  <a:pt x="20" y="7"/>
                </a:moveTo>
                <a:cubicBezTo>
                  <a:pt x="34" y="0"/>
                  <a:pt x="51" y="6"/>
                  <a:pt x="57" y="20"/>
                </a:cubicBezTo>
                <a:cubicBezTo>
                  <a:pt x="64" y="34"/>
                  <a:pt x="58" y="51"/>
                  <a:pt x="44" y="58"/>
                </a:cubicBezTo>
                <a:cubicBezTo>
                  <a:pt x="30" y="65"/>
                  <a:pt x="13" y="59"/>
                  <a:pt x="6" y="45"/>
                </a:cubicBezTo>
                <a:cubicBezTo>
                  <a:pt x="0" y="31"/>
                  <a:pt x="6" y="14"/>
                  <a:pt x="20" y="7"/>
                </a:cubicBezTo>
                <a:close/>
              </a:path>
            </a:pathLst>
          </a:custGeom>
          <a:solidFill>
            <a:schemeClr val="accent2"/>
          </a:solidFill>
          <a:ln>
            <a:solidFill>
              <a:schemeClr val="bg1"/>
            </a:solidFill>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79" name="Freeform 315"/>
          <p:cNvSpPr/>
          <p:nvPr/>
        </p:nvSpPr>
        <p:spPr bwMode="auto">
          <a:xfrm>
            <a:off x="2042795" y="1318895"/>
            <a:ext cx="267970" cy="254000"/>
          </a:xfrm>
          <a:custGeom>
            <a:avLst/>
            <a:gdLst>
              <a:gd name="T0" fmla="*/ 45 w 65"/>
              <a:gd name="T1" fmla="*/ 6 h 64"/>
              <a:gd name="T2" fmla="*/ 7 w 65"/>
              <a:gd name="T3" fmla="*/ 20 h 64"/>
              <a:gd name="T4" fmla="*/ 20 w 65"/>
              <a:gd name="T5" fmla="*/ 57 h 64"/>
              <a:gd name="T6" fmla="*/ 58 w 65"/>
              <a:gd name="T7" fmla="*/ 44 h 64"/>
              <a:gd name="T8" fmla="*/ 45 w 65"/>
              <a:gd name="T9" fmla="*/ 6 h 64"/>
            </a:gdLst>
            <a:ahLst/>
            <a:cxnLst>
              <a:cxn ang="0">
                <a:pos x="T0" y="T1"/>
              </a:cxn>
              <a:cxn ang="0">
                <a:pos x="T2" y="T3"/>
              </a:cxn>
              <a:cxn ang="0">
                <a:pos x="T4" y="T5"/>
              </a:cxn>
              <a:cxn ang="0">
                <a:pos x="T6" y="T7"/>
              </a:cxn>
              <a:cxn ang="0">
                <a:pos x="T8" y="T9"/>
              </a:cxn>
            </a:cxnLst>
            <a:rect l="0" t="0" r="r" b="b"/>
            <a:pathLst>
              <a:path w="65" h="64">
                <a:moveTo>
                  <a:pt x="45" y="6"/>
                </a:moveTo>
                <a:cubicBezTo>
                  <a:pt x="31" y="0"/>
                  <a:pt x="14" y="6"/>
                  <a:pt x="7" y="20"/>
                </a:cubicBezTo>
                <a:cubicBezTo>
                  <a:pt x="0" y="34"/>
                  <a:pt x="6" y="51"/>
                  <a:pt x="20" y="57"/>
                </a:cubicBezTo>
                <a:cubicBezTo>
                  <a:pt x="34" y="64"/>
                  <a:pt x="51" y="58"/>
                  <a:pt x="58" y="44"/>
                </a:cubicBezTo>
                <a:cubicBezTo>
                  <a:pt x="65" y="30"/>
                  <a:pt x="59" y="13"/>
                  <a:pt x="45" y="6"/>
                </a:cubicBezTo>
                <a:close/>
              </a:path>
            </a:pathLst>
          </a:custGeom>
          <a:solidFill>
            <a:schemeClr val="accent2"/>
          </a:solidFill>
          <a:ln>
            <a:solidFill>
              <a:schemeClr val="bg1"/>
            </a:solidFill>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80" name="Freeform 316"/>
          <p:cNvSpPr/>
          <p:nvPr/>
        </p:nvSpPr>
        <p:spPr bwMode="auto">
          <a:xfrm>
            <a:off x="995045" y="1920240"/>
            <a:ext cx="271145" cy="258445"/>
          </a:xfrm>
          <a:custGeom>
            <a:avLst/>
            <a:gdLst>
              <a:gd name="T0" fmla="*/ 45 w 65"/>
              <a:gd name="T1" fmla="*/ 7 h 65"/>
              <a:gd name="T2" fmla="*/ 7 w 65"/>
              <a:gd name="T3" fmla="*/ 20 h 65"/>
              <a:gd name="T4" fmla="*/ 20 w 65"/>
              <a:gd name="T5" fmla="*/ 58 h 65"/>
              <a:gd name="T6" fmla="*/ 58 w 65"/>
              <a:gd name="T7" fmla="*/ 45 h 65"/>
              <a:gd name="T8" fmla="*/ 45 w 65"/>
              <a:gd name="T9" fmla="*/ 7 h 65"/>
            </a:gdLst>
            <a:ahLst/>
            <a:cxnLst>
              <a:cxn ang="0">
                <a:pos x="T0" y="T1"/>
              </a:cxn>
              <a:cxn ang="0">
                <a:pos x="T2" y="T3"/>
              </a:cxn>
              <a:cxn ang="0">
                <a:pos x="T4" y="T5"/>
              </a:cxn>
              <a:cxn ang="0">
                <a:pos x="T6" y="T7"/>
              </a:cxn>
              <a:cxn ang="0">
                <a:pos x="T8" y="T9"/>
              </a:cxn>
            </a:cxnLst>
            <a:rect l="0" t="0" r="r" b="b"/>
            <a:pathLst>
              <a:path w="65" h="65">
                <a:moveTo>
                  <a:pt x="45" y="7"/>
                </a:moveTo>
                <a:cubicBezTo>
                  <a:pt x="31" y="0"/>
                  <a:pt x="14" y="6"/>
                  <a:pt x="7" y="20"/>
                </a:cubicBezTo>
                <a:cubicBezTo>
                  <a:pt x="0" y="34"/>
                  <a:pt x="6" y="51"/>
                  <a:pt x="20" y="58"/>
                </a:cubicBezTo>
                <a:cubicBezTo>
                  <a:pt x="34" y="65"/>
                  <a:pt x="51" y="59"/>
                  <a:pt x="58" y="45"/>
                </a:cubicBezTo>
                <a:cubicBezTo>
                  <a:pt x="65" y="31"/>
                  <a:pt x="59" y="14"/>
                  <a:pt x="45" y="7"/>
                </a:cubicBezTo>
                <a:close/>
              </a:path>
            </a:pathLst>
          </a:custGeom>
          <a:solidFill>
            <a:schemeClr val="accent2"/>
          </a:solidFill>
          <a:ln>
            <a:solidFill>
              <a:schemeClr val="bg1"/>
            </a:solidFill>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81" name="Freeform 317"/>
          <p:cNvSpPr/>
          <p:nvPr/>
        </p:nvSpPr>
        <p:spPr bwMode="auto">
          <a:xfrm>
            <a:off x="4441190" y="4674870"/>
            <a:ext cx="264795" cy="254000"/>
          </a:xfrm>
          <a:custGeom>
            <a:avLst/>
            <a:gdLst>
              <a:gd name="T0" fmla="*/ 20 w 64"/>
              <a:gd name="T1" fmla="*/ 57 h 64"/>
              <a:gd name="T2" fmla="*/ 58 w 64"/>
              <a:gd name="T3" fmla="*/ 44 h 64"/>
              <a:gd name="T4" fmla="*/ 44 w 64"/>
              <a:gd name="T5" fmla="*/ 7 h 64"/>
              <a:gd name="T6" fmla="*/ 7 w 64"/>
              <a:gd name="T7" fmla="*/ 20 h 64"/>
              <a:gd name="T8" fmla="*/ 20 w 64"/>
              <a:gd name="T9" fmla="*/ 57 h 64"/>
            </a:gdLst>
            <a:ahLst/>
            <a:cxnLst>
              <a:cxn ang="0">
                <a:pos x="T0" y="T1"/>
              </a:cxn>
              <a:cxn ang="0">
                <a:pos x="T2" y="T3"/>
              </a:cxn>
              <a:cxn ang="0">
                <a:pos x="T4" y="T5"/>
              </a:cxn>
              <a:cxn ang="0">
                <a:pos x="T6" y="T7"/>
              </a:cxn>
              <a:cxn ang="0">
                <a:pos x="T8" y="T9"/>
              </a:cxn>
            </a:cxnLst>
            <a:rect l="0" t="0" r="r" b="b"/>
            <a:pathLst>
              <a:path w="64" h="64">
                <a:moveTo>
                  <a:pt x="20" y="57"/>
                </a:moveTo>
                <a:cubicBezTo>
                  <a:pt x="34" y="64"/>
                  <a:pt x="51" y="58"/>
                  <a:pt x="58" y="44"/>
                </a:cubicBezTo>
                <a:cubicBezTo>
                  <a:pt x="64" y="30"/>
                  <a:pt x="59" y="13"/>
                  <a:pt x="44" y="7"/>
                </a:cubicBezTo>
                <a:cubicBezTo>
                  <a:pt x="30" y="0"/>
                  <a:pt x="14" y="6"/>
                  <a:pt x="7" y="20"/>
                </a:cubicBezTo>
                <a:cubicBezTo>
                  <a:pt x="0" y="34"/>
                  <a:pt x="6" y="51"/>
                  <a:pt x="20" y="57"/>
                </a:cubicBezTo>
                <a:close/>
              </a:path>
            </a:pathLst>
          </a:custGeom>
          <a:solidFill>
            <a:schemeClr val="accent2"/>
          </a:solidFill>
          <a:ln>
            <a:solidFill>
              <a:schemeClr val="bg1"/>
            </a:solidFill>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82" name="Freeform 318"/>
          <p:cNvSpPr/>
          <p:nvPr/>
        </p:nvSpPr>
        <p:spPr bwMode="auto">
          <a:xfrm>
            <a:off x="5488940" y="4069715"/>
            <a:ext cx="266065" cy="254000"/>
          </a:xfrm>
          <a:custGeom>
            <a:avLst/>
            <a:gdLst>
              <a:gd name="T0" fmla="*/ 20 w 65"/>
              <a:gd name="T1" fmla="*/ 58 h 64"/>
              <a:gd name="T2" fmla="*/ 58 w 65"/>
              <a:gd name="T3" fmla="*/ 44 h 64"/>
              <a:gd name="T4" fmla="*/ 45 w 65"/>
              <a:gd name="T5" fmla="*/ 7 h 64"/>
              <a:gd name="T6" fmla="*/ 7 w 65"/>
              <a:gd name="T7" fmla="*/ 20 h 64"/>
              <a:gd name="T8" fmla="*/ 20 w 65"/>
              <a:gd name="T9" fmla="*/ 58 h 64"/>
            </a:gdLst>
            <a:ahLst/>
            <a:cxnLst>
              <a:cxn ang="0">
                <a:pos x="T0" y="T1"/>
              </a:cxn>
              <a:cxn ang="0">
                <a:pos x="T2" y="T3"/>
              </a:cxn>
              <a:cxn ang="0">
                <a:pos x="T4" y="T5"/>
              </a:cxn>
              <a:cxn ang="0">
                <a:pos x="T6" y="T7"/>
              </a:cxn>
              <a:cxn ang="0">
                <a:pos x="T8" y="T9"/>
              </a:cxn>
            </a:cxnLst>
            <a:rect l="0" t="0" r="r" b="b"/>
            <a:pathLst>
              <a:path w="65" h="64">
                <a:moveTo>
                  <a:pt x="20" y="58"/>
                </a:moveTo>
                <a:cubicBezTo>
                  <a:pt x="34" y="64"/>
                  <a:pt x="51" y="59"/>
                  <a:pt x="58" y="44"/>
                </a:cubicBezTo>
                <a:cubicBezTo>
                  <a:pt x="65" y="30"/>
                  <a:pt x="59" y="14"/>
                  <a:pt x="45" y="7"/>
                </a:cubicBezTo>
                <a:cubicBezTo>
                  <a:pt x="31" y="0"/>
                  <a:pt x="14" y="6"/>
                  <a:pt x="7" y="20"/>
                </a:cubicBezTo>
                <a:cubicBezTo>
                  <a:pt x="0" y="34"/>
                  <a:pt x="6" y="51"/>
                  <a:pt x="20" y="58"/>
                </a:cubicBezTo>
                <a:close/>
              </a:path>
            </a:pathLst>
          </a:custGeom>
          <a:solidFill>
            <a:schemeClr val="accent2"/>
          </a:solidFill>
          <a:ln>
            <a:solidFill>
              <a:schemeClr val="bg1"/>
            </a:solidFill>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83" name="Freeform 319"/>
          <p:cNvSpPr/>
          <p:nvPr/>
        </p:nvSpPr>
        <p:spPr bwMode="auto">
          <a:xfrm>
            <a:off x="2042795" y="4674870"/>
            <a:ext cx="267970" cy="254000"/>
          </a:xfrm>
          <a:custGeom>
            <a:avLst/>
            <a:gdLst>
              <a:gd name="T0" fmla="*/ 45 w 65"/>
              <a:gd name="T1" fmla="*/ 57 h 64"/>
              <a:gd name="T2" fmla="*/ 7 w 65"/>
              <a:gd name="T3" fmla="*/ 44 h 64"/>
              <a:gd name="T4" fmla="*/ 20 w 65"/>
              <a:gd name="T5" fmla="*/ 7 h 64"/>
              <a:gd name="T6" fmla="*/ 58 w 65"/>
              <a:gd name="T7" fmla="*/ 20 h 64"/>
              <a:gd name="T8" fmla="*/ 45 w 65"/>
              <a:gd name="T9" fmla="*/ 57 h 64"/>
            </a:gdLst>
            <a:ahLst/>
            <a:cxnLst>
              <a:cxn ang="0">
                <a:pos x="T0" y="T1"/>
              </a:cxn>
              <a:cxn ang="0">
                <a:pos x="T2" y="T3"/>
              </a:cxn>
              <a:cxn ang="0">
                <a:pos x="T4" y="T5"/>
              </a:cxn>
              <a:cxn ang="0">
                <a:pos x="T6" y="T7"/>
              </a:cxn>
              <a:cxn ang="0">
                <a:pos x="T8" y="T9"/>
              </a:cxn>
            </a:cxnLst>
            <a:rect l="0" t="0" r="r" b="b"/>
            <a:pathLst>
              <a:path w="65" h="64">
                <a:moveTo>
                  <a:pt x="45" y="57"/>
                </a:moveTo>
                <a:cubicBezTo>
                  <a:pt x="31" y="64"/>
                  <a:pt x="14" y="58"/>
                  <a:pt x="7" y="44"/>
                </a:cubicBezTo>
                <a:cubicBezTo>
                  <a:pt x="0" y="30"/>
                  <a:pt x="6" y="13"/>
                  <a:pt x="20" y="7"/>
                </a:cubicBezTo>
                <a:cubicBezTo>
                  <a:pt x="34" y="0"/>
                  <a:pt x="51" y="6"/>
                  <a:pt x="58" y="20"/>
                </a:cubicBezTo>
                <a:cubicBezTo>
                  <a:pt x="65" y="34"/>
                  <a:pt x="59" y="51"/>
                  <a:pt x="45" y="57"/>
                </a:cubicBezTo>
                <a:close/>
              </a:path>
            </a:pathLst>
          </a:custGeom>
          <a:solidFill>
            <a:schemeClr val="accent2"/>
          </a:solidFill>
          <a:ln>
            <a:solidFill>
              <a:schemeClr val="bg1"/>
            </a:solidFill>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84" name="Freeform 320"/>
          <p:cNvSpPr/>
          <p:nvPr/>
        </p:nvSpPr>
        <p:spPr bwMode="auto">
          <a:xfrm>
            <a:off x="995045" y="4069715"/>
            <a:ext cx="271145" cy="254000"/>
          </a:xfrm>
          <a:custGeom>
            <a:avLst/>
            <a:gdLst>
              <a:gd name="T0" fmla="*/ 45 w 65"/>
              <a:gd name="T1" fmla="*/ 58 h 64"/>
              <a:gd name="T2" fmla="*/ 7 w 65"/>
              <a:gd name="T3" fmla="*/ 44 h 64"/>
              <a:gd name="T4" fmla="*/ 20 w 65"/>
              <a:gd name="T5" fmla="*/ 7 h 64"/>
              <a:gd name="T6" fmla="*/ 58 w 65"/>
              <a:gd name="T7" fmla="*/ 20 h 64"/>
              <a:gd name="T8" fmla="*/ 45 w 65"/>
              <a:gd name="T9" fmla="*/ 58 h 64"/>
            </a:gdLst>
            <a:ahLst/>
            <a:cxnLst>
              <a:cxn ang="0">
                <a:pos x="T0" y="T1"/>
              </a:cxn>
              <a:cxn ang="0">
                <a:pos x="T2" y="T3"/>
              </a:cxn>
              <a:cxn ang="0">
                <a:pos x="T4" y="T5"/>
              </a:cxn>
              <a:cxn ang="0">
                <a:pos x="T6" y="T7"/>
              </a:cxn>
              <a:cxn ang="0">
                <a:pos x="T8" y="T9"/>
              </a:cxn>
            </a:cxnLst>
            <a:rect l="0" t="0" r="r" b="b"/>
            <a:pathLst>
              <a:path w="65" h="64">
                <a:moveTo>
                  <a:pt x="45" y="58"/>
                </a:moveTo>
                <a:cubicBezTo>
                  <a:pt x="31" y="64"/>
                  <a:pt x="14" y="59"/>
                  <a:pt x="7" y="44"/>
                </a:cubicBezTo>
                <a:cubicBezTo>
                  <a:pt x="0" y="30"/>
                  <a:pt x="6" y="14"/>
                  <a:pt x="20" y="7"/>
                </a:cubicBezTo>
                <a:cubicBezTo>
                  <a:pt x="34" y="0"/>
                  <a:pt x="51" y="6"/>
                  <a:pt x="58" y="20"/>
                </a:cubicBezTo>
                <a:cubicBezTo>
                  <a:pt x="65" y="34"/>
                  <a:pt x="59" y="51"/>
                  <a:pt x="45" y="58"/>
                </a:cubicBezTo>
                <a:close/>
              </a:path>
            </a:pathLst>
          </a:custGeom>
          <a:solidFill>
            <a:schemeClr val="accent2"/>
          </a:solidFill>
          <a:ln>
            <a:solidFill>
              <a:schemeClr val="bg1"/>
            </a:solidFill>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85" name="Freeform 321"/>
          <p:cNvSpPr/>
          <p:nvPr/>
        </p:nvSpPr>
        <p:spPr bwMode="auto">
          <a:xfrm>
            <a:off x="4206240" y="2579370"/>
            <a:ext cx="264795" cy="252730"/>
          </a:xfrm>
          <a:custGeom>
            <a:avLst/>
            <a:gdLst>
              <a:gd name="T0" fmla="*/ 20 w 64"/>
              <a:gd name="T1" fmla="*/ 7 h 64"/>
              <a:gd name="T2" fmla="*/ 57 w 64"/>
              <a:gd name="T3" fmla="*/ 20 h 64"/>
              <a:gd name="T4" fmla="*/ 44 w 64"/>
              <a:gd name="T5" fmla="*/ 58 h 64"/>
              <a:gd name="T6" fmla="*/ 7 w 64"/>
              <a:gd name="T7" fmla="*/ 44 h 64"/>
              <a:gd name="T8" fmla="*/ 20 w 64"/>
              <a:gd name="T9" fmla="*/ 7 h 64"/>
            </a:gdLst>
            <a:ahLst/>
            <a:cxnLst>
              <a:cxn ang="0">
                <a:pos x="T0" y="T1"/>
              </a:cxn>
              <a:cxn ang="0">
                <a:pos x="T2" y="T3"/>
              </a:cxn>
              <a:cxn ang="0">
                <a:pos x="T4" y="T5"/>
              </a:cxn>
              <a:cxn ang="0">
                <a:pos x="T6" y="T7"/>
              </a:cxn>
              <a:cxn ang="0">
                <a:pos x="T8" y="T9"/>
              </a:cxn>
            </a:cxnLst>
            <a:rect l="0" t="0" r="r" b="b"/>
            <a:pathLst>
              <a:path w="64" h="64">
                <a:moveTo>
                  <a:pt x="20" y="7"/>
                </a:moveTo>
                <a:cubicBezTo>
                  <a:pt x="34" y="0"/>
                  <a:pt x="51" y="6"/>
                  <a:pt x="57" y="20"/>
                </a:cubicBezTo>
                <a:cubicBezTo>
                  <a:pt x="64" y="34"/>
                  <a:pt x="58" y="51"/>
                  <a:pt x="44" y="58"/>
                </a:cubicBezTo>
                <a:cubicBezTo>
                  <a:pt x="30" y="64"/>
                  <a:pt x="13" y="59"/>
                  <a:pt x="7" y="44"/>
                </a:cubicBezTo>
                <a:cubicBezTo>
                  <a:pt x="0" y="30"/>
                  <a:pt x="6" y="13"/>
                  <a:pt x="20" y="7"/>
                </a:cubicBezTo>
                <a:close/>
              </a:path>
            </a:pathLst>
          </a:custGeom>
          <a:solidFill>
            <a:schemeClr val="accent2"/>
          </a:solidFill>
          <a:ln>
            <a:solidFill>
              <a:schemeClr val="bg1"/>
            </a:solidFill>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86" name="Freeform 322"/>
          <p:cNvSpPr/>
          <p:nvPr/>
        </p:nvSpPr>
        <p:spPr bwMode="auto">
          <a:xfrm>
            <a:off x="3300095" y="3945890"/>
            <a:ext cx="267970" cy="254000"/>
          </a:xfrm>
          <a:custGeom>
            <a:avLst/>
            <a:gdLst>
              <a:gd name="T0" fmla="*/ 20 w 65"/>
              <a:gd name="T1" fmla="*/ 7 h 64"/>
              <a:gd name="T2" fmla="*/ 58 w 65"/>
              <a:gd name="T3" fmla="*/ 20 h 64"/>
              <a:gd name="T4" fmla="*/ 45 w 65"/>
              <a:gd name="T5" fmla="*/ 57 h 64"/>
              <a:gd name="T6" fmla="*/ 7 w 65"/>
              <a:gd name="T7" fmla="*/ 44 h 64"/>
              <a:gd name="T8" fmla="*/ 20 w 65"/>
              <a:gd name="T9" fmla="*/ 7 h 64"/>
            </a:gdLst>
            <a:ahLst/>
            <a:cxnLst>
              <a:cxn ang="0">
                <a:pos x="T0" y="T1"/>
              </a:cxn>
              <a:cxn ang="0">
                <a:pos x="T2" y="T3"/>
              </a:cxn>
              <a:cxn ang="0">
                <a:pos x="T4" y="T5"/>
              </a:cxn>
              <a:cxn ang="0">
                <a:pos x="T6" y="T7"/>
              </a:cxn>
              <a:cxn ang="0">
                <a:pos x="T8" y="T9"/>
              </a:cxn>
            </a:cxnLst>
            <a:rect l="0" t="0" r="r" b="b"/>
            <a:pathLst>
              <a:path w="65" h="64">
                <a:moveTo>
                  <a:pt x="20" y="7"/>
                </a:moveTo>
                <a:cubicBezTo>
                  <a:pt x="34" y="0"/>
                  <a:pt x="51" y="6"/>
                  <a:pt x="58" y="20"/>
                </a:cubicBezTo>
                <a:cubicBezTo>
                  <a:pt x="65" y="34"/>
                  <a:pt x="59" y="51"/>
                  <a:pt x="45" y="57"/>
                </a:cubicBezTo>
                <a:cubicBezTo>
                  <a:pt x="31" y="64"/>
                  <a:pt x="14" y="58"/>
                  <a:pt x="7" y="44"/>
                </a:cubicBezTo>
                <a:cubicBezTo>
                  <a:pt x="0" y="30"/>
                  <a:pt x="6" y="13"/>
                  <a:pt x="20" y="7"/>
                </a:cubicBezTo>
                <a:close/>
              </a:path>
            </a:pathLst>
          </a:custGeom>
          <a:solidFill>
            <a:schemeClr val="accent2"/>
          </a:solidFill>
          <a:ln>
            <a:solidFill>
              <a:schemeClr val="bg1"/>
            </a:solidFill>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87" name="Freeform 323"/>
          <p:cNvSpPr/>
          <p:nvPr/>
        </p:nvSpPr>
        <p:spPr bwMode="auto">
          <a:xfrm>
            <a:off x="1299845" y="2954020"/>
            <a:ext cx="267970" cy="257175"/>
          </a:xfrm>
          <a:custGeom>
            <a:avLst/>
            <a:gdLst>
              <a:gd name="T0" fmla="*/ 20 w 65"/>
              <a:gd name="T1" fmla="*/ 58 h 65"/>
              <a:gd name="T2" fmla="*/ 58 w 65"/>
              <a:gd name="T3" fmla="*/ 45 h 65"/>
              <a:gd name="T4" fmla="*/ 45 w 65"/>
              <a:gd name="T5" fmla="*/ 7 h 65"/>
              <a:gd name="T6" fmla="*/ 7 w 65"/>
              <a:gd name="T7" fmla="*/ 20 h 65"/>
              <a:gd name="T8" fmla="*/ 20 w 65"/>
              <a:gd name="T9" fmla="*/ 58 h 65"/>
            </a:gdLst>
            <a:ahLst/>
            <a:cxnLst>
              <a:cxn ang="0">
                <a:pos x="T0" y="T1"/>
              </a:cxn>
              <a:cxn ang="0">
                <a:pos x="T2" y="T3"/>
              </a:cxn>
              <a:cxn ang="0">
                <a:pos x="T4" y="T5"/>
              </a:cxn>
              <a:cxn ang="0">
                <a:pos x="T6" y="T7"/>
              </a:cxn>
              <a:cxn ang="0">
                <a:pos x="T8" y="T9"/>
              </a:cxn>
            </a:cxnLst>
            <a:rect l="0" t="0" r="r" b="b"/>
            <a:pathLst>
              <a:path w="65" h="65">
                <a:moveTo>
                  <a:pt x="20" y="58"/>
                </a:moveTo>
                <a:cubicBezTo>
                  <a:pt x="34" y="65"/>
                  <a:pt x="51" y="59"/>
                  <a:pt x="58" y="45"/>
                </a:cubicBezTo>
                <a:cubicBezTo>
                  <a:pt x="65" y="31"/>
                  <a:pt x="59" y="14"/>
                  <a:pt x="45" y="7"/>
                </a:cubicBezTo>
                <a:cubicBezTo>
                  <a:pt x="31" y="0"/>
                  <a:pt x="14" y="6"/>
                  <a:pt x="7" y="20"/>
                </a:cubicBezTo>
                <a:cubicBezTo>
                  <a:pt x="0" y="34"/>
                  <a:pt x="6" y="51"/>
                  <a:pt x="20" y="58"/>
                </a:cubicBezTo>
                <a:close/>
              </a:path>
            </a:pathLst>
          </a:custGeom>
          <a:solidFill>
            <a:schemeClr val="accent2"/>
          </a:solidFill>
          <a:ln>
            <a:solidFill>
              <a:schemeClr val="bg1"/>
            </a:solidFill>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cxnSp>
        <p:nvCxnSpPr>
          <p:cNvPr id="116" name="直接连接符​​ 14"/>
          <p:cNvCxnSpPr/>
          <p:nvPr/>
        </p:nvCxnSpPr>
        <p:spPr>
          <a:xfrm>
            <a:off x="2441097" y="843558"/>
            <a:ext cx="6280150" cy="0"/>
          </a:xfrm>
          <a:prstGeom prst="line">
            <a:avLst/>
          </a:prstGeom>
          <a:ln w="9525">
            <a:solidFill>
              <a:srgbClr val="333333"/>
            </a:solidFill>
            <a:prstDash val="solid"/>
          </a:ln>
        </p:spPr>
        <p:style>
          <a:lnRef idx="1">
            <a:schemeClr val="accent1"/>
          </a:lnRef>
          <a:fillRef idx="0">
            <a:schemeClr val="accent1"/>
          </a:fillRef>
          <a:effectRef idx="0">
            <a:schemeClr val="accent1"/>
          </a:effectRef>
          <a:fontRef idx="minor">
            <a:schemeClr val="tx1"/>
          </a:fontRef>
        </p:style>
      </p:cxnSp>
      <p:sp>
        <p:nvSpPr>
          <p:cNvPr id="121" name="Freeform 321"/>
          <p:cNvSpPr/>
          <p:nvPr/>
        </p:nvSpPr>
        <p:spPr bwMode="auto">
          <a:xfrm>
            <a:off x="3303270" y="1510030"/>
            <a:ext cx="264795" cy="252730"/>
          </a:xfrm>
          <a:custGeom>
            <a:avLst/>
            <a:gdLst>
              <a:gd name="T0" fmla="*/ 20 w 64"/>
              <a:gd name="T1" fmla="*/ 7 h 64"/>
              <a:gd name="T2" fmla="*/ 57 w 64"/>
              <a:gd name="T3" fmla="*/ 20 h 64"/>
              <a:gd name="T4" fmla="*/ 44 w 64"/>
              <a:gd name="T5" fmla="*/ 58 h 64"/>
              <a:gd name="T6" fmla="*/ 7 w 64"/>
              <a:gd name="T7" fmla="*/ 44 h 64"/>
              <a:gd name="T8" fmla="*/ 20 w 64"/>
              <a:gd name="T9" fmla="*/ 7 h 64"/>
            </a:gdLst>
            <a:ahLst/>
            <a:cxnLst>
              <a:cxn ang="0">
                <a:pos x="T0" y="T1"/>
              </a:cxn>
              <a:cxn ang="0">
                <a:pos x="T2" y="T3"/>
              </a:cxn>
              <a:cxn ang="0">
                <a:pos x="T4" y="T5"/>
              </a:cxn>
              <a:cxn ang="0">
                <a:pos x="T6" y="T7"/>
              </a:cxn>
              <a:cxn ang="0">
                <a:pos x="T8" y="T9"/>
              </a:cxn>
            </a:cxnLst>
            <a:rect l="0" t="0" r="r" b="b"/>
            <a:pathLst>
              <a:path w="64" h="64">
                <a:moveTo>
                  <a:pt x="20" y="7"/>
                </a:moveTo>
                <a:cubicBezTo>
                  <a:pt x="34" y="0"/>
                  <a:pt x="51" y="6"/>
                  <a:pt x="57" y="20"/>
                </a:cubicBezTo>
                <a:cubicBezTo>
                  <a:pt x="64" y="34"/>
                  <a:pt x="58" y="51"/>
                  <a:pt x="44" y="58"/>
                </a:cubicBezTo>
                <a:cubicBezTo>
                  <a:pt x="30" y="64"/>
                  <a:pt x="13" y="59"/>
                  <a:pt x="7" y="44"/>
                </a:cubicBezTo>
                <a:cubicBezTo>
                  <a:pt x="0" y="30"/>
                  <a:pt x="6" y="13"/>
                  <a:pt x="20" y="7"/>
                </a:cubicBezTo>
                <a:close/>
              </a:path>
            </a:pathLst>
          </a:custGeom>
          <a:solidFill>
            <a:schemeClr val="accent2"/>
          </a:solidFill>
          <a:ln>
            <a:solidFill>
              <a:schemeClr val="bg1"/>
            </a:solidFill>
          </a:ln>
        </p:spPr>
        <p:txBody>
          <a:bodyPr lIns="68589" tIns="34294" rIns="68589" bIns="34294"/>
          <a:lstStyle/>
          <a:p>
            <a:pPr eaLnBrk="1" fontAlgn="auto" hangingPunct="1">
              <a:spcBef>
                <a:spcPts val="0"/>
              </a:spcBef>
              <a:spcAft>
                <a:spcPts val="0"/>
              </a:spcAft>
              <a:defRPr/>
            </a:pPr>
            <a:endParaRPr lang="zh-CN" altLang="en-US" sz="1200" dirty="0">
              <a:latin typeface="印品黑体" panose="00000500000000000000" pitchFamily="2" charset="-122"/>
              <a:ea typeface="印品黑体" panose="00000500000000000000" pitchFamily="2" charset="-122"/>
            </a:endParaRPr>
          </a:p>
        </p:txBody>
      </p:sp>
      <p:sp>
        <p:nvSpPr>
          <p:cNvPr id="124" name="Text Box 18"/>
          <p:cNvSpPr txBox="1">
            <a:spLocks noChangeArrowheads="1"/>
          </p:cNvSpPr>
          <p:nvPr/>
        </p:nvSpPr>
        <p:spPr bwMode="gray">
          <a:xfrm>
            <a:off x="3573145" y="198120"/>
            <a:ext cx="498729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36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rPr>
              <a:t>竞品分析</a:t>
            </a:r>
          </a:p>
        </p:txBody>
      </p:sp>
      <p:pic>
        <p:nvPicPr>
          <p:cNvPr id="118" name="图片 1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6100" y="1492250"/>
            <a:ext cx="1466215" cy="1312545"/>
          </a:xfrm>
          <a:prstGeom prst="rect">
            <a:avLst/>
          </a:prstGeom>
        </p:spPr>
      </p:pic>
      <p:pic>
        <p:nvPicPr>
          <p:cNvPr id="123" name="图片 1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7430" y="3190240"/>
            <a:ext cx="1504315" cy="1240790"/>
          </a:xfrm>
          <a:prstGeom prst="rect">
            <a:avLst/>
          </a:prstGeom>
        </p:spPr>
      </p:pic>
      <p:pic>
        <p:nvPicPr>
          <p:cNvPr id="126" name="图片 1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80865" y="1657985"/>
            <a:ext cx="1910715" cy="1854835"/>
          </a:xfrm>
          <a:prstGeom prst="rect">
            <a:avLst/>
          </a:prstGeom>
        </p:spPr>
      </p:pic>
      <p:pic>
        <p:nvPicPr>
          <p:cNvPr id="128" name="图片 1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73145" y="3202305"/>
            <a:ext cx="2543175" cy="2458085"/>
          </a:xfrm>
          <a:prstGeom prst="rect">
            <a:avLst/>
          </a:prstGeom>
        </p:spPr>
      </p:pic>
      <p:pic>
        <p:nvPicPr>
          <p:cNvPr id="130" name="图片 1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51430" y="2693035"/>
            <a:ext cx="2365375" cy="940435"/>
          </a:xfrm>
          <a:prstGeom prst="rect">
            <a:avLst/>
          </a:prstGeom>
        </p:spPr>
      </p:pic>
      <p:sp>
        <p:nvSpPr>
          <p:cNvPr id="131" name="文本框 130"/>
          <p:cNvSpPr txBox="1"/>
          <p:nvPr/>
        </p:nvSpPr>
        <p:spPr>
          <a:xfrm>
            <a:off x="8721090" y="2724150"/>
            <a:ext cx="3524250" cy="1846580"/>
          </a:xfrm>
          <a:prstGeom prst="rect">
            <a:avLst/>
          </a:prstGeom>
          <a:noFill/>
        </p:spPr>
        <p:txBody>
          <a:bodyPr wrap="square" lIns="0" tIns="0" rIns="0" bIns="0" rtlCol="0">
            <a:spAutoFit/>
          </a:bodyPr>
          <a:lstStyle/>
          <a:p>
            <a:pPr algn="ctr"/>
            <a:r>
              <a:rPr lang="zh-CN" altLang="en-US" sz="2400"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rPr>
              <a:t>参考竞品名单：</a:t>
            </a:r>
            <a:endParaRPr lang="en-US" altLang="zh-CN" sz="2400"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endParaRPr>
          </a:p>
          <a:p>
            <a:pPr algn="ctr"/>
            <a:r>
              <a:rPr lang="zh-CN" altLang="en-US" sz="2400"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rPr>
              <a:t>维普</a:t>
            </a:r>
            <a:endParaRPr lang="en-US" altLang="zh-CN" sz="2400"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endParaRPr>
          </a:p>
          <a:p>
            <a:pPr algn="ctr"/>
            <a:r>
              <a:rPr lang="zh-CN" altLang="en-US" sz="2400"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rPr>
              <a:t>万方</a:t>
            </a:r>
            <a:endParaRPr lang="en-US" altLang="zh-CN" sz="2400"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endParaRPr>
          </a:p>
          <a:p>
            <a:pPr algn="ctr"/>
            <a:r>
              <a:rPr lang="zh-CN" altLang="en-US" sz="2400"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rPr>
              <a:t>知网</a:t>
            </a:r>
            <a:endParaRPr lang="en-US" altLang="zh-CN" sz="2400"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endParaRPr>
          </a:p>
          <a:p>
            <a:pPr algn="ctr"/>
            <a:r>
              <a:rPr lang="en-US" altLang="zh-CN" sz="2400"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rPr>
              <a:t>Web of Science</a:t>
            </a:r>
          </a:p>
        </p:txBody>
      </p:sp>
      <p:grpSp>
        <p:nvGrpSpPr>
          <p:cNvPr id="41988" name="组合 3"/>
          <p:cNvGrpSpPr/>
          <p:nvPr/>
        </p:nvGrpSpPr>
        <p:grpSpPr bwMode="auto">
          <a:xfrm>
            <a:off x="196850" y="182563"/>
            <a:ext cx="238125" cy="347662"/>
            <a:chOff x="0" y="0"/>
            <a:chExt cx="569789" cy="829904"/>
          </a:xfrm>
        </p:grpSpPr>
        <p:sp>
          <p:nvSpPr>
            <p:cNvPr id="41998" name="菱形 39"/>
            <p:cNvSpPr>
              <a:spLocks noChangeArrowheads="1"/>
            </p:cNvSpPr>
            <p:nvPr/>
          </p:nvSpPr>
          <p:spPr bwMode="auto">
            <a:xfrm>
              <a:off x="0" y="0"/>
              <a:ext cx="569789" cy="569790"/>
            </a:xfrm>
            <a:prstGeom prst="diamond">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1999" name="菱形 40"/>
            <p:cNvSpPr>
              <a:spLocks noChangeArrowheads="1"/>
            </p:cNvSpPr>
            <p:nvPr/>
          </p:nvSpPr>
          <p:spPr bwMode="auto">
            <a:xfrm>
              <a:off x="0" y="260114"/>
              <a:ext cx="569789" cy="569790"/>
            </a:xfrm>
            <a:prstGeom prst="diamond">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pic>
        <p:nvPicPr>
          <p:cNvPr id="63" name="图片 62"/>
          <p:cNvPicPr>
            <a:picLocks noChangeAspect="1"/>
          </p:cNvPicPr>
          <p:nvPr/>
        </p:nvPicPr>
        <p:blipFill>
          <a:blip r:embed="rId8"/>
          <a:stretch>
            <a:fillRect/>
          </a:stretch>
        </p:blipFill>
        <p:spPr>
          <a:xfrm>
            <a:off x="666750" y="113665"/>
            <a:ext cx="2492375" cy="74803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par>
                                <p:cTn id="8" presetID="10" presetClass="entr" presetSubtype="0" fill="hold"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fade">
                                      <p:cBhvr>
                                        <p:cTn id="10" dur="500"/>
                                        <p:tgtEl>
                                          <p:spTgt spid="72"/>
                                        </p:tgtEl>
                                      </p:cBhvr>
                                    </p:animEffect>
                                  </p:childTnLst>
                                </p:cTn>
                              </p:par>
                              <p:par>
                                <p:cTn id="11" presetID="10" presetClass="entr" presetSubtype="0" fill="hold" nodeType="withEffect">
                                  <p:stCondLst>
                                    <p:cond delay="30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par>
                                <p:cTn id="14" presetID="10" presetClass="entr" presetSubtype="0" fill="hold" nodeType="withEffect">
                                  <p:stCondLst>
                                    <p:cond delay="200"/>
                                  </p:stCondLst>
                                  <p:childTnLst>
                                    <p:set>
                                      <p:cBhvr>
                                        <p:cTn id="15" dur="1" fill="hold">
                                          <p:stCondLst>
                                            <p:cond delay="0"/>
                                          </p:stCondLst>
                                        </p:cTn>
                                        <p:tgtEl>
                                          <p:spTgt spid="85"/>
                                        </p:tgtEl>
                                        <p:attrNameLst>
                                          <p:attrName>style.visibility</p:attrName>
                                        </p:attrNameLst>
                                      </p:cBhvr>
                                      <p:to>
                                        <p:strVal val="visible"/>
                                      </p:to>
                                    </p:set>
                                    <p:animEffect transition="in" filter="fade">
                                      <p:cBhvr>
                                        <p:cTn id="16" dur="500"/>
                                        <p:tgtEl>
                                          <p:spTgt spid="85"/>
                                        </p:tgtEl>
                                      </p:cBhvr>
                                    </p:animEffect>
                                  </p:childTnLst>
                                </p:cTn>
                              </p:par>
                              <p:par>
                                <p:cTn id="17" presetID="10" presetClass="entr" presetSubtype="0" fill="hold" nodeType="withEffect">
                                  <p:stCondLst>
                                    <p:cond delay="10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par>
                                <p:cTn id="20" presetID="10" presetClass="entr" presetSubtype="0" fill="hold"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500"/>
                                        <p:tgtEl>
                                          <p:spTgt spid="53"/>
                                        </p:tgtEl>
                                      </p:cBhvr>
                                    </p:animEffect>
                                  </p:childTnLst>
                                </p:cTn>
                              </p:par>
                              <p:par>
                                <p:cTn id="23" presetID="10" presetClass="entr" presetSubtype="0"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fade">
                                      <p:cBhvr>
                                        <p:cTn id="25" dur="500"/>
                                        <p:tgtEl>
                                          <p:spTgt spid="60"/>
                                        </p:tgtEl>
                                      </p:cBhvr>
                                    </p:animEffect>
                                  </p:childTnLst>
                                </p:cTn>
                              </p:par>
                              <p:par>
                                <p:cTn id="26" presetID="10" presetClass="entr" presetSubtype="0" fill="hold" nodeType="with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fade">
                                      <p:cBhvr>
                                        <p:cTn id="28" dur="500"/>
                                        <p:tgtEl>
                                          <p:spTgt spid="56"/>
                                        </p:tgtEl>
                                      </p:cBhvr>
                                    </p:animEffect>
                                  </p:childTnLst>
                                </p:cTn>
                              </p:par>
                              <p:par>
                                <p:cTn id="29" presetID="10" presetClass="entr" presetSubtype="0" fill="hold" nodeType="withEffect">
                                  <p:stCondLst>
                                    <p:cond delay="200"/>
                                  </p:stCondLst>
                                  <p:childTnLst>
                                    <p:set>
                                      <p:cBhvr>
                                        <p:cTn id="30" dur="1" fill="hold">
                                          <p:stCondLst>
                                            <p:cond delay="0"/>
                                          </p:stCondLst>
                                        </p:cTn>
                                        <p:tgtEl>
                                          <p:spTgt spid="86"/>
                                        </p:tgtEl>
                                        <p:attrNameLst>
                                          <p:attrName>style.visibility</p:attrName>
                                        </p:attrNameLst>
                                      </p:cBhvr>
                                      <p:to>
                                        <p:strVal val="visible"/>
                                      </p:to>
                                    </p:set>
                                    <p:animEffect transition="in" filter="fade">
                                      <p:cBhvr>
                                        <p:cTn id="31" dur="500"/>
                                        <p:tgtEl>
                                          <p:spTgt spid="86"/>
                                        </p:tgtEl>
                                      </p:cBhvr>
                                    </p:animEffect>
                                  </p:childTnLst>
                                </p:cTn>
                              </p:par>
                              <p:par>
                                <p:cTn id="32" presetID="10" presetClass="entr" presetSubtype="0" fill="hold" nodeType="withEffect">
                                  <p:stCondLst>
                                    <p:cond delay="0"/>
                                  </p:stCondLst>
                                  <p:childTnLst>
                                    <p:set>
                                      <p:cBhvr>
                                        <p:cTn id="33" dur="1" fill="hold">
                                          <p:stCondLst>
                                            <p:cond delay="0"/>
                                          </p:stCondLst>
                                        </p:cTn>
                                        <p:tgtEl>
                                          <p:spTgt spid="69"/>
                                        </p:tgtEl>
                                        <p:attrNameLst>
                                          <p:attrName>style.visibility</p:attrName>
                                        </p:attrNameLst>
                                      </p:cBhvr>
                                      <p:to>
                                        <p:strVal val="visible"/>
                                      </p:to>
                                    </p:set>
                                    <p:animEffect transition="in" filter="fade">
                                      <p:cBhvr>
                                        <p:cTn id="34" dur="500"/>
                                        <p:tgtEl>
                                          <p:spTgt spid="69"/>
                                        </p:tgtEl>
                                      </p:cBhvr>
                                    </p:animEffect>
                                  </p:childTnLst>
                                </p:cTn>
                              </p:par>
                              <p:par>
                                <p:cTn id="35" presetID="10" presetClass="entr" presetSubtype="0" fill="hold" nodeType="withEffect">
                                  <p:stCondLst>
                                    <p:cond delay="30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par>
                                <p:cTn id="38" presetID="6" presetClass="entr" presetSubtype="32" fill="hold" nodeType="withEffect">
                                  <p:stCondLst>
                                    <p:cond delay="400"/>
                                  </p:stCondLst>
                                  <p:childTnLst>
                                    <p:set>
                                      <p:cBhvr>
                                        <p:cTn id="39" dur="1" fill="hold">
                                          <p:stCondLst>
                                            <p:cond delay="0"/>
                                          </p:stCondLst>
                                        </p:cTn>
                                        <p:tgtEl>
                                          <p:spTgt spid="2"/>
                                        </p:tgtEl>
                                        <p:attrNameLst>
                                          <p:attrName>style.visibility</p:attrName>
                                        </p:attrNameLst>
                                      </p:cBhvr>
                                      <p:to>
                                        <p:strVal val="visible"/>
                                      </p:to>
                                    </p:set>
                                    <p:animEffect transition="in" filter="circle(out)">
                                      <p:cBhvr>
                                        <p:cTn id="40" dur="2000"/>
                                        <p:tgtEl>
                                          <p:spTgt spid="2"/>
                                        </p:tgtEl>
                                      </p:cBhvr>
                                    </p:animEffect>
                                  </p:childTnLst>
                                </p:cTn>
                              </p:par>
                              <p:par>
                                <p:cTn id="41" presetID="23" presetClass="entr" presetSubtype="528" fill="hold" nodeType="withEffect">
                                  <p:stCondLst>
                                    <p:cond delay="1200"/>
                                  </p:stCondLst>
                                  <p:childTnLst>
                                    <p:set>
                                      <p:cBhvr>
                                        <p:cTn id="42" dur="1" fill="hold">
                                          <p:stCondLst>
                                            <p:cond delay="0"/>
                                          </p:stCondLst>
                                        </p:cTn>
                                        <p:tgtEl>
                                          <p:spTgt spid="74"/>
                                        </p:tgtEl>
                                        <p:attrNameLst>
                                          <p:attrName>style.visibility</p:attrName>
                                        </p:attrNameLst>
                                      </p:cBhvr>
                                      <p:to>
                                        <p:strVal val="visible"/>
                                      </p:to>
                                    </p:set>
                                    <p:anim calcmode="lin" valueType="num">
                                      <p:cBhvr>
                                        <p:cTn id="43" dur="500" fill="hold"/>
                                        <p:tgtEl>
                                          <p:spTgt spid="74"/>
                                        </p:tgtEl>
                                        <p:attrNameLst>
                                          <p:attrName>ppt_w</p:attrName>
                                        </p:attrNameLst>
                                      </p:cBhvr>
                                      <p:tavLst>
                                        <p:tav tm="0">
                                          <p:val>
                                            <p:fltVal val="0"/>
                                          </p:val>
                                        </p:tav>
                                        <p:tav tm="100000">
                                          <p:val>
                                            <p:strVal val="#ppt_w"/>
                                          </p:val>
                                        </p:tav>
                                      </p:tavLst>
                                    </p:anim>
                                    <p:anim calcmode="lin" valueType="num">
                                      <p:cBhvr>
                                        <p:cTn id="44" dur="500" fill="hold"/>
                                        <p:tgtEl>
                                          <p:spTgt spid="74"/>
                                        </p:tgtEl>
                                        <p:attrNameLst>
                                          <p:attrName>ppt_h</p:attrName>
                                        </p:attrNameLst>
                                      </p:cBhvr>
                                      <p:tavLst>
                                        <p:tav tm="0">
                                          <p:val>
                                            <p:fltVal val="0"/>
                                          </p:val>
                                        </p:tav>
                                        <p:tav tm="100000">
                                          <p:val>
                                            <p:strVal val="#ppt_h"/>
                                          </p:val>
                                        </p:tav>
                                      </p:tavLst>
                                    </p:anim>
                                    <p:anim calcmode="lin" valueType="num">
                                      <p:cBhvr>
                                        <p:cTn id="45" dur="500" fill="hold"/>
                                        <p:tgtEl>
                                          <p:spTgt spid="74"/>
                                        </p:tgtEl>
                                        <p:attrNameLst>
                                          <p:attrName>ppt_x</p:attrName>
                                        </p:attrNameLst>
                                      </p:cBhvr>
                                      <p:tavLst>
                                        <p:tav tm="0">
                                          <p:val>
                                            <p:fltVal val="0.5"/>
                                          </p:val>
                                        </p:tav>
                                        <p:tav tm="100000">
                                          <p:val>
                                            <p:strVal val="#ppt_x"/>
                                          </p:val>
                                        </p:tav>
                                      </p:tavLst>
                                    </p:anim>
                                    <p:anim calcmode="lin" valueType="num">
                                      <p:cBhvr>
                                        <p:cTn id="46" dur="500" fill="hold"/>
                                        <p:tgtEl>
                                          <p:spTgt spid="74"/>
                                        </p:tgtEl>
                                        <p:attrNameLst>
                                          <p:attrName>ppt_y</p:attrName>
                                        </p:attrNameLst>
                                      </p:cBhvr>
                                      <p:tavLst>
                                        <p:tav tm="0">
                                          <p:val>
                                            <p:fltVal val="0.5"/>
                                          </p:val>
                                        </p:tav>
                                        <p:tav tm="100000">
                                          <p:val>
                                            <p:strVal val="#ppt_y"/>
                                          </p:val>
                                        </p:tav>
                                      </p:tavLst>
                                    </p:anim>
                                  </p:childTnLst>
                                </p:cTn>
                              </p:par>
                              <p:par>
                                <p:cTn id="47" presetID="23" presetClass="entr" presetSubtype="528" fill="hold" nodeType="withEffect">
                                  <p:stCondLst>
                                    <p:cond delay="1200"/>
                                  </p:stCondLst>
                                  <p:childTnLst>
                                    <p:set>
                                      <p:cBhvr>
                                        <p:cTn id="48" dur="1" fill="hold">
                                          <p:stCondLst>
                                            <p:cond delay="0"/>
                                          </p:stCondLst>
                                        </p:cTn>
                                        <p:tgtEl>
                                          <p:spTgt spid="75"/>
                                        </p:tgtEl>
                                        <p:attrNameLst>
                                          <p:attrName>style.visibility</p:attrName>
                                        </p:attrNameLst>
                                      </p:cBhvr>
                                      <p:to>
                                        <p:strVal val="visible"/>
                                      </p:to>
                                    </p:set>
                                    <p:anim calcmode="lin" valueType="num">
                                      <p:cBhvr>
                                        <p:cTn id="49" dur="500" fill="hold"/>
                                        <p:tgtEl>
                                          <p:spTgt spid="75"/>
                                        </p:tgtEl>
                                        <p:attrNameLst>
                                          <p:attrName>ppt_w</p:attrName>
                                        </p:attrNameLst>
                                      </p:cBhvr>
                                      <p:tavLst>
                                        <p:tav tm="0">
                                          <p:val>
                                            <p:fltVal val="0"/>
                                          </p:val>
                                        </p:tav>
                                        <p:tav tm="100000">
                                          <p:val>
                                            <p:strVal val="#ppt_w"/>
                                          </p:val>
                                        </p:tav>
                                      </p:tavLst>
                                    </p:anim>
                                    <p:anim calcmode="lin" valueType="num">
                                      <p:cBhvr>
                                        <p:cTn id="50" dur="500" fill="hold"/>
                                        <p:tgtEl>
                                          <p:spTgt spid="75"/>
                                        </p:tgtEl>
                                        <p:attrNameLst>
                                          <p:attrName>ppt_h</p:attrName>
                                        </p:attrNameLst>
                                      </p:cBhvr>
                                      <p:tavLst>
                                        <p:tav tm="0">
                                          <p:val>
                                            <p:fltVal val="0"/>
                                          </p:val>
                                        </p:tav>
                                        <p:tav tm="100000">
                                          <p:val>
                                            <p:strVal val="#ppt_h"/>
                                          </p:val>
                                        </p:tav>
                                      </p:tavLst>
                                    </p:anim>
                                    <p:anim calcmode="lin" valueType="num">
                                      <p:cBhvr>
                                        <p:cTn id="51" dur="500" fill="hold"/>
                                        <p:tgtEl>
                                          <p:spTgt spid="75"/>
                                        </p:tgtEl>
                                        <p:attrNameLst>
                                          <p:attrName>ppt_x</p:attrName>
                                        </p:attrNameLst>
                                      </p:cBhvr>
                                      <p:tavLst>
                                        <p:tav tm="0">
                                          <p:val>
                                            <p:fltVal val="0.5"/>
                                          </p:val>
                                        </p:tav>
                                        <p:tav tm="100000">
                                          <p:val>
                                            <p:strVal val="#ppt_x"/>
                                          </p:val>
                                        </p:tav>
                                      </p:tavLst>
                                    </p:anim>
                                    <p:anim calcmode="lin" valueType="num">
                                      <p:cBhvr>
                                        <p:cTn id="52" dur="500" fill="hold"/>
                                        <p:tgtEl>
                                          <p:spTgt spid="75"/>
                                        </p:tgtEl>
                                        <p:attrNameLst>
                                          <p:attrName>ppt_y</p:attrName>
                                        </p:attrNameLst>
                                      </p:cBhvr>
                                      <p:tavLst>
                                        <p:tav tm="0">
                                          <p:val>
                                            <p:fltVal val="0.5"/>
                                          </p:val>
                                        </p:tav>
                                        <p:tav tm="100000">
                                          <p:val>
                                            <p:strVal val="#ppt_y"/>
                                          </p:val>
                                        </p:tav>
                                      </p:tavLst>
                                    </p:anim>
                                  </p:childTnLst>
                                </p:cTn>
                              </p:par>
                              <p:par>
                                <p:cTn id="53" presetID="23" presetClass="entr" presetSubtype="528" fill="hold" nodeType="withEffect">
                                  <p:stCondLst>
                                    <p:cond delay="1200"/>
                                  </p:stCondLst>
                                  <p:childTnLst>
                                    <p:set>
                                      <p:cBhvr>
                                        <p:cTn id="54" dur="1" fill="hold">
                                          <p:stCondLst>
                                            <p:cond delay="0"/>
                                          </p:stCondLst>
                                        </p:cTn>
                                        <p:tgtEl>
                                          <p:spTgt spid="76"/>
                                        </p:tgtEl>
                                        <p:attrNameLst>
                                          <p:attrName>style.visibility</p:attrName>
                                        </p:attrNameLst>
                                      </p:cBhvr>
                                      <p:to>
                                        <p:strVal val="visible"/>
                                      </p:to>
                                    </p:set>
                                    <p:anim calcmode="lin" valueType="num">
                                      <p:cBhvr>
                                        <p:cTn id="55" dur="500" fill="hold"/>
                                        <p:tgtEl>
                                          <p:spTgt spid="76"/>
                                        </p:tgtEl>
                                        <p:attrNameLst>
                                          <p:attrName>ppt_w</p:attrName>
                                        </p:attrNameLst>
                                      </p:cBhvr>
                                      <p:tavLst>
                                        <p:tav tm="0">
                                          <p:val>
                                            <p:fltVal val="0"/>
                                          </p:val>
                                        </p:tav>
                                        <p:tav tm="100000">
                                          <p:val>
                                            <p:strVal val="#ppt_w"/>
                                          </p:val>
                                        </p:tav>
                                      </p:tavLst>
                                    </p:anim>
                                    <p:anim calcmode="lin" valueType="num">
                                      <p:cBhvr>
                                        <p:cTn id="56" dur="500" fill="hold"/>
                                        <p:tgtEl>
                                          <p:spTgt spid="76"/>
                                        </p:tgtEl>
                                        <p:attrNameLst>
                                          <p:attrName>ppt_h</p:attrName>
                                        </p:attrNameLst>
                                      </p:cBhvr>
                                      <p:tavLst>
                                        <p:tav tm="0">
                                          <p:val>
                                            <p:fltVal val="0"/>
                                          </p:val>
                                        </p:tav>
                                        <p:tav tm="100000">
                                          <p:val>
                                            <p:strVal val="#ppt_h"/>
                                          </p:val>
                                        </p:tav>
                                      </p:tavLst>
                                    </p:anim>
                                    <p:anim calcmode="lin" valueType="num">
                                      <p:cBhvr>
                                        <p:cTn id="57" dur="500" fill="hold"/>
                                        <p:tgtEl>
                                          <p:spTgt spid="76"/>
                                        </p:tgtEl>
                                        <p:attrNameLst>
                                          <p:attrName>ppt_x</p:attrName>
                                        </p:attrNameLst>
                                      </p:cBhvr>
                                      <p:tavLst>
                                        <p:tav tm="0">
                                          <p:val>
                                            <p:fltVal val="0.5"/>
                                          </p:val>
                                        </p:tav>
                                        <p:tav tm="100000">
                                          <p:val>
                                            <p:strVal val="#ppt_x"/>
                                          </p:val>
                                        </p:tav>
                                      </p:tavLst>
                                    </p:anim>
                                    <p:anim calcmode="lin" valueType="num">
                                      <p:cBhvr>
                                        <p:cTn id="58" dur="500" fill="hold"/>
                                        <p:tgtEl>
                                          <p:spTgt spid="76"/>
                                        </p:tgtEl>
                                        <p:attrNameLst>
                                          <p:attrName>ppt_y</p:attrName>
                                        </p:attrNameLst>
                                      </p:cBhvr>
                                      <p:tavLst>
                                        <p:tav tm="0">
                                          <p:val>
                                            <p:fltVal val="0.5"/>
                                          </p:val>
                                        </p:tav>
                                        <p:tav tm="100000">
                                          <p:val>
                                            <p:strVal val="#ppt_y"/>
                                          </p:val>
                                        </p:tav>
                                      </p:tavLst>
                                    </p:anim>
                                  </p:childTnLst>
                                </p:cTn>
                              </p:par>
                              <p:par>
                                <p:cTn id="59" presetID="23" presetClass="entr" presetSubtype="528" fill="hold" nodeType="withEffect">
                                  <p:stCondLst>
                                    <p:cond delay="1200"/>
                                  </p:stCondLst>
                                  <p:childTnLst>
                                    <p:set>
                                      <p:cBhvr>
                                        <p:cTn id="60" dur="1" fill="hold">
                                          <p:stCondLst>
                                            <p:cond delay="0"/>
                                          </p:stCondLst>
                                        </p:cTn>
                                        <p:tgtEl>
                                          <p:spTgt spid="82"/>
                                        </p:tgtEl>
                                        <p:attrNameLst>
                                          <p:attrName>style.visibility</p:attrName>
                                        </p:attrNameLst>
                                      </p:cBhvr>
                                      <p:to>
                                        <p:strVal val="visible"/>
                                      </p:to>
                                    </p:set>
                                    <p:anim calcmode="lin" valueType="num">
                                      <p:cBhvr>
                                        <p:cTn id="61" dur="500" fill="hold"/>
                                        <p:tgtEl>
                                          <p:spTgt spid="82"/>
                                        </p:tgtEl>
                                        <p:attrNameLst>
                                          <p:attrName>ppt_w</p:attrName>
                                        </p:attrNameLst>
                                      </p:cBhvr>
                                      <p:tavLst>
                                        <p:tav tm="0">
                                          <p:val>
                                            <p:fltVal val="0"/>
                                          </p:val>
                                        </p:tav>
                                        <p:tav tm="100000">
                                          <p:val>
                                            <p:strVal val="#ppt_w"/>
                                          </p:val>
                                        </p:tav>
                                      </p:tavLst>
                                    </p:anim>
                                    <p:anim calcmode="lin" valueType="num">
                                      <p:cBhvr>
                                        <p:cTn id="62" dur="500" fill="hold"/>
                                        <p:tgtEl>
                                          <p:spTgt spid="82"/>
                                        </p:tgtEl>
                                        <p:attrNameLst>
                                          <p:attrName>ppt_h</p:attrName>
                                        </p:attrNameLst>
                                      </p:cBhvr>
                                      <p:tavLst>
                                        <p:tav tm="0">
                                          <p:val>
                                            <p:fltVal val="0"/>
                                          </p:val>
                                        </p:tav>
                                        <p:tav tm="100000">
                                          <p:val>
                                            <p:strVal val="#ppt_h"/>
                                          </p:val>
                                        </p:tav>
                                      </p:tavLst>
                                    </p:anim>
                                    <p:anim calcmode="lin" valueType="num">
                                      <p:cBhvr>
                                        <p:cTn id="63" dur="500" fill="hold"/>
                                        <p:tgtEl>
                                          <p:spTgt spid="82"/>
                                        </p:tgtEl>
                                        <p:attrNameLst>
                                          <p:attrName>ppt_x</p:attrName>
                                        </p:attrNameLst>
                                      </p:cBhvr>
                                      <p:tavLst>
                                        <p:tav tm="0">
                                          <p:val>
                                            <p:fltVal val="0.5"/>
                                          </p:val>
                                        </p:tav>
                                        <p:tav tm="100000">
                                          <p:val>
                                            <p:strVal val="#ppt_x"/>
                                          </p:val>
                                        </p:tav>
                                      </p:tavLst>
                                    </p:anim>
                                    <p:anim calcmode="lin" valueType="num">
                                      <p:cBhvr>
                                        <p:cTn id="64" dur="500" fill="hold"/>
                                        <p:tgtEl>
                                          <p:spTgt spid="82"/>
                                        </p:tgtEl>
                                        <p:attrNameLst>
                                          <p:attrName>ppt_y</p:attrName>
                                        </p:attrNameLst>
                                      </p:cBhvr>
                                      <p:tavLst>
                                        <p:tav tm="0">
                                          <p:val>
                                            <p:fltVal val="0.5"/>
                                          </p:val>
                                        </p:tav>
                                        <p:tav tm="100000">
                                          <p:val>
                                            <p:strVal val="#ppt_y"/>
                                          </p:val>
                                        </p:tav>
                                      </p:tavLst>
                                    </p:anim>
                                  </p:childTnLst>
                                </p:cTn>
                              </p:par>
                              <p:par>
                                <p:cTn id="65" presetID="23" presetClass="entr" presetSubtype="528" fill="hold" nodeType="withEffect">
                                  <p:stCondLst>
                                    <p:cond delay="1200"/>
                                  </p:stCondLst>
                                  <p:childTnLst>
                                    <p:set>
                                      <p:cBhvr>
                                        <p:cTn id="66" dur="1" fill="hold">
                                          <p:stCondLst>
                                            <p:cond delay="0"/>
                                          </p:stCondLst>
                                        </p:cTn>
                                        <p:tgtEl>
                                          <p:spTgt spid="81"/>
                                        </p:tgtEl>
                                        <p:attrNameLst>
                                          <p:attrName>style.visibility</p:attrName>
                                        </p:attrNameLst>
                                      </p:cBhvr>
                                      <p:to>
                                        <p:strVal val="visible"/>
                                      </p:to>
                                    </p:set>
                                    <p:anim calcmode="lin" valueType="num">
                                      <p:cBhvr>
                                        <p:cTn id="67" dur="500" fill="hold"/>
                                        <p:tgtEl>
                                          <p:spTgt spid="81"/>
                                        </p:tgtEl>
                                        <p:attrNameLst>
                                          <p:attrName>ppt_w</p:attrName>
                                        </p:attrNameLst>
                                      </p:cBhvr>
                                      <p:tavLst>
                                        <p:tav tm="0">
                                          <p:val>
                                            <p:fltVal val="0"/>
                                          </p:val>
                                        </p:tav>
                                        <p:tav tm="100000">
                                          <p:val>
                                            <p:strVal val="#ppt_w"/>
                                          </p:val>
                                        </p:tav>
                                      </p:tavLst>
                                    </p:anim>
                                    <p:anim calcmode="lin" valueType="num">
                                      <p:cBhvr>
                                        <p:cTn id="68" dur="500" fill="hold"/>
                                        <p:tgtEl>
                                          <p:spTgt spid="81"/>
                                        </p:tgtEl>
                                        <p:attrNameLst>
                                          <p:attrName>ppt_h</p:attrName>
                                        </p:attrNameLst>
                                      </p:cBhvr>
                                      <p:tavLst>
                                        <p:tav tm="0">
                                          <p:val>
                                            <p:fltVal val="0"/>
                                          </p:val>
                                        </p:tav>
                                        <p:tav tm="100000">
                                          <p:val>
                                            <p:strVal val="#ppt_h"/>
                                          </p:val>
                                        </p:tav>
                                      </p:tavLst>
                                    </p:anim>
                                    <p:anim calcmode="lin" valueType="num">
                                      <p:cBhvr>
                                        <p:cTn id="69" dur="500" fill="hold"/>
                                        <p:tgtEl>
                                          <p:spTgt spid="81"/>
                                        </p:tgtEl>
                                        <p:attrNameLst>
                                          <p:attrName>ppt_x</p:attrName>
                                        </p:attrNameLst>
                                      </p:cBhvr>
                                      <p:tavLst>
                                        <p:tav tm="0">
                                          <p:val>
                                            <p:fltVal val="0.5"/>
                                          </p:val>
                                        </p:tav>
                                        <p:tav tm="100000">
                                          <p:val>
                                            <p:strVal val="#ppt_x"/>
                                          </p:val>
                                        </p:tav>
                                      </p:tavLst>
                                    </p:anim>
                                    <p:anim calcmode="lin" valueType="num">
                                      <p:cBhvr>
                                        <p:cTn id="70" dur="500" fill="hold"/>
                                        <p:tgtEl>
                                          <p:spTgt spid="81"/>
                                        </p:tgtEl>
                                        <p:attrNameLst>
                                          <p:attrName>ppt_y</p:attrName>
                                        </p:attrNameLst>
                                      </p:cBhvr>
                                      <p:tavLst>
                                        <p:tav tm="0">
                                          <p:val>
                                            <p:fltVal val="0.5"/>
                                          </p:val>
                                        </p:tav>
                                        <p:tav tm="100000">
                                          <p:val>
                                            <p:strVal val="#ppt_y"/>
                                          </p:val>
                                        </p:tav>
                                      </p:tavLst>
                                    </p:anim>
                                  </p:childTnLst>
                                </p:cTn>
                              </p:par>
                              <p:par>
                                <p:cTn id="71" presetID="23" presetClass="entr" presetSubtype="528" fill="hold" nodeType="withEffect">
                                  <p:stCondLst>
                                    <p:cond delay="1200"/>
                                  </p:stCondLst>
                                  <p:childTnLst>
                                    <p:set>
                                      <p:cBhvr>
                                        <p:cTn id="72" dur="1" fill="hold">
                                          <p:stCondLst>
                                            <p:cond delay="0"/>
                                          </p:stCondLst>
                                        </p:cTn>
                                        <p:tgtEl>
                                          <p:spTgt spid="77"/>
                                        </p:tgtEl>
                                        <p:attrNameLst>
                                          <p:attrName>style.visibility</p:attrName>
                                        </p:attrNameLst>
                                      </p:cBhvr>
                                      <p:to>
                                        <p:strVal val="visible"/>
                                      </p:to>
                                    </p:set>
                                    <p:anim calcmode="lin" valueType="num">
                                      <p:cBhvr>
                                        <p:cTn id="73" dur="500" fill="hold"/>
                                        <p:tgtEl>
                                          <p:spTgt spid="77"/>
                                        </p:tgtEl>
                                        <p:attrNameLst>
                                          <p:attrName>ppt_w</p:attrName>
                                        </p:attrNameLst>
                                      </p:cBhvr>
                                      <p:tavLst>
                                        <p:tav tm="0">
                                          <p:val>
                                            <p:fltVal val="0"/>
                                          </p:val>
                                        </p:tav>
                                        <p:tav tm="100000">
                                          <p:val>
                                            <p:strVal val="#ppt_w"/>
                                          </p:val>
                                        </p:tav>
                                      </p:tavLst>
                                    </p:anim>
                                    <p:anim calcmode="lin" valueType="num">
                                      <p:cBhvr>
                                        <p:cTn id="74" dur="500" fill="hold"/>
                                        <p:tgtEl>
                                          <p:spTgt spid="77"/>
                                        </p:tgtEl>
                                        <p:attrNameLst>
                                          <p:attrName>ppt_h</p:attrName>
                                        </p:attrNameLst>
                                      </p:cBhvr>
                                      <p:tavLst>
                                        <p:tav tm="0">
                                          <p:val>
                                            <p:fltVal val="0"/>
                                          </p:val>
                                        </p:tav>
                                        <p:tav tm="100000">
                                          <p:val>
                                            <p:strVal val="#ppt_h"/>
                                          </p:val>
                                        </p:tav>
                                      </p:tavLst>
                                    </p:anim>
                                    <p:anim calcmode="lin" valueType="num">
                                      <p:cBhvr>
                                        <p:cTn id="75" dur="500" fill="hold"/>
                                        <p:tgtEl>
                                          <p:spTgt spid="77"/>
                                        </p:tgtEl>
                                        <p:attrNameLst>
                                          <p:attrName>ppt_x</p:attrName>
                                        </p:attrNameLst>
                                      </p:cBhvr>
                                      <p:tavLst>
                                        <p:tav tm="0">
                                          <p:val>
                                            <p:fltVal val="0.5"/>
                                          </p:val>
                                        </p:tav>
                                        <p:tav tm="100000">
                                          <p:val>
                                            <p:strVal val="#ppt_x"/>
                                          </p:val>
                                        </p:tav>
                                      </p:tavLst>
                                    </p:anim>
                                    <p:anim calcmode="lin" valueType="num">
                                      <p:cBhvr>
                                        <p:cTn id="76" dur="500" fill="hold"/>
                                        <p:tgtEl>
                                          <p:spTgt spid="77"/>
                                        </p:tgtEl>
                                        <p:attrNameLst>
                                          <p:attrName>ppt_y</p:attrName>
                                        </p:attrNameLst>
                                      </p:cBhvr>
                                      <p:tavLst>
                                        <p:tav tm="0">
                                          <p:val>
                                            <p:fltVal val="0.5"/>
                                          </p:val>
                                        </p:tav>
                                        <p:tav tm="100000">
                                          <p:val>
                                            <p:strVal val="#ppt_y"/>
                                          </p:val>
                                        </p:tav>
                                      </p:tavLst>
                                    </p:anim>
                                  </p:childTnLst>
                                </p:cTn>
                              </p:par>
                              <p:par>
                                <p:cTn id="77" presetID="23" presetClass="entr" presetSubtype="528" fill="hold" nodeType="withEffect">
                                  <p:stCondLst>
                                    <p:cond delay="1200"/>
                                  </p:stCondLst>
                                  <p:childTnLst>
                                    <p:set>
                                      <p:cBhvr>
                                        <p:cTn id="78" dur="1" fill="hold">
                                          <p:stCondLst>
                                            <p:cond delay="0"/>
                                          </p:stCondLst>
                                        </p:cTn>
                                        <p:tgtEl>
                                          <p:spTgt spid="83"/>
                                        </p:tgtEl>
                                        <p:attrNameLst>
                                          <p:attrName>style.visibility</p:attrName>
                                        </p:attrNameLst>
                                      </p:cBhvr>
                                      <p:to>
                                        <p:strVal val="visible"/>
                                      </p:to>
                                    </p:set>
                                    <p:anim calcmode="lin" valueType="num">
                                      <p:cBhvr>
                                        <p:cTn id="79" dur="500" fill="hold"/>
                                        <p:tgtEl>
                                          <p:spTgt spid="83"/>
                                        </p:tgtEl>
                                        <p:attrNameLst>
                                          <p:attrName>ppt_w</p:attrName>
                                        </p:attrNameLst>
                                      </p:cBhvr>
                                      <p:tavLst>
                                        <p:tav tm="0">
                                          <p:val>
                                            <p:fltVal val="0"/>
                                          </p:val>
                                        </p:tav>
                                        <p:tav tm="100000">
                                          <p:val>
                                            <p:strVal val="#ppt_w"/>
                                          </p:val>
                                        </p:tav>
                                      </p:tavLst>
                                    </p:anim>
                                    <p:anim calcmode="lin" valueType="num">
                                      <p:cBhvr>
                                        <p:cTn id="80" dur="500" fill="hold"/>
                                        <p:tgtEl>
                                          <p:spTgt spid="83"/>
                                        </p:tgtEl>
                                        <p:attrNameLst>
                                          <p:attrName>ppt_h</p:attrName>
                                        </p:attrNameLst>
                                      </p:cBhvr>
                                      <p:tavLst>
                                        <p:tav tm="0">
                                          <p:val>
                                            <p:fltVal val="0"/>
                                          </p:val>
                                        </p:tav>
                                        <p:tav tm="100000">
                                          <p:val>
                                            <p:strVal val="#ppt_h"/>
                                          </p:val>
                                        </p:tav>
                                      </p:tavLst>
                                    </p:anim>
                                    <p:anim calcmode="lin" valueType="num">
                                      <p:cBhvr>
                                        <p:cTn id="81" dur="500" fill="hold"/>
                                        <p:tgtEl>
                                          <p:spTgt spid="83"/>
                                        </p:tgtEl>
                                        <p:attrNameLst>
                                          <p:attrName>ppt_x</p:attrName>
                                        </p:attrNameLst>
                                      </p:cBhvr>
                                      <p:tavLst>
                                        <p:tav tm="0">
                                          <p:val>
                                            <p:fltVal val="0.5"/>
                                          </p:val>
                                        </p:tav>
                                        <p:tav tm="100000">
                                          <p:val>
                                            <p:strVal val="#ppt_x"/>
                                          </p:val>
                                        </p:tav>
                                      </p:tavLst>
                                    </p:anim>
                                    <p:anim calcmode="lin" valueType="num">
                                      <p:cBhvr>
                                        <p:cTn id="82" dur="500" fill="hold"/>
                                        <p:tgtEl>
                                          <p:spTgt spid="83"/>
                                        </p:tgtEl>
                                        <p:attrNameLst>
                                          <p:attrName>ppt_y</p:attrName>
                                        </p:attrNameLst>
                                      </p:cBhvr>
                                      <p:tavLst>
                                        <p:tav tm="0">
                                          <p:val>
                                            <p:fltVal val="0.5"/>
                                          </p:val>
                                        </p:tav>
                                        <p:tav tm="100000">
                                          <p:val>
                                            <p:strVal val="#ppt_y"/>
                                          </p:val>
                                        </p:tav>
                                      </p:tavLst>
                                    </p:anim>
                                  </p:childTnLst>
                                </p:cTn>
                              </p:par>
                              <p:par>
                                <p:cTn id="83" presetID="23" presetClass="entr" presetSubtype="528" fill="hold" nodeType="withEffect">
                                  <p:stCondLst>
                                    <p:cond delay="1200"/>
                                  </p:stCondLst>
                                  <p:childTnLst>
                                    <p:set>
                                      <p:cBhvr>
                                        <p:cTn id="84" dur="1" fill="hold">
                                          <p:stCondLst>
                                            <p:cond delay="0"/>
                                          </p:stCondLst>
                                        </p:cTn>
                                        <p:tgtEl>
                                          <p:spTgt spid="84"/>
                                        </p:tgtEl>
                                        <p:attrNameLst>
                                          <p:attrName>style.visibility</p:attrName>
                                        </p:attrNameLst>
                                      </p:cBhvr>
                                      <p:to>
                                        <p:strVal val="visible"/>
                                      </p:to>
                                    </p:set>
                                    <p:anim calcmode="lin" valueType="num">
                                      <p:cBhvr>
                                        <p:cTn id="85" dur="500" fill="hold"/>
                                        <p:tgtEl>
                                          <p:spTgt spid="84"/>
                                        </p:tgtEl>
                                        <p:attrNameLst>
                                          <p:attrName>ppt_w</p:attrName>
                                        </p:attrNameLst>
                                      </p:cBhvr>
                                      <p:tavLst>
                                        <p:tav tm="0">
                                          <p:val>
                                            <p:fltVal val="0"/>
                                          </p:val>
                                        </p:tav>
                                        <p:tav tm="100000">
                                          <p:val>
                                            <p:strVal val="#ppt_w"/>
                                          </p:val>
                                        </p:tav>
                                      </p:tavLst>
                                    </p:anim>
                                    <p:anim calcmode="lin" valueType="num">
                                      <p:cBhvr>
                                        <p:cTn id="86" dur="500" fill="hold"/>
                                        <p:tgtEl>
                                          <p:spTgt spid="84"/>
                                        </p:tgtEl>
                                        <p:attrNameLst>
                                          <p:attrName>ppt_h</p:attrName>
                                        </p:attrNameLst>
                                      </p:cBhvr>
                                      <p:tavLst>
                                        <p:tav tm="0">
                                          <p:val>
                                            <p:fltVal val="0"/>
                                          </p:val>
                                        </p:tav>
                                        <p:tav tm="100000">
                                          <p:val>
                                            <p:strVal val="#ppt_h"/>
                                          </p:val>
                                        </p:tav>
                                      </p:tavLst>
                                    </p:anim>
                                    <p:anim calcmode="lin" valueType="num">
                                      <p:cBhvr>
                                        <p:cTn id="87" dur="500" fill="hold"/>
                                        <p:tgtEl>
                                          <p:spTgt spid="84"/>
                                        </p:tgtEl>
                                        <p:attrNameLst>
                                          <p:attrName>ppt_x</p:attrName>
                                        </p:attrNameLst>
                                      </p:cBhvr>
                                      <p:tavLst>
                                        <p:tav tm="0">
                                          <p:val>
                                            <p:fltVal val="0.5"/>
                                          </p:val>
                                        </p:tav>
                                        <p:tav tm="100000">
                                          <p:val>
                                            <p:strVal val="#ppt_x"/>
                                          </p:val>
                                        </p:tav>
                                      </p:tavLst>
                                    </p:anim>
                                    <p:anim calcmode="lin" valueType="num">
                                      <p:cBhvr>
                                        <p:cTn id="88" dur="500" fill="hold"/>
                                        <p:tgtEl>
                                          <p:spTgt spid="84"/>
                                        </p:tgtEl>
                                        <p:attrNameLst>
                                          <p:attrName>ppt_y</p:attrName>
                                        </p:attrNameLst>
                                      </p:cBhvr>
                                      <p:tavLst>
                                        <p:tav tm="0">
                                          <p:val>
                                            <p:fltVal val="0.5"/>
                                          </p:val>
                                        </p:tav>
                                        <p:tav tm="100000">
                                          <p:val>
                                            <p:strVal val="#ppt_y"/>
                                          </p:val>
                                        </p:tav>
                                      </p:tavLst>
                                    </p:anim>
                                  </p:childTnLst>
                                </p:cTn>
                              </p:par>
                              <p:par>
                                <p:cTn id="89" presetID="23" presetClass="entr" presetSubtype="528" fill="hold" nodeType="withEffect">
                                  <p:stCondLst>
                                    <p:cond delay="1200"/>
                                  </p:stCondLst>
                                  <p:childTnLst>
                                    <p:set>
                                      <p:cBhvr>
                                        <p:cTn id="90" dur="1" fill="hold">
                                          <p:stCondLst>
                                            <p:cond delay="0"/>
                                          </p:stCondLst>
                                        </p:cTn>
                                        <p:tgtEl>
                                          <p:spTgt spid="78"/>
                                        </p:tgtEl>
                                        <p:attrNameLst>
                                          <p:attrName>style.visibility</p:attrName>
                                        </p:attrNameLst>
                                      </p:cBhvr>
                                      <p:to>
                                        <p:strVal val="visible"/>
                                      </p:to>
                                    </p:set>
                                    <p:anim calcmode="lin" valueType="num">
                                      <p:cBhvr>
                                        <p:cTn id="91" dur="500" fill="hold"/>
                                        <p:tgtEl>
                                          <p:spTgt spid="78"/>
                                        </p:tgtEl>
                                        <p:attrNameLst>
                                          <p:attrName>ppt_w</p:attrName>
                                        </p:attrNameLst>
                                      </p:cBhvr>
                                      <p:tavLst>
                                        <p:tav tm="0">
                                          <p:val>
                                            <p:fltVal val="0"/>
                                          </p:val>
                                        </p:tav>
                                        <p:tav tm="100000">
                                          <p:val>
                                            <p:strVal val="#ppt_w"/>
                                          </p:val>
                                        </p:tav>
                                      </p:tavLst>
                                    </p:anim>
                                    <p:anim calcmode="lin" valueType="num">
                                      <p:cBhvr>
                                        <p:cTn id="92" dur="500" fill="hold"/>
                                        <p:tgtEl>
                                          <p:spTgt spid="78"/>
                                        </p:tgtEl>
                                        <p:attrNameLst>
                                          <p:attrName>ppt_h</p:attrName>
                                        </p:attrNameLst>
                                      </p:cBhvr>
                                      <p:tavLst>
                                        <p:tav tm="0">
                                          <p:val>
                                            <p:fltVal val="0"/>
                                          </p:val>
                                        </p:tav>
                                        <p:tav tm="100000">
                                          <p:val>
                                            <p:strVal val="#ppt_h"/>
                                          </p:val>
                                        </p:tav>
                                      </p:tavLst>
                                    </p:anim>
                                    <p:anim calcmode="lin" valueType="num">
                                      <p:cBhvr>
                                        <p:cTn id="93" dur="500" fill="hold"/>
                                        <p:tgtEl>
                                          <p:spTgt spid="78"/>
                                        </p:tgtEl>
                                        <p:attrNameLst>
                                          <p:attrName>ppt_x</p:attrName>
                                        </p:attrNameLst>
                                      </p:cBhvr>
                                      <p:tavLst>
                                        <p:tav tm="0">
                                          <p:val>
                                            <p:fltVal val="0.5"/>
                                          </p:val>
                                        </p:tav>
                                        <p:tav tm="100000">
                                          <p:val>
                                            <p:strVal val="#ppt_x"/>
                                          </p:val>
                                        </p:tav>
                                      </p:tavLst>
                                    </p:anim>
                                    <p:anim calcmode="lin" valueType="num">
                                      <p:cBhvr>
                                        <p:cTn id="94" dur="500" fill="hold"/>
                                        <p:tgtEl>
                                          <p:spTgt spid="78"/>
                                        </p:tgtEl>
                                        <p:attrNameLst>
                                          <p:attrName>ppt_y</p:attrName>
                                        </p:attrNameLst>
                                      </p:cBhvr>
                                      <p:tavLst>
                                        <p:tav tm="0">
                                          <p:val>
                                            <p:fltVal val="0.5"/>
                                          </p:val>
                                        </p:tav>
                                        <p:tav tm="100000">
                                          <p:val>
                                            <p:strVal val="#ppt_y"/>
                                          </p:val>
                                        </p:tav>
                                      </p:tavLst>
                                    </p:anim>
                                  </p:childTnLst>
                                </p:cTn>
                              </p:par>
                              <p:par>
                                <p:cTn id="95" presetID="23" presetClass="entr" presetSubtype="528" fill="hold" nodeType="withEffect">
                                  <p:stCondLst>
                                    <p:cond delay="1200"/>
                                  </p:stCondLst>
                                  <p:childTnLst>
                                    <p:set>
                                      <p:cBhvr>
                                        <p:cTn id="96" dur="1" fill="hold">
                                          <p:stCondLst>
                                            <p:cond delay="0"/>
                                          </p:stCondLst>
                                        </p:cTn>
                                        <p:tgtEl>
                                          <p:spTgt spid="80"/>
                                        </p:tgtEl>
                                        <p:attrNameLst>
                                          <p:attrName>style.visibility</p:attrName>
                                        </p:attrNameLst>
                                      </p:cBhvr>
                                      <p:to>
                                        <p:strVal val="visible"/>
                                      </p:to>
                                    </p:set>
                                    <p:anim calcmode="lin" valueType="num">
                                      <p:cBhvr>
                                        <p:cTn id="97" dur="500" fill="hold"/>
                                        <p:tgtEl>
                                          <p:spTgt spid="80"/>
                                        </p:tgtEl>
                                        <p:attrNameLst>
                                          <p:attrName>ppt_w</p:attrName>
                                        </p:attrNameLst>
                                      </p:cBhvr>
                                      <p:tavLst>
                                        <p:tav tm="0">
                                          <p:val>
                                            <p:fltVal val="0"/>
                                          </p:val>
                                        </p:tav>
                                        <p:tav tm="100000">
                                          <p:val>
                                            <p:strVal val="#ppt_w"/>
                                          </p:val>
                                        </p:tav>
                                      </p:tavLst>
                                    </p:anim>
                                    <p:anim calcmode="lin" valueType="num">
                                      <p:cBhvr>
                                        <p:cTn id="98" dur="500" fill="hold"/>
                                        <p:tgtEl>
                                          <p:spTgt spid="80"/>
                                        </p:tgtEl>
                                        <p:attrNameLst>
                                          <p:attrName>ppt_h</p:attrName>
                                        </p:attrNameLst>
                                      </p:cBhvr>
                                      <p:tavLst>
                                        <p:tav tm="0">
                                          <p:val>
                                            <p:fltVal val="0"/>
                                          </p:val>
                                        </p:tav>
                                        <p:tav tm="100000">
                                          <p:val>
                                            <p:strVal val="#ppt_h"/>
                                          </p:val>
                                        </p:tav>
                                      </p:tavLst>
                                    </p:anim>
                                    <p:anim calcmode="lin" valueType="num">
                                      <p:cBhvr>
                                        <p:cTn id="99" dur="500" fill="hold"/>
                                        <p:tgtEl>
                                          <p:spTgt spid="80"/>
                                        </p:tgtEl>
                                        <p:attrNameLst>
                                          <p:attrName>ppt_x</p:attrName>
                                        </p:attrNameLst>
                                      </p:cBhvr>
                                      <p:tavLst>
                                        <p:tav tm="0">
                                          <p:val>
                                            <p:fltVal val="0.5"/>
                                          </p:val>
                                        </p:tav>
                                        <p:tav tm="100000">
                                          <p:val>
                                            <p:strVal val="#ppt_x"/>
                                          </p:val>
                                        </p:tav>
                                      </p:tavLst>
                                    </p:anim>
                                    <p:anim calcmode="lin" valueType="num">
                                      <p:cBhvr>
                                        <p:cTn id="100" dur="500" fill="hold"/>
                                        <p:tgtEl>
                                          <p:spTgt spid="80"/>
                                        </p:tgtEl>
                                        <p:attrNameLst>
                                          <p:attrName>ppt_y</p:attrName>
                                        </p:attrNameLst>
                                      </p:cBhvr>
                                      <p:tavLst>
                                        <p:tav tm="0">
                                          <p:val>
                                            <p:fltVal val="0.5"/>
                                          </p:val>
                                        </p:tav>
                                        <p:tav tm="100000">
                                          <p:val>
                                            <p:strVal val="#ppt_y"/>
                                          </p:val>
                                        </p:tav>
                                      </p:tavLst>
                                    </p:anim>
                                  </p:childTnLst>
                                </p:cTn>
                              </p:par>
                              <p:par>
                                <p:cTn id="101" presetID="23" presetClass="entr" presetSubtype="528" fill="hold" nodeType="withEffect">
                                  <p:stCondLst>
                                    <p:cond delay="1200"/>
                                  </p:stCondLst>
                                  <p:childTnLst>
                                    <p:set>
                                      <p:cBhvr>
                                        <p:cTn id="102" dur="1" fill="hold">
                                          <p:stCondLst>
                                            <p:cond delay="0"/>
                                          </p:stCondLst>
                                        </p:cTn>
                                        <p:tgtEl>
                                          <p:spTgt spid="79"/>
                                        </p:tgtEl>
                                        <p:attrNameLst>
                                          <p:attrName>style.visibility</p:attrName>
                                        </p:attrNameLst>
                                      </p:cBhvr>
                                      <p:to>
                                        <p:strVal val="visible"/>
                                      </p:to>
                                    </p:set>
                                    <p:anim calcmode="lin" valueType="num">
                                      <p:cBhvr>
                                        <p:cTn id="103" dur="500" fill="hold"/>
                                        <p:tgtEl>
                                          <p:spTgt spid="79"/>
                                        </p:tgtEl>
                                        <p:attrNameLst>
                                          <p:attrName>ppt_w</p:attrName>
                                        </p:attrNameLst>
                                      </p:cBhvr>
                                      <p:tavLst>
                                        <p:tav tm="0">
                                          <p:val>
                                            <p:fltVal val="0"/>
                                          </p:val>
                                        </p:tav>
                                        <p:tav tm="100000">
                                          <p:val>
                                            <p:strVal val="#ppt_w"/>
                                          </p:val>
                                        </p:tav>
                                      </p:tavLst>
                                    </p:anim>
                                    <p:anim calcmode="lin" valueType="num">
                                      <p:cBhvr>
                                        <p:cTn id="104" dur="500" fill="hold"/>
                                        <p:tgtEl>
                                          <p:spTgt spid="79"/>
                                        </p:tgtEl>
                                        <p:attrNameLst>
                                          <p:attrName>ppt_h</p:attrName>
                                        </p:attrNameLst>
                                      </p:cBhvr>
                                      <p:tavLst>
                                        <p:tav tm="0">
                                          <p:val>
                                            <p:fltVal val="0"/>
                                          </p:val>
                                        </p:tav>
                                        <p:tav tm="100000">
                                          <p:val>
                                            <p:strVal val="#ppt_h"/>
                                          </p:val>
                                        </p:tav>
                                      </p:tavLst>
                                    </p:anim>
                                    <p:anim calcmode="lin" valueType="num">
                                      <p:cBhvr>
                                        <p:cTn id="105" dur="500" fill="hold"/>
                                        <p:tgtEl>
                                          <p:spTgt spid="79"/>
                                        </p:tgtEl>
                                        <p:attrNameLst>
                                          <p:attrName>ppt_x</p:attrName>
                                        </p:attrNameLst>
                                      </p:cBhvr>
                                      <p:tavLst>
                                        <p:tav tm="0">
                                          <p:val>
                                            <p:fltVal val="0.5"/>
                                          </p:val>
                                        </p:tav>
                                        <p:tav tm="100000">
                                          <p:val>
                                            <p:strVal val="#ppt_x"/>
                                          </p:val>
                                        </p:tav>
                                      </p:tavLst>
                                    </p:anim>
                                    <p:anim calcmode="lin" valueType="num">
                                      <p:cBhvr>
                                        <p:cTn id="106" dur="500" fill="hold"/>
                                        <p:tgtEl>
                                          <p:spTgt spid="79"/>
                                        </p:tgtEl>
                                        <p:attrNameLst>
                                          <p:attrName>ppt_y</p:attrName>
                                        </p:attrNameLst>
                                      </p:cBhvr>
                                      <p:tavLst>
                                        <p:tav tm="0">
                                          <p:val>
                                            <p:fltVal val="0.5"/>
                                          </p:val>
                                        </p:tav>
                                        <p:tav tm="100000">
                                          <p:val>
                                            <p:strVal val="#ppt_y"/>
                                          </p:val>
                                        </p:tav>
                                      </p:tavLst>
                                    </p:anim>
                                  </p:childTnLst>
                                </p:cTn>
                              </p:par>
                              <p:par>
                                <p:cTn id="107" presetID="23" presetClass="entr" presetSubtype="528" fill="hold" nodeType="withEffect">
                                  <p:stCondLst>
                                    <p:cond delay="1200"/>
                                  </p:stCondLst>
                                  <p:childTnLst>
                                    <p:set>
                                      <p:cBhvr>
                                        <p:cTn id="108" dur="1" fill="hold">
                                          <p:stCondLst>
                                            <p:cond delay="0"/>
                                          </p:stCondLst>
                                        </p:cTn>
                                        <p:tgtEl>
                                          <p:spTgt spid="73"/>
                                        </p:tgtEl>
                                        <p:attrNameLst>
                                          <p:attrName>style.visibility</p:attrName>
                                        </p:attrNameLst>
                                      </p:cBhvr>
                                      <p:to>
                                        <p:strVal val="visible"/>
                                      </p:to>
                                    </p:set>
                                    <p:anim calcmode="lin" valueType="num">
                                      <p:cBhvr>
                                        <p:cTn id="109" dur="500" fill="hold"/>
                                        <p:tgtEl>
                                          <p:spTgt spid="73"/>
                                        </p:tgtEl>
                                        <p:attrNameLst>
                                          <p:attrName>ppt_w</p:attrName>
                                        </p:attrNameLst>
                                      </p:cBhvr>
                                      <p:tavLst>
                                        <p:tav tm="0">
                                          <p:val>
                                            <p:fltVal val="0"/>
                                          </p:val>
                                        </p:tav>
                                        <p:tav tm="100000">
                                          <p:val>
                                            <p:strVal val="#ppt_w"/>
                                          </p:val>
                                        </p:tav>
                                      </p:tavLst>
                                    </p:anim>
                                    <p:anim calcmode="lin" valueType="num">
                                      <p:cBhvr>
                                        <p:cTn id="110" dur="500" fill="hold"/>
                                        <p:tgtEl>
                                          <p:spTgt spid="73"/>
                                        </p:tgtEl>
                                        <p:attrNameLst>
                                          <p:attrName>ppt_h</p:attrName>
                                        </p:attrNameLst>
                                      </p:cBhvr>
                                      <p:tavLst>
                                        <p:tav tm="0">
                                          <p:val>
                                            <p:fltVal val="0"/>
                                          </p:val>
                                        </p:tav>
                                        <p:tav tm="100000">
                                          <p:val>
                                            <p:strVal val="#ppt_h"/>
                                          </p:val>
                                        </p:tav>
                                      </p:tavLst>
                                    </p:anim>
                                    <p:anim calcmode="lin" valueType="num">
                                      <p:cBhvr>
                                        <p:cTn id="111" dur="500" fill="hold"/>
                                        <p:tgtEl>
                                          <p:spTgt spid="73"/>
                                        </p:tgtEl>
                                        <p:attrNameLst>
                                          <p:attrName>ppt_x</p:attrName>
                                        </p:attrNameLst>
                                      </p:cBhvr>
                                      <p:tavLst>
                                        <p:tav tm="0">
                                          <p:val>
                                            <p:fltVal val="0.5"/>
                                          </p:val>
                                        </p:tav>
                                        <p:tav tm="100000">
                                          <p:val>
                                            <p:strVal val="#ppt_x"/>
                                          </p:val>
                                        </p:tav>
                                      </p:tavLst>
                                    </p:anim>
                                    <p:anim calcmode="lin" valueType="num">
                                      <p:cBhvr>
                                        <p:cTn id="112" dur="500" fill="hold"/>
                                        <p:tgtEl>
                                          <p:spTgt spid="73"/>
                                        </p:tgtEl>
                                        <p:attrNameLst>
                                          <p:attrName>ppt_y</p:attrName>
                                        </p:attrNameLst>
                                      </p:cBhvr>
                                      <p:tavLst>
                                        <p:tav tm="0">
                                          <p:val>
                                            <p:fltVal val="0.5"/>
                                          </p:val>
                                        </p:tav>
                                        <p:tav tm="100000">
                                          <p:val>
                                            <p:strVal val="#ppt_y"/>
                                          </p:val>
                                        </p:tav>
                                      </p:tavLst>
                                    </p:anim>
                                  </p:childTnLst>
                                </p:cTn>
                              </p:par>
                            </p:childTnLst>
                          </p:cTn>
                        </p:par>
                        <p:par>
                          <p:cTn id="113" fill="hold">
                            <p:stCondLst>
                              <p:cond delay="500"/>
                            </p:stCondLst>
                            <p:childTnLst>
                              <p:par>
                                <p:cTn id="114" presetID="21" presetClass="entr" presetSubtype="1" fill="hold" nodeType="afterEffect">
                                  <p:stCondLst>
                                    <p:cond delay="0"/>
                                  </p:stCondLst>
                                  <p:childTnLst>
                                    <p:set>
                                      <p:cBhvr>
                                        <p:cTn id="115" dur="1" fill="hold">
                                          <p:stCondLst>
                                            <p:cond delay="0"/>
                                          </p:stCondLst>
                                        </p:cTn>
                                        <p:tgtEl>
                                          <p:spTgt spid="48"/>
                                        </p:tgtEl>
                                        <p:attrNameLst>
                                          <p:attrName>style.visibility</p:attrName>
                                        </p:attrNameLst>
                                      </p:cBhvr>
                                      <p:to>
                                        <p:strVal val="visible"/>
                                      </p:to>
                                    </p:set>
                                    <p:animEffect transition="in" filter="wheel(1)">
                                      <p:cBhvr>
                                        <p:cTn id="116" dur="1000"/>
                                        <p:tgtEl>
                                          <p:spTgt spid="48"/>
                                        </p:tgtEl>
                                      </p:cBhvr>
                                    </p:animEffect>
                                  </p:childTnLst>
                                </p:cTn>
                              </p:par>
                              <p:par>
                                <p:cTn id="117" presetID="10" presetClass="entr" presetSubtype="0" fill="hold" nodeType="withEffect">
                                  <p:stCondLst>
                                    <p:cond delay="200"/>
                                  </p:stCondLst>
                                  <p:childTnLst>
                                    <p:set>
                                      <p:cBhvr>
                                        <p:cTn id="118" dur="1" fill="hold">
                                          <p:stCondLst>
                                            <p:cond delay="0"/>
                                          </p:stCondLst>
                                        </p:cTn>
                                        <p:tgtEl>
                                          <p:spTgt spid="121"/>
                                        </p:tgtEl>
                                        <p:attrNameLst>
                                          <p:attrName>style.visibility</p:attrName>
                                        </p:attrNameLst>
                                      </p:cBhvr>
                                      <p:to>
                                        <p:strVal val="visible"/>
                                      </p:to>
                                    </p:set>
                                    <p:animEffect transition="in" filter="fade">
                                      <p:cBhvr>
                                        <p:cTn id="119" dur="500"/>
                                        <p:tgtEl>
                                          <p:spTgt spid="121"/>
                                        </p:tgtEl>
                                      </p:cBhvr>
                                    </p:animEffect>
                                  </p:childTnLst>
                                </p:cTn>
                              </p:par>
                              <p:par>
                                <p:cTn id="120" presetID="22" presetClass="entr" presetSubtype="8" fill="hold" nodeType="withEffect">
                                  <p:stCondLst>
                                    <p:cond delay="0"/>
                                  </p:stCondLst>
                                  <p:childTnLst>
                                    <p:set>
                                      <p:cBhvr>
                                        <p:cTn id="121" dur="1" fill="hold">
                                          <p:stCondLst>
                                            <p:cond delay="0"/>
                                          </p:stCondLst>
                                        </p:cTn>
                                        <p:tgtEl>
                                          <p:spTgt spid="41988"/>
                                        </p:tgtEl>
                                        <p:attrNameLst>
                                          <p:attrName>style.visibility</p:attrName>
                                        </p:attrNameLst>
                                      </p:cBhvr>
                                      <p:to>
                                        <p:strVal val="visible"/>
                                      </p:to>
                                    </p:set>
                                    <p:animEffect transition="in" filter="wipe(left)">
                                      <p:cBhvr>
                                        <p:cTn id="122"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图片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2700"/>
            <a:ext cx="121920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6" name="直接连接符​​ 14"/>
          <p:cNvCxnSpPr/>
          <p:nvPr/>
        </p:nvCxnSpPr>
        <p:spPr>
          <a:xfrm>
            <a:off x="3183412" y="995958"/>
            <a:ext cx="5922645" cy="0"/>
          </a:xfrm>
          <a:prstGeom prst="line">
            <a:avLst/>
          </a:prstGeom>
          <a:ln w="9525">
            <a:solidFill>
              <a:srgbClr val="333333"/>
            </a:solidFill>
            <a:prstDash val="solid"/>
          </a:ln>
        </p:spPr>
        <p:style>
          <a:lnRef idx="1">
            <a:schemeClr val="accent1"/>
          </a:lnRef>
          <a:fillRef idx="0">
            <a:schemeClr val="accent1"/>
          </a:fillRef>
          <a:effectRef idx="0">
            <a:schemeClr val="accent1"/>
          </a:effectRef>
          <a:fontRef idx="minor">
            <a:schemeClr val="tx1"/>
          </a:fontRef>
        </p:style>
      </p:cxnSp>
      <p:sp>
        <p:nvSpPr>
          <p:cNvPr id="124" name="Text Box 18"/>
          <p:cNvSpPr txBox="1">
            <a:spLocks noChangeArrowheads="1"/>
          </p:cNvSpPr>
          <p:nvPr/>
        </p:nvSpPr>
        <p:spPr bwMode="gray">
          <a:xfrm>
            <a:off x="3743960" y="350520"/>
            <a:ext cx="470344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36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sym typeface="+mn-ea"/>
              </a:rPr>
              <a:t>竞品分析</a:t>
            </a:r>
          </a:p>
        </p:txBody>
      </p:sp>
      <p:cxnSp>
        <p:nvCxnSpPr>
          <p:cNvPr id="109" name="直接连接符 108"/>
          <p:cNvCxnSpPr/>
          <p:nvPr/>
        </p:nvCxnSpPr>
        <p:spPr>
          <a:xfrm>
            <a:off x="1853487" y="1277364"/>
            <a:ext cx="1099820"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110" name="椭圆 109"/>
          <p:cNvSpPr/>
          <p:nvPr/>
        </p:nvSpPr>
        <p:spPr>
          <a:xfrm>
            <a:off x="1642110" y="1139825"/>
            <a:ext cx="381635" cy="452120"/>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latin typeface="+mj-ea"/>
                <a:ea typeface="+mj-ea"/>
              </a:rPr>
              <a:t>1</a:t>
            </a:r>
            <a:endParaRPr lang="zh-CN" altLang="en-US" dirty="0">
              <a:solidFill>
                <a:prstClr val="white"/>
              </a:solidFill>
              <a:latin typeface="+mj-ea"/>
              <a:ea typeface="+mj-ea"/>
            </a:endParaRPr>
          </a:p>
        </p:txBody>
      </p:sp>
      <p:sp>
        <p:nvSpPr>
          <p:cNvPr id="63" name="文本框 62"/>
          <p:cNvSpPr txBox="1"/>
          <p:nvPr/>
        </p:nvSpPr>
        <p:spPr>
          <a:xfrm>
            <a:off x="3117850" y="1212215"/>
            <a:ext cx="1800860" cy="307340"/>
          </a:xfrm>
          <a:prstGeom prst="rect">
            <a:avLst/>
          </a:prstGeom>
          <a:noFill/>
        </p:spPr>
        <p:txBody>
          <a:bodyPr wrap="square" lIns="0" tIns="0" rIns="0" bIns="0" rtlCol="0">
            <a:spAutoFit/>
          </a:bodyPr>
          <a:lstStyle/>
          <a:p>
            <a:r>
              <a:rPr lang="zh-CN" altLang="en-US" sz="2000" dirty="0">
                <a:solidFill>
                  <a:schemeClr val="accent6"/>
                </a:solidFill>
                <a:latin typeface="微软雅黑" panose="020B0503020204020204" pitchFamily="34" charset="-122"/>
                <a:ea typeface="微软雅黑" panose="020B0503020204020204" pitchFamily="34" charset="-122"/>
              </a:rPr>
              <a:t>访问量</a:t>
            </a:r>
          </a:p>
        </p:txBody>
      </p:sp>
      <p:graphicFrame>
        <p:nvGraphicFramePr>
          <p:cNvPr id="66" name="表格 65"/>
          <p:cNvGraphicFramePr>
            <a:graphicFrameLocks noGrp="1"/>
          </p:cNvGraphicFramePr>
          <p:nvPr>
            <p:custDataLst>
              <p:tags r:id="rId1"/>
            </p:custDataLst>
          </p:nvPr>
        </p:nvGraphicFramePr>
        <p:xfrm>
          <a:off x="2608580" y="1873250"/>
          <a:ext cx="7520305" cy="4213225"/>
        </p:xfrm>
        <a:graphic>
          <a:graphicData uri="http://schemas.openxmlformats.org/drawingml/2006/table">
            <a:tbl>
              <a:tblPr firstRow="1" firstCol="1" bandRow="1">
                <a:tableStyleId>{5C22544A-7EE6-4342-B048-85BDC9FD1C3A}</a:tableStyleId>
              </a:tblPr>
              <a:tblGrid>
                <a:gridCol w="971550">
                  <a:extLst>
                    <a:ext uri="{9D8B030D-6E8A-4147-A177-3AD203B41FA5}">
                      <a16:colId xmlns:a16="http://schemas.microsoft.com/office/drawing/2014/main" val="20000"/>
                    </a:ext>
                  </a:extLst>
                </a:gridCol>
                <a:gridCol w="819785">
                  <a:extLst>
                    <a:ext uri="{9D8B030D-6E8A-4147-A177-3AD203B41FA5}">
                      <a16:colId xmlns:a16="http://schemas.microsoft.com/office/drawing/2014/main" val="20001"/>
                    </a:ext>
                  </a:extLst>
                </a:gridCol>
                <a:gridCol w="862330">
                  <a:extLst>
                    <a:ext uri="{9D8B030D-6E8A-4147-A177-3AD203B41FA5}">
                      <a16:colId xmlns:a16="http://schemas.microsoft.com/office/drawing/2014/main" val="20002"/>
                    </a:ext>
                  </a:extLst>
                </a:gridCol>
                <a:gridCol w="863600">
                  <a:extLst>
                    <a:ext uri="{9D8B030D-6E8A-4147-A177-3AD203B41FA5}">
                      <a16:colId xmlns:a16="http://schemas.microsoft.com/office/drawing/2014/main" val="20003"/>
                    </a:ext>
                  </a:extLst>
                </a:gridCol>
                <a:gridCol w="857885">
                  <a:extLst>
                    <a:ext uri="{9D8B030D-6E8A-4147-A177-3AD203B41FA5}">
                      <a16:colId xmlns:a16="http://schemas.microsoft.com/office/drawing/2014/main" val="20004"/>
                    </a:ext>
                  </a:extLst>
                </a:gridCol>
                <a:gridCol w="972820">
                  <a:extLst>
                    <a:ext uri="{9D8B030D-6E8A-4147-A177-3AD203B41FA5}">
                      <a16:colId xmlns:a16="http://schemas.microsoft.com/office/drawing/2014/main" val="20005"/>
                    </a:ext>
                  </a:extLst>
                </a:gridCol>
                <a:gridCol w="1094105">
                  <a:extLst>
                    <a:ext uri="{9D8B030D-6E8A-4147-A177-3AD203B41FA5}">
                      <a16:colId xmlns:a16="http://schemas.microsoft.com/office/drawing/2014/main" val="20006"/>
                    </a:ext>
                  </a:extLst>
                </a:gridCol>
                <a:gridCol w="1078230">
                  <a:extLst>
                    <a:ext uri="{9D8B030D-6E8A-4147-A177-3AD203B41FA5}">
                      <a16:colId xmlns:a16="http://schemas.microsoft.com/office/drawing/2014/main" val="20007"/>
                    </a:ext>
                  </a:extLst>
                </a:gridCol>
              </a:tblGrid>
              <a:tr h="1203960">
                <a:tc>
                  <a:txBody>
                    <a:bodyPr/>
                    <a:lstStyle/>
                    <a:p>
                      <a:pPr algn="r"/>
                      <a:r>
                        <a:rPr lang="zh-CN" sz="1800" kern="100" dirty="0">
                          <a:effectLst/>
                        </a:rPr>
                        <a:t> </a:t>
                      </a:r>
                      <a:r>
                        <a:rPr lang="en-US" sz="1800" kern="100" dirty="0">
                          <a:effectLst/>
                        </a:rPr>
                        <a:t>   </a:t>
                      </a:r>
                      <a:r>
                        <a:rPr lang="zh-CN" sz="1200" kern="100" dirty="0">
                          <a:effectLst/>
                        </a:rPr>
                        <a:t>数据</a:t>
                      </a:r>
                      <a:endParaRPr lang="en-US" altLang="zh-CN" sz="1200" kern="100" dirty="0">
                        <a:effectLst/>
                      </a:endParaRPr>
                    </a:p>
                    <a:p>
                      <a:pPr algn="r"/>
                      <a:r>
                        <a:rPr lang="zh-CN" sz="1200" kern="100" dirty="0">
                          <a:effectLst/>
                        </a:rPr>
                        <a:t> 类型</a:t>
                      </a:r>
                      <a:endParaRPr lang="zh-CN" sz="1600" kern="100" dirty="0">
                        <a:effectLst/>
                      </a:endParaRPr>
                    </a:p>
                    <a:p>
                      <a:pPr marR="285750" algn="ctr"/>
                      <a:r>
                        <a:rPr lang="zh-CN" sz="1050" kern="100" dirty="0">
                          <a:effectLst/>
                        </a:rPr>
                        <a:t>竞品名称</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zh-CN" sz="1800" kern="100">
                          <a:effectLst/>
                        </a:rPr>
                        <a:t>网站运行时长</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zh-CN" sz="1800" kern="100">
                          <a:effectLst/>
                        </a:rPr>
                        <a:t>综合排名</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zh-CN" sz="1800" kern="100">
                          <a:effectLst/>
                        </a:rPr>
                        <a:t>一周平均排名</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zh-CN" sz="1800" kern="100">
                          <a:effectLst/>
                        </a:rPr>
                        <a:t>一周变化趋势</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zh-CN" sz="1800" kern="100">
                          <a:effectLst/>
                        </a:rPr>
                        <a:t>日均</a:t>
                      </a:r>
                      <a:r>
                        <a:rPr lang="en-US" sz="1800" kern="100">
                          <a:effectLst/>
                        </a:rPr>
                        <a:t>IP</a:t>
                      </a:r>
                      <a:r>
                        <a:rPr lang="zh-CN" sz="1800" kern="100">
                          <a:effectLst/>
                        </a:rPr>
                        <a:t>访问量</a:t>
                      </a:r>
                      <a:r>
                        <a:rPr lang="en-US" sz="1800" kern="100">
                          <a:effectLst/>
                        </a:rPr>
                        <a:t>[</a:t>
                      </a:r>
                      <a:r>
                        <a:rPr lang="zh-CN" sz="1800" kern="100">
                          <a:effectLst/>
                        </a:rPr>
                        <a:t>当周平均</a:t>
                      </a:r>
                      <a:r>
                        <a:rPr lang="en-US" sz="1800" kern="100">
                          <a:effectLst/>
                        </a:rPr>
                        <a:t>]</a:t>
                      </a:r>
                      <a:endParaRPr lang="en-US"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zh-CN" sz="1800" kern="100">
                          <a:effectLst/>
                        </a:rPr>
                        <a:t>日均</a:t>
                      </a:r>
                      <a:r>
                        <a:rPr lang="en-US" sz="1800" kern="100">
                          <a:effectLst/>
                        </a:rPr>
                        <a:t>PV</a:t>
                      </a:r>
                      <a:r>
                        <a:rPr lang="zh-CN" sz="1800" kern="100">
                          <a:effectLst/>
                        </a:rPr>
                        <a:t>访问量</a:t>
                      </a:r>
                      <a:r>
                        <a:rPr lang="en-US" sz="1800" kern="100">
                          <a:effectLst/>
                        </a:rPr>
                        <a:t>[</a:t>
                      </a:r>
                      <a:r>
                        <a:rPr lang="zh-CN" sz="1800" kern="100">
                          <a:effectLst/>
                        </a:rPr>
                        <a:t>当周平均</a:t>
                      </a:r>
                      <a:r>
                        <a:rPr lang="en-US" sz="1800" kern="100">
                          <a:effectLst/>
                        </a:rPr>
                        <a:t>]</a:t>
                      </a:r>
                      <a:endParaRPr lang="en-US"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zh-CN" sz="1800" kern="100">
                          <a:effectLst/>
                        </a:rPr>
                        <a:t>国家地区排名</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902970">
                <a:tc>
                  <a:txBody>
                    <a:bodyPr/>
                    <a:lstStyle/>
                    <a:p>
                      <a:pPr algn="ctr"/>
                      <a:r>
                        <a:rPr lang="zh-CN" sz="1800" kern="100">
                          <a:effectLst/>
                        </a:rPr>
                        <a:t>维普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800" kern="100">
                          <a:effectLst/>
                        </a:rPr>
                        <a:t>20</a:t>
                      </a:r>
                      <a:r>
                        <a:rPr lang="zh-CN" sz="1800" kern="100">
                          <a:effectLst/>
                        </a:rPr>
                        <a:t>年</a:t>
                      </a:r>
                      <a:r>
                        <a:rPr lang="en-US" sz="1800" kern="100">
                          <a:effectLst/>
                        </a:rPr>
                        <a:t>10</a:t>
                      </a:r>
                      <a:r>
                        <a:rPr lang="zh-CN" sz="1800" kern="100">
                          <a:effectLst/>
                        </a:rPr>
                        <a:t>月</a:t>
                      </a:r>
                      <a:r>
                        <a:rPr lang="en-US" sz="1800" kern="100">
                          <a:effectLst/>
                        </a:rPr>
                        <a:t>16</a:t>
                      </a:r>
                      <a:r>
                        <a:rPr lang="zh-CN" sz="1800" kern="100">
                          <a:effectLst/>
                        </a:rPr>
                        <a:t>天</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800" kern="100">
                          <a:effectLst/>
                        </a:rPr>
                        <a:t>10614</a:t>
                      </a:r>
                      <a:endParaRPr lang="en-US"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800" kern="100">
                          <a:effectLst/>
                        </a:rPr>
                        <a:t>7182</a:t>
                      </a:r>
                      <a:endParaRPr lang="en-US"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800" kern="100">
                          <a:effectLst/>
                        </a:rPr>
                        <a:t>+10371</a:t>
                      </a:r>
                      <a:endParaRPr lang="en-US"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800" kern="100">
                          <a:effectLst/>
                        </a:rPr>
                        <a:t>4.71</a:t>
                      </a:r>
                      <a:r>
                        <a:rPr lang="zh-CN" sz="1800" kern="100">
                          <a:effectLst/>
                        </a:rPr>
                        <a:t>万</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800" kern="100">
                          <a:effectLst/>
                        </a:rPr>
                        <a:t>8.02</a:t>
                      </a:r>
                      <a:r>
                        <a:rPr lang="zh-CN" sz="1800" kern="100">
                          <a:effectLst/>
                        </a:rPr>
                        <a:t>万</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800" kern="100">
                          <a:effectLst/>
                        </a:rPr>
                        <a:t>1183</a:t>
                      </a:r>
                      <a:endParaRPr lang="en-US"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01345">
                <a:tc>
                  <a:txBody>
                    <a:bodyPr/>
                    <a:lstStyle/>
                    <a:p>
                      <a:pPr algn="ctr"/>
                      <a:r>
                        <a:rPr lang="zh-CN" sz="1800" kern="100">
                          <a:effectLst/>
                        </a:rPr>
                        <a:t>万方</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800" kern="100">
                          <a:effectLst/>
                        </a:rPr>
                        <a:t>21</a:t>
                      </a:r>
                      <a:r>
                        <a:rPr lang="zh-CN" sz="1800" kern="100">
                          <a:effectLst/>
                        </a:rPr>
                        <a:t>年</a:t>
                      </a:r>
                      <a:r>
                        <a:rPr lang="en-US" sz="1800" kern="100">
                          <a:effectLst/>
                        </a:rPr>
                        <a:t>8</a:t>
                      </a:r>
                      <a:r>
                        <a:rPr lang="zh-CN" sz="1800" kern="100">
                          <a:effectLst/>
                        </a:rPr>
                        <a:t>月</a:t>
                      </a:r>
                      <a:r>
                        <a:rPr lang="en-US" sz="1800" kern="100">
                          <a:effectLst/>
                        </a:rPr>
                        <a:t>5</a:t>
                      </a:r>
                      <a:r>
                        <a:rPr lang="zh-CN" sz="1800" kern="100">
                          <a:effectLst/>
                        </a:rPr>
                        <a:t>天</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800" kern="100">
                          <a:effectLst/>
                        </a:rPr>
                        <a:t>2588</a:t>
                      </a:r>
                      <a:endParaRPr lang="en-US"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800" kern="100">
                          <a:effectLst/>
                        </a:rPr>
                        <a:t>2675</a:t>
                      </a:r>
                      <a:endParaRPr lang="en-US"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800" kern="100">
                          <a:effectLst/>
                        </a:rPr>
                        <a:t>-98</a:t>
                      </a:r>
                      <a:endParaRPr lang="en-US"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800" kern="100">
                          <a:effectLst/>
                        </a:rPr>
                        <a:t>15.38</a:t>
                      </a:r>
                      <a:r>
                        <a:rPr lang="zh-CN" sz="1800" kern="100">
                          <a:effectLst/>
                        </a:rPr>
                        <a:t>万</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800" kern="100">
                          <a:effectLst/>
                        </a:rPr>
                        <a:t>68.01</a:t>
                      </a:r>
                      <a:r>
                        <a:rPr lang="zh-CN" sz="1800" kern="100">
                          <a:effectLst/>
                        </a:rPr>
                        <a:t>万</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800" kern="100">
                          <a:effectLst/>
                        </a:rPr>
                        <a:t>306</a:t>
                      </a:r>
                      <a:endParaRPr lang="en-US"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601980">
                <a:tc>
                  <a:txBody>
                    <a:bodyPr/>
                    <a:lstStyle/>
                    <a:p>
                      <a:pPr algn="ctr"/>
                      <a:r>
                        <a:rPr lang="zh-CN" sz="1800" kern="100">
                          <a:effectLst/>
                        </a:rPr>
                        <a:t>中国知网</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800" kern="100">
                          <a:effectLst/>
                        </a:rPr>
                        <a:t>21</a:t>
                      </a:r>
                      <a:r>
                        <a:rPr lang="zh-CN" sz="1800" kern="100">
                          <a:effectLst/>
                        </a:rPr>
                        <a:t>年</a:t>
                      </a:r>
                      <a:r>
                        <a:rPr lang="en-US" sz="1800" kern="100">
                          <a:effectLst/>
                        </a:rPr>
                        <a:t>5</a:t>
                      </a:r>
                      <a:r>
                        <a:rPr lang="zh-CN" sz="1800" kern="100">
                          <a:effectLst/>
                        </a:rPr>
                        <a:t>月</a:t>
                      </a:r>
                      <a:r>
                        <a:rPr lang="en-US" sz="1800" kern="100">
                          <a:effectLst/>
                        </a:rPr>
                        <a:t>4</a:t>
                      </a:r>
                      <a:r>
                        <a:rPr lang="zh-CN" sz="1800" kern="100">
                          <a:effectLst/>
                        </a:rPr>
                        <a:t>天</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800" kern="100">
                          <a:effectLst/>
                        </a:rPr>
                        <a:t>1642</a:t>
                      </a:r>
                      <a:endParaRPr lang="en-US"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800" kern="100">
                          <a:effectLst/>
                        </a:rPr>
                        <a:t>2,220</a:t>
                      </a:r>
                      <a:endParaRPr lang="en-US"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800" kern="100">
                          <a:effectLst/>
                        </a:rPr>
                        <a:t>- 417</a:t>
                      </a:r>
                      <a:endParaRPr lang="en-US"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800" kern="100">
                          <a:effectLst/>
                        </a:rPr>
                        <a:t>21</a:t>
                      </a:r>
                      <a:r>
                        <a:rPr lang="zh-CN" sz="1800" kern="100">
                          <a:effectLst/>
                        </a:rPr>
                        <a:t>万</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800" kern="100">
                          <a:effectLst/>
                        </a:rPr>
                        <a:t>93.5</a:t>
                      </a:r>
                      <a:r>
                        <a:rPr lang="zh-CN" sz="1800" kern="100">
                          <a:effectLst/>
                        </a:rPr>
                        <a:t>万</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800" kern="100">
                          <a:effectLst/>
                        </a:rPr>
                        <a:t>280</a:t>
                      </a:r>
                      <a:endParaRPr lang="en-US"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902970">
                <a:tc>
                  <a:txBody>
                    <a:bodyPr/>
                    <a:lstStyle/>
                    <a:p>
                      <a:pPr algn="ctr"/>
                      <a:r>
                        <a:rPr lang="en-US" altLang="zh-CN" sz="1600" kern="100" dirty="0">
                          <a:effectLst/>
                          <a:latin typeface="Calibri" panose="020F0502020204030204" pitchFamily="34" charset="0"/>
                          <a:ea typeface="宋体" panose="02010600030101010101" pitchFamily="2" charset="-122"/>
                          <a:cs typeface="Times New Roman" panose="02020603050405020304" pitchFamily="18" charset="0"/>
                        </a:rPr>
                        <a:t>Web of Science</a:t>
                      </a:r>
                    </a:p>
                  </a:txBody>
                  <a:tcPr marL="68580" marR="68580" marT="0" marB="0"/>
                </a:tc>
                <a:tc>
                  <a:txBody>
                    <a:bodyPr/>
                    <a:lstStyle/>
                    <a:p>
                      <a:pPr algn="ctr"/>
                      <a:r>
                        <a:rPr lang="en-US" sz="1800" kern="100">
                          <a:effectLst/>
                        </a:rPr>
                        <a:t>18</a:t>
                      </a:r>
                      <a:r>
                        <a:rPr lang="zh-CN" sz="1800" kern="100">
                          <a:effectLst/>
                        </a:rPr>
                        <a:t>年</a:t>
                      </a:r>
                      <a:r>
                        <a:rPr lang="en-US" sz="1800" kern="100">
                          <a:effectLst/>
                        </a:rPr>
                        <a:t>4</a:t>
                      </a:r>
                      <a:r>
                        <a:rPr lang="zh-CN" sz="1800" kern="100">
                          <a:effectLst/>
                        </a:rPr>
                        <a:t>月</a:t>
                      </a:r>
                      <a:r>
                        <a:rPr lang="en-US" sz="1800" kern="100">
                          <a:effectLst/>
                        </a:rPr>
                        <a:t>18</a:t>
                      </a:r>
                      <a:r>
                        <a:rPr lang="zh-CN" sz="1800" kern="100">
                          <a:effectLst/>
                        </a:rPr>
                        <a:t>天</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800" kern="100">
                          <a:effectLst/>
                        </a:rPr>
                        <a:t>9164</a:t>
                      </a:r>
                      <a:endParaRPr lang="en-US"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800" kern="100">
                          <a:effectLst/>
                        </a:rPr>
                        <a:t>7416</a:t>
                      </a:r>
                      <a:endParaRPr lang="en-US"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800" kern="100">
                          <a:effectLst/>
                        </a:rPr>
                        <a:t>+4259</a:t>
                      </a:r>
                      <a:endParaRPr lang="en-US"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800" kern="100">
                          <a:effectLst/>
                        </a:rPr>
                        <a:t>4.5</a:t>
                      </a:r>
                      <a:r>
                        <a:rPr lang="zh-CN" sz="1800" kern="100">
                          <a:effectLst/>
                        </a:rPr>
                        <a:t>万</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800" kern="100">
                          <a:effectLst/>
                        </a:rPr>
                        <a:t>35.55</a:t>
                      </a:r>
                      <a:r>
                        <a:rPr lang="zh-CN" sz="1800" kern="100">
                          <a:effectLst/>
                        </a:rPr>
                        <a:t>万</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350"/>
                        </a:lnSpc>
                      </a:pPr>
                      <a:r>
                        <a:rPr lang="en-US" sz="1800" kern="100" dirty="0">
                          <a:effectLst/>
                        </a:rPr>
                        <a:t>2803</a:t>
                      </a:r>
                      <a:endParaRPr lang="en-US"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grpSp>
        <p:nvGrpSpPr>
          <p:cNvPr id="41988" name="组合 3"/>
          <p:cNvGrpSpPr/>
          <p:nvPr/>
        </p:nvGrpSpPr>
        <p:grpSpPr bwMode="auto">
          <a:xfrm>
            <a:off x="196850" y="182563"/>
            <a:ext cx="238125" cy="347662"/>
            <a:chOff x="0" y="0"/>
            <a:chExt cx="569789" cy="829904"/>
          </a:xfrm>
        </p:grpSpPr>
        <p:sp>
          <p:nvSpPr>
            <p:cNvPr id="41998" name="菱形 39"/>
            <p:cNvSpPr>
              <a:spLocks noChangeArrowheads="1"/>
            </p:cNvSpPr>
            <p:nvPr/>
          </p:nvSpPr>
          <p:spPr bwMode="auto">
            <a:xfrm>
              <a:off x="0" y="0"/>
              <a:ext cx="569789" cy="569790"/>
            </a:xfrm>
            <a:prstGeom prst="diamond">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1999" name="菱形 40"/>
            <p:cNvSpPr>
              <a:spLocks noChangeArrowheads="1"/>
            </p:cNvSpPr>
            <p:nvPr/>
          </p:nvSpPr>
          <p:spPr bwMode="auto">
            <a:xfrm>
              <a:off x="0" y="260114"/>
              <a:ext cx="569789" cy="569790"/>
            </a:xfrm>
            <a:prstGeom prst="diamond">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pic>
        <p:nvPicPr>
          <p:cNvPr id="5" name="图片 4"/>
          <p:cNvPicPr>
            <a:picLocks noChangeAspect="1"/>
          </p:cNvPicPr>
          <p:nvPr/>
        </p:nvPicPr>
        <p:blipFill>
          <a:blip r:embed="rId4"/>
          <a:stretch>
            <a:fillRect/>
          </a:stretch>
        </p:blipFill>
        <p:spPr>
          <a:xfrm>
            <a:off x="666750" y="113665"/>
            <a:ext cx="2492375" cy="74803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0"/>
                                        </p:tgtEl>
                                        <p:attrNameLst>
                                          <p:attrName>style.visibility</p:attrName>
                                        </p:attrNameLst>
                                      </p:cBhvr>
                                      <p:to>
                                        <p:strVal val="visible"/>
                                      </p:to>
                                    </p:set>
                                    <p:anim calcmode="lin" valueType="num">
                                      <p:cBhvr>
                                        <p:cTn id="7" dur="500" fill="hold"/>
                                        <p:tgtEl>
                                          <p:spTgt spid="110"/>
                                        </p:tgtEl>
                                        <p:attrNameLst>
                                          <p:attrName>ppt_w</p:attrName>
                                        </p:attrNameLst>
                                      </p:cBhvr>
                                      <p:tavLst>
                                        <p:tav tm="0">
                                          <p:val>
                                            <p:fltVal val="0"/>
                                          </p:val>
                                        </p:tav>
                                        <p:tav tm="100000">
                                          <p:val>
                                            <p:strVal val="#ppt_w"/>
                                          </p:val>
                                        </p:tav>
                                      </p:tavLst>
                                    </p:anim>
                                    <p:anim calcmode="lin" valueType="num">
                                      <p:cBhvr>
                                        <p:cTn id="8" dur="500" fill="hold"/>
                                        <p:tgtEl>
                                          <p:spTgt spid="110"/>
                                        </p:tgtEl>
                                        <p:attrNameLst>
                                          <p:attrName>ppt_h</p:attrName>
                                        </p:attrNameLst>
                                      </p:cBhvr>
                                      <p:tavLst>
                                        <p:tav tm="0">
                                          <p:val>
                                            <p:fltVal val="0"/>
                                          </p:val>
                                        </p:tav>
                                        <p:tav tm="100000">
                                          <p:val>
                                            <p:strVal val="#ppt_h"/>
                                          </p:val>
                                        </p:tav>
                                      </p:tavLst>
                                    </p:anim>
                                    <p:animEffect transition="in" filter="fade">
                                      <p:cBhvr>
                                        <p:cTn id="9" dur="500"/>
                                        <p:tgtEl>
                                          <p:spTgt spid="110"/>
                                        </p:tgtEl>
                                      </p:cBhvr>
                                    </p:animEffect>
                                  </p:childTnLst>
                                </p:cTn>
                              </p:par>
                              <p:par>
                                <p:cTn id="10" presetID="22" presetClass="entr" presetSubtype="8" fill="hold" nodeType="withEffect">
                                  <p:stCondLst>
                                    <p:cond delay="800"/>
                                  </p:stCondLst>
                                  <p:childTnLst>
                                    <p:set>
                                      <p:cBhvr>
                                        <p:cTn id="11" dur="1" fill="hold">
                                          <p:stCondLst>
                                            <p:cond delay="0"/>
                                          </p:stCondLst>
                                        </p:cTn>
                                        <p:tgtEl>
                                          <p:spTgt spid="109"/>
                                        </p:tgtEl>
                                        <p:attrNameLst>
                                          <p:attrName>style.visibility</p:attrName>
                                        </p:attrNameLst>
                                      </p:cBhvr>
                                      <p:to>
                                        <p:strVal val="visible"/>
                                      </p:to>
                                    </p:set>
                                    <p:animEffect transition="in" filter="wipe(left)">
                                      <p:cBhvr>
                                        <p:cTn id="12" dur="500"/>
                                        <p:tgtEl>
                                          <p:spTgt spid="109"/>
                                        </p:tgtEl>
                                      </p:cBhvr>
                                    </p:animEffect>
                                  </p:childTnLst>
                                </p:cTn>
                              </p:par>
                              <p:par>
                                <p:cTn id="13" presetID="22" presetClass="entr" presetSubtype="8" fill="hold" nodeType="withEffect">
                                  <p:stCondLst>
                                    <p:cond delay="0"/>
                                  </p:stCondLst>
                                  <p:childTnLst>
                                    <p:set>
                                      <p:cBhvr>
                                        <p:cTn id="14" dur="1" fill="hold">
                                          <p:stCondLst>
                                            <p:cond delay="0"/>
                                          </p:stCondLst>
                                        </p:cTn>
                                        <p:tgtEl>
                                          <p:spTgt spid="41988"/>
                                        </p:tgtEl>
                                        <p:attrNameLst>
                                          <p:attrName>style.visibility</p:attrName>
                                        </p:attrNameLst>
                                      </p:cBhvr>
                                      <p:to>
                                        <p:strVal val="visible"/>
                                      </p:to>
                                    </p:set>
                                    <p:animEffect transition="in" filter="wipe(left)">
                                      <p:cBhvr>
                                        <p:cTn id="15"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2700"/>
            <a:ext cx="121920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6" name="直接连接符​​ 14"/>
          <p:cNvCxnSpPr/>
          <p:nvPr/>
        </p:nvCxnSpPr>
        <p:spPr>
          <a:xfrm>
            <a:off x="2441097" y="843558"/>
            <a:ext cx="7400925" cy="0"/>
          </a:xfrm>
          <a:prstGeom prst="line">
            <a:avLst/>
          </a:prstGeom>
          <a:ln w="9525">
            <a:solidFill>
              <a:srgbClr val="333333"/>
            </a:solidFill>
            <a:prstDash val="solid"/>
          </a:ln>
        </p:spPr>
        <p:style>
          <a:lnRef idx="1">
            <a:schemeClr val="accent1"/>
          </a:lnRef>
          <a:fillRef idx="0">
            <a:schemeClr val="accent1"/>
          </a:fillRef>
          <a:effectRef idx="0">
            <a:schemeClr val="accent1"/>
          </a:effectRef>
          <a:fontRef idx="minor">
            <a:schemeClr val="tx1"/>
          </a:fontRef>
        </p:style>
      </p:cxnSp>
      <p:sp>
        <p:nvSpPr>
          <p:cNvPr id="124" name="Text Box 18"/>
          <p:cNvSpPr txBox="1">
            <a:spLocks noChangeArrowheads="1"/>
          </p:cNvSpPr>
          <p:nvPr/>
        </p:nvSpPr>
        <p:spPr bwMode="gray">
          <a:xfrm>
            <a:off x="2930525" y="136525"/>
            <a:ext cx="587756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40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sym typeface="+mn-ea"/>
              </a:rPr>
              <a:t>竞品分析</a:t>
            </a:r>
          </a:p>
        </p:txBody>
      </p:sp>
      <p:cxnSp>
        <p:nvCxnSpPr>
          <p:cNvPr id="4" name="直接连接符 3"/>
          <p:cNvCxnSpPr/>
          <p:nvPr/>
        </p:nvCxnSpPr>
        <p:spPr>
          <a:xfrm>
            <a:off x="1066722" y="1403094"/>
            <a:ext cx="1374140"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589915" y="1207770"/>
            <a:ext cx="476885" cy="380365"/>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latin typeface="+mj-ea"/>
                <a:ea typeface="+mj-ea"/>
              </a:rPr>
              <a:t>2</a:t>
            </a:r>
          </a:p>
        </p:txBody>
      </p:sp>
      <p:sp>
        <p:nvSpPr>
          <p:cNvPr id="2" name="文本框 1"/>
          <p:cNvSpPr txBox="1"/>
          <p:nvPr/>
        </p:nvSpPr>
        <p:spPr>
          <a:xfrm>
            <a:off x="2061845" y="1219200"/>
            <a:ext cx="2250440" cy="368935"/>
          </a:xfrm>
          <a:prstGeom prst="rect">
            <a:avLst/>
          </a:prstGeom>
          <a:noFill/>
        </p:spPr>
        <p:txBody>
          <a:bodyPr wrap="square" lIns="0" tIns="0" rIns="0" bIns="0" rtlCol="0">
            <a:spAutoFit/>
          </a:bodyPr>
          <a:lstStyle/>
          <a:p>
            <a:r>
              <a:rPr lang="zh-CN" altLang="en-US" sz="2400" dirty="0">
                <a:solidFill>
                  <a:schemeClr val="accent6"/>
                </a:solidFill>
                <a:latin typeface="微软雅黑" panose="020B0503020204020204" pitchFamily="34" charset="-122"/>
                <a:ea typeface="微软雅黑" panose="020B0503020204020204" pitchFamily="34" charset="-122"/>
              </a:rPr>
              <a:t>数据库</a:t>
            </a:r>
          </a:p>
        </p:txBody>
      </p:sp>
      <p:graphicFrame>
        <p:nvGraphicFramePr>
          <p:cNvPr id="3" name="表格 2"/>
          <p:cNvGraphicFramePr>
            <a:graphicFrameLocks noGrp="1"/>
          </p:cNvGraphicFramePr>
          <p:nvPr>
            <p:custDataLst>
              <p:tags r:id="rId1"/>
            </p:custDataLst>
          </p:nvPr>
        </p:nvGraphicFramePr>
        <p:xfrm>
          <a:off x="346710" y="1946275"/>
          <a:ext cx="6407150" cy="4785360"/>
        </p:xfrm>
        <a:graphic>
          <a:graphicData uri="http://schemas.openxmlformats.org/drawingml/2006/table">
            <a:tbl>
              <a:tblPr firstRow="1" firstCol="1" bandRow="1">
                <a:tableStyleId>{5C22544A-7EE6-4342-B048-85BDC9FD1C3A}</a:tableStyleId>
              </a:tblPr>
              <a:tblGrid>
                <a:gridCol w="1202690">
                  <a:extLst>
                    <a:ext uri="{9D8B030D-6E8A-4147-A177-3AD203B41FA5}">
                      <a16:colId xmlns:a16="http://schemas.microsoft.com/office/drawing/2014/main" val="20000"/>
                    </a:ext>
                  </a:extLst>
                </a:gridCol>
                <a:gridCol w="5204460">
                  <a:extLst>
                    <a:ext uri="{9D8B030D-6E8A-4147-A177-3AD203B41FA5}">
                      <a16:colId xmlns:a16="http://schemas.microsoft.com/office/drawing/2014/main" val="20001"/>
                    </a:ext>
                  </a:extLst>
                </a:gridCol>
              </a:tblGrid>
              <a:tr h="0">
                <a:tc>
                  <a:txBody>
                    <a:bodyPr/>
                    <a:lstStyle/>
                    <a:p>
                      <a:pPr algn="ctr"/>
                      <a:r>
                        <a:rPr lang="en-US" sz="1400" kern="100">
                          <a:effectLst/>
                        </a:rPr>
                        <a:t> </a:t>
                      </a:r>
                      <a:endParaRPr lang="en-US"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zh-CN" sz="1400" kern="100">
                          <a:effectLst/>
                        </a:rPr>
                        <a:t>数据库规模</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524000">
                <a:tc>
                  <a:txBody>
                    <a:bodyPr/>
                    <a:lstStyle/>
                    <a:p>
                      <a:pPr algn="just"/>
                      <a:r>
                        <a:rPr lang="zh-CN" sz="1400" kern="100">
                          <a:effectLst/>
                        </a:rPr>
                        <a:t>中国知网</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400" kern="100" dirty="0">
                          <a:effectLst/>
                        </a:rPr>
                        <a:t>提供</a:t>
                      </a:r>
                      <a:r>
                        <a:rPr lang="en-US" sz="1400" kern="100" dirty="0">
                          <a:effectLst/>
                        </a:rPr>
                        <a:t>CNKI </a:t>
                      </a:r>
                      <a:r>
                        <a:rPr lang="zh-CN" sz="1400" kern="100" dirty="0">
                          <a:effectLst/>
                        </a:rPr>
                        <a:t>源数据库、外文类、工业类、农业类、医药卫生类、经济类和教育类多种数据库。其中综合性数据库为中国期刊全文数据库、中国博士学位论文数据库、中国优秀硕士学位论文全文数据库、中国重要报纸全文数据库和中国重要会议文论全文数据库。</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762000">
                <a:tc>
                  <a:txBody>
                    <a:bodyPr/>
                    <a:lstStyle/>
                    <a:p>
                      <a:pPr algn="just"/>
                      <a:r>
                        <a:rPr lang="zh-CN" sz="1400" kern="100">
                          <a:effectLst/>
                        </a:rPr>
                        <a:t>维普</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400" kern="100" dirty="0">
                          <a:effectLst/>
                        </a:rPr>
                        <a:t>对国内出版发行的</a:t>
                      </a:r>
                      <a:r>
                        <a:rPr lang="en-US" sz="1400" kern="100" dirty="0">
                          <a:effectLst/>
                        </a:rPr>
                        <a:t>14000</a:t>
                      </a:r>
                      <a:r>
                        <a:rPr lang="zh-CN" sz="1400" kern="100" dirty="0">
                          <a:effectLst/>
                        </a:rPr>
                        <a:t>余种科技期刊、</a:t>
                      </a:r>
                      <a:r>
                        <a:rPr lang="en-US" sz="1400" kern="100" dirty="0">
                          <a:effectLst/>
                        </a:rPr>
                        <a:t>5600</a:t>
                      </a:r>
                      <a:r>
                        <a:rPr lang="zh-CN" sz="1400" kern="100" dirty="0">
                          <a:effectLst/>
                        </a:rPr>
                        <a:t>万篇期刊全文进行内容分析和引文分析</a:t>
                      </a:r>
                      <a:r>
                        <a:rPr lang="en-US" sz="1400" kern="100" dirty="0">
                          <a:effectLst/>
                        </a:rPr>
                        <a:t>,</a:t>
                      </a:r>
                      <a:r>
                        <a:rPr lang="zh-CN" sz="1400" kern="100" dirty="0">
                          <a:effectLst/>
                        </a:rPr>
                        <a:t>为专业用户提供一站式文献服务。</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1270000">
                <a:tc>
                  <a:txBody>
                    <a:bodyPr/>
                    <a:lstStyle/>
                    <a:p>
                      <a:pPr algn="just"/>
                      <a:r>
                        <a:rPr lang="zh-CN" sz="1400" kern="100">
                          <a:effectLst/>
                        </a:rPr>
                        <a:t>万方</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400" kern="100">
                          <a:effectLst/>
                        </a:rPr>
                        <a:t>涵盖期刊、会议纪要、论文、学术成果、学术会议论文的大型网络数据库。整合数亿条全球优质学术资源，集成期刊、学位、会议、科技报告、专利、视频等十余种资源类型，覆盖各研究层次，感知用户学术背景，智慧搜索。</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1016000">
                <a:tc>
                  <a:txBody>
                    <a:bodyPr/>
                    <a:lstStyle/>
                    <a:p>
                      <a:pPr marL="152400" indent="-152400" algn="l"/>
                      <a:r>
                        <a:rPr lang="en-US" sz="1400" kern="100">
                          <a:effectLst/>
                        </a:rPr>
                        <a:t>WebofScience</a:t>
                      </a:r>
                      <a:endParaRPr lang="en-US"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400" kern="100" dirty="0">
                          <a:effectLst/>
                        </a:rPr>
                        <a:t>Web of Science </a:t>
                      </a:r>
                      <a:r>
                        <a:rPr lang="zh-CN" sz="1400" kern="100" dirty="0">
                          <a:effectLst/>
                        </a:rPr>
                        <a:t>是全球最大、覆盖学科最多的综合性学术信息资源，收录了自然科学、工程技术、生物医学等各个研究领域最具影响力的</a:t>
                      </a:r>
                      <a:r>
                        <a:rPr lang="en-US" sz="1400" kern="100" dirty="0">
                          <a:effectLst/>
                        </a:rPr>
                        <a:t>8850</a:t>
                      </a:r>
                      <a:r>
                        <a:rPr lang="zh-CN" sz="1400" kern="100" dirty="0">
                          <a:effectLst/>
                        </a:rPr>
                        <a:t>（</a:t>
                      </a:r>
                      <a:r>
                        <a:rPr lang="en-US" sz="1400" kern="100" dirty="0">
                          <a:effectLst/>
                        </a:rPr>
                        <a:t>SCI</a:t>
                      </a:r>
                      <a:r>
                        <a:rPr lang="zh-CN" sz="1400" kern="100" dirty="0">
                          <a:effectLst/>
                        </a:rPr>
                        <a:t>）</a:t>
                      </a:r>
                      <a:r>
                        <a:rPr lang="en-US" sz="1400" kern="100" dirty="0">
                          <a:effectLst/>
                        </a:rPr>
                        <a:t>+3200</a:t>
                      </a:r>
                      <a:r>
                        <a:rPr lang="zh-CN" sz="1400" kern="100" dirty="0">
                          <a:effectLst/>
                        </a:rPr>
                        <a:t>（</a:t>
                      </a:r>
                      <a:r>
                        <a:rPr lang="en-US" sz="1400" kern="100" dirty="0">
                          <a:effectLst/>
                        </a:rPr>
                        <a:t>SSCI</a:t>
                      </a:r>
                      <a:r>
                        <a:rPr lang="zh-CN" sz="1400" kern="100" dirty="0">
                          <a:effectLst/>
                        </a:rPr>
                        <a:t>）</a:t>
                      </a:r>
                      <a:r>
                        <a:rPr lang="en-US" sz="1400" kern="100" dirty="0">
                          <a:effectLst/>
                        </a:rPr>
                        <a:t>+1700</a:t>
                      </a:r>
                      <a:r>
                        <a:rPr lang="zh-CN" sz="1400" kern="100" dirty="0">
                          <a:effectLst/>
                        </a:rPr>
                        <a:t>（</a:t>
                      </a:r>
                      <a:r>
                        <a:rPr lang="en-US" sz="1400" kern="100" dirty="0">
                          <a:effectLst/>
                        </a:rPr>
                        <a:t>AHCI</a:t>
                      </a:r>
                      <a:r>
                        <a:rPr lang="zh-CN" sz="1400" kern="100" dirty="0">
                          <a:effectLst/>
                        </a:rPr>
                        <a:t>）多种核心学术期刊。</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graphicFrame>
        <p:nvGraphicFramePr>
          <p:cNvPr id="7" name="表格 6"/>
          <p:cNvGraphicFramePr>
            <a:graphicFrameLocks noGrp="1"/>
          </p:cNvGraphicFramePr>
          <p:nvPr>
            <p:custDataLst>
              <p:tags r:id="rId2"/>
            </p:custDataLst>
          </p:nvPr>
        </p:nvGraphicFramePr>
        <p:xfrm>
          <a:off x="5880100" y="1024890"/>
          <a:ext cx="6240780" cy="4853305"/>
        </p:xfrm>
        <a:graphic>
          <a:graphicData uri="http://schemas.openxmlformats.org/drawingml/2006/table">
            <a:tbl>
              <a:tblPr firstRow="1" firstCol="1" bandRow="1">
                <a:tableStyleId>{5C22544A-7EE6-4342-B048-85BDC9FD1C3A}</a:tableStyleId>
              </a:tblPr>
              <a:tblGrid>
                <a:gridCol w="1174750">
                  <a:extLst>
                    <a:ext uri="{9D8B030D-6E8A-4147-A177-3AD203B41FA5}">
                      <a16:colId xmlns:a16="http://schemas.microsoft.com/office/drawing/2014/main" val="20000"/>
                    </a:ext>
                  </a:extLst>
                </a:gridCol>
                <a:gridCol w="5066030">
                  <a:extLst>
                    <a:ext uri="{9D8B030D-6E8A-4147-A177-3AD203B41FA5}">
                      <a16:colId xmlns:a16="http://schemas.microsoft.com/office/drawing/2014/main" val="20001"/>
                    </a:ext>
                  </a:extLst>
                </a:gridCol>
              </a:tblGrid>
              <a:tr h="307975">
                <a:tc>
                  <a:txBody>
                    <a:bodyPr/>
                    <a:lstStyle/>
                    <a:p>
                      <a:pPr algn="ctr"/>
                      <a:r>
                        <a:rPr lang="en-US" sz="1400" kern="100" dirty="0">
                          <a:effectLst/>
                        </a:rPr>
                        <a:t> </a:t>
                      </a:r>
                      <a:endParaRPr lang="en-US"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zh-CN" sz="1400" kern="100" dirty="0">
                          <a:effectLst/>
                        </a:rPr>
                        <a:t>权威性</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069975">
                <a:tc>
                  <a:txBody>
                    <a:bodyPr/>
                    <a:lstStyle/>
                    <a:p>
                      <a:pPr algn="just"/>
                      <a:r>
                        <a:rPr lang="zh-CN" sz="1400" kern="100">
                          <a:effectLst/>
                        </a:rPr>
                        <a:t>中国知网</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400" kern="100" dirty="0">
                          <a:effectLst/>
                        </a:rPr>
                        <a:t>作为论文数据库来说，知网目前是最权威的，而且知网收录的期刊不会有虚假的刊物。中国知网所收录的刊物基本上被各个单位所承认。</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069340">
                <a:tc>
                  <a:txBody>
                    <a:bodyPr/>
                    <a:lstStyle/>
                    <a:p>
                      <a:pPr algn="just"/>
                      <a:r>
                        <a:rPr lang="zh-CN" sz="1400" kern="100">
                          <a:effectLst/>
                        </a:rPr>
                        <a:t>维普</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400" kern="100">
                          <a:effectLst/>
                        </a:rPr>
                        <a:t>维普数据库所收录的刊物总体水平尚可，但不得不说，其所收录的一些刊物一在国家新闻出版总署网站上无法查询到相关信息。</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1337310">
                <a:tc>
                  <a:txBody>
                    <a:bodyPr/>
                    <a:lstStyle/>
                    <a:p>
                      <a:pPr algn="just"/>
                      <a:r>
                        <a:rPr lang="zh-CN" sz="1400" kern="100">
                          <a:effectLst/>
                        </a:rPr>
                        <a:t>万方</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400" kern="100" dirty="0">
                          <a:effectLst/>
                        </a:rPr>
                        <a:t>万方数据库所收录的刊物真实性比较可靠。但是个别要求</a:t>
                      </a:r>
                      <a:endParaRPr lang="zh-CN" sz="1200" kern="100" dirty="0">
                        <a:effectLst/>
                      </a:endParaRPr>
                    </a:p>
                    <a:p>
                      <a:pPr algn="just"/>
                      <a:r>
                        <a:rPr lang="zh-CN" sz="1400" kern="100" dirty="0">
                          <a:effectLst/>
                        </a:rPr>
                        <a:t>较高的单位或特殊行业不认可万方平台所收录刊物。此外，万方数据库偶尔也会有些虚假刊物。</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1068705">
                <a:tc>
                  <a:txBody>
                    <a:bodyPr/>
                    <a:lstStyle/>
                    <a:p>
                      <a:pPr algn="just"/>
                      <a:r>
                        <a:rPr lang="en-US" sz="1400" kern="100">
                          <a:effectLst/>
                        </a:rPr>
                        <a:t>WebofScience</a:t>
                      </a:r>
                      <a:endParaRPr lang="en-US"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400" kern="100" dirty="0">
                          <a:effectLst/>
                        </a:rPr>
                        <a:t>Web of Science</a:t>
                      </a:r>
                      <a:r>
                        <a:rPr lang="zh-CN" sz="1400" kern="100" dirty="0">
                          <a:effectLst/>
                        </a:rPr>
                        <a:t>现已成为国际上通用的期刊评价指标，它不仅是一种测度期刊有用性和显示度的指标，而且也是测度期刊的学术水平，乃至论文质量的重要指标。</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grpSp>
        <p:nvGrpSpPr>
          <p:cNvPr id="41988" name="组合 3"/>
          <p:cNvGrpSpPr/>
          <p:nvPr/>
        </p:nvGrpSpPr>
        <p:grpSpPr bwMode="auto">
          <a:xfrm>
            <a:off x="196850" y="182563"/>
            <a:ext cx="238125" cy="347662"/>
            <a:chOff x="0" y="0"/>
            <a:chExt cx="569789" cy="829904"/>
          </a:xfrm>
        </p:grpSpPr>
        <p:sp>
          <p:nvSpPr>
            <p:cNvPr id="41998" name="菱形 39"/>
            <p:cNvSpPr>
              <a:spLocks noChangeArrowheads="1"/>
            </p:cNvSpPr>
            <p:nvPr/>
          </p:nvSpPr>
          <p:spPr bwMode="auto">
            <a:xfrm>
              <a:off x="0" y="0"/>
              <a:ext cx="569789" cy="569790"/>
            </a:xfrm>
            <a:prstGeom prst="diamond">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1999" name="菱形 40"/>
            <p:cNvSpPr>
              <a:spLocks noChangeArrowheads="1"/>
            </p:cNvSpPr>
            <p:nvPr/>
          </p:nvSpPr>
          <p:spPr bwMode="auto">
            <a:xfrm>
              <a:off x="0" y="260114"/>
              <a:ext cx="569789" cy="569790"/>
            </a:xfrm>
            <a:prstGeom prst="diamond">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pic>
        <p:nvPicPr>
          <p:cNvPr id="14" name="图片 13"/>
          <p:cNvPicPr>
            <a:picLocks noChangeAspect="1"/>
          </p:cNvPicPr>
          <p:nvPr/>
        </p:nvPicPr>
        <p:blipFill>
          <a:blip r:embed="rId5"/>
          <a:stretch>
            <a:fillRect/>
          </a:stretch>
        </p:blipFill>
        <p:spPr>
          <a:xfrm>
            <a:off x="666750" y="113665"/>
            <a:ext cx="2492375" cy="74803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22" presetClass="entr" presetSubtype="8" fill="hold" nodeType="withEffect">
                                  <p:stCondLst>
                                    <p:cond delay="80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nodeType="withEffect">
                                  <p:stCondLst>
                                    <p:cond delay="0"/>
                                  </p:stCondLst>
                                  <p:childTnLst>
                                    <p:set>
                                      <p:cBhvr>
                                        <p:cTn id="14" dur="1" fill="hold">
                                          <p:stCondLst>
                                            <p:cond delay="0"/>
                                          </p:stCondLst>
                                        </p:cTn>
                                        <p:tgtEl>
                                          <p:spTgt spid="41988"/>
                                        </p:tgtEl>
                                        <p:attrNameLst>
                                          <p:attrName>style.visibility</p:attrName>
                                        </p:attrNameLst>
                                      </p:cBhvr>
                                      <p:to>
                                        <p:strVal val="visible"/>
                                      </p:to>
                                    </p:set>
                                    <p:animEffect transition="in" filter="wipe(left)">
                                      <p:cBhvr>
                                        <p:cTn id="15"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2700"/>
            <a:ext cx="121920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6" name="直接连接符​​ 14"/>
          <p:cNvCxnSpPr/>
          <p:nvPr/>
        </p:nvCxnSpPr>
        <p:spPr>
          <a:xfrm>
            <a:off x="3224052" y="1025803"/>
            <a:ext cx="5820410" cy="0"/>
          </a:xfrm>
          <a:prstGeom prst="line">
            <a:avLst/>
          </a:prstGeom>
          <a:ln w="9525">
            <a:solidFill>
              <a:srgbClr val="333333"/>
            </a:solidFill>
            <a:prstDash val="solid"/>
          </a:ln>
        </p:spPr>
        <p:style>
          <a:lnRef idx="1">
            <a:schemeClr val="accent1"/>
          </a:lnRef>
          <a:fillRef idx="0">
            <a:schemeClr val="accent1"/>
          </a:fillRef>
          <a:effectRef idx="0">
            <a:schemeClr val="accent1"/>
          </a:effectRef>
          <a:fontRef idx="minor">
            <a:schemeClr val="tx1"/>
          </a:fontRef>
        </p:style>
      </p:cxnSp>
      <p:sp>
        <p:nvSpPr>
          <p:cNvPr id="124" name="Text Box 18"/>
          <p:cNvSpPr txBox="1">
            <a:spLocks noChangeArrowheads="1"/>
          </p:cNvSpPr>
          <p:nvPr/>
        </p:nvSpPr>
        <p:spPr bwMode="gray">
          <a:xfrm>
            <a:off x="3582035" y="380365"/>
            <a:ext cx="462216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36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sym typeface="+mn-ea"/>
              </a:rPr>
              <a:t>竞品分析</a:t>
            </a:r>
          </a:p>
        </p:txBody>
      </p:sp>
      <p:cxnSp>
        <p:nvCxnSpPr>
          <p:cNvPr id="4" name="直接连接符 3"/>
          <p:cNvCxnSpPr/>
          <p:nvPr/>
        </p:nvCxnSpPr>
        <p:spPr>
          <a:xfrm>
            <a:off x="1630602" y="1199259"/>
            <a:ext cx="1080770"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1185545" y="1029335"/>
            <a:ext cx="375285" cy="340995"/>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latin typeface="+mj-ea"/>
                <a:ea typeface="+mj-ea"/>
              </a:rPr>
              <a:t>3</a:t>
            </a:r>
            <a:endParaRPr lang="zh-CN" altLang="en-US" dirty="0">
              <a:solidFill>
                <a:prstClr val="white"/>
              </a:solidFill>
              <a:latin typeface="+mj-ea"/>
              <a:ea typeface="+mj-ea"/>
            </a:endParaRPr>
          </a:p>
        </p:txBody>
      </p:sp>
      <p:sp>
        <p:nvSpPr>
          <p:cNvPr id="2" name="文本框 1"/>
          <p:cNvSpPr txBox="1"/>
          <p:nvPr/>
        </p:nvSpPr>
        <p:spPr>
          <a:xfrm>
            <a:off x="2581275" y="1046480"/>
            <a:ext cx="1769745" cy="307340"/>
          </a:xfrm>
          <a:prstGeom prst="rect">
            <a:avLst/>
          </a:prstGeom>
          <a:noFill/>
        </p:spPr>
        <p:txBody>
          <a:bodyPr wrap="square" lIns="0" tIns="0" rIns="0" bIns="0" rtlCol="0">
            <a:spAutoFit/>
          </a:bodyPr>
          <a:lstStyle/>
          <a:p>
            <a:r>
              <a:rPr lang="zh-CN" altLang="en-US" sz="2000" dirty="0">
                <a:solidFill>
                  <a:schemeClr val="accent6"/>
                </a:solidFill>
                <a:latin typeface="微软雅黑" panose="020B0503020204020204" pitchFamily="34" charset="-122"/>
                <a:ea typeface="微软雅黑" panose="020B0503020204020204" pitchFamily="34" charset="-122"/>
              </a:rPr>
              <a:t>易实用性</a:t>
            </a:r>
          </a:p>
        </p:txBody>
      </p:sp>
      <p:graphicFrame>
        <p:nvGraphicFramePr>
          <p:cNvPr id="3" name="表格 2"/>
          <p:cNvGraphicFramePr>
            <a:graphicFrameLocks noGrp="1"/>
          </p:cNvGraphicFramePr>
          <p:nvPr>
            <p:custDataLst>
              <p:tags r:id="rId1"/>
            </p:custDataLst>
          </p:nvPr>
        </p:nvGraphicFramePr>
        <p:xfrm>
          <a:off x="492760" y="1510665"/>
          <a:ext cx="6196965" cy="4540250"/>
        </p:xfrm>
        <a:graphic>
          <a:graphicData uri="http://schemas.openxmlformats.org/drawingml/2006/table">
            <a:tbl>
              <a:tblPr firstRow="1" firstCol="1" bandRow="1">
                <a:tableStyleId>{5C22544A-7EE6-4342-B048-85BDC9FD1C3A}</a:tableStyleId>
              </a:tblPr>
              <a:tblGrid>
                <a:gridCol w="2065655">
                  <a:extLst>
                    <a:ext uri="{9D8B030D-6E8A-4147-A177-3AD203B41FA5}">
                      <a16:colId xmlns:a16="http://schemas.microsoft.com/office/drawing/2014/main" val="20000"/>
                    </a:ext>
                  </a:extLst>
                </a:gridCol>
                <a:gridCol w="2065655">
                  <a:extLst>
                    <a:ext uri="{9D8B030D-6E8A-4147-A177-3AD203B41FA5}">
                      <a16:colId xmlns:a16="http://schemas.microsoft.com/office/drawing/2014/main" val="20001"/>
                    </a:ext>
                  </a:extLst>
                </a:gridCol>
                <a:gridCol w="2065655">
                  <a:extLst>
                    <a:ext uri="{9D8B030D-6E8A-4147-A177-3AD203B41FA5}">
                      <a16:colId xmlns:a16="http://schemas.microsoft.com/office/drawing/2014/main" val="20002"/>
                    </a:ext>
                  </a:extLst>
                </a:gridCol>
              </a:tblGrid>
              <a:tr h="215900">
                <a:tc>
                  <a:txBody>
                    <a:bodyPr/>
                    <a:lstStyle/>
                    <a:p>
                      <a:pPr algn="just"/>
                      <a:r>
                        <a:rPr lang="en-US" sz="1100" kern="100">
                          <a:effectLst/>
                        </a:rPr>
                        <a:t>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68" marR="61168" marT="0" marB="0"/>
                </a:tc>
                <a:tc>
                  <a:txBody>
                    <a:bodyPr/>
                    <a:lstStyle/>
                    <a:p>
                      <a:pPr algn="just"/>
                      <a:r>
                        <a:rPr lang="zh-CN" sz="1100" kern="100">
                          <a:effectLst/>
                        </a:rPr>
                        <a:t>检索方式</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68" marR="61168" marT="0" marB="0"/>
                </a:tc>
                <a:tc>
                  <a:txBody>
                    <a:bodyPr/>
                    <a:lstStyle/>
                    <a:p>
                      <a:pPr algn="just"/>
                      <a:r>
                        <a:rPr lang="zh-CN" sz="1100" kern="100">
                          <a:effectLst/>
                        </a:rPr>
                        <a:t>评价</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68" marR="61168" marT="0" marB="0"/>
                </a:tc>
                <a:extLst>
                  <a:ext uri="{0D108BD9-81ED-4DB2-BD59-A6C34878D82A}">
                    <a16:rowId xmlns:a16="http://schemas.microsoft.com/office/drawing/2014/main" val="10000"/>
                  </a:ext>
                </a:extLst>
              </a:tr>
              <a:tr h="1513205">
                <a:tc>
                  <a:txBody>
                    <a:bodyPr/>
                    <a:lstStyle/>
                    <a:p>
                      <a:pPr algn="just"/>
                      <a:r>
                        <a:rPr lang="zh-CN" sz="1100" kern="100">
                          <a:effectLst/>
                        </a:rPr>
                        <a:t>中国知网</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68" marR="61168" marT="0" marB="0"/>
                </a:tc>
                <a:tc>
                  <a:txBody>
                    <a:bodyPr/>
                    <a:lstStyle/>
                    <a:p>
                      <a:pPr algn="just"/>
                      <a:r>
                        <a:rPr lang="zh-CN" sz="1100" kern="100" dirty="0">
                          <a:effectLst/>
                        </a:rPr>
                        <a:t>在主页检索框上切换到期刊类型后，可以检索到文献内容；如果需要查找某本期刊，需要点击页面右上角的期刊导航打开新的界面，反之亦然。</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1168" marR="61168" marT="0" marB="0"/>
                </a:tc>
                <a:tc>
                  <a:txBody>
                    <a:bodyPr/>
                    <a:lstStyle/>
                    <a:p>
                      <a:pPr algn="just"/>
                      <a:r>
                        <a:rPr lang="zh-CN" sz="1100" kern="100" dirty="0">
                          <a:effectLst/>
                        </a:rPr>
                        <a:t>需要在不同页面实现，较为繁琐</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1168" marR="61168" marT="0" marB="0"/>
                </a:tc>
                <a:extLst>
                  <a:ext uri="{0D108BD9-81ED-4DB2-BD59-A6C34878D82A}">
                    <a16:rowId xmlns:a16="http://schemas.microsoft.com/office/drawing/2014/main" val="10001"/>
                  </a:ext>
                </a:extLst>
              </a:tr>
              <a:tr h="648970">
                <a:tc>
                  <a:txBody>
                    <a:bodyPr/>
                    <a:lstStyle/>
                    <a:p>
                      <a:pPr algn="just"/>
                      <a:r>
                        <a:rPr lang="zh-CN" sz="1100" kern="100">
                          <a:effectLst/>
                        </a:rPr>
                        <a:t>维普</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68" marR="61168" marT="0" marB="0"/>
                </a:tc>
                <a:tc>
                  <a:txBody>
                    <a:bodyPr/>
                    <a:lstStyle/>
                    <a:p>
                      <a:pPr algn="just"/>
                      <a:r>
                        <a:rPr lang="zh-CN" sz="1100" kern="100">
                          <a:effectLst/>
                        </a:rPr>
                        <a:t>通过在同一个界面切换菜单的方式可以检索文 献或者查找期刊。</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68" marR="61168" marT="0" marB="0"/>
                </a:tc>
                <a:tc>
                  <a:txBody>
                    <a:bodyPr/>
                    <a:lstStyle/>
                    <a:p>
                      <a:pPr algn="just"/>
                      <a:r>
                        <a:rPr lang="zh-CN" sz="1100" kern="100">
                          <a:effectLst/>
                        </a:rPr>
                        <a:t>具有专门的平台，较为方便</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68" marR="61168" marT="0" marB="0"/>
                </a:tc>
                <a:extLst>
                  <a:ext uri="{0D108BD9-81ED-4DB2-BD59-A6C34878D82A}">
                    <a16:rowId xmlns:a16="http://schemas.microsoft.com/office/drawing/2014/main" val="10002"/>
                  </a:ext>
                </a:extLst>
              </a:tr>
              <a:tr h="864870">
                <a:tc>
                  <a:txBody>
                    <a:bodyPr/>
                    <a:lstStyle/>
                    <a:p>
                      <a:pPr algn="just"/>
                      <a:r>
                        <a:rPr lang="zh-CN" sz="1100" kern="100">
                          <a:effectLst/>
                        </a:rPr>
                        <a:t>万方数据库</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68" marR="61168" marT="0" marB="0"/>
                </a:tc>
                <a:tc>
                  <a:txBody>
                    <a:bodyPr/>
                    <a:lstStyle/>
                    <a:p>
                      <a:pPr algn="just"/>
                      <a:r>
                        <a:rPr lang="zh-CN" sz="1100" kern="100">
                          <a:effectLst/>
                        </a:rPr>
                        <a:t>具有一站式检索的功能， 可通过切换检索框上方的期刊类型进行检索。</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68" marR="61168" marT="0" marB="0"/>
                </a:tc>
                <a:tc>
                  <a:txBody>
                    <a:bodyPr/>
                    <a:lstStyle/>
                    <a:p>
                      <a:pPr algn="just"/>
                      <a:r>
                        <a:rPr lang="zh-CN" sz="1100" kern="100">
                          <a:effectLst/>
                        </a:rPr>
                        <a:t>具有专门的平台，尤其方便</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68" marR="61168" marT="0" marB="0"/>
                </a:tc>
                <a:extLst>
                  <a:ext uri="{0D108BD9-81ED-4DB2-BD59-A6C34878D82A}">
                    <a16:rowId xmlns:a16="http://schemas.microsoft.com/office/drawing/2014/main" val="10003"/>
                  </a:ext>
                </a:extLst>
              </a:tr>
              <a:tr h="1297305">
                <a:tc>
                  <a:txBody>
                    <a:bodyPr/>
                    <a:lstStyle/>
                    <a:p>
                      <a:pPr algn="just"/>
                      <a:r>
                        <a:rPr lang="en-US" sz="1100" kern="100">
                          <a:effectLst/>
                        </a:rPr>
                        <a:t>WebofScience</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68" marR="61168" marT="0" marB="0"/>
                </a:tc>
                <a:tc>
                  <a:txBody>
                    <a:bodyPr/>
                    <a:lstStyle/>
                    <a:p>
                      <a:pPr algn="just"/>
                      <a:r>
                        <a:rPr lang="zh-CN" sz="1100" kern="100">
                          <a:effectLst/>
                        </a:rPr>
                        <a:t>可选择不同的数据库，可在页面内选择基本检索、作者检索、被引参考文献检索、高级检索、化学结构检索，另外能选择年份。</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168" marR="61168" marT="0" marB="0"/>
                </a:tc>
                <a:tc>
                  <a:txBody>
                    <a:bodyPr/>
                    <a:lstStyle/>
                    <a:p>
                      <a:pPr algn="just"/>
                      <a:r>
                        <a:rPr lang="zh-CN" sz="1100" kern="100" dirty="0">
                          <a:effectLst/>
                        </a:rPr>
                        <a:t>具有专门的平台，尤其方便</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1168" marR="61168" marT="0" marB="0"/>
                </a:tc>
                <a:extLst>
                  <a:ext uri="{0D108BD9-81ED-4DB2-BD59-A6C34878D82A}">
                    <a16:rowId xmlns:a16="http://schemas.microsoft.com/office/drawing/2014/main" val="10004"/>
                  </a:ext>
                </a:extLst>
              </a:tr>
            </a:tbl>
          </a:graphicData>
        </a:graphic>
      </p:graphicFrame>
      <p:graphicFrame>
        <p:nvGraphicFramePr>
          <p:cNvPr id="7" name="表格 6"/>
          <p:cNvGraphicFramePr>
            <a:graphicFrameLocks noGrp="1"/>
          </p:cNvGraphicFramePr>
          <p:nvPr>
            <p:custDataLst>
              <p:tags r:id="rId2"/>
            </p:custDataLst>
          </p:nvPr>
        </p:nvGraphicFramePr>
        <p:xfrm>
          <a:off x="6689725" y="1538605"/>
          <a:ext cx="5343525" cy="4540250"/>
        </p:xfrm>
        <a:graphic>
          <a:graphicData uri="http://schemas.openxmlformats.org/drawingml/2006/table">
            <a:tbl>
              <a:tblPr firstRow="1" firstCol="1" bandRow="1">
                <a:tableStyleId>{5C22544A-7EE6-4342-B048-85BDC9FD1C3A}</a:tableStyleId>
              </a:tblPr>
              <a:tblGrid>
                <a:gridCol w="1781175">
                  <a:extLst>
                    <a:ext uri="{9D8B030D-6E8A-4147-A177-3AD203B41FA5}">
                      <a16:colId xmlns:a16="http://schemas.microsoft.com/office/drawing/2014/main" val="20000"/>
                    </a:ext>
                  </a:extLst>
                </a:gridCol>
                <a:gridCol w="1781175">
                  <a:extLst>
                    <a:ext uri="{9D8B030D-6E8A-4147-A177-3AD203B41FA5}">
                      <a16:colId xmlns:a16="http://schemas.microsoft.com/office/drawing/2014/main" val="20001"/>
                    </a:ext>
                  </a:extLst>
                </a:gridCol>
                <a:gridCol w="1781175">
                  <a:extLst>
                    <a:ext uri="{9D8B030D-6E8A-4147-A177-3AD203B41FA5}">
                      <a16:colId xmlns:a16="http://schemas.microsoft.com/office/drawing/2014/main" val="20002"/>
                    </a:ext>
                  </a:extLst>
                </a:gridCol>
              </a:tblGrid>
              <a:tr h="189230">
                <a:tc>
                  <a:txBody>
                    <a:bodyPr/>
                    <a:lstStyle/>
                    <a:p>
                      <a:pPr algn="just"/>
                      <a:r>
                        <a:rPr lang="en-US" sz="1000" kern="100" dirty="0">
                          <a:effectLst/>
                        </a:rPr>
                        <a:t> </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5608" marR="55608" marT="0" marB="0"/>
                </a:tc>
                <a:tc>
                  <a:txBody>
                    <a:bodyPr/>
                    <a:lstStyle/>
                    <a:p>
                      <a:pPr algn="just"/>
                      <a:r>
                        <a:rPr lang="zh-CN" sz="1000" kern="100">
                          <a:effectLst/>
                        </a:rPr>
                        <a:t>期刊导航方式</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5608" marR="55608" marT="0" marB="0"/>
                </a:tc>
                <a:tc>
                  <a:txBody>
                    <a:bodyPr/>
                    <a:lstStyle/>
                    <a:p>
                      <a:pPr algn="just"/>
                      <a:r>
                        <a:rPr lang="zh-CN" sz="1000" kern="100" dirty="0">
                          <a:effectLst/>
                        </a:rPr>
                        <a:t>评价</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5608" marR="55608" marT="0" marB="0"/>
                </a:tc>
                <a:extLst>
                  <a:ext uri="{0D108BD9-81ED-4DB2-BD59-A6C34878D82A}">
                    <a16:rowId xmlns:a16="http://schemas.microsoft.com/office/drawing/2014/main" val="10000"/>
                  </a:ext>
                </a:extLst>
              </a:tr>
              <a:tr h="1134745">
                <a:tc>
                  <a:txBody>
                    <a:bodyPr/>
                    <a:lstStyle/>
                    <a:p>
                      <a:pPr algn="just"/>
                      <a:r>
                        <a:rPr lang="zh-CN" sz="1000" kern="100">
                          <a:effectLst/>
                        </a:rPr>
                        <a:t>中国知网</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5608" marR="55608" marT="0" marB="0"/>
                </a:tc>
                <a:tc>
                  <a:txBody>
                    <a:bodyPr/>
                    <a:lstStyle/>
                    <a:p>
                      <a:pPr algn="just"/>
                      <a:r>
                        <a:rPr lang="zh-CN" sz="1000" kern="100" dirty="0">
                          <a:effectLst/>
                        </a:rPr>
                        <a:t>可以按照大学科类别、刊期、出版地、刊源、核心刊等多种形式进行查找。并且每种类别及子类的后面均备注了期刊的数量。</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5608" marR="55608" marT="0" marB="0"/>
                </a:tc>
                <a:tc>
                  <a:txBody>
                    <a:bodyPr/>
                    <a:lstStyle/>
                    <a:p>
                      <a:pPr algn="just"/>
                      <a:r>
                        <a:rPr lang="zh-CN" sz="1000" kern="100">
                          <a:effectLst/>
                        </a:rPr>
                        <a:t>尤其细致，可以实现最 基本的首字母、学科和地区的导航功能，并且功能实现更为全面。</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5608" marR="55608" marT="0" marB="0"/>
                </a:tc>
                <a:extLst>
                  <a:ext uri="{0D108BD9-81ED-4DB2-BD59-A6C34878D82A}">
                    <a16:rowId xmlns:a16="http://schemas.microsoft.com/office/drawing/2014/main" val="10001"/>
                  </a:ext>
                </a:extLst>
              </a:tr>
              <a:tr h="1135380">
                <a:tc>
                  <a:txBody>
                    <a:bodyPr/>
                    <a:lstStyle/>
                    <a:p>
                      <a:pPr algn="just"/>
                      <a:r>
                        <a:rPr lang="zh-CN" sz="1000" kern="100">
                          <a:effectLst/>
                        </a:rPr>
                        <a:t>维普</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5608" marR="55608" marT="0" marB="0"/>
                </a:tc>
                <a:tc>
                  <a:txBody>
                    <a:bodyPr/>
                    <a:lstStyle/>
                    <a:p>
                      <a:pPr algn="just"/>
                      <a:r>
                        <a:rPr lang="zh-CN" sz="1000" kern="100">
                          <a:effectLst/>
                        </a:rPr>
                        <a:t>实现了按照学科、核心刊、地区分布和国内外数据库进行导航的功能，并且在小类的后面标注了相应的期刊数量。</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5608" marR="55608" marT="0" marB="0"/>
                </a:tc>
                <a:tc>
                  <a:txBody>
                    <a:bodyPr/>
                    <a:lstStyle/>
                    <a:p>
                      <a:pPr algn="just"/>
                      <a:r>
                        <a:rPr lang="zh-CN" sz="1000" kern="100" dirty="0">
                          <a:effectLst/>
                        </a:rPr>
                        <a:t>较为细致，可以实现最 基本的首字母、学科和地区的导航功能。</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5608" marR="55608" marT="0" marB="0"/>
                </a:tc>
                <a:extLst>
                  <a:ext uri="{0D108BD9-81ED-4DB2-BD59-A6C34878D82A}">
                    <a16:rowId xmlns:a16="http://schemas.microsoft.com/office/drawing/2014/main" val="10002"/>
                  </a:ext>
                </a:extLst>
              </a:tr>
              <a:tr h="1891665">
                <a:tc>
                  <a:txBody>
                    <a:bodyPr/>
                    <a:lstStyle/>
                    <a:p>
                      <a:pPr algn="just"/>
                      <a:r>
                        <a:rPr lang="zh-CN" sz="1000" kern="100">
                          <a:effectLst/>
                        </a:rPr>
                        <a:t>万方数据库</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5608" marR="55608" marT="0" marB="0"/>
                </a:tc>
                <a:tc>
                  <a:txBody>
                    <a:bodyPr/>
                    <a:lstStyle/>
                    <a:p>
                      <a:pPr algn="just"/>
                      <a:r>
                        <a:rPr lang="zh-CN" sz="1000" kern="100">
                          <a:effectLst/>
                        </a:rPr>
                        <a:t>实现了学科、地区和首字母导航。并在首界面展示了最近更新的期刊图片和最新上网期 刊列表。但是如果要了解每类期刊的数量，需要通 过点击具体的类别打开新的界面才能找到相关数 据。</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5608" marR="55608" marT="0" marB="0"/>
                </a:tc>
                <a:tc>
                  <a:txBody>
                    <a:bodyPr/>
                    <a:lstStyle/>
                    <a:p>
                      <a:pPr algn="just"/>
                      <a:r>
                        <a:rPr lang="zh-CN" sz="1000" kern="100">
                          <a:effectLst/>
                        </a:rPr>
                        <a:t>较为细致，可以实现最 基本的首字母、学科和地区的导航功能。</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5608" marR="55608" marT="0" marB="0"/>
                </a:tc>
                <a:extLst>
                  <a:ext uri="{0D108BD9-81ED-4DB2-BD59-A6C34878D82A}">
                    <a16:rowId xmlns:a16="http://schemas.microsoft.com/office/drawing/2014/main" val="10003"/>
                  </a:ext>
                </a:extLst>
              </a:tr>
              <a:tr h="189230">
                <a:tc>
                  <a:txBody>
                    <a:bodyPr/>
                    <a:lstStyle/>
                    <a:p>
                      <a:pPr algn="just"/>
                      <a:r>
                        <a:rPr lang="en-US" sz="1000" kern="100">
                          <a:effectLst/>
                        </a:rPr>
                        <a:t>WebofScience</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5608" marR="55608" marT="0" marB="0"/>
                </a:tc>
                <a:tc>
                  <a:txBody>
                    <a:bodyPr/>
                    <a:lstStyle/>
                    <a:p>
                      <a:pPr algn="just"/>
                      <a:r>
                        <a:rPr lang="zh-CN" sz="1000" kern="100">
                          <a:effectLst/>
                        </a:rPr>
                        <a:t>不具有期刊导航功能</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5608" marR="55608" marT="0" marB="0"/>
                </a:tc>
                <a:tc>
                  <a:txBody>
                    <a:bodyPr/>
                    <a:lstStyle/>
                    <a:p>
                      <a:pPr algn="just"/>
                      <a:r>
                        <a:rPr lang="en-US" sz="1000" kern="100" dirty="0">
                          <a:effectLst/>
                        </a:rPr>
                        <a:t> </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5608" marR="55608" marT="0" marB="0"/>
                </a:tc>
                <a:extLst>
                  <a:ext uri="{0D108BD9-81ED-4DB2-BD59-A6C34878D82A}">
                    <a16:rowId xmlns:a16="http://schemas.microsoft.com/office/drawing/2014/main" val="10004"/>
                  </a:ext>
                </a:extLst>
              </a:tr>
            </a:tbl>
          </a:graphicData>
        </a:graphic>
      </p:graphicFrame>
      <p:grpSp>
        <p:nvGrpSpPr>
          <p:cNvPr id="41988" name="组合 3"/>
          <p:cNvGrpSpPr/>
          <p:nvPr/>
        </p:nvGrpSpPr>
        <p:grpSpPr bwMode="auto">
          <a:xfrm>
            <a:off x="196850" y="182563"/>
            <a:ext cx="238125" cy="347662"/>
            <a:chOff x="0" y="0"/>
            <a:chExt cx="569789" cy="829904"/>
          </a:xfrm>
        </p:grpSpPr>
        <p:sp>
          <p:nvSpPr>
            <p:cNvPr id="41998" name="菱形 39"/>
            <p:cNvSpPr>
              <a:spLocks noChangeArrowheads="1"/>
            </p:cNvSpPr>
            <p:nvPr/>
          </p:nvSpPr>
          <p:spPr bwMode="auto">
            <a:xfrm>
              <a:off x="0" y="0"/>
              <a:ext cx="569789" cy="569790"/>
            </a:xfrm>
            <a:prstGeom prst="diamond">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1999" name="菱形 40"/>
            <p:cNvSpPr>
              <a:spLocks noChangeArrowheads="1"/>
            </p:cNvSpPr>
            <p:nvPr/>
          </p:nvSpPr>
          <p:spPr bwMode="auto">
            <a:xfrm>
              <a:off x="0" y="260114"/>
              <a:ext cx="569789" cy="569790"/>
            </a:xfrm>
            <a:prstGeom prst="diamond">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pic>
        <p:nvPicPr>
          <p:cNvPr id="6" name="图片 5"/>
          <p:cNvPicPr>
            <a:picLocks noChangeAspect="1"/>
          </p:cNvPicPr>
          <p:nvPr/>
        </p:nvPicPr>
        <p:blipFill>
          <a:blip r:embed="rId5"/>
          <a:stretch>
            <a:fillRect/>
          </a:stretch>
        </p:blipFill>
        <p:spPr>
          <a:xfrm>
            <a:off x="666750" y="113665"/>
            <a:ext cx="2492375" cy="74803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22" presetClass="entr" presetSubtype="8" fill="hold" nodeType="withEffect">
                                  <p:stCondLst>
                                    <p:cond delay="80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nodeType="withEffect">
                                  <p:stCondLst>
                                    <p:cond delay="0"/>
                                  </p:stCondLst>
                                  <p:childTnLst>
                                    <p:set>
                                      <p:cBhvr>
                                        <p:cTn id="14" dur="1" fill="hold">
                                          <p:stCondLst>
                                            <p:cond delay="0"/>
                                          </p:stCondLst>
                                        </p:cTn>
                                        <p:tgtEl>
                                          <p:spTgt spid="41988"/>
                                        </p:tgtEl>
                                        <p:attrNameLst>
                                          <p:attrName>style.visibility</p:attrName>
                                        </p:attrNameLst>
                                      </p:cBhvr>
                                      <p:to>
                                        <p:strVal val="visible"/>
                                      </p:to>
                                    </p:set>
                                    <p:animEffect transition="in" filter="wipe(left)">
                                      <p:cBhvr>
                                        <p:cTn id="15"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c40a92f9-d0ae-42a7-a429-9b34602c2905}"/>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50f5b4d9-bffe-4dba-80b5-fc9170fa1546}"/>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65e09c55-f92d-4d0e-90e1-bbbc87af55cf}"/>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08e42c9b-a1ec-4fc9-99a0-d03d003aebdf}"/>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acff95fb-31e9-4ee9-8980-c7494e1d0a73}"/>
</p:tagLst>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1853</Words>
  <Application>Microsoft Office PowerPoint</Application>
  <PresentationFormat>宽屏</PresentationFormat>
  <Paragraphs>215</Paragraphs>
  <Slides>20</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Billboard</vt:lpstr>
      <vt:lpstr>Microsoft YaHei UI</vt:lpstr>
      <vt:lpstr>Yu Gothic Medium</vt:lpstr>
      <vt:lpstr>等线</vt:lpstr>
      <vt:lpstr>宋体</vt:lpstr>
      <vt:lpstr>微软雅黑</vt:lpstr>
      <vt:lpstr>印品黑体</vt:lpstr>
      <vt:lpstr>张海山锐谐体</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 https:/9ppt.taobao.com</cp:keywords>
  <cp:lastModifiedBy>树基 姚</cp:lastModifiedBy>
  <cp:revision>20</cp:revision>
  <dcterms:created xsi:type="dcterms:W3CDTF">2017-08-30T16:56:00Z</dcterms:created>
  <dcterms:modified xsi:type="dcterms:W3CDTF">2020-09-17T14:27:18Z</dcterms:modified>
  <cp:category>锐旗设计;https://9ppt.taobao.com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2052-11.3.0.9221</vt:lpwstr>
  </property>
</Properties>
</file>