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14"/>
  </p:notesMasterIdLst>
  <p:handoutMasterIdLst>
    <p:handoutMasterId r:id="rId15"/>
  </p:handoutMasterIdLst>
  <p:sldIdLst>
    <p:sldId id="300" r:id="rId2"/>
    <p:sldId id="398" r:id="rId3"/>
    <p:sldId id="565" r:id="rId4"/>
    <p:sldId id="399" r:id="rId5"/>
    <p:sldId id="567" r:id="rId6"/>
    <p:sldId id="400" r:id="rId7"/>
    <p:sldId id="568" r:id="rId8"/>
    <p:sldId id="546" r:id="rId9"/>
    <p:sldId id="432" r:id="rId10"/>
    <p:sldId id="570" r:id="rId11"/>
    <p:sldId id="569" r:id="rId12"/>
    <p:sldId id="571" r:id="rId13"/>
  </p:sldIdLst>
  <p:sldSz cx="9144000" cy="6858000" type="screen4x3"/>
  <p:notesSz cx="6734175" cy="98663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8">
          <p15:clr>
            <a:srgbClr val="A4A3A4"/>
          </p15:clr>
        </p15:guide>
        <p15:guide id="2" pos="212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DBE9"/>
    <a:srgbClr val="DEDEDE"/>
    <a:srgbClr val="FFFFCC"/>
    <a:srgbClr val="CCECFF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87" autoAdjust="0"/>
    <p:restoredTop sz="95714" autoAdjust="0"/>
  </p:normalViewPr>
  <p:slideViewPr>
    <p:cSldViewPr>
      <p:cViewPr varScale="1">
        <p:scale>
          <a:sx n="118" d="100"/>
          <a:sy n="118" d="100"/>
        </p:scale>
        <p:origin x="1528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5" d="100"/>
          <a:sy n="65" d="100"/>
        </p:scale>
        <p:origin x="-1722" y="-114"/>
      </p:cViewPr>
      <p:guideLst>
        <p:guide orient="horz" pos="3108"/>
        <p:guide pos="212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143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kumimoji="1" lang="en-US" altLang="ja-JP"/>
              <a:t>UML</a:t>
            </a:r>
            <a:r>
              <a:rPr kumimoji="1" lang="ja-JP" altLang="en-US"/>
              <a:t>セミナー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14474" y="0"/>
            <a:ext cx="2918143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kumimoji="1" lang="en-US" altLang="ja-JP"/>
              <a:t>2016/7/13</a:t>
            </a:r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371285"/>
            <a:ext cx="2918143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kumimoji="1" lang="en-US" altLang="ja-JP"/>
              <a:t>Copyright (C) 2015-2021 Change Vision Corporation. All Rights Reserved.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14474" y="9371285"/>
            <a:ext cx="2918143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DC7126-50CD-43C5-8A1C-91D122A625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5195365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143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kumimoji="1" lang="en-US" altLang="ja-JP"/>
              <a:t>UML</a:t>
            </a:r>
            <a:r>
              <a:rPr kumimoji="1" lang="ja-JP" altLang="en-US"/>
              <a:t>セミナー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4474" y="0"/>
            <a:ext cx="2918143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kumimoji="1" lang="en-US" altLang="ja-JP"/>
              <a:t>2016/7/13</a:t>
            </a:r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3950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418" y="4686499"/>
            <a:ext cx="5387340" cy="443984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x-none"/>
              <a:t>マスター テキストの書式設定</a:t>
            </a:r>
          </a:p>
          <a:p>
            <a:pPr lvl="1"/>
            <a:r>
              <a:rPr kumimoji="1" lang="ja-JP" altLang="x-none"/>
              <a:t>第 </a:t>
            </a:r>
            <a:r>
              <a:rPr kumimoji="1" lang="x-none" altLang="ja-JP"/>
              <a:t>2 </a:t>
            </a:r>
            <a:r>
              <a:rPr kumimoji="1" lang="ja-JP" altLang="x-none"/>
              <a:t>レベル</a:t>
            </a:r>
          </a:p>
          <a:p>
            <a:pPr lvl="2"/>
            <a:r>
              <a:rPr kumimoji="1" lang="ja-JP" altLang="x-none"/>
              <a:t>第 </a:t>
            </a:r>
            <a:r>
              <a:rPr kumimoji="1" lang="x-none" altLang="ja-JP"/>
              <a:t>3 </a:t>
            </a:r>
            <a:r>
              <a:rPr kumimoji="1" lang="ja-JP" altLang="x-none"/>
              <a:t>レベル</a:t>
            </a:r>
          </a:p>
          <a:p>
            <a:pPr lvl="3"/>
            <a:r>
              <a:rPr kumimoji="1" lang="ja-JP" altLang="x-none"/>
              <a:t>第 </a:t>
            </a:r>
            <a:r>
              <a:rPr kumimoji="1" lang="x-none" altLang="ja-JP"/>
              <a:t>4 </a:t>
            </a:r>
            <a:r>
              <a:rPr kumimoji="1" lang="ja-JP" altLang="x-none"/>
              <a:t>レベル</a:t>
            </a:r>
          </a:p>
          <a:p>
            <a:pPr lvl="4"/>
            <a:r>
              <a:rPr kumimoji="1" lang="ja-JP" altLang="x-none"/>
              <a:t>第 </a:t>
            </a:r>
            <a:r>
              <a:rPr kumimoji="1" lang="x-none" altLang="ja-JP"/>
              <a:t>5 </a:t>
            </a:r>
            <a:r>
              <a:rPr kumimoji="1" lang="ja-JP" altLang="x-none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143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kumimoji="1" lang="en-US" altLang="ja-JP"/>
              <a:t>Copyright (C) 2015-2021 Change Vision Corporation. All Rights Reserved.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4474" y="9371285"/>
            <a:ext cx="2918143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E0BF12-7D55-174D-B0A9-60C671FD12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4393512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Copyright (C) 2015-2021 Change Vision Corporation. All Rights Reserved.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3E0BF12-7D55-174D-B0A9-60C671FD12A5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6" name="ヘッダー プレースホルダー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kumimoji="1" lang="en-US" altLang="ja-JP"/>
              <a:t>UML</a:t>
            </a:r>
            <a:r>
              <a:rPr kumimoji="1" lang="ja-JP" altLang="en-US"/>
              <a:t>セミナー</a:t>
            </a:r>
          </a:p>
        </p:txBody>
      </p:sp>
    </p:spTree>
    <p:extLst>
      <p:ext uri="{BB962C8B-B14F-4D97-AF65-F5344CB8AC3E}">
        <p14:creationId xmlns:p14="http://schemas.microsoft.com/office/powerpoint/2010/main" val="2345225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ja-JP" altLang="ja-JP"/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Copyright (C) 2015-2021 Change Vision Corporation. All Rights Reserved.</a:t>
            </a:r>
            <a:endParaRPr kumimoji="1" lang="ja-JP" altLang="en-US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3E0BF12-7D55-174D-B0A9-60C671FD12A5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4" name="ヘッダー プレースホルダー 3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kumimoji="1" lang="en-US" altLang="ja-JP"/>
              <a:t>UML</a:t>
            </a:r>
            <a:r>
              <a:rPr kumimoji="1" lang="ja-JP" altLang="en-US"/>
              <a:t>セミナー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ja-JP" altLang="ja-JP"/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Copyright (C) 2015-2021 Change Vision Corporation. All Rights Reserved.</a:t>
            </a:r>
            <a:endParaRPr kumimoji="1" lang="ja-JP" altLang="en-US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3E0BF12-7D55-174D-B0A9-60C671FD12A5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4" name="ヘッダー プレースホルダー 3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kumimoji="1" lang="en-US" altLang="ja-JP"/>
              <a:t>UML</a:t>
            </a:r>
            <a:r>
              <a:rPr kumimoji="1" lang="ja-JP" altLang="en-US"/>
              <a:t>セミナー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ja-JP" altLang="ja-JP"/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Copyright (C) 2015-2021 Change Vision Corporation. All Rights Reserved.</a:t>
            </a:r>
            <a:endParaRPr kumimoji="1" lang="ja-JP" altLang="en-US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3E0BF12-7D55-174D-B0A9-60C671FD12A5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4" name="ヘッダー プレースホルダー 3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kumimoji="1" lang="en-US" altLang="ja-JP"/>
              <a:t>UML</a:t>
            </a:r>
            <a:r>
              <a:rPr kumimoji="1" lang="ja-JP" altLang="en-US"/>
              <a:t>セミナー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ヘッダー プレースホルダー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kumimoji="1" lang="en-US" altLang="ja-JP"/>
              <a:t>UML</a:t>
            </a:r>
            <a:r>
              <a:rPr kumimoji="1" lang="ja-JP" altLang="en-US"/>
              <a:t>セミナー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kumimoji="1" lang="en-US" altLang="ja-JP"/>
              <a:t>Copyright (C) 2015-2021 Change Vision Corporation. All Rights Reserved.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E0BF12-7D55-174D-B0A9-60C671FD12A5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53761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38188"/>
            <a:ext cx="4937125" cy="3703637"/>
          </a:xfrm>
          <a:ln/>
        </p:spPr>
      </p:sp>
      <p:sp>
        <p:nvSpPr>
          <p:cNvPr id="2181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818" y="4686301"/>
            <a:ext cx="4864540" cy="4441825"/>
          </a:xfrm>
          <a:noFill/>
        </p:spPr>
        <p:txBody>
          <a:bodyPr lIns="95616" tIns="47807" rIns="95616" bIns="47807"/>
          <a:lstStyle/>
          <a:p>
            <a:pPr eaLnBrk="1" hangingPunct="1"/>
            <a:endParaRPr lang="ja-JP" altLang="en-US"/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Copyright (C) 2015-2021 Change Vision Corporation. All Rights Reserved.</a:t>
            </a:r>
            <a:endParaRPr kumimoji="1" lang="ja-JP" altLang="en-US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3E0BF12-7D55-174D-B0A9-60C671FD12A5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4" name="ヘッダー プレースホルダー 3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kumimoji="1" lang="en-US" altLang="ja-JP"/>
              <a:t>UML</a:t>
            </a:r>
            <a:r>
              <a:rPr kumimoji="1" lang="ja-JP" altLang="en-US"/>
              <a:t>セミナー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sz="4000" b="1" i="0" baseline="0">
                <a:latin typeface="(日本語用のフォントを使用)"/>
                <a:ea typeface="+mj-ea"/>
                <a:cs typeface="游ゴシック" panose="020B0400000000000000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z="2800" b="1" i="0" baseline="0">
                <a:solidFill>
                  <a:schemeClr val="accent5">
                    <a:lumMod val="50000"/>
                  </a:schemeClr>
                </a:solidFill>
                <a:latin typeface="(日本語用のフォントを使用)"/>
                <a:ea typeface="+mj-ea"/>
                <a:cs typeface="游ゴシック" panose="020B0400000000000000" pitchFamily="50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2016/7/13</a:t>
            </a:r>
            <a:endParaRPr lang="en-US" altLang="ja-JP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Copyright (C) 2015-2021 Change Vision Corporation. All Rights Reserved.</a:t>
            </a:r>
            <a:endParaRPr lang="en-US" altLang="ja-JP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B536C-4782-42EF-A8BC-C3287CAF9E04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51660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2016/7/13</a:t>
            </a:r>
            <a:endParaRPr lang="en-US" altLang="ja-JP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Copyright (C) 2015-2021 Change Vision Corporation. All Rights Reserved.</a:t>
            </a:r>
            <a:endParaRPr lang="en-US" altLang="ja-JP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B536C-4782-42EF-A8BC-C3287CAF9E04}" type="slidenum">
              <a:rPr lang="en-US" altLang="ja-JP" smtClean="0"/>
              <a:pPr/>
              <a:t>‹#›</a:t>
            </a:fld>
            <a:endParaRPr lang="en-US" altLang="ja-JP"/>
          </a:p>
        </p:txBody>
      </p:sp>
      <p:sp>
        <p:nvSpPr>
          <p:cNvPr id="10" name="タイトル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="1" i="0" baseline="0">
                <a:latin typeface="(日本語用のフォントを使用)"/>
                <a:ea typeface="+mj-ea"/>
                <a:cs typeface="游ゴシック" panose="020B0400000000000000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idx="1"/>
          </p:nvPr>
        </p:nvSpPr>
        <p:spPr bwMode="auto">
          <a:xfrm>
            <a:off x="457200" y="1196752"/>
            <a:ext cx="8229600" cy="54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2800" b="0" i="0" baseline="0">
                <a:solidFill>
                  <a:schemeClr val="accent6">
                    <a:lumMod val="50000"/>
                  </a:schemeClr>
                </a:solidFill>
                <a:latin typeface="(日本語用のフォントを使用)"/>
                <a:ea typeface="+mj-ea"/>
                <a:cs typeface="游ゴシック" panose="020B0400000000000000" pitchFamily="50" charset="-128"/>
              </a:defRPr>
            </a:lvl1pPr>
            <a:lvl2pPr>
              <a:lnSpc>
                <a:spcPct val="100000"/>
              </a:lnSpc>
              <a:defRPr kumimoji="1" lang="ja-JP" altLang="en-US" sz="2400" b="0" i="0" kern="1200" baseline="0" dirty="0" smtClean="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游ゴシック" panose="020B0400000000000000" pitchFamily="50" charset="-128"/>
              </a:defRPr>
            </a:lvl2pPr>
            <a:lvl3pPr>
              <a:lnSpc>
                <a:spcPct val="100000"/>
              </a:lnSpc>
              <a:defRPr b="0" i="0" baseline="0">
                <a:latin typeface="+mn-lt"/>
                <a:ea typeface="+mn-ea"/>
                <a:cs typeface="游ゴシック" panose="020B0400000000000000" pitchFamily="50" charset="-128"/>
              </a:defRPr>
            </a:lvl3pPr>
            <a:lvl4pPr>
              <a:lnSpc>
                <a:spcPct val="100000"/>
              </a:lnSpc>
              <a:defRPr b="0" i="0" baseline="0">
                <a:latin typeface="+mn-lt"/>
                <a:ea typeface="+mn-ea"/>
                <a:cs typeface="游ゴシック" panose="020B0400000000000000" pitchFamily="50" charset="-128"/>
              </a:defRPr>
            </a:lvl4pPr>
            <a:lvl5pPr>
              <a:lnSpc>
                <a:spcPct val="100000"/>
              </a:lnSpc>
              <a:defRPr b="0" i="0" baseline="0">
                <a:latin typeface="+mn-lt"/>
                <a:ea typeface="+mn-ea"/>
                <a:cs typeface="游ゴシック" panose="020B0400000000000000" pitchFamily="50" charset="-128"/>
              </a:defRPr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093341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箇条書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(日本語用のフォントを使用)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544B04-9B65-4BCD-9106-C2A4AEE87F93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Copyright (C) 2015-2021 Change Vision Corporation. All Rights Reserved.</a:t>
            </a:r>
            <a:endParaRPr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ja-JP"/>
              <a:t>2016/7/13</a:t>
            </a:r>
            <a:endParaRPr lang="ja-JP" altLang="en-US" dirty="0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sz="quarter" idx="13" hasCustomPrompt="1"/>
          </p:nvPr>
        </p:nvSpPr>
        <p:spPr>
          <a:xfrm>
            <a:off x="251520" y="1268760"/>
            <a:ext cx="8641655" cy="5040560"/>
          </a:xfrm>
        </p:spPr>
        <p:txBody>
          <a:bodyPr/>
          <a:lstStyle>
            <a:lvl1pPr marL="0" indent="0">
              <a:buClr>
                <a:srgbClr val="9F2936"/>
              </a:buClr>
              <a:buFontTx/>
              <a:buNone/>
              <a:defRPr sz="2800" b="0" baseline="0">
                <a:solidFill>
                  <a:schemeClr val="accent6">
                    <a:lumMod val="50000"/>
                  </a:schemeClr>
                </a:solidFill>
                <a:ea typeface="+mj-ea"/>
              </a:defRPr>
            </a:lvl1pPr>
            <a:lvl2pPr marL="179388" indent="0">
              <a:spcBef>
                <a:spcPts val="600"/>
              </a:spcBef>
              <a:spcAft>
                <a:spcPts val="600"/>
              </a:spcAft>
              <a:buClr>
                <a:schemeClr val="tx1">
                  <a:lumMod val="65000"/>
                  <a:lumOff val="35000"/>
                </a:schemeClr>
              </a:buClr>
              <a:buSzPct val="90000"/>
              <a:buFontTx/>
              <a:buNone/>
              <a:tabLst/>
              <a:defRPr sz="2000" b="0" baseline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defRPr>
            </a:lvl2pPr>
            <a:lvl3pPr marL="268288" indent="0">
              <a:buSzPct val="85000"/>
              <a:buFontTx/>
              <a:buNone/>
              <a:tabLst/>
              <a:defRPr sz="1800" b="0" baseline="0">
                <a:ea typeface="+mn-ea"/>
              </a:defRPr>
            </a:lvl3pPr>
            <a:lvl4pPr marL="615950" indent="-171450">
              <a:buFont typeface="Arial" panose="020B0604020202020204" pitchFamily="34" charset="0"/>
              <a:buChar char="•"/>
              <a:defRPr b="0" baseline="0">
                <a:ea typeface="+mn-ea"/>
              </a:defRPr>
            </a:lvl4pPr>
            <a:lvl5pPr marL="615950" indent="-171450">
              <a:buFont typeface="Arial" panose="020B0604020202020204" pitchFamily="34" charset="0"/>
              <a:buChar char="•"/>
              <a:defRPr b="0" baseline="0">
                <a:ea typeface="+mn-ea"/>
              </a:defRPr>
            </a:lvl5pPr>
          </a:lstStyle>
          <a:p>
            <a:pPr lvl="0"/>
            <a:r>
              <a:rPr lang="ja-JP" altLang="en-US" dirty="0"/>
              <a:t>マスタ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  <a:endParaRPr lang="en-US" altLang="ja-JP" dirty="0"/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  <a:p>
            <a:pPr lvl="2"/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93951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(日本語用のフォントを使用)"/>
              </a:defRPr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2016/7/13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Copyright (C) 2015-2021 Change Vision Corporation. All Rights Reserved.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8F37F7-9B99-4969-B9BD-BBE00AE93F7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4000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2267744" y="116632"/>
            <a:ext cx="6876256" cy="797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マスター タイトルの書式設定</a:t>
            </a:r>
            <a:endParaRPr lang="en-US" altLang="ja-JP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196752"/>
            <a:ext cx="8229600" cy="54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altLang="ja-JP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115616" y="6669360"/>
            <a:ext cx="1066800" cy="216000"/>
          </a:xfrm>
          <a:prstGeom prst="rect">
            <a:avLst/>
          </a:prstGeom>
        </p:spPr>
        <p:txBody>
          <a:bodyPr anchor="b" anchorCtr="0"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Noto Sans CJK JP Regular" pitchFamily="34" charset="-128"/>
                <a:ea typeface="Noto Sans CJK JP Regular" pitchFamily="34" charset="-128"/>
              </a:defRPr>
            </a:lvl1pPr>
          </a:lstStyle>
          <a:p>
            <a:r>
              <a:rPr lang="en-US" altLang="ja-JP"/>
              <a:t>2016/7/13</a:t>
            </a:r>
            <a:endParaRPr lang="en-US" altLang="ja-JP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496" y="6669360"/>
            <a:ext cx="1066800" cy="216000"/>
          </a:xfrm>
          <a:prstGeom prst="rect">
            <a:avLst/>
          </a:prstGeom>
        </p:spPr>
        <p:txBody>
          <a:bodyPr anchor="b" anchorCtr="0"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Noto Sans CJK JP Regular" pitchFamily="34" charset="-128"/>
                <a:ea typeface="Noto Sans CJK JP Regular" pitchFamily="34" charset="-128"/>
              </a:defRPr>
            </a:lvl1pPr>
          </a:lstStyle>
          <a:p>
            <a:fld id="{0E8B536C-4782-42EF-A8BC-C3287CAF9E04}" type="slidenum">
              <a:rPr lang="en-US" altLang="ja-JP" smtClean="0"/>
              <a:pPr/>
              <a:t>‹#›</a:t>
            </a:fld>
            <a:endParaRPr lang="en-US" altLang="ja-JP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63888" y="6669360"/>
            <a:ext cx="5535488" cy="2160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solidFill>
                  <a:schemeClr val="bg1">
                    <a:lumMod val="50000"/>
                  </a:schemeClr>
                </a:solidFill>
                <a:latin typeface="Noto Sans CJK JP Regular" pitchFamily="34" charset="-128"/>
                <a:ea typeface="Noto Sans CJK JP Regular" pitchFamily="34" charset="-128"/>
              </a:defRPr>
            </a:lvl1pPr>
          </a:lstStyle>
          <a:p>
            <a:r>
              <a:rPr lang="en-US" altLang="ja-JP"/>
              <a:t>Copyright (C) 2015-2021 Change Vision Corporation. All Rights Reserved.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077968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67" r:id="rId2"/>
    <p:sldLayoutId id="2147483687" r:id="rId3"/>
    <p:sldLayoutId id="2147483686" r:id="rId4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800" b="1" i="0" kern="1200" spc="-100" baseline="0">
          <a:solidFill>
            <a:schemeClr val="accent6">
              <a:lumMod val="50000"/>
            </a:schemeClr>
          </a:solidFill>
          <a:latin typeface="(日本語用のフォントを使用)"/>
          <a:ea typeface="+mj-ea"/>
          <a:cs typeface="游ゴシック" panose="020B0400000000000000" pitchFamily="50" charset="-128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ＭＳ Ｐゴシック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ＭＳ Ｐゴシック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ＭＳ Ｐゴシック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ＭＳ Ｐゴシック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ＭＳ Ｐゴシック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ＭＳ Ｐゴシック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ＭＳ Ｐゴシック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ＭＳ Ｐゴシック" charset="-128"/>
        </a:defRPr>
      </a:lvl9pPr>
    </p:titleStyle>
    <p:bodyStyle>
      <a:lvl1pPr marL="266700" indent="-252413" algn="l" rtl="0" eaLnBrk="1" fontAlgn="base" hangingPunct="1">
        <a:lnSpc>
          <a:spcPct val="100000"/>
        </a:lnSpc>
        <a:spcBef>
          <a:spcPts val="1200"/>
        </a:spcBef>
        <a:spcAft>
          <a:spcPts val="0"/>
        </a:spcAft>
        <a:buFont typeface="Arial" panose="020B0604020202020204" pitchFamily="34" charset="0"/>
        <a:buChar char="•"/>
        <a:defRPr kumimoji="1" sz="2800" b="0" i="0" kern="1200" baseline="0">
          <a:solidFill>
            <a:schemeClr val="accent6">
              <a:lumMod val="50000"/>
            </a:schemeClr>
          </a:solidFill>
          <a:latin typeface="(日本語用のフォントを使用)"/>
          <a:ea typeface="+mj-ea"/>
          <a:cs typeface="游ゴシック" panose="020B0400000000000000" pitchFamily="50" charset="-128"/>
        </a:defRPr>
      </a:lvl1pPr>
      <a:lvl2pPr marL="452438" indent="-285750" algn="l" rtl="0" eaLnBrk="1" fontAlgn="base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kumimoji="1" sz="2400" b="0" i="0" kern="1200" baseline="0">
          <a:solidFill>
            <a:schemeClr val="accent4">
              <a:lumMod val="75000"/>
            </a:schemeClr>
          </a:solidFill>
          <a:latin typeface="+mn-lt"/>
          <a:ea typeface="+mn-ea"/>
          <a:cs typeface="游ゴシック" panose="020B0400000000000000" pitchFamily="50" charset="-128"/>
        </a:defRPr>
      </a:lvl2pPr>
      <a:lvl3pPr marL="528638" indent="-228600" algn="l" rtl="0" eaLnBrk="1" fontAlgn="base" hangingPunct="1">
        <a:spcBef>
          <a:spcPts val="300"/>
        </a:spcBef>
        <a:spcAft>
          <a:spcPts val="0"/>
        </a:spcAft>
        <a:buFont typeface="Arial" panose="020B0604020202020204" pitchFamily="34" charset="0"/>
        <a:buChar char="•"/>
        <a:defRPr kumimoji="1" sz="2000" b="0" i="0" kern="1200" baseline="0">
          <a:solidFill>
            <a:schemeClr val="accent5">
              <a:lumMod val="75000"/>
            </a:schemeClr>
          </a:solidFill>
          <a:latin typeface="+mn-lt"/>
          <a:ea typeface="+mn-ea"/>
          <a:cs typeface="游ゴシック" panose="020B0400000000000000" pitchFamily="50" charset="-128"/>
        </a:defRPr>
      </a:lvl3pPr>
      <a:lvl4pPr marL="628650" indent="-228600" algn="l" rtl="0" eaLnBrk="1" fontAlgn="base" hangingPunct="1">
        <a:spcBef>
          <a:spcPts val="300"/>
        </a:spcBef>
        <a:spcAft>
          <a:spcPts val="0"/>
        </a:spcAft>
        <a:buFont typeface="Arial" panose="020B0604020202020204" pitchFamily="34" charset="0"/>
        <a:buChar char="•"/>
        <a:defRPr kumimoji="1" sz="1800" b="0" i="0" kern="1200" baseline="0">
          <a:solidFill>
            <a:schemeClr val="accent5">
              <a:lumMod val="75000"/>
            </a:schemeClr>
          </a:solidFill>
          <a:latin typeface="+mn-lt"/>
          <a:ea typeface="+mn-ea"/>
          <a:cs typeface="游ゴシック" panose="020B0400000000000000" pitchFamily="50" charset="-128"/>
        </a:defRPr>
      </a:lvl4pPr>
      <a:lvl5pPr marL="714375" indent="-228600" algn="l" rtl="0" eaLnBrk="1" fontAlgn="base" hangingPunct="1">
        <a:spcBef>
          <a:spcPts val="300"/>
        </a:spcBef>
        <a:spcAft>
          <a:spcPts val="0"/>
        </a:spcAft>
        <a:buFont typeface="Arial" panose="020B0604020202020204" pitchFamily="34" charset="0"/>
        <a:buChar char="•"/>
        <a:defRPr kumimoji="1" sz="1600" b="0" i="0" kern="1200" baseline="0">
          <a:solidFill>
            <a:schemeClr val="accent5">
              <a:lumMod val="75000"/>
            </a:schemeClr>
          </a:solidFill>
          <a:latin typeface="+mn-lt"/>
          <a:ea typeface="+mn-ea"/>
          <a:cs typeface="游ゴシック" panose="020B0400000000000000" pitchFamily="50" charset="-128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実装に活かせるモデル図の使い方</a:t>
            </a:r>
          </a:p>
        </p:txBody>
      </p:sp>
      <p:sp>
        <p:nvSpPr>
          <p:cNvPr id="10" name="サブタイトル 9"/>
          <p:cNvSpPr>
            <a:spLocks noGrp="1"/>
          </p:cNvSpPr>
          <p:nvPr>
            <p:ph type="subTitle" idx="1"/>
          </p:nvPr>
        </p:nvSpPr>
        <p:spPr>
          <a:xfrm>
            <a:off x="699516" y="3886200"/>
            <a:ext cx="7744968" cy="1752600"/>
          </a:xfrm>
        </p:spPr>
        <p:txBody>
          <a:bodyPr/>
          <a:lstStyle/>
          <a:p>
            <a:r>
              <a:rPr lang="ja-JP" altLang="en-US" dirty="0"/>
              <a:t>演習用ステンシル</a:t>
            </a:r>
            <a:endParaRPr lang="en-US" altLang="ja-JP" dirty="0"/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Copyright (C) 2015-2021 Change Vision Corporation. All Rights Reserved.</a:t>
            </a:r>
            <a:endParaRPr lang="en-US" altLang="ja-JP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B536C-4782-42EF-A8BC-C3287CAF9E04}" type="slidenum">
              <a:rPr lang="en-US" altLang="ja-JP" smtClean="0"/>
              <a:pPr/>
              <a:t>1</a:t>
            </a:fld>
            <a:endParaRPr lang="en-US" altLang="ja-JP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51520" y="1268760"/>
            <a:ext cx="25699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spc="-100" dirty="0">
                <a:solidFill>
                  <a:srgbClr val="5C92B5">
                    <a:lumMod val="50000"/>
                  </a:srgbClr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Gen Shin Gothic P Bold" panose="020B0302020203020207" pitchFamily="34" charset="-128"/>
              </a:rPr>
              <a:t>体験セミナー</a:t>
            </a:r>
            <a:endParaRPr kumimoji="1" lang="ja-JP" altLang="en-US" sz="1400" b="1" dirty="0">
              <a:latin typeface="游ゴシック" panose="020B0400000000000000" pitchFamily="50" charset="-128"/>
              <a:ea typeface="游ゴシック" panose="020B0400000000000000" pitchFamily="50" charset="-128"/>
              <a:cs typeface="Gen Shin Gothic P Bold" panose="020B0302020203020207" pitchFamily="34" charset="-128"/>
            </a:endParaRPr>
          </a:p>
        </p:txBody>
      </p:sp>
      <p:sp>
        <p:nvSpPr>
          <p:cNvPr id="7" name="Text Box 8">
            <a:extLst>
              <a:ext uri="{FF2B5EF4-FFF2-40B4-BE49-F238E27FC236}">
                <a16:creationId xmlns:a16="http://schemas.microsoft.com/office/drawing/2014/main" id="{112CA50C-D678-4455-BB6C-70237CD9FE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8304" y="1023795"/>
            <a:ext cx="1751997" cy="461665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ja-JP" sz="2400" b="1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Gen Shin Gothic P Medium" panose="020B0302020203020207" pitchFamily="34" charset="-128"/>
              </a:rPr>
              <a:t>EV3</a:t>
            </a:r>
            <a:r>
              <a:rPr lang="ja-JP" altLang="en-US" sz="2400" b="1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Gen Shin Gothic P Medium" panose="020B0302020203020207" pitchFamily="34" charset="-128"/>
              </a:rPr>
              <a:t>版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401FFB58-2761-47A8-AF22-E5DFBCAB8A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8304" y="1524240"/>
            <a:ext cx="1751997" cy="369332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anchor="ctr">
            <a:spAutoFit/>
          </a:bodyPr>
          <a:lstStyle/>
          <a:p>
            <a:pPr algn="ctr"/>
            <a:r>
              <a:rPr lang="ja-JP" altLang="en-US" b="1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Gen Shin Gothic P Medium" panose="020B0302020203020207" pitchFamily="34" charset="-128"/>
              </a:rPr>
              <a:t>事前配布用</a:t>
            </a:r>
          </a:p>
        </p:txBody>
      </p:sp>
    </p:spTree>
    <p:extLst>
      <p:ext uri="{BB962C8B-B14F-4D97-AF65-F5344CB8AC3E}">
        <p14:creationId xmlns:p14="http://schemas.microsoft.com/office/powerpoint/2010/main" val="16554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04FD3A-4FAB-4A11-8641-43C1D542D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ステートマシン図を描く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BDEC035-7B8A-40C6-AE91-9C70611A4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Copyright (C) 2015-2021 Change Vision Corporation. All Rights Reserved.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8C1CE58-D0CF-4346-AC1D-8DCD63391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8F37F7-9B99-4969-B9BD-BBE00AE93F78}" type="slidenum">
              <a:rPr lang="en-US" altLang="ja-JP" smtClean="0"/>
              <a:pPr>
                <a:defRPr/>
              </a:pPr>
              <a:t>10</a:t>
            </a:fld>
            <a:endParaRPr lang="en-US" altLang="ja-JP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145909-C38C-496F-8134-9BC30DBF08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9613" y="5243346"/>
            <a:ext cx="1573541" cy="773127"/>
          </a:xfrm>
          <a:prstGeom prst="rect">
            <a:avLst/>
          </a:prstGeom>
          <a:solidFill>
            <a:srgbClr val="CCECFF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ja-JP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イベント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01AFD8B-95BA-4AF3-B048-25FBAAA49243}"/>
              </a:ext>
            </a:extLst>
          </p:cNvPr>
          <p:cNvGrpSpPr>
            <a:grpSpLocks/>
          </p:cNvGrpSpPr>
          <p:nvPr/>
        </p:nvGrpSpPr>
        <p:grpSpPr bwMode="auto">
          <a:xfrm>
            <a:off x="6905565" y="3884485"/>
            <a:ext cx="1650714" cy="811045"/>
            <a:chOff x="3515" y="3158"/>
            <a:chExt cx="1384" cy="68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69096AD-D319-4D29-971F-8CC809CA2A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5" y="3158"/>
              <a:ext cx="1384" cy="680"/>
            </a:xfrm>
            <a:prstGeom prst="rect">
              <a:avLst/>
            </a:prstGeom>
            <a:solidFill>
              <a:srgbClr val="FFFF99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ja-JP" altLang="ja-JP" b="1" dirty="0">
                <a:latin typeface="+mn-ea"/>
                <a:ea typeface="+mn-ea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17F020F-8DB2-4B08-8F81-A84D3DBDEA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4" y="3226"/>
              <a:ext cx="1270" cy="522"/>
            </a:xfrm>
            <a:prstGeom prst="ellipse">
              <a:avLst/>
            </a:prstGeom>
            <a:solidFill>
              <a:srgbClr val="FFFF99"/>
            </a:solidFill>
            <a:ln w="28575" algn="ctr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ja-JP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rPr>
                <a:t>状態</a:t>
              </a:r>
              <a:r>
                <a:rPr lang="en-US" altLang="ja-JP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rPr>
                <a:t>A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0F022EA-2DD3-49AF-9F30-4A46ADABD960}"/>
              </a:ext>
            </a:extLst>
          </p:cNvPr>
          <p:cNvGrpSpPr>
            <a:grpSpLocks/>
          </p:cNvGrpSpPr>
          <p:nvPr/>
        </p:nvGrpSpPr>
        <p:grpSpPr bwMode="auto">
          <a:xfrm>
            <a:off x="7161681" y="3073273"/>
            <a:ext cx="1650714" cy="811045"/>
            <a:chOff x="3515" y="3158"/>
            <a:chExt cx="1384" cy="68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DB91BE6-494A-4B36-8070-492C4BF884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5" y="3158"/>
              <a:ext cx="1384" cy="680"/>
            </a:xfrm>
            <a:prstGeom prst="rect">
              <a:avLst/>
            </a:prstGeom>
            <a:solidFill>
              <a:srgbClr val="FFFF99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ja-JP" altLang="ja-JP" b="1" dirty="0">
                <a:latin typeface="+mn-ea"/>
                <a:ea typeface="+mn-ea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7862839-03B5-44F2-8BC0-5637D4D213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4" y="3226"/>
              <a:ext cx="1270" cy="522"/>
            </a:xfrm>
            <a:prstGeom prst="ellipse">
              <a:avLst/>
            </a:prstGeom>
            <a:solidFill>
              <a:srgbClr val="FFFF99"/>
            </a:solidFill>
            <a:ln w="28575" algn="ctr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ja-JP" altLang="en-US" sz="2000" b="1" dirty="0">
                  <a:solidFill>
                    <a:schemeClr val="accent6">
                      <a:lumMod val="50000"/>
                    </a:schemeClr>
                  </a:solidFill>
                  <a:latin typeface="+mn-ea"/>
                  <a:ea typeface="+mn-ea"/>
                </a:rPr>
                <a:t>状態</a:t>
              </a:r>
              <a:r>
                <a:rPr lang="en-US" altLang="ja-JP" sz="2000" b="1" dirty="0">
                  <a:solidFill>
                    <a:schemeClr val="accent6">
                      <a:lumMod val="50000"/>
                    </a:schemeClr>
                  </a:solidFill>
                  <a:latin typeface="+mn-ea"/>
                  <a:ea typeface="+mn-ea"/>
                </a:rPr>
                <a:t>B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3672F550-94EF-4265-90EA-41147CBDC0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3220" y="5851493"/>
            <a:ext cx="1514023" cy="7438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ja-JP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アクション</a:t>
            </a:r>
          </a:p>
        </p:txBody>
      </p:sp>
      <p:sp>
        <p:nvSpPr>
          <p:cNvPr id="13" name="Oval 18">
            <a:extLst>
              <a:ext uri="{FF2B5EF4-FFF2-40B4-BE49-F238E27FC236}">
                <a16:creationId xmlns:a16="http://schemas.microsoft.com/office/drawing/2014/main" id="{CAA47511-058F-46FB-BAB3-C8FB387A3F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742" y="1250851"/>
            <a:ext cx="323850" cy="3238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ja-JP" altLang="en-US" dirty="0">
              <a:latin typeface="+mn-lt"/>
              <a:ea typeface="+mn-ea"/>
              <a:cs typeface="Gen Shin Gothic P Medium" panose="020B0302020203020207" pitchFamily="34" charset="-128"/>
            </a:endParaRPr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4EA57BB8-3BBA-4EE0-9B86-B2EE8B4295D8}"/>
              </a:ext>
            </a:extLst>
          </p:cNvPr>
          <p:cNvGrpSpPr/>
          <p:nvPr/>
        </p:nvGrpSpPr>
        <p:grpSpPr>
          <a:xfrm>
            <a:off x="7380959" y="2281985"/>
            <a:ext cx="323850" cy="323850"/>
            <a:chOff x="8569325" y="3860800"/>
            <a:chExt cx="323850" cy="323850"/>
          </a:xfrm>
        </p:grpSpPr>
        <p:sp>
          <p:nvSpPr>
            <p:cNvPr id="15" name="Oval 20">
              <a:extLst>
                <a:ext uri="{FF2B5EF4-FFF2-40B4-BE49-F238E27FC236}">
                  <a16:creationId xmlns:a16="http://schemas.microsoft.com/office/drawing/2014/main" id="{DBDF565E-F873-4BBA-86C2-77F31BB358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69325" y="3860800"/>
              <a:ext cx="323850" cy="3238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 dirty="0">
                <a:latin typeface="+mn-lt"/>
                <a:ea typeface="+mn-ea"/>
                <a:cs typeface="Gen Shin Gothic P Medium" panose="020B0302020203020207" pitchFamily="34" charset="-128"/>
              </a:endParaRPr>
            </a:p>
          </p:txBody>
        </p:sp>
        <p:sp>
          <p:nvSpPr>
            <p:cNvPr id="16" name="Oval 21">
              <a:extLst>
                <a:ext uri="{FF2B5EF4-FFF2-40B4-BE49-F238E27FC236}">
                  <a16:creationId xmlns:a16="http://schemas.microsoft.com/office/drawing/2014/main" id="{14AA6227-E858-4D98-B39F-66EDD8AC96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04250" y="3897313"/>
              <a:ext cx="252413" cy="25241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 dirty="0">
                <a:latin typeface="+mn-lt"/>
                <a:ea typeface="+mn-ea"/>
                <a:cs typeface="Gen Shin Gothic P Medium" panose="020B0302020203020207" pitchFamily="34" charset="-128"/>
              </a:endParaRPr>
            </a:p>
          </p:txBody>
        </p:sp>
      </p:grpSp>
      <p:cxnSp>
        <p:nvCxnSpPr>
          <p:cNvPr id="17" name="AutoShape 19">
            <a:extLst>
              <a:ext uri="{FF2B5EF4-FFF2-40B4-BE49-F238E27FC236}">
                <a16:creationId xmlns:a16="http://schemas.microsoft.com/office/drawing/2014/main" id="{897CD511-4294-45D0-9996-9BB8F56A0FA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99592" y="1412776"/>
            <a:ext cx="736600" cy="722313"/>
          </a:xfrm>
          <a:prstGeom prst="curvedConnector2">
            <a:avLst/>
          </a:prstGeom>
          <a:noFill/>
          <a:ln w="38100">
            <a:solidFill>
              <a:schemeClr val="accent4">
                <a:lumMod val="75000"/>
              </a:schemeClr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593002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2BBE61-5674-4430-9E6F-D9EE1E9F4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図とコードの間の名前の対応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8A69C6E-B6E6-4829-B5AB-25E5594C7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Copyright (C) 2015-2021 Change Vision Corporation. All Rights Reserved.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4843C8C-6841-4BB9-9321-6F5C5E9CC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8F37F7-9B99-4969-B9BD-BBE00AE93F78}" type="slidenum">
              <a:rPr lang="en-US" altLang="ja-JP" smtClean="0"/>
              <a:pPr>
                <a:defRPr/>
              </a:pPr>
              <a:t>11</a:t>
            </a:fld>
            <a:endParaRPr lang="en-US" altLang="ja-JP"/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4CE659A6-7827-43F2-9328-2222B225D5BA}"/>
              </a:ext>
            </a:extLst>
          </p:cNvPr>
          <p:cNvGrpSpPr/>
          <p:nvPr/>
        </p:nvGrpSpPr>
        <p:grpSpPr>
          <a:xfrm>
            <a:off x="2985271" y="1453683"/>
            <a:ext cx="3619655" cy="1183229"/>
            <a:chOff x="3563888" y="3161316"/>
            <a:chExt cx="3981621" cy="1301552"/>
          </a:xfrm>
        </p:grpSpPr>
        <p:grpSp>
          <p:nvGrpSpPr>
            <p:cNvPr id="13" name="Group 4">
              <a:extLst>
                <a:ext uri="{FF2B5EF4-FFF2-40B4-BE49-F238E27FC236}">
                  <a16:creationId xmlns:a16="http://schemas.microsoft.com/office/drawing/2014/main" id="{70DBE623-BA1D-4CBE-B505-F78D0273D7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63888" y="3161316"/>
              <a:ext cx="1997364" cy="981364"/>
              <a:chOff x="3515" y="2319"/>
              <a:chExt cx="1384" cy="680"/>
            </a:xfrm>
          </p:grpSpPr>
          <p:sp>
            <p:nvSpPr>
              <p:cNvPr id="17" name="Rectangle 5">
                <a:extLst>
                  <a:ext uri="{FF2B5EF4-FFF2-40B4-BE49-F238E27FC236}">
                    <a16:creationId xmlns:a16="http://schemas.microsoft.com/office/drawing/2014/main" id="{BBD7D401-0435-4899-8CE0-A9201941A4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15" y="2319"/>
                <a:ext cx="1384" cy="680"/>
              </a:xfrm>
              <a:prstGeom prst="rect">
                <a:avLst/>
              </a:prstGeom>
              <a:solidFill>
                <a:srgbClr val="CCECFF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ja-JP" altLang="en-US" sz="2000" dirty="0">
                    <a:latin typeface="Consolas" panose="020B0609020204030204" pitchFamily="49" charset="0"/>
                  </a:rPr>
                  <a:t>バンパー</a:t>
                </a:r>
              </a:p>
            </p:txBody>
          </p:sp>
          <p:sp>
            <p:nvSpPr>
              <p:cNvPr id="21" name="Rectangle 6">
                <a:extLst>
                  <a:ext uri="{FF2B5EF4-FFF2-40B4-BE49-F238E27FC236}">
                    <a16:creationId xmlns:a16="http://schemas.microsoft.com/office/drawing/2014/main" id="{80D0A216-6361-46C5-82A3-9AE79796A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8" y="2432"/>
                <a:ext cx="1157" cy="499"/>
              </a:xfrm>
              <a:prstGeom prst="rect">
                <a:avLst/>
              </a:prstGeom>
              <a:solidFill>
                <a:srgbClr val="CCECFF"/>
              </a:solidFill>
              <a:ln w="28575" algn="ctr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ja-JP" sz="20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nsolas" panose="020B0609020204030204" pitchFamily="49" charset="0"/>
                  </a:rPr>
                  <a:t>AbcDef</a:t>
                </a:r>
                <a:endParaRPr lang="ja-JP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4" name="Group 7">
              <a:extLst>
                <a:ext uri="{FF2B5EF4-FFF2-40B4-BE49-F238E27FC236}">
                  <a16:creationId xmlns:a16="http://schemas.microsoft.com/office/drawing/2014/main" id="{833BA243-9955-4673-AFE9-15BA5F50D0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48409" y="3383368"/>
              <a:ext cx="2197100" cy="1079500"/>
              <a:chOff x="3515" y="3158"/>
              <a:chExt cx="1384" cy="680"/>
            </a:xfrm>
          </p:grpSpPr>
          <p:sp>
            <p:nvSpPr>
              <p:cNvPr id="15" name="Rectangle 8">
                <a:extLst>
                  <a:ext uri="{FF2B5EF4-FFF2-40B4-BE49-F238E27FC236}">
                    <a16:creationId xmlns:a16="http://schemas.microsoft.com/office/drawing/2014/main" id="{0BA95746-13F9-446B-A53D-18A4812196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15" y="3158"/>
                <a:ext cx="1384" cy="680"/>
              </a:xfrm>
              <a:prstGeom prst="rect">
                <a:avLst/>
              </a:prstGeom>
              <a:solidFill>
                <a:srgbClr val="FFFF99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ja-JP" altLang="ja-JP" sz="16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6" name="Oval 9">
                <a:extLst>
                  <a:ext uri="{FF2B5EF4-FFF2-40B4-BE49-F238E27FC236}">
                    <a16:creationId xmlns:a16="http://schemas.microsoft.com/office/drawing/2014/main" id="{47C99A04-5624-4035-8748-967E55DF5E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84" y="3226"/>
                <a:ext cx="1270" cy="522"/>
              </a:xfrm>
              <a:prstGeom prst="ellipse">
                <a:avLst/>
              </a:prstGeom>
              <a:solidFill>
                <a:srgbClr val="FFFF99"/>
              </a:solidFill>
              <a:ln w="28575" algn="ctr">
                <a:solidFill>
                  <a:schemeClr val="accent6">
                    <a:lumMod val="50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ja-JP" sz="20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nsolas" panose="020B0609020204030204" pitchFamily="49" charset="0"/>
                  </a:rPr>
                  <a:t>func_name</a:t>
                </a:r>
                <a:endParaRPr lang="ja-JP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</a:endParaRPr>
              </a:p>
            </p:txBody>
          </p:sp>
        </p:grpSp>
      </p:grp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C93A136A-814D-4AC5-B461-49AC977BAC8E}"/>
              </a:ext>
            </a:extLst>
          </p:cNvPr>
          <p:cNvSpPr txBox="1"/>
          <p:nvPr/>
        </p:nvSpPr>
        <p:spPr>
          <a:xfrm>
            <a:off x="523371" y="1402670"/>
            <a:ext cx="20451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Gen Shin Gothic P Medium" panose="020B0302020203020207" pitchFamily="34" charset="-128"/>
              </a:rPr>
              <a:t>モノは、働きを持つ</a:t>
            </a:r>
            <a:endParaRPr kumimoji="1" lang="ja-JP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游ゴシック" panose="020B0400000000000000" pitchFamily="50" charset="-128"/>
              <a:ea typeface="游ゴシック" panose="020B0400000000000000" pitchFamily="50" charset="-128"/>
              <a:cs typeface="Gen Shin Gothic P Medium" panose="020B0302020203020207" pitchFamily="34" charset="-128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699E09C3-AA0C-419D-BF24-D03761B63ABB}"/>
              </a:ext>
            </a:extLst>
          </p:cNvPr>
          <p:cNvSpPr txBox="1"/>
          <p:nvPr/>
        </p:nvSpPr>
        <p:spPr>
          <a:xfrm>
            <a:off x="301044" y="3068960"/>
            <a:ext cx="2489776" cy="80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Gen Shin Gothic P Medium" panose="020B0302020203020207" pitchFamily="34" charset="-128"/>
              </a:rPr>
              <a:t>大文字を小文字に変える</a:t>
            </a:r>
            <a:endParaRPr kumimoji="1" lang="en-US" altLang="ja-JP" sz="1600" b="1" dirty="0">
              <a:solidFill>
                <a:schemeClr val="tx1">
                  <a:lumMod val="65000"/>
                  <a:lumOff val="35000"/>
                </a:schemeClr>
              </a:solidFill>
              <a:latin typeface="游ゴシック" panose="020B0400000000000000" pitchFamily="50" charset="-128"/>
              <a:ea typeface="游ゴシック" panose="020B0400000000000000" pitchFamily="50" charset="-128"/>
              <a:cs typeface="Gen Shin Gothic P Medium" panose="020B0302020203020207" pitchFamily="34" charset="-128"/>
            </a:endParaRPr>
          </a:p>
          <a:p>
            <a:r>
              <a:rPr kumimoji="1" lang="ja-JP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Gen Shin Gothic P Medium" panose="020B0302020203020207" pitchFamily="34" charset="-128"/>
              </a:rPr>
              <a:t>途中の大文字の前は「</a:t>
            </a:r>
            <a:r>
              <a:rPr kumimoji="1" lang="en-US" altLang="ja-JP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游ゴシック" panose="020B0400000000000000" pitchFamily="50" charset="-128"/>
                <a:cs typeface="Gen Shin Gothic P Medium" panose="020B0302020203020207" pitchFamily="34" charset="-128"/>
              </a:rPr>
              <a:t>_</a:t>
            </a:r>
            <a:r>
              <a:rPr kumimoji="1" lang="ja-JP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Gen Shin Gothic P Medium" panose="020B0302020203020207" pitchFamily="34" charset="-128"/>
              </a:rPr>
              <a:t>」を追加する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24A2C32C-5906-4F08-A1F2-4D2C831334BD}"/>
              </a:ext>
            </a:extLst>
          </p:cNvPr>
          <p:cNvSpPr txBox="1"/>
          <p:nvPr/>
        </p:nvSpPr>
        <p:spPr>
          <a:xfrm>
            <a:off x="414216" y="5292497"/>
            <a:ext cx="22634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Gen Shin Gothic P Medium" panose="020B0302020203020207" pitchFamily="34" charset="-128"/>
              </a:rPr>
              <a:t>モノとの間に「</a:t>
            </a:r>
            <a:r>
              <a:rPr lang="en-US" altLang="ja-JP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游ゴシック" panose="020B0400000000000000" pitchFamily="50" charset="-128"/>
                <a:cs typeface="Gen Shin Gothic P Medium" panose="020B0302020203020207" pitchFamily="34" charset="-128"/>
              </a:rPr>
              <a:t>_</a:t>
            </a:r>
            <a:r>
              <a:rPr lang="ja-JP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Gen Shin Gothic P Medium" panose="020B0302020203020207" pitchFamily="34" charset="-128"/>
              </a:rPr>
              <a:t>」を挟んで働きの名前をつなぐ</a:t>
            </a:r>
            <a:endParaRPr kumimoji="1" lang="ja-JP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游ゴシック" panose="020B0400000000000000" pitchFamily="50" charset="-128"/>
              <a:ea typeface="游ゴシック" panose="020B0400000000000000" pitchFamily="50" charset="-128"/>
              <a:cs typeface="Gen Shin Gothic P Medium" panose="020B0302020203020207" pitchFamily="34" charset="-128"/>
            </a:endParaRPr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474E178F-5623-469E-AA47-057A196A2663}"/>
              </a:ext>
            </a:extLst>
          </p:cNvPr>
          <p:cNvCxnSpPr>
            <a:cxnSpLocks/>
          </p:cNvCxnSpPr>
          <p:nvPr/>
        </p:nvCxnSpPr>
        <p:spPr>
          <a:xfrm>
            <a:off x="1545931" y="1741224"/>
            <a:ext cx="0" cy="1184844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E54EC265-66BB-453F-A50A-AA0CD965559D}"/>
              </a:ext>
            </a:extLst>
          </p:cNvPr>
          <p:cNvCxnSpPr>
            <a:cxnSpLocks/>
          </p:cNvCxnSpPr>
          <p:nvPr/>
        </p:nvCxnSpPr>
        <p:spPr>
          <a:xfrm>
            <a:off x="1545932" y="3910411"/>
            <a:ext cx="0" cy="1318789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CF97ACE1-6394-4488-A294-A5946EA5642F}"/>
              </a:ext>
            </a:extLst>
          </p:cNvPr>
          <p:cNvSpPr txBox="1"/>
          <p:nvPr/>
        </p:nvSpPr>
        <p:spPr>
          <a:xfrm>
            <a:off x="3147579" y="3259162"/>
            <a:ext cx="1459984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2400" noProof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游ゴシック" panose="020B0400000000000000" pitchFamily="50" charset="-128"/>
              </a:rPr>
              <a:t>abc_def</a:t>
            </a:r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6887D098-3B41-49B0-A87C-5FB4BA32D4F3}"/>
              </a:ext>
            </a:extLst>
          </p:cNvPr>
          <p:cNvCxnSpPr>
            <a:cxnSpLocks/>
            <a:stCxn id="17" idx="2"/>
            <a:endCxn id="30" idx="0"/>
          </p:cNvCxnSpPr>
          <p:nvPr/>
        </p:nvCxnSpPr>
        <p:spPr>
          <a:xfrm flipH="1">
            <a:off x="3877571" y="2345832"/>
            <a:ext cx="15593" cy="913330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EDAF9490-153A-4596-9F33-FFBDD66417B7}"/>
              </a:ext>
            </a:extLst>
          </p:cNvPr>
          <p:cNvSpPr txBox="1"/>
          <p:nvPr/>
        </p:nvSpPr>
        <p:spPr>
          <a:xfrm>
            <a:off x="3707904" y="5247660"/>
            <a:ext cx="3125277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2400" noProof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游ゴシック" panose="020B0400000000000000" pitchFamily="50" charset="-128"/>
              </a:rPr>
              <a:t>abc_def_func_name</a:t>
            </a:r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01D64CD3-40C9-4009-8EC7-0710C3F67EF1}"/>
              </a:ext>
            </a:extLst>
          </p:cNvPr>
          <p:cNvCxnSpPr>
            <a:cxnSpLocks/>
          </p:cNvCxnSpPr>
          <p:nvPr/>
        </p:nvCxnSpPr>
        <p:spPr>
          <a:xfrm>
            <a:off x="3992744" y="3789040"/>
            <a:ext cx="507248" cy="1440160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5DD3CAE0-FF26-498A-8493-D64443E36BC8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5606245" y="2636912"/>
            <a:ext cx="32520" cy="2577249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7738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7E9B13-A5C8-4188-9F55-6E19C9BAB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変換による実装の習作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10C5F1B-381E-42D6-B51C-183211446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Copyright (C) 2015-2021 Change Vision Corporation. All Rights Reserved.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04A52F4-13D2-43EB-A43A-46E061B0C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8F37F7-9B99-4969-B9BD-BBE00AE93F78}" type="slidenum">
              <a:rPr lang="en-US" altLang="ja-JP" smtClean="0"/>
              <a:pPr>
                <a:defRPr/>
              </a:pPr>
              <a:t>12</a:t>
            </a:fld>
            <a:endParaRPr lang="en-US" altLang="ja-JP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8DCA2E7-F8B4-4DB2-A996-065FC8F5D1D4}"/>
              </a:ext>
            </a:extLst>
          </p:cNvPr>
          <p:cNvSpPr txBox="1"/>
          <p:nvPr/>
        </p:nvSpPr>
        <p:spPr>
          <a:xfrm>
            <a:off x="251520" y="1052736"/>
            <a:ext cx="7704856" cy="535531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noProof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游ゴシック" panose="020B0400000000000000" pitchFamily="50" charset="-128"/>
              </a:rPr>
              <a:t>/* sample */</a:t>
            </a:r>
          </a:p>
          <a:p>
            <a:endParaRPr lang="en-US" altLang="ja-JP" noProof="1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游ゴシック" panose="020B0400000000000000" pitchFamily="50" charset="-128"/>
            </a:endParaRPr>
          </a:p>
          <a:p>
            <a:endParaRPr lang="en-US" altLang="ja-JP" noProof="1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游ゴシック" panose="020B0400000000000000" pitchFamily="50" charset="-128"/>
            </a:endParaRPr>
          </a:p>
          <a:p>
            <a:endParaRPr lang="en-US" altLang="ja-JP" noProof="1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游ゴシック" panose="020B0400000000000000" pitchFamily="50" charset="-128"/>
            </a:endParaRPr>
          </a:p>
          <a:p>
            <a:endParaRPr lang="en-US" altLang="ja-JP" noProof="1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游ゴシック" panose="020B0400000000000000" pitchFamily="50" charset="-128"/>
            </a:endParaRPr>
          </a:p>
          <a:p>
            <a:endParaRPr lang="en-US" altLang="ja-JP" noProof="1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游ゴシック" panose="020B0400000000000000" pitchFamily="50" charset="-128"/>
            </a:endParaRPr>
          </a:p>
          <a:p>
            <a:endParaRPr lang="en-US" altLang="ja-JP" noProof="1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游ゴシック" panose="020B0400000000000000" pitchFamily="50" charset="-128"/>
            </a:endParaRPr>
          </a:p>
          <a:p>
            <a:endParaRPr lang="en-US" altLang="ja-JP" noProof="1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游ゴシック" panose="020B0400000000000000" pitchFamily="50" charset="-128"/>
            </a:endParaRPr>
          </a:p>
          <a:p>
            <a:endParaRPr lang="en-US" altLang="ja-JP" noProof="1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游ゴシック" panose="020B0400000000000000" pitchFamily="50" charset="-128"/>
            </a:endParaRPr>
          </a:p>
          <a:p>
            <a:endParaRPr lang="en-US" altLang="ja-JP" noProof="1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游ゴシック" panose="020B0400000000000000" pitchFamily="50" charset="-128"/>
            </a:endParaRPr>
          </a:p>
          <a:p>
            <a:endParaRPr lang="en-US" altLang="ja-JP" noProof="1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游ゴシック" panose="020B0400000000000000" pitchFamily="50" charset="-128"/>
            </a:endParaRPr>
          </a:p>
          <a:p>
            <a:endParaRPr lang="en-US" altLang="ja-JP" noProof="1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游ゴシック" panose="020B0400000000000000" pitchFamily="50" charset="-128"/>
            </a:endParaRPr>
          </a:p>
          <a:p>
            <a:endParaRPr lang="en-US" altLang="ja-JP" noProof="1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游ゴシック" panose="020B0400000000000000" pitchFamily="50" charset="-128"/>
            </a:endParaRPr>
          </a:p>
          <a:p>
            <a:endParaRPr lang="en-US" altLang="ja-JP" noProof="1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游ゴシック" panose="020B0400000000000000" pitchFamily="50" charset="-128"/>
            </a:endParaRPr>
          </a:p>
          <a:p>
            <a:endParaRPr lang="en-US" altLang="ja-JP" noProof="1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游ゴシック" panose="020B0400000000000000" pitchFamily="50" charset="-128"/>
            </a:endParaRPr>
          </a:p>
          <a:p>
            <a:endParaRPr lang="en-US" altLang="ja-JP" noProof="1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游ゴシック" panose="020B0400000000000000" pitchFamily="50" charset="-128"/>
            </a:endParaRPr>
          </a:p>
          <a:p>
            <a:endParaRPr lang="en-US" altLang="ja-JP" noProof="1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游ゴシック" panose="020B0400000000000000" pitchFamily="50" charset="-128"/>
            </a:endParaRPr>
          </a:p>
          <a:p>
            <a:endParaRPr lang="en-US" altLang="ja-JP" noProof="1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游ゴシック" panose="020B0400000000000000" pitchFamily="50" charset="-128"/>
            </a:endParaRPr>
          </a:p>
          <a:p>
            <a:r>
              <a:rPr lang="en-US" altLang="ja-JP" noProof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游ゴシック" panose="020B0400000000000000" pitchFamily="50" charset="-128"/>
              </a:rPr>
              <a:t>/* sample */</a:t>
            </a:r>
          </a:p>
        </p:txBody>
      </p:sp>
    </p:spTree>
    <p:extLst>
      <p:ext uri="{BB962C8B-B14F-4D97-AF65-F5344CB8AC3E}">
        <p14:creationId xmlns:p14="http://schemas.microsoft.com/office/powerpoint/2010/main" val="2608338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3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「モノ」と「働き」の抜き書き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Copyright (C) 2015-2021 Change Vision Corporation. All Rights Reserved.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B536C-4782-42EF-A8BC-C3287CAF9E04}" type="slidenum">
              <a:rPr lang="en-US" altLang="ja-JP" smtClean="0"/>
              <a:pPr/>
              <a:t>2</a:t>
            </a:fld>
            <a:endParaRPr lang="en-US" altLang="ja-JP"/>
          </a:p>
        </p:txBody>
      </p:sp>
      <p:grpSp>
        <p:nvGrpSpPr>
          <p:cNvPr id="63495" name="Group 4"/>
          <p:cNvGrpSpPr>
            <a:grpSpLocks/>
          </p:cNvGrpSpPr>
          <p:nvPr/>
        </p:nvGrpSpPr>
        <p:grpSpPr bwMode="auto">
          <a:xfrm>
            <a:off x="287934" y="1340768"/>
            <a:ext cx="2197100" cy="1079500"/>
            <a:chOff x="3515" y="2319"/>
            <a:chExt cx="1384" cy="680"/>
          </a:xfrm>
        </p:grpSpPr>
        <p:sp>
          <p:nvSpPr>
            <p:cNvPr id="63499" name="Rectangle 5"/>
            <p:cNvSpPr>
              <a:spLocks noChangeArrowheads="1"/>
            </p:cNvSpPr>
            <p:nvPr/>
          </p:nvSpPr>
          <p:spPr bwMode="auto">
            <a:xfrm>
              <a:off x="3515" y="2319"/>
              <a:ext cx="1384" cy="680"/>
            </a:xfrm>
            <a:prstGeom prst="rect">
              <a:avLst/>
            </a:prstGeom>
            <a:solidFill>
              <a:srgbClr val="CCEC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ja-JP" altLang="en-US" dirty="0">
                  <a:latin typeface="Consolas" panose="020B0609020204030204" pitchFamily="49" charset="0"/>
                  <a:ea typeface="游ゴシック" panose="020B0400000000000000" pitchFamily="50" charset="-128"/>
                </a:rPr>
                <a:t>バンパー</a:t>
              </a:r>
            </a:p>
          </p:txBody>
        </p:sp>
        <p:sp>
          <p:nvSpPr>
            <p:cNvPr id="63500" name="Rectangle 6"/>
            <p:cNvSpPr>
              <a:spLocks noChangeArrowheads="1"/>
            </p:cNvSpPr>
            <p:nvPr/>
          </p:nvSpPr>
          <p:spPr bwMode="auto">
            <a:xfrm>
              <a:off x="3628" y="2432"/>
              <a:ext cx="1157" cy="499"/>
            </a:xfrm>
            <a:prstGeom prst="rect">
              <a:avLst/>
            </a:prstGeom>
            <a:solidFill>
              <a:srgbClr val="CCECFF"/>
            </a:solidFill>
            <a:ln w="28575" algn="ctr">
              <a:solidFill>
                <a:srgbClr val="99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ea typeface="游ゴシック" panose="020B0400000000000000" pitchFamily="50" charset="-128"/>
                </a:rPr>
                <a:t>Motor</a:t>
              </a:r>
              <a:endParaRPr lang="ja-JP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游ゴシック" panose="020B0400000000000000" pitchFamily="50" charset="-128"/>
              </a:endParaRPr>
            </a:p>
          </p:txBody>
        </p:sp>
      </p:grpSp>
      <p:grpSp>
        <p:nvGrpSpPr>
          <p:cNvPr id="63496" name="Group 7"/>
          <p:cNvGrpSpPr>
            <a:grpSpLocks/>
          </p:cNvGrpSpPr>
          <p:nvPr/>
        </p:nvGrpSpPr>
        <p:grpSpPr bwMode="auto">
          <a:xfrm>
            <a:off x="255808" y="3020396"/>
            <a:ext cx="2197100" cy="1079500"/>
            <a:chOff x="3515" y="3158"/>
            <a:chExt cx="1384" cy="680"/>
          </a:xfrm>
        </p:grpSpPr>
        <p:sp>
          <p:nvSpPr>
            <p:cNvPr id="63497" name="Rectangle 8"/>
            <p:cNvSpPr>
              <a:spLocks noChangeArrowheads="1"/>
            </p:cNvSpPr>
            <p:nvPr/>
          </p:nvSpPr>
          <p:spPr bwMode="auto">
            <a:xfrm>
              <a:off x="3515" y="3158"/>
              <a:ext cx="1384" cy="680"/>
            </a:xfrm>
            <a:prstGeom prst="rect">
              <a:avLst/>
            </a:prstGeom>
            <a:solidFill>
              <a:srgbClr val="FFFF99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ja-JP" altLang="ja-JP" sz="1600" dirty="0">
                <a:latin typeface="Consolas" panose="020B0609020204030204" pitchFamily="49" charset="0"/>
                <a:ea typeface="游ゴシック" panose="020B0400000000000000" pitchFamily="50" charset="-128"/>
              </a:endParaRPr>
            </a:p>
          </p:txBody>
        </p:sp>
        <p:sp>
          <p:nvSpPr>
            <p:cNvPr id="63498" name="Oval 9"/>
            <p:cNvSpPr>
              <a:spLocks noChangeArrowheads="1"/>
            </p:cNvSpPr>
            <p:nvPr/>
          </p:nvSpPr>
          <p:spPr bwMode="auto">
            <a:xfrm>
              <a:off x="3584" y="3226"/>
              <a:ext cx="1270" cy="522"/>
            </a:xfrm>
            <a:prstGeom prst="ellipse">
              <a:avLst/>
            </a:prstGeom>
            <a:solidFill>
              <a:srgbClr val="FFFF99"/>
            </a:solidFill>
            <a:ln w="28575" algn="ctr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sz="20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ea typeface="游ゴシック" panose="020B0400000000000000" pitchFamily="50" charset="-128"/>
                </a:rPr>
                <a:t>set_power</a:t>
              </a:r>
              <a:endParaRPr lang="en-US" altLang="ja-JP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游ゴシック" panose="020B0400000000000000" pitchFamily="50" charset="-128"/>
              </a:endParaRPr>
            </a:p>
          </p:txBody>
        </p:sp>
      </p:grpSp>
      <p:sp>
        <p:nvSpPr>
          <p:cNvPr id="2" name="テキスト ボックス 1"/>
          <p:cNvSpPr txBox="1"/>
          <p:nvPr/>
        </p:nvSpPr>
        <p:spPr>
          <a:xfrm>
            <a:off x="251520" y="2420268"/>
            <a:ext cx="22634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Gen Shin Gothic P Medium" panose="020B0302020203020207" pitchFamily="34" charset="-128"/>
              </a:rPr>
              <a:t>「モノ」の表記法</a:t>
            </a: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51520" y="4100516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Gen Shin Gothic P Medium" panose="020B0302020203020207" pitchFamily="34" charset="-128"/>
              </a:rPr>
              <a:t>「</a:t>
            </a:r>
            <a:r>
              <a:rPr lang="ja-JP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Gen Shin Gothic P Medium" panose="020B0302020203020207" pitchFamily="34" charset="-128"/>
              </a:rPr>
              <a:t>働き</a:t>
            </a:r>
            <a:r>
              <a:rPr kumimoji="1" lang="ja-JP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Gen Shin Gothic P Medium" panose="020B0302020203020207" pitchFamily="34" charset="-128"/>
              </a:rPr>
              <a:t>」の表記法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0B43645-F6CD-4000-95FA-AA64566CAF96}"/>
              </a:ext>
            </a:extLst>
          </p:cNvPr>
          <p:cNvSpPr txBox="1"/>
          <p:nvPr/>
        </p:nvSpPr>
        <p:spPr>
          <a:xfrm>
            <a:off x="2874997" y="1503342"/>
            <a:ext cx="6408488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2400" noProof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游ゴシック" panose="020B0400000000000000" pitchFamily="50" charset="-128"/>
              </a:rPr>
              <a:t>ev3_motor_set_power(EV3_PORT_A, 40);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7B18F1B-1FB4-475E-B24B-8D7094999260}"/>
              </a:ext>
            </a:extLst>
          </p:cNvPr>
          <p:cNvSpPr/>
          <p:nvPr/>
        </p:nvSpPr>
        <p:spPr bwMode="auto">
          <a:xfrm>
            <a:off x="3524007" y="1459032"/>
            <a:ext cx="1047993" cy="491581"/>
          </a:xfrm>
          <a:prstGeom prst="rect">
            <a:avLst/>
          </a:prstGeom>
          <a:noFill/>
          <a:ln w="25400">
            <a:solidFill>
              <a:schemeClr val="accent4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 anchor="t" anchorCtr="0"/>
          <a:lstStyle/>
          <a:p>
            <a:pPr algn="ctr" eaLnBrk="0" hangingPunct="0"/>
            <a:endParaRPr kumimoji="0" lang="ja-JP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Consolas" pitchFamily="49" charset="0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6B592C4-861D-4F12-852A-8AB9D8E62278}"/>
              </a:ext>
            </a:extLst>
          </p:cNvPr>
          <p:cNvSpPr txBox="1"/>
          <p:nvPr/>
        </p:nvSpPr>
        <p:spPr>
          <a:xfrm>
            <a:off x="2916286" y="2367035"/>
            <a:ext cx="2263433" cy="363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Gen Shin Gothic P Medium" panose="020B0302020203020207" pitchFamily="34" charset="-128"/>
              </a:rPr>
              <a:t>「モノ」として選んだ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DB98675C-2F27-4D53-8C5C-8BB097B3939C}"/>
              </a:ext>
            </a:extLst>
          </p:cNvPr>
          <p:cNvCxnSpPr>
            <a:stCxn id="5" idx="2"/>
            <a:endCxn id="18" idx="0"/>
          </p:cNvCxnSpPr>
          <p:nvPr/>
        </p:nvCxnSpPr>
        <p:spPr>
          <a:xfrm flipH="1">
            <a:off x="4048003" y="1950613"/>
            <a:ext cx="1" cy="416422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4">
            <a:extLst>
              <a:ext uri="{FF2B5EF4-FFF2-40B4-BE49-F238E27FC236}">
                <a16:creationId xmlns:a16="http://schemas.microsoft.com/office/drawing/2014/main" id="{AEFC83ED-111F-4AA7-9C34-68221C071D2E}"/>
              </a:ext>
            </a:extLst>
          </p:cNvPr>
          <p:cNvGrpSpPr>
            <a:grpSpLocks/>
          </p:cNvGrpSpPr>
          <p:nvPr/>
        </p:nvGrpSpPr>
        <p:grpSpPr bwMode="auto">
          <a:xfrm>
            <a:off x="2949452" y="4099896"/>
            <a:ext cx="2197100" cy="1079500"/>
            <a:chOff x="3515" y="2319"/>
            <a:chExt cx="1384" cy="680"/>
          </a:xfrm>
        </p:grpSpPr>
        <p:sp>
          <p:nvSpPr>
            <p:cNvPr id="24" name="Rectangle 5">
              <a:extLst>
                <a:ext uri="{FF2B5EF4-FFF2-40B4-BE49-F238E27FC236}">
                  <a16:creationId xmlns:a16="http://schemas.microsoft.com/office/drawing/2014/main" id="{121225A1-A817-4A2D-91D8-7DEB16C82A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5" y="2319"/>
              <a:ext cx="1384" cy="680"/>
            </a:xfrm>
            <a:prstGeom prst="rect">
              <a:avLst/>
            </a:prstGeom>
            <a:solidFill>
              <a:srgbClr val="CCEC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ja-JP" altLang="en-US" dirty="0">
                  <a:latin typeface="Consolas" panose="020B0609020204030204" pitchFamily="49" charset="0"/>
                  <a:ea typeface="游ゴシック" panose="020B0400000000000000" pitchFamily="50" charset="-128"/>
                </a:rPr>
                <a:t>バンパー</a:t>
              </a:r>
            </a:p>
          </p:txBody>
        </p:sp>
        <p:sp>
          <p:nvSpPr>
            <p:cNvPr id="25" name="Rectangle 6">
              <a:extLst>
                <a:ext uri="{FF2B5EF4-FFF2-40B4-BE49-F238E27FC236}">
                  <a16:creationId xmlns:a16="http://schemas.microsoft.com/office/drawing/2014/main" id="{745832DB-5091-45C1-9D9A-62AB8DDBEC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8" y="2432"/>
              <a:ext cx="1157" cy="499"/>
            </a:xfrm>
            <a:prstGeom prst="rect">
              <a:avLst/>
            </a:prstGeom>
            <a:solidFill>
              <a:srgbClr val="CCECFF"/>
            </a:solidFill>
            <a:ln w="28575" algn="ctr">
              <a:solidFill>
                <a:srgbClr val="99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ea typeface="游ゴシック" panose="020B0400000000000000" pitchFamily="50" charset="-128"/>
                </a:rPr>
                <a:t>Motor</a:t>
              </a:r>
              <a:endParaRPr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游ゴシック" panose="020B0400000000000000" pitchFamily="50" charset="-128"/>
              </a:endParaRPr>
            </a:p>
          </p:txBody>
        </p:sp>
      </p:grp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7E8987AE-58DD-4C93-BB6C-2C6B977F7B06}"/>
              </a:ext>
            </a:extLst>
          </p:cNvPr>
          <p:cNvSpPr txBox="1"/>
          <p:nvPr/>
        </p:nvSpPr>
        <p:spPr>
          <a:xfrm>
            <a:off x="3112700" y="3041666"/>
            <a:ext cx="18706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Gen Shin Gothic P Medium" panose="020B0302020203020207" pitchFamily="34" charset="-128"/>
              </a:rPr>
              <a:t>大文字から始まる名前に変える</a:t>
            </a: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C0829DF3-7B1C-450B-BCCB-CB7ABB6F5FD0}"/>
              </a:ext>
            </a:extLst>
          </p:cNvPr>
          <p:cNvCxnSpPr>
            <a:cxnSpLocks/>
            <a:stCxn id="18" idx="2"/>
            <a:endCxn id="27" idx="0"/>
          </p:cNvCxnSpPr>
          <p:nvPr/>
        </p:nvCxnSpPr>
        <p:spPr>
          <a:xfrm>
            <a:off x="4048003" y="2730134"/>
            <a:ext cx="0" cy="311532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FFEBB500-8C11-42C4-A98B-E6AED3B8BCCB}"/>
              </a:ext>
            </a:extLst>
          </p:cNvPr>
          <p:cNvCxnSpPr>
            <a:cxnSpLocks/>
            <a:stCxn id="27" idx="2"/>
            <a:endCxn id="24" idx="0"/>
          </p:cNvCxnSpPr>
          <p:nvPr/>
        </p:nvCxnSpPr>
        <p:spPr>
          <a:xfrm flipH="1">
            <a:off x="4048002" y="3626441"/>
            <a:ext cx="1" cy="473455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2DEFA643-2B30-4B67-8EB8-6DB43FA3C4BA}"/>
              </a:ext>
            </a:extLst>
          </p:cNvPr>
          <p:cNvSpPr/>
          <p:nvPr/>
        </p:nvSpPr>
        <p:spPr bwMode="auto">
          <a:xfrm>
            <a:off x="2877193" y="1413124"/>
            <a:ext cx="3307215" cy="654618"/>
          </a:xfrm>
          <a:prstGeom prst="roundRect">
            <a:avLst/>
          </a:prstGeom>
          <a:noFill/>
          <a:ln w="25400">
            <a:solidFill>
              <a:schemeClr val="accent6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 anchor="t" anchorCtr="0"/>
          <a:lstStyle/>
          <a:p>
            <a:pPr algn="ctr" eaLnBrk="0" hangingPunct="0"/>
            <a:endParaRPr kumimoji="0" lang="ja-JP" altLang="en-US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Consolas" pitchFamily="49" charset="0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E0DDF975-D304-45E6-9C7C-53B8324E0D68}"/>
              </a:ext>
            </a:extLst>
          </p:cNvPr>
          <p:cNvSpPr txBox="1"/>
          <p:nvPr/>
        </p:nvSpPr>
        <p:spPr>
          <a:xfrm>
            <a:off x="5610238" y="2366392"/>
            <a:ext cx="2263433" cy="363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Gen Shin Gothic P Medium" panose="020B0302020203020207" pitchFamily="34" charset="-128"/>
              </a:rPr>
              <a:t>「</a:t>
            </a:r>
            <a:r>
              <a:rPr lang="ja-JP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Gen Shin Gothic P Medium" panose="020B0302020203020207" pitchFamily="34" charset="-128"/>
              </a:rPr>
              <a:t>働き</a:t>
            </a:r>
            <a:r>
              <a:rPr kumimoji="1" lang="ja-JP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Gen Shin Gothic P Medium" panose="020B0302020203020207" pitchFamily="34" charset="-128"/>
              </a:rPr>
              <a:t>」として選んだ</a:t>
            </a:r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5B763459-D874-4540-A339-59AF8750F24B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6184408" y="2067742"/>
            <a:ext cx="557547" cy="298650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62320F50-3047-473D-AA41-BF63FF133BFD}"/>
              </a:ext>
            </a:extLst>
          </p:cNvPr>
          <p:cNvSpPr txBox="1"/>
          <p:nvPr/>
        </p:nvSpPr>
        <p:spPr>
          <a:xfrm>
            <a:off x="5058466" y="3068960"/>
            <a:ext cx="3366361" cy="80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Gen Shin Gothic P Medium" panose="020B0302020203020207" pitchFamily="34" charset="-128"/>
              </a:rPr>
              <a:t>今回接頭詞</a:t>
            </a:r>
            <a:r>
              <a:rPr kumimoji="1" lang="en-US" altLang="ja-JP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Gen Shin Gothic P Medium" panose="020B0302020203020207" pitchFamily="34" charset="-128"/>
              </a:rPr>
              <a:t>ev3</a:t>
            </a:r>
            <a:r>
              <a:rPr kumimoji="1" lang="ja-JP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Gen Shin Gothic P Medium" panose="020B0302020203020207" pitchFamily="34" charset="-128"/>
              </a:rPr>
              <a:t>、</a:t>
            </a:r>
            <a:r>
              <a:rPr kumimoji="1" lang="en-US" altLang="ja-JP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Gen Shin Gothic P Medium" panose="020B0302020203020207" pitchFamily="34" charset="-128"/>
              </a:rPr>
              <a:t>EV3</a:t>
            </a:r>
            <a:r>
              <a:rPr kumimoji="1" lang="ja-JP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Gen Shin Gothic P Medium" panose="020B0302020203020207" pitchFamily="34" charset="-128"/>
              </a:rPr>
              <a:t>は無視する</a:t>
            </a:r>
            <a:endParaRPr kumimoji="1" lang="en-US" altLang="ja-JP" sz="1600" b="1" dirty="0">
              <a:solidFill>
                <a:schemeClr val="tx1">
                  <a:lumMod val="65000"/>
                  <a:lumOff val="35000"/>
                </a:schemeClr>
              </a:solidFill>
              <a:latin typeface="游ゴシック" panose="020B0400000000000000" pitchFamily="50" charset="-128"/>
              <a:ea typeface="游ゴシック" panose="020B0400000000000000" pitchFamily="50" charset="-128"/>
              <a:cs typeface="Gen Shin Gothic P Medium" panose="020B0302020203020207" pitchFamily="34" charset="-128"/>
            </a:endParaRPr>
          </a:p>
          <a:p>
            <a:r>
              <a:rPr lang="ja-JP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Gen Shin Gothic P Medium" panose="020B0302020203020207" pitchFamily="34" charset="-128"/>
              </a:rPr>
              <a:t>モノの名前があれば省いてみる（残してたままでもよいです）</a:t>
            </a:r>
            <a:endParaRPr kumimoji="1" lang="ja-JP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游ゴシック" panose="020B0400000000000000" pitchFamily="50" charset="-128"/>
              <a:ea typeface="游ゴシック" panose="020B0400000000000000" pitchFamily="50" charset="-128"/>
              <a:cs typeface="Gen Shin Gothic P Medium" panose="020B0302020203020207" pitchFamily="34" charset="-128"/>
            </a:endParaRPr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4C913310-275F-4B44-9870-2A55D93992C1}"/>
              </a:ext>
            </a:extLst>
          </p:cNvPr>
          <p:cNvCxnSpPr>
            <a:cxnSpLocks/>
            <a:stCxn id="36" idx="2"/>
            <a:endCxn id="44" idx="0"/>
          </p:cNvCxnSpPr>
          <p:nvPr/>
        </p:nvCxnSpPr>
        <p:spPr>
          <a:xfrm flipH="1">
            <a:off x="6741647" y="2729491"/>
            <a:ext cx="308" cy="339469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7">
            <a:extLst>
              <a:ext uri="{FF2B5EF4-FFF2-40B4-BE49-F238E27FC236}">
                <a16:creationId xmlns:a16="http://schemas.microsoft.com/office/drawing/2014/main" id="{E1106918-5764-47FD-9E9D-96A27D4AFEEC}"/>
              </a:ext>
            </a:extLst>
          </p:cNvPr>
          <p:cNvGrpSpPr>
            <a:grpSpLocks/>
          </p:cNvGrpSpPr>
          <p:nvPr/>
        </p:nvGrpSpPr>
        <p:grpSpPr bwMode="auto">
          <a:xfrm>
            <a:off x="5643096" y="4275158"/>
            <a:ext cx="2197100" cy="1079500"/>
            <a:chOff x="3515" y="3158"/>
            <a:chExt cx="1384" cy="680"/>
          </a:xfrm>
        </p:grpSpPr>
        <p:sp>
          <p:nvSpPr>
            <p:cNvPr id="55" name="Rectangle 8">
              <a:extLst>
                <a:ext uri="{FF2B5EF4-FFF2-40B4-BE49-F238E27FC236}">
                  <a16:creationId xmlns:a16="http://schemas.microsoft.com/office/drawing/2014/main" id="{BDE0C564-DE60-4393-9E42-075FCCBD18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5" y="3158"/>
              <a:ext cx="1384" cy="680"/>
            </a:xfrm>
            <a:prstGeom prst="rect">
              <a:avLst/>
            </a:prstGeom>
            <a:solidFill>
              <a:srgbClr val="FFFF99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ja-JP" altLang="ja-JP" sz="1600" dirty="0">
                <a:latin typeface="Consolas" panose="020B0609020204030204" pitchFamily="49" charset="0"/>
                <a:ea typeface="游ゴシック" panose="020B0400000000000000" pitchFamily="50" charset="-128"/>
              </a:endParaRPr>
            </a:p>
          </p:txBody>
        </p:sp>
        <p:sp>
          <p:nvSpPr>
            <p:cNvPr id="56" name="Oval 9">
              <a:extLst>
                <a:ext uri="{FF2B5EF4-FFF2-40B4-BE49-F238E27FC236}">
                  <a16:creationId xmlns:a16="http://schemas.microsoft.com/office/drawing/2014/main" id="{840D4E73-86B4-4FDA-9636-96B13F4AC7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4" y="3226"/>
              <a:ext cx="1270" cy="522"/>
            </a:xfrm>
            <a:prstGeom prst="ellipse">
              <a:avLst/>
            </a:prstGeom>
            <a:solidFill>
              <a:srgbClr val="FFFF99"/>
            </a:solidFill>
            <a:ln w="28575" algn="ctr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sz="20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ea typeface="游ゴシック" panose="020B0400000000000000" pitchFamily="50" charset="-128"/>
                </a:rPr>
                <a:t>set_power</a:t>
              </a:r>
              <a:endParaRPr lang="en-US" altLang="ja-JP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游ゴシック" panose="020B0400000000000000" pitchFamily="50" charset="-128"/>
              </a:endParaRPr>
            </a:p>
          </p:txBody>
        </p:sp>
      </p:grp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A198B61D-94C7-4486-99FE-B71470387D44}"/>
              </a:ext>
            </a:extLst>
          </p:cNvPr>
          <p:cNvCxnSpPr>
            <a:cxnSpLocks/>
            <a:stCxn id="44" idx="2"/>
            <a:endCxn id="55" idx="0"/>
          </p:cNvCxnSpPr>
          <p:nvPr/>
        </p:nvCxnSpPr>
        <p:spPr>
          <a:xfrm flipH="1">
            <a:off x="6741646" y="3878291"/>
            <a:ext cx="1" cy="396867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A2B1CF61-E5FC-44C3-8B9B-53718969C54D}"/>
              </a:ext>
            </a:extLst>
          </p:cNvPr>
          <p:cNvSpPr txBox="1"/>
          <p:nvPr/>
        </p:nvSpPr>
        <p:spPr>
          <a:xfrm>
            <a:off x="179281" y="4574815"/>
            <a:ext cx="2520511" cy="7694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73025"/>
            <a:r>
              <a:rPr lang="ja-JP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丸や四角の枠は、白黒のときや紙に書くときの区別のためです</a:t>
            </a:r>
            <a:endParaRPr lang="en-US" altLang="ja-JP" sz="1100" b="1" dirty="0">
              <a:solidFill>
                <a:schemeClr val="tx1">
                  <a:lumMod val="65000"/>
                  <a:lumOff val="3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  <a:p>
            <a:pPr marL="73025"/>
            <a:r>
              <a:rPr lang="ja-JP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ポストイットなど、色で区別できるなら、枠は書かなくてもよいです</a:t>
            </a:r>
            <a:endParaRPr lang="en-US" altLang="ja-JP" sz="1100" b="1" dirty="0">
              <a:solidFill>
                <a:schemeClr val="tx1">
                  <a:lumMod val="65000"/>
                  <a:lumOff val="3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51702043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2BBE61-5674-4430-9E6F-D9EE1E9F4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「モノ」と「働き」の抜き書き</a:t>
            </a:r>
            <a:endParaRPr kumimoji="1" lang="ja-JP" alt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8A69C6E-B6E6-4829-B5AB-25E5594C7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Copyright (C) 2015-2021 Change Vision Corporation. All Rights Reserved.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4843C8C-6841-4BB9-9321-6F5C5E9CC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8F37F7-9B99-4969-B9BD-BBE00AE93F78}" type="slidenum">
              <a:rPr lang="en-US" altLang="ja-JP" smtClean="0"/>
              <a:pPr>
                <a:defRPr/>
              </a:pPr>
              <a:t>3</a:t>
            </a:fld>
            <a:endParaRPr lang="en-US" altLang="ja-JP"/>
          </a:p>
        </p:txBody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id="{F15B852C-B3F0-4B49-9F01-7BBA96BB8F2F}"/>
              </a:ext>
            </a:extLst>
          </p:cNvPr>
          <p:cNvGrpSpPr>
            <a:grpSpLocks/>
          </p:cNvGrpSpPr>
          <p:nvPr/>
        </p:nvGrpSpPr>
        <p:grpSpPr bwMode="auto">
          <a:xfrm>
            <a:off x="190713" y="1261194"/>
            <a:ext cx="1500649" cy="737314"/>
            <a:chOff x="3515" y="2319"/>
            <a:chExt cx="1384" cy="680"/>
          </a:xfrm>
        </p:grpSpPr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DB95DF64-89E0-4CCF-8FA3-C3AE6624B0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5" y="2319"/>
              <a:ext cx="1384" cy="680"/>
            </a:xfrm>
            <a:prstGeom prst="rect">
              <a:avLst/>
            </a:prstGeom>
            <a:solidFill>
              <a:srgbClr val="CCEC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ja-JP" altLang="en-US" dirty="0">
                  <a:latin typeface="Consolas" panose="020B0609020204030204" pitchFamily="49" charset="0"/>
                  <a:ea typeface="游ゴシック" panose="020B0400000000000000" pitchFamily="50" charset="-128"/>
                </a:rPr>
                <a:t>バンパー</a:t>
              </a:r>
            </a:p>
          </p:txBody>
        </p:sp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4CF0D390-A43A-4194-AE5B-4CC9572494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8" y="2432"/>
              <a:ext cx="1157" cy="499"/>
            </a:xfrm>
            <a:prstGeom prst="rect">
              <a:avLst/>
            </a:prstGeom>
            <a:solidFill>
              <a:srgbClr val="CCECFF"/>
            </a:solidFill>
            <a:ln w="28575" algn="ctr">
              <a:solidFill>
                <a:srgbClr val="99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ja-JP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ea typeface="游ゴシック" panose="020B0400000000000000" pitchFamily="50" charset="-128"/>
                </a:rPr>
                <a:t>モノ</a:t>
              </a:r>
            </a:p>
          </p:txBody>
        </p:sp>
      </p:grpSp>
      <p:grpSp>
        <p:nvGrpSpPr>
          <p:cNvPr id="9" name="Group 7">
            <a:extLst>
              <a:ext uri="{FF2B5EF4-FFF2-40B4-BE49-F238E27FC236}">
                <a16:creationId xmlns:a16="http://schemas.microsoft.com/office/drawing/2014/main" id="{CF449497-74A1-471C-BF7A-3DE74BA2AD45}"/>
              </a:ext>
            </a:extLst>
          </p:cNvPr>
          <p:cNvGrpSpPr>
            <a:grpSpLocks/>
          </p:cNvGrpSpPr>
          <p:nvPr/>
        </p:nvGrpSpPr>
        <p:grpSpPr bwMode="auto">
          <a:xfrm>
            <a:off x="176401" y="2271957"/>
            <a:ext cx="1500649" cy="737314"/>
            <a:chOff x="3515" y="3158"/>
            <a:chExt cx="1384" cy="680"/>
          </a:xfrm>
        </p:grpSpPr>
        <p:sp>
          <p:nvSpPr>
            <p:cNvPr id="10" name="Rectangle 8">
              <a:extLst>
                <a:ext uri="{FF2B5EF4-FFF2-40B4-BE49-F238E27FC236}">
                  <a16:creationId xmlns:a16="http://schemas.microsoft.com/office/drawing/2014/main" id="{88D2D2B8-ECA8-4880-9866-FBCFB7333C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5" y="3158"/>
              <a:ext cx="1384" cy="680"/>
            </a:xfrm>
            <a:prstGeom prst="rect">
              <a:avLst/>
            </a:prstGeom>
            <a:solidFill>
              <a:srgbClr val="FFFF99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ja-JP" altLang="ja-JP" sz="1600" dirty="0">
                <a:latin typeface="Consolas" panose="020B0609020204030204" pitchFamily="49" charset="0"/>
                <a:ea typeface="游ゴシック" panose="020B0400000000000000" pitchFamily="50" charset="-128"/>
              </a:endParaRPr>
            </a:p>
          </p:txBody>
        </p:sp>
        <p:sp>
          <p:nvSpPr>
            <p:cNvPr id="11" name="Oval 9">
              <a:extLst>
                <a:ext uri="{FF2B5EF4-FFF2-40B4-BE49-F238E27FC236}">
                  <a16:creationId xmlns:a16="http://schemas.microsoft.com/office/drawing/2014/main" id="{F7DF9870-AFEF-4200-B54F-665E522377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4" y="3226"/>
              <a:ext cx="1270" cy="522"/>
            </a:xfrm>
            <a:prstGeom prst="ellipse">
              <a:avLst/>
            </a:prstGeom>
            <a:solidFill>
              <a:srgbClr val="FFFF99"/>
            </a:solidFill>
            <a:ln w="28575" algn="ctr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ja-JP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ea typeface="游ゴシック" panose="020B0400000000000000" pitchFamily="50" charset="-128"/>
                </a:rPr>
                <a:t>働き</a:t>
              </a:r>
              <a:endParaRPr lang="en-US" altLang="ja-JP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游ゴシック" panose="020B0400000000000000" pitchFamily="50" charset="-128"/>
              </a:endParaRPr>
            </a:p>
          </p:txBody>
        </p:sp>
      </p:grp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D73B824-E195-4A2C-A3E1-B00BCBAFB66B}"/>
              </a:ext>
            </a:extLst>
          </p:cNvPr>
          <p:cNvSpPr txBox="1"/>
          <p:nvPr/>
        </p:nvSpPr>
        <p:spPr>
          <a:xfrm>
            <a:off x="179512" y="5949280"/>
            <a:ext cx="3024336" cy="6001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179388" indent="-106363">
              <a:buFont typeface="Arial" panose="020B0604020202020204" pitchFamily="34" charset="0"/>
              <a:buChar char="•"/>
            </a:pPr>
            <a:r>
              <a:rPr lang="ja-JP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抜き書きするだけです</a:t>
            </a:r>
            <a:endParaRPr lang="en-US" altLang="ja-JP" sz="1100" b="1" dirty="0">
              <a:solidFill>
                <a:schemeClr val="tx1">
                  <a:lumMod val="65000"/>
                  <a:lumOff val="3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  <a:p>
            <a:pPr marL="360363" lvl="1" indent="-106363">
              <a:buFont typeface="Arial" panose="020B0604020202020204" pitchFamily="34" charset="0"/>
              <a:buChar char="•"/>
            </a:pPr>
            <a:r>
              <a:rPr lang="ja-JP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まだ設計しません（整理するだけ）</a:t>
            </a:r>
            <a:endParaRPr lang="en-US" altLang="ja-JP" sz="1100" b="1" dirty="0">
              <a:solidFill>
                <a:schemeClr val="tx1">
                  <a:lumMod val="65000"/>
                  <a:lumOff val="3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  <a:p>
            <a:pPr marL="360363" lvl="1" indent="-106363">
              <a:buFont typeface="Arial" panose="020B0604020202020204" pitchFamily="34" charset="0"/>
              <a:buChar char="•"/>
            </a:pPr>
            <a:r>
              <a:rPr lang="ja-JP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日本語に変えなくてよいです</a:t>
            </a:r>
          </a:p>
        </p:txBody>
      </p:sp>
      <p:grpSp>
        <p:nvGrpSpPr>
          <p:cNvPr id="22" name="Group 4">
            <a:extLst>
              <a:ext uri="{FF2B5EF4-FFF2-40B4-BE49-F238E27FC236}">
                <a16:creationId xmlns:a16="http://schemas.microsoft.com/office/drawing/2014/main" id="{6F9B0209-38C3-4D43-89FA-A15878875026}"/>
              </a:ext>
            </a:extLst>
          </p:cNvPr>
          <p:cNvGrpSpPr>
            <a:grpSpLocks/>
          </p:cNvGrpSpPr>
          <p:nvPr/>
        </p:nvGrpSpPr>
        <p:grpSpPr bwMode="auto">
          <a:xfrm>
            <a:off x="6950482" y="2062950"/>
            <a:ext cx="1500649" cy="811045"/>
            <a:chOff x="3515" y="2319"/>
            <a:chExt cx="1384" cy="680"/>
          </a:xfrm>
        </p:grpSpPr>
        <p:sp>
          <p:nvSpPr>
            <p:cNvPr id="23" name="Rectangle 5">
              <a:extLst>
                <a:ext uri="{FF2B5EF4-FFF2-40B4-BE49-F238E27FC236}">
                  <a16:creationId xmlns:a16="http://schemas.microsoft.com/office/drawing/2014/main" id="{8658D79C-CBE2-1B4D-A3A8-BE662CBF3E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5" y="2319"/>
              <a:ext cx="1384" cy="680"/>
            </a:xfrm>
            <a:prstGeom prst="rect">
              <a:avLst/>
            </a:prstGeom>
            <a:solidFill>
              <a:srgbClr val="CCEC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ja-JP" altLang="en-US" sz="2000" dirty="0">
                  <a:latin typeface="Consolas" panose="020B0609020204030204" pitchFamily="49" charset="0"/>
                </a:rPr>
                <a:t>バンパー</a:t>
              </a:r>
            </a:p>
          </p:txBody>
        </p:sp>
        <p:sp>
          <p:nvSpPr>
            <p:cNvPr id="24" name="Rectangle 6">
              <a:extLst>
                <a:ext uri="{FF2B5EF4-FFF2-40B4-BE49-F238E27FC236}">
                  <a16:creationId xmlns:a16="http://schemas.microsoft.com/office/drawing/2014/main" id="{54D9A4DD-0C41-5A46-BE90-80016294D4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8" y="2432"/>
              <a:ext cx="1157" cy="499"/>
            </a:xfrm>
            <a:prstGeom prst="rect">
              <a:avLst/>
            </a:prstGeom>
            <a:solidFill>
              <a:srgbClr val="CCECFF"/>
            </a:solidFill>
            <a:ln w="28575" algn="ctr">
              <a:solidFill>
                <a:srgbClr val="99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</a:rPr>
                <a:t>OS</a:t>
              </a:r>
              <a:endParaRPr lang="ja-JP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9D1C6779-2EBF-8E4A-9F54-5CC3DFED1DF2}"/>
              </a:ext>
            </a:extLst>
          </p:cNvPr>
          <p:cNvSpPr txBox="1"/>
          <p:nvPr/>
        </p:nvSpPr>
        <p:spPr>
          <a:xfrm>
            <a:off x="6435080" y="1257069"/>
            <a:ext cx="2664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Gen Shin Gothic P Medium" panose="020B0302020203020207" pitchFamily="34" charset="-128"/>
              </a:rPr>
              <a:t>特別扱いの</a:t>
            </a:r>
            <a:r>
              <a:rPr kumimoji="1" lang="ja-JP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Gen Shin Gothic P Medium" panose="020B0302020203020207" pitchFamily="34" charset="-128"/>
              </a:rPr>
              <a:t>「モノ」の追加</a:t>
            </a:r>
          </a:p>
        </p:txBody>
      </p:sp>
      <p:grpSp>
        <p:nvGrpSpPr>
          <p:cNvPr id="26" name="Group 4">
            <a:extLst>
              <a:ext uri="{FF2B5EF4-FFF2-40B4-BE49-F238E27FC236}">
                <a16:creationId xmlns:a16="http://schemas.microsoft.com/office/drawing/2014/main" id="{FE474784-0FB8-5D4B-8468-E638CEA59A40}"/>
              </a:ext>
            </a:extLst>
          </p:cNvPr>
          <p:cNvGrpSpPr>
            <a:grpSpLocks/>
          </p:cNvGrpSpPr>
          <p:nvPr/>
        </p:nvGrpSpPr>
        <p:grpSpPr bwMode="auto">
          <a:xfrm>
            <a:off x="6950482" y="4370112"/>
            <a:ext cx="1500649" cy="811045"/>
            <a:chOff x="3515" y="2319"/>
            <a:chExt cx="1384" cy="680"/>
          </a:xfrm>
        </p:grpSpPr>
        <p:sp>
          <p:nvSpPr>
            <p:cNvPr id="27" name="Rectangle 5">
              <a:extLst>
                <a:ext uri="{FF2B5EF4-FFF2-40B4-BE49-F238E27FC236}">
                  <a16:creationId xmlns:a16="http://schemas.microsoft.com/office/drawing/2014/main" id="{1C3F7410-D6D9-C64E-BFAE-5AC462C77A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5" y="2319"/>
              <a:ext cx="1384" cy="680"/>
            </a:xfrm>
            <a:prstGeom prst="rect">
              <a:avLst/>
            </a:prstGeom>
            <a:solidFill>
              <a:srgbClr val="CCEC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ja-JP" altLang="en-US" sz="2000" dirty="0">
                  <a:latin typeface="Consolas" panose="020B0609020204030204" pitchFamily="49" charset="0"/>
                </a:rPr>
                <a:t>バンパー</a:t>
              </a:r>
            </a:p>
          </p:txBody>
        </p:sp>
        <p:sp>
          <p:nvSpPr>
            <p:cNvPr id="28" name="Rectangle 6">
              <a:extLst>
                <a:ext uri="{FF2B5EF4-FFF2-40B4-BE49-F238E27FC236}">
                  <a16:creationId xmlns:a16="http://schemas.microsoft.com/office/drawing/2014/main" id="{85058AC5-DC20-BE48-8D1D-4370E8C0A5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8" y="2432"/>
              <a:ext cx="1157" cy="499"/>
            </a:xfrm>
            <a:prstGeom prst="rect">
              <a:avLst/>
            </a:prstGeom>
            <a:solidFill>
              <a:srgbClr val="CCECFF"/>
            </a:solidFill>
            <a:ln w="28575" algn="ctr">
              <a:solidFill>
                <a:srgbClr val="99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sz="20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</a:rPr>
                <a:t>MainTask</a:t>
              </a:r>
              <a:endParaRPr lang="ja-JP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E59CDD9F-ECE0-B145-A5D1-8DFCE365945F}"/>
              </a:ext>
            </a:extLst>
          </p:cNvPr>
          <p:cNvSpPr txBox="1"/>
          <p:nvPr/>
        </p:nvSpPr>
        <p:spPr>
          <a:xfrm>
            <a:off x="6424270" y="2989076"/>
            <a:ext cx="2664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Gen Shin Gothic P Medium" panose="020B0302020203020207" pitchFamily="34" charset="-128"/>
              </a:rPr>
              <a:t>システムコール</a:t>
            </a:r>
            <a:r>
              <a:rPr kumimoji="1" lang="ja-JP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Gen Shin Gothic P Medium" panose="020B0302020203020207" pitchFamily="34" charset="-128"/>
              </a:rPr>
              <a:t>を「働き」として提供する「モノ」とみなしましょう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94D157A2-B264-454C-B962-C00478B68A84}"/>
              </a:ext>
            </a:extLst>
          </p:cNvPr>
          <p:cNvSpPr txBox="1"/>
          <p:nvPr/>
        </p:nvSpPr>
        <p:spPr>
          <a:xfrm>
            <a:off x="6407296" y="5288324"/>
            <a:ext cx="2664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Gen Shin Gothic P Medium" panose="020B0302020203020207" pitchFamily="34" charset="-128"/>
              </a:rPr>
              <a:t>main_task</a:t>
            </a:r>
            <a:r>
              <a:rPr kumimoji="1" lang="ja-JP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Gen Shin Gothic P Medium" panose="020B0302020203020207" pitchFamily="34" charset="-128"/>
              </a:rPr>
              <a:t>関数を「働き」に持つ「モノ」とみなしましょう</a:t>
            </a:r>
          </a:p>
        </p:txBody>
      </p:sp>
    </p:spTree>
    <p:extLst>
      <p:ext uri="{BB962C8B-B14F-4D97-AF65-F5344CB8AC3E}">
        <p14:creationId xmlns:p14="http://schemas.microsoft.com/office/powerpoint/2010/main" val="4072853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3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「モノ」に「働き」を寄せる（１）</a:t>
            </a:r>
            <a:endParaRPr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Copyright (C) 2015-2021 Change Vision Corporation. All Rights Reserved.</a:t>
            </a:r>
            <a:endParaRPr lang="en-US" altLang="ja-JP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B536C-4782-42EF-A8BC-C3287CAF9E04}" type="slidenum">
              <a:rPr lang="en-US" altLang="ja-JP" smtClean="0"/>
              <a:pPr/>
              <a:t>4</a:t>
            </a:fld>
            <a:endParaRPr lang="en-US" altLang="ja-JP"/>
          </a:p>
        </p:txBody>
      </p:sp>
      <p:grpSp>
        <p:nvGrpSpPr>
          <p:cNvPr id="63495" name="Group 4"/>
          <p:cNvGrpSpPr>
            <a:grpSpLocks/>
          </p:cNvGrpSpPr>
          <p:nvPr/>
        </p:nvGrpSpPr>
        <p:grpSpPr bwMode="auto">
          <a:xfrm>
            <a:off x="2962458" y="1372094"/>
            <a:ext cx="1815785" cy="892149"/>
            <a:chOff x="3515" y="2319"/>
            <a:chExt cx="1384" cy="680"/>
          </a:xfrm>
        </p:grpSpPr>
        <p:sp>
          <p:nvSpPr>
            <p:cNvPr id="63499" name="Rectangle 5"/>
            <p:cNvSpPr>
              <a:spLocks noChangeArrowheads="1"/>
            </p:cNvSpPr>
            <p:nvPr/>
          </p:nvSpPr>
          <p:spPr bwMode="auto">
            <a:xfrm>
              <a:off x="3515" y="2319"/>
              <a:ext cx="1384" cy="680"/>
            </a:xfrm>
            <a:prstGeom prst="rect">
              <a:avLst/>
            </a:prstGeom>
            <a:solidFill>
              <a:srgbClr val="CCEC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ja-JP" altLang="en-US" sz="2000" dirty="0">
                  <a:latin typeface="Consolas" panose="020B0609020204030204" pitchFamily="49" charset="0"/>
                </a:rPr>
                <a:t>バンパー</a:t>
              </a:r>
            </a:p>
          </p:txBody>
        </p:sp>
        <p:sp>
          <p:nvSpPr>
            <p:cNvPr id="63500" name="Rectangle 6"/>
            <p:cNvSpPr>
              <a:spLocks noChangeArrowheads="1"/>
            </p:cNvSpPr>
            <p:nvPr/>
          </p:nvSpPr>
          <p:spPr bwMode="auto">
            <a:xfrm>
              <a:off x="3628" y="2432"/>
              <a:ext cx="1157" cy="499"/>
            </a:xfrm>
            <a:prstGeom prst="rect">
              <a:avLst/>
            </a:prstGeom>
            <a:solidFill>
              <a:srgbClr val="CCECFF"/>
            </a:solidFill>
            <a:ln w="28575" algn="ctr">
              <a:solidFill>
                <a:srgbClr val="99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sz="20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</a:rPr>
                <a:t>TouchSensor</a:t>
              </a:r>
              <a:endParaRPr lang="ja-JP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63496" name="Group 7"/>
          <p:cNvGrpSpPr>
            <a:grpSpLocks/>
          </p:cNvGrpSpPr>
          <p:nvPr/>
        </p:nvGrpSpPr>
        <p:grpSpPr bwMode="auto">
          <a:xfrm>
            <a:off x="2961665" y="2967685"/>
            <a:ext cx="1815785" cy="892149"/>
            <a:chOff x="3515" y="3158"/>
            <a:chExt cx="1384" cy="680"/>
          </a:xfrm>
        </p:grpSpPr>
        <p:sp>
          <p:nvSpPr>
            <p:cNvPr id="63497" name="Rectangle 8"/>
            <p:cNvSpPr>
              <a:spLocks noChangeArrowheads="1"/>
            </p:cNvSpPr>
            <p:nvPr/>
          </p:nvSpPr>
          <p:spPr bwMode="auto">
            <a:xfrm>
              <a:off x="3515" y="3158"/>
              <a:ext cx="1384" cy="680"/>
            </a:xfrm>
            <a:prstGeom prst="rect">
              <a:avLst/>
            </a:prstGeom>
            <a:solidFill>
              <a:srgbClr val="FFFF99"/>
            </a:solidFill>
            <a:ln w="28575" algn="ctr">
              <a:solidFill>
                <a:schemeClr val="accent6">
                  <a:lumMod val="5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ja-JP" altLang="ja-JP" sz="1600" dirty="0">
                <a:latin typeface="Consolas" panose="020B0609020204030204" pitchFamily="49" charset="0"/>
              </a:endParaRPr>
            </a:p>
          </p:txBody>
        </p:sp>
        <p:sp>
          <p:nvSpPr>
            <p:cNvPr id="63498" name="Oval 9"/>
            <p:cNvSpPr>
              <a:spLocks noChangeArrowheads="1"/>
            </p:cNvSpPr>
            <p:nvPr/>
          </p:nvSpPr>
          <p:spPr bwMode="auto">
            <a:xfrm>
              <a:off x="3584" y="3226"/>
              <a:ext cx="1270" cy="522"/>
            </a:xfrm>
            <a:prstGeom prst="ellipse">
              <a:avLst/>
            </a:prstGeom>
            <a:solidFill>
              <a:srgbClr val="FFFF99"/>
            </a:solidFill>
            <a:ln w="28575" algn="ctr">
              <a:solidFill>
                <a:schemeClr val="accent6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</a:rPr>
                <a:t>is_pressed</a:t>
              </a:r>
              <a:endParaRPr lang="ja-JP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6D67144A-9F8A-4CCC-B9B3-4CB706EF66EC}"/>
              </a:ext>
            </a:extLst>
          </p:cNvPr>
          <p:cNvSpPr txBox="1"/>
          <p:nvPr/>
        </p:nvSpPr>
        <p:spPr>
          <a:xfrm>
            <a:off x="414216" y="1648891"/>
            <a:ext cx="2263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Gen Shin Gothic P Medium" panose="020B0302020203020207" pitchFamily="34" charset="-128"/>
              </a:rPr>
              <a:t>「モノ」をひとつ選ぶ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FD05A1A8-EC4E-4FA9-ABBF-B6045B1BF765}"/>
              </a:ext>
            </a:extLst>
          </p:cNvPr>
          <p:cNvSpPr txBox="1"/>
          <p:nvPr/>
        </p:nvSpPr>
        <p:spPr>
          <a:xfrm>
            <a:off x="414216" y="3172289"/>
            <a:ext cx="22634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Gen Shin Gothic P Medium" panose="020B0302020203020207" pitchFamily="34" charset="-128"/>
              </a:rPr>
              <a:t>そのモノ</a:t>
            </a:r>
            <a:r>
              <a:rPr lang="ja-JP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Gen Shin Gothic P Medium" panose="020B0302020203020207" pitchFamily="34" charset="-128"/>
              </a:rPr>
              <a:t>がする「働き」</a:t>
            </a:r>
            <a:r>
              <a:rPr kumimoji="1" lang="ja-JP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Gen Shin Gothic P Medium" panose="020B0302020203020207" pitchFamily="34" charset="-128"/>
              </a:rPr>
              <a:t>を探す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94C44CD3-C90F-48AD-8A02-FF4EECB06799}"/>
              </a:ext>
            </a:extLst>
          </p:cNvPr>
          <p:cNvSpPr txBox="1"/>
          <p:nvPr/>
        </p:nvSpPr>
        <p:spPr>
          <a:xfrm>
            <a:off x="414216" y="5075853"/>
            <a:ext cx="22634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Gen Shin Gothic P Medium" panose="020B0302020203020207" pitchFamily="34" charset="-128"/>
              </a:rPr>
              <a:t>ちょっと重ねて</a:t>
            </a:r>
            <a:br>
              <a:rPr kumimoji="1" lang="en-US" altLang="ja-JP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Gen Shin Gothic P Medium" panose="020B0302020203020207" pitchFamily="34" charset="-128"/>
              </a:rPr>
            </a:br>
            <a:r>
              <a:rPr kumimoji="1" lang="ja-JP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Gen Shin Gothic P Medium" panose="020B0302020203020207" pitchFamily="34" charset="-128"/>
              </a:rPr>
              <a:t>ひとかたまりにする</a:t>
            </a:r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E5F41375-1601-4166-8C70-EED891A3D22C}"/>
              </a:ext>
            </a:extLst>
          </p:cNvPr>
          <p:cNvGrpSpPr/>
          <p:nvPr/>
        </p:nvGrpSpPr>
        <p:grpSpPr>
          <a:xfrm>
            <a:off x="3011565" y="4702944"/>
            <a:ext cx="2291031" cy="1536049"/>
            <a:chOff x="2760954" y="3669828"/>
            <a:chExt cx="2772147" cy="1858619"/>
          </a:xfrm>
        </p:grpSpPr>
        <p:grpSp>
          <p:nvGrpSpPr>
            <p:cNvPr id="38" name="Group 4">
              <a:extLst>
                <a:ext uri="{FF2B5EF4-FFF2-40B4-BE49-F238E27FC236}">
                  <a16:creationId xmlns:a16="http://schemas.microsoft.com/office/drawing/2014/main" id="{8F228DCA-A12A-4387-AE60-B5D43AA0CE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60954" y="3669828"/>
              <a:ext cx="2197100" cy="1079500"/>
              <a:chOff x="3515" y="2319"/>
              <a:chExt cx="1384" cy="680"/>
            </a:xfrm>
          </p:grpSpPr>
          <p:sp>
            <p:nvSpPr>
              <p:cNvPr id="39" name="Rectangle 5">
                <a:extLst>
                  <a:ext uri="{FF2B5EF4-FFF2-40B4-BE49-F238E27FC236}">
                    <a16:creationId xmlns:a16="http://schemas.microsoft.com/office/drawing/2014/main" id="{7EAC1F42-0F55-46D3-863D-49A0B88853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15" y="2319"/>
                <a:ext cx="1384" cy="680"/>
              </a:xfrm>
              <a:prstGeom prst="rect">
                <a:avLst/>
              </a:prstGeom>
              <a:solidFill>
                <a:srgbClr val="CCECFF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ja-JP" altLang="en-US" sz="2000" dirty="0">
                    <a:latin typeface="Consolas" panose="020B0609020204030204" pitchFamily="49" charset="0"/>
                  </a:rPr>
                  <a:t>バンパー</a:t>
                </a:r>
              </a:p>
            </p:txBody>
          </p:sp>
          <p:sp>
            <p:nvSpPr>
              <p:cNvPr id="40" name="Rectangle 6">
                <a:extLst>
                  <a:ext uri="{FF2B5EF4-FFF2-40B4-BE49-F238E27FC236}">
                    <a16:creationId xmlns:a16="http://schemas.microsoft.com/office/drawing/2014/main" id="{0F70C65D-B9DE-4EC2-8A7E-12AC7302A7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8" y="2432"/>
                <a:ext cx="1157" cy="499"/>
              </a:xfrm>
              <a:prstGeom prst="rect">
                <a:avLst/>
              </a:prstGeom>
              <a:solidFill>
                <a:srgbClr val="CCECFF"/>
              </a:solidFill>
              <a:ln w="28575" algn="ctr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ja-JP" sz="20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nsolas" panose="020B0609020204030204" pitchFamily="49" charset="0"/>
                  </a:rPr>
                  <a:t>TouchSensor</a:t>
                </a:r>
                <a:endParaRPr lang="ja-JP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41" name="Group 7">
              <a:extLst>
                <a:ext uri="{FF2B5EF4-FFF2-40B4-BE49-F238E27FC236}">
                  <a16:creationId xmlns:a16="http://schemas.microsoft.com/office/drawing/2014/main" id="{EA9BDF4F-6964-4BA0-B5F1-B7FF2915C8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36001" y="4448947"/>
              <a:ext cx="2197100" cy="1079500"/>
              <a:chOff x="3515" y="3158"/>
              <a:chExt cx="1384" cy="680"/>
            </a:xfrm>
          </p:grpSpPr>
          <p:sp>
            <p:nvSpPr>
              <p:cNvPr id="42" name="Rectangle 8">
                <a:extLst>
                  <a:ext uri="{FF2B5EF4-FFF2-40B4-BE49-F238E27FC236}">
                    <a16:creationId xmlns:a16="http://schemas.microsoft.com/office/drawing/2014/main" id="{3E92378A-E8F1-4BE1-A307-8E49EB9AD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15" y="3158"/>
                <a:ext cx="1384" cy="680"/>
              </a:xfrm>
              <a:prstGeom prst="rect">
                <a:avLst/>
              </a:prstGeom>
              <a:solidFill>
                <a:srgbClr val="FFFF99"/>
              </a:solidFill>
              <a:ln w="28575" algn="ctr">
                <a:solidFill>
                  <a:schemeClr val="accent6">
                    <a:lumMod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ja-JP" altLang="ja-JP" sz="16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43" name="Oval 9">
                <a:extLst>
                  <a:ext uri="{FF2B5EF4-FFF2-40B4-BE49-F238E27FC236}">
                    <a16:creationId xmlns:a16="http://schemas.microsoft.com/office/drawing/2014/main" id="{7CE59FDC-FCC3-4E2F-9619-927B88EB6E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84" y="3226"/>
                <a:ext cx="1270" cy="522"/>
              </a:xfrm>
              <a:prstGeom prst="ellipse">
                <a:avLst/>
              </a:prstGeom>
              <a:solidFill>
                <a:srgbClr val="FFFF99"/>
              </a:solidFill>
              <a:ln w="28575" algn="ctr">
                <a:solidFill>
                  <a:schemeClr val="accent6">
                    <a:lumMod val="50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ja-JP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nsolas" panose="020B0609020204030204" pitchFamily="49" charset="0"/>
                  </a:rPr>
                  <a:t>is_pressed</a:t>
                </a:r>
                <a:endParaRPr lang="ja-JP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</a:endParaRPr>
              </a:p>
            </p:txBody>
          </p:sp>
        </p:grpSp>
      </p:grp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29FAAD1E-E22C-42A8-8405-E22517E412DF}"/>
              </a:ext>
            </a:extLst>
          </p:cNvPr>
          <p:cNvCxnSpPr>
            <a:cxnSpLocks/>
          </p:cNvCxnSpPr>
          <p:nvPr/>
        </p:nvCxnSpPr>
        <p:spPr>
          <a:xfrm>
            <a:off x="1545932" y="1987445"/>
            <a:ext cx="0" cy="1184844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3F0F5B24-5D1C-4AB7-A2EB-FA344145EAF2}"/>
              </a:ext>
            </a:extLst>
          </p:cNvPr>
          <p:cNvCxnSpPr>
            <a:cxnSpLocks/>
          </p:cNvCxnSpPr>
          <p:nvPr/>
        </p:nvCxnSpPr>
        <p:spPr>
          <a:xfrm>
            <a:off x="1545932" y="3757064"/>
            <a:ext cx="0" cy="1318789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2060461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2BBE61-5674-4430-9E6F-D9EE1E9F4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「モノ」に「働き」を寄せる（２）</a:t>
            </a:r>
            <a:endParaRPr kumimoji="1" lang="ja-JP" alt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8A69C6E-B6E6-4829-B5AB-25E5594C7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Copyright (C) 2015-2021 Change Vision Corporation. All Rights Reserved.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4843C8C-6841-4BB9-9321-6F5C5E9CC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8F37F7-9B99-4969-B9BD-BBE00AE93F78}" type="slidenum">
              <a:rPr lang="en-US" altLang="ja-JP" smtClean="0"/>
              <a:pPr>
                <a:defRPr/>
              </a:pPr>
              <a:t>5</a:t>
            </a:fld>
            <a:endParaRPr lang="en-US" altLang="ja-JP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BAB54103-A342-4A4D-BB59-CB002B1D7ECF}"/>
              </a:ext>
            </a:extLst>
          </p:cNvPr>
          <p:cNvGrpSpPr/>
          <p:nvPr/>
        </p:nvGrpSpPr>
        <p:grpSpPr>
          <a:xfrm>
            <a:off x="323528" y="1340768"/>
            <a:ext cx="2291031" cy="1536049"/>
            <a:chOff x="2760954" y="3669828"/>
            <a:chExt cx="2772147" cy="1858619"/>
          </a:xfrm>
        </p:grpSpPr>
        <p:grpSp>
          <p:nvGrpSpPr>
            <p:cNvPr id="6" name="Group 4">
              <a:extLst>
                <a:ext uri="{FF2B5EF4-FFF2-40B4-BE49-F238E27FC236}">
                  <a16:creationId xmlns:a16="http://schemas.microsoft.com/office/drawing/2014/main" id="{3EAB8A82-70F1-1149-A11F-2C945D620A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60954" y="3669828"/>
              <a:ext cx="2197100" cy="1079500"/>
              <a:chOff x="3515" y="2319"/>
              <a:chExt cx="1384" cy="680"/>
            </a:xfrm>
          </p:grpSpPr>
          <p:sp>
            <p:nvSpPr>
              <p:cNvPr id="10" name="Rectangle 5">
                <a:extLst>
                  <a:ext uri="{FF2B5EF4-FFF2-40B4-BE49-F238E27FC236}">
                    <a16:creationId xmlns:a16="http://schemas.microsoft.com/office/drawing/2014/main" id="{D4DA9B22-9556-014A-A8CA-391F313DBB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15" y="2319"/>
                <a:ext cx="1384" cy="680"/>
              </a:xfrm>
              <a:prstGeom prst="rect">
                <a:avLst/>
              </a:prstGeom>
              <a:solidFill>
                <a:srgbClr val="CCECFF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ja-JP" altLang="en-US" sz="2000" dirty="0">
                    <a:latin typeface="Consolas" panose="020B0609020204030204" pitchFamily="49" charset="0"/>
                  </a:rPr>
                  <a:t>バンパー</a:t>
                </a:r>
              </a:p>
            </p:txBody>
          </p:sp>
          <p:sp>
            <p:nvSpPr>
              <p:cNvPr id="11" name="Rectangle 6">
                <a:extLst>
                  <a:ext uri="{FF2B5EF4-FFF2-40B4-BE49-F238E27FC236}">
                    <a16:creationId xmlns:a16="http://schemas.microsoft.com/office/drawing/2014/main" id="{95F2F846-430B-8E4D-AE29-1C20BB6CEF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8" y="2432"/>
                <a:ext cx="1157" cy="499"/>
              </a:xfrm>
              <a:prstGeom prst="rect">
                <a:avLst/>
              </a:prstGeom>
              <a:solidFill>
                <a:srgbClr val="CCECFF"/>
              </a:solidFill>
              <a:ln w="28575" algn="ctr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ja-JP" sz="20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nsolas" panose="020B0609020204030204" pitchFamily="49" charset="0"/>
                  </a:rPr>
                  <a:t>TouchSensor</a:t>
                </a:r>
                <a:endParaRPr lang="ja-JP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7" name="Group 7">
              <a:extLst>
                <a:ext uri="{FF2B5EF4-FFF2-40B4-BE49-F238E27FC236}">
                  <a16:creationId xmlns:a16="http://schemas.microsoft.com/office/drawing/2014/main" id="{7F98818D-5BCE-194B-B79E-9DB1070E0B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36001" y="4448947"/>
              <a:ext cx="2197100" cy="1079500"/>
              <a:chOff x="3515" y="3158"/>
              <a:chExt cx="1384" cy="680"/>
            </a:xfrm>
          </p:grpSpPr>
          <p:sp>
            <p:nvSpPr>
              <p:cNvPr id="8" name="Rectangle 8">
                <a:extLst>
                  <a:ext uri="{FF2B5EF4-FFF2-40B4-BE49-F238E27FC236}">
                    <a16:creationId xmlns:a16="http://schemas.microsoft.com/office/drawing/2014/main" id="{683539F4-388D-BA4A-9D6E-4B607FE9B2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15" y="3158"/>
                <a:ext cx="1384" cy="680"/>
              </a:xfrm>
              <a:prstGeom prst="rect">
                <a:avLst/>
              </a:prstGeom>
              <a:solidFill>
                <a:srgbClr val="FFFF99"/>
              </a:solidFill>
              <a:ln w="28575" algn="ctr">
                <a:solidFill>
                  <a:schemeClr val="accent6">
                    <a:lumMod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ja-JP" altLang="ja-JP" sz="16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9" name="Oval 9">
                <a:extLst>
                  <a:ext uri="{FF2B5EF4-FFF2-40B4-BE49-F238E27FC236}">
                    <a16:creationId xmlns:a16="http://schemas.microsoft.com/office/drawing/2014/main" id="{7130ED35-5DB1-7947-9A20-B24B397E5F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84" y="3226"/>
                <a:ext cx="1270" cy="522"/>
              </a:xfrm>
              <a:prstGeom prst="ellipse">
                <a:avLst/>
              </a:prstGeom>
              <a:solidFill>
                <a:srgbClr val="FFFF99"/>
              </a:solidFill>
              <a:ln w="28575" algn="ctr">
                <a:solidFill>
                  <a:schemeClr val="accent6">
                    <a:lumMod val="50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ja-JP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nsolas" panose="020B0609020204030204" pitchFamily="49" charset="0"/>
                  </a:rPr>
                  <a:t>is_pressed</a:t>
                </a:r>
                <a:endParaRPr lang="ja-JP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</a:endParaRPr>
              </a:p>
            </p:txBody>
          </p:sp>
        </p:grpSp>
      </p:grp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0BE0A78-C202-B545-85D1-AFB3E4A590FD}"/>
              </a:ext>
            </a:extLst>
          </p:cNvPr>
          <p:cNvSpPr txBox="1"/>
          <p:nvPr/>
        </p:nvSpPr>
        <p:spPr>
          <a:xfrm>
            <a:off x="5670578" y="5949280"/>
            <a:ext cx="33752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b="1">
                <a:solidFill>
                  <a:schemeClr val="tx1">
                    <a:lumMod val="65000"/>
                    <a:lumOff val="3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Gen Shin Gothic P Medium" panose="020B0302020203020207" pitchFamily="34" charset="-128"/>
              </a:rPr>
              <a:t>寄せられない「モノ」や「働き」はそのまま端に寄せておきます</a:t>
            </a:r>
            <a:endParaRPr kumimoji="1" lang="ja-JP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游ゴシック" panose="020B0400000000000000" pitchFamily="50" charset="-128"/>
              <a:ea typeface="游ゴシック" panose="020B0400000000000000" pitchFamily="50" charset="-128"/>
              <a:cs typeface="Gen Shin Gothic P Medium" panose="020B0302020203020207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94328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「モノ」同士を関連づける</a:t>
            </a:r>
            <a:endParaRPr lang="ja-JP" altLang="en-US" dirty="0"/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Copyright (C) 2015-2021 Change Vision Corporation. All Rights Reserved.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B536C-4782-42EF-A8BC-C3287CAF9E04}" type="slidenum">
              <a:rPr lang="en-US" altLang="ja-JP" smtClean="0"/>
              <a:pPr/>
              <a:t>6</a:t>
            </a:fld>
            <a:endParaRPr lang="en-US" altLang="ja-JP"/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7F9411BF-38F3-482E-B96E-3B0A00EA0139}"/>
              </a:ext>
            </a:extLst>
          </p:cNvPr>
          <p:cNvGrpSpPr/>
          <p:nvPr/>
        </p:nvGrpSpPr>
        <p:grpSpPr>
          <a:xfrm>
            <a:off x="4129268" y="5075853"/>
            <a:ext cx="2422367" cy="1487376"/>
            <a:chOff x="6263332" y="4293716"/>
            <a:chExt cx="2931064" cy="1799725"/>
          </a:xfrm>
        </p:grpSpPr>
        <p:grpSp>
          <p:nvGrpSpPr>
            <p:cNvPr id="13" name="Group 4"/>
            <p:cNvGrpSpPr>
              <a:grpSpLocks/>
            </p:cNvGrpSpPr>
            <p:nvPr/>
          </p:nvGrpSpPr>
          <p:grpSpPr bwMode="auto">
            <a:xfrm>
              <a:off x="6263332" y="4293716"/>
              <a:ext cx="2197100" cy="1079500"/>
              <a:chOff x="3515" y="2319"/>
              <a:chExt cx="1384" cy="680"/>
            </a:xfrm>
          </p:grpSpPr>
          <p:sp>
            <p:nvSpPr>
              <p:cNvPr id="14" name="Rectangle 5"/>
              <p:cNvSpPr>
                <a:spLocks noChangeArrowheads="1"/>
              </p:cNvSpPr>
              <p:nvPr/>
            </p:nvSpPr>
            <p:spPr bwMode="auto">
              <a:xfrm>
                <a:off x="3515" y="2319"/>
                <a:ext cx="1384" cy="680"/>
              </a:xfrm>
              <a:prstGeom prst="rect">
                <a:avLst/>
              </a:prstGeom>
              <a:solidFill>
                <a:srgbClr val="CCECFF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ja-JP" altLang="en-US" sz="2000" dirty="0">
                    <a:latin typeface="Consolas" panose="020B0609020204030204" pitchFamily="49" charset="0"/>
                  </a:rPr>
                  <a:t>バンパー</a:t>
                </a:r>
              </a:p>
            </p:txBody>
          </p:sp>
          <p:sp>
            <p:nvSpPr>
              <p:cNvPr id="15" name="Rectangle 6"/>
              <p:cNvSpPr>
                <a:spLocks noChangeArrowheads="1"/>
              </p:cNvSpPr>
              <p:nvPr/>
            </p:nvSpPr>
            <p:spPr bwMode="auto">
              <a:xfrm>
                <a:off x="3628" y="2432"/>
                <a:ext cx="1157" cy="499"/>
              </a:xfrm>
              <a:prstGeom prst="rect">
                <a:avLst/>
              </a:prstGeom>
              <a:solidFill>
                <a:srgbClr val="CCECFF"/>
              </a:solidFill>
              <a:ln w="28575" algn="ctr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ja-JP" sz="20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nsolas" panose="020B0609020204030204" pitchFamily="49" charset="0"/>
                  </a:rPr>
                  <a:t>TouchSensor</a:t>
                </a:r>
                <a:endParaRPr lang="ja-JP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6" name="Group 7"/>
            <p:cNvGrpSpPr>
              <a:grpSpLocks/>
            </p:cNvGrpSpPr>
            <p:nvPr/>
          </p:nvGrpSpPr>
          <p:grpSpPr bwMode="auto">
            <a:xfrm>
              <a:off x="6997296" y="5013941"/>
              <a:ext cx="2197100" cy="1079500"/>
              <a:chOff x="3689" y="3119"/>
              <a:chExt cx="1384" cy="680"/>
            </a:xfrm>
          </p:grpSpPr>
          <p:sp>
            <p:nvSpPr>
              <p:cNvPr id="17" name="Rectangle 8"/>
              <p:cNvSpPr>
                <a:spLocks noChangeArrowheads="1"/>
              </p:cNvSpPr>
              <p:nvPr/>
            </p:nvSpPr>
            <p:spPr bwMode="auto">
              <a:xfrm>
                <a:off x="3689" y="3119"/>
                <a:ext cx="1384" cy="680"/>
              </a:xfrm>
              <a:prstGeom prst="rect">
                <a:avLst/>
              </a:prstGeom>
              <a:solidFill>
                <a:srgbClr val="FFFF99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ja-JP" altLang="ja-JP" sz="16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8" name="Oval 9"/>
              <p:cNvSpPr>
                <a:spLocks noChangeArrowheads="1"/>
              </p:cNvSpPr>
              <p:nvPr/>
            </p:nvSpPr>
            <p:spPr bwMode="auto">
              <a:xfrm>
                <a:off x="3750" y="3226"/>
                <a:ext cx="1271" cy="522"/>
              </a:xfrm>
              <a:prstGeom prst="ellipse">
                <a:avLst/>
              </a:prstGeom>
              <a:solidFill>
                <a:srgbClr val="FFFF99"/>
              </a:solidFill>
              <a:ln w="28575" algn="ctr">
                <a:solidFill>
                  <a:schemeClr val="accent6">
                    <a:lumMod val="50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ja-JP" sz="20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nsolas" panose="020B0609020204030204" pitchFamily="49" charset="0"/>
                  </a:rPr>
                  <a:t>is_pressed</a:t>
                </a:r>
                <a:endParaRPr lang="ja-JP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</a:endParaRPr>
              </a:p>
            </p:txBody>
          </p:sp>
        </p:grpSp>
      </p:grpSp>
      <p:cxnSp>
        <p:nvCxnSpPr>
          <p:cNvPr id="3" name="直線矢印コネクタ 2"/>
          <p:cNvCxnSpPr>
            <a:stCxn id="11" idx="2"/>
            <a:endCxn id="14" idx="0"/>
          </p:cNvCxnSpPr>
          <p:nvPr/>
        </p:nvCxnSpPr>
        <p:spPr>
          <a:xfrm flipH="1">
            <a:off x="5037161" y="4049279"/>
            <a:ext cx="1224292" cy="1026574"/>
          </a:xfrm>
          <a:prstGeom prst="straightConnector1">
            <a:avLst/>
          </a:prstGeom>
          <a:ln w="571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B56C505D-2AF5-4D7C-A452-01D5D5B0F710}"/>
              </a:ext>
            </a:extLst>
          </p:cNvPr>
          <p:cNvGrpSpPr/>
          <p:nvPr/>
        </p:nvGrpSpPr>
        <p:grpSpPr>
          <a:xfrm>
            <a:off x="5436096" y="3238234"/>
            <a:ext cx="2774867" cy="1491204"/>
            <a:chOff x="3669465" y="3236424"/>
            <a:chExt cx="2774867" cy="1491204"/>
          </a:xfrm>
        </p:grpSpPr>
        <p:grpSp>
          <p:nvGrpSpPr>
            <p:cNvPr id="10" name="Group 4"/>
            <p:cNvGrpSpPr>
              <a:grpSpLocks/>
            </p:cNvGrpSpPr>
            <p:nvPr/>
          </p:nvGrpSpPr>
          <p:grpSpPr bwMode="auto">
            <a:xfrm>
              <a:off x="3669465" y="3236424"/>
              <a:ext cx="1650714" cy="811045"/>
              <a:chOff x="3514" y="2327"/>
              <a:chExt cx="1384" cy="680"/>
            </a:xfrm>
          </p:grpSpPr>
          <p:sp>
            <p:nvSpPr>
              <p:cNvPr id="11" name="Rectangle 5"/>
              <p:cNvSpPr>
                <a:spLocks noChangeArrowheads="1"/>
              </p:cNvSpPr>
              <p:nvPr/>
            </p:nvSpPr>
            <p:spPr bwMode="auto">
              <a:xfrm>
                <a:off x="3514" y="2327"/>
                <a:ext cx="1384" cy="680"/>
              </a:xfrm>
              <a:prstGeom prst="rect">
                <a:avLst/>
              </a:prstGeom>
              <a:solidFill>
                <a:srgbClr val="CCECFF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ja-JP" altLang="en-US" sz="20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2" name="Rectangle 6"/>
              <p:cNvSpPr>
                <a:spLocks noChangeArrowheads="1"/>
              </p:cNvSpPr>
              <p:nvPr/>
            </p:nvSpPr>
            <p:spPr bwMode="auto">
              <a:xfrm>
                <a:off x="3628" y="2432"/>
                <a:ext cx="1157" cy="499"/>
              </a:xfrm>
              <a:prstGeom prst="rect">
                <a:avLst/>
              </a:prstGeom>
              <a:solidFill>
                <a:srgbClr val="CCECFF"/>
              </a:solidFill>
              <a:ln w="28575" algn="ctr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ja-JP" sz="20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nsolas" panose="020B0609020204030204" pitchFamily="49" charset="0"/>
                  </a:rPr>
                  <a:t>MainTask</a:t>
                </a:r>
                <a:endParaRPr lang="ja-JP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9" name="Group 7">
              <a:extLst>
                <a:ext uri="{FF2B5EF4-FFF2-40B4-BE49-F238E27FC236}">
                  <a16:creationId xmlns:a16="http://schemas.microsoft.com/office/drawing/2014/main" id="{EED43334-D374-474C-8CF5-8699473685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28547" y="3835479"/>
              <a:ext cx="1815785" cy="892149"/>
              <a:chOff x="3121" y="3482"/>
              <a:chExt cx="1384" cy="680"/>
            </a:xfrm>
          </p:grpSpPr>
          <p:sp>
            <p:nvSpPr>
              <p:cNvPr id="20" name="Rectangle 8">
                <a:extLst>
                  <a:ext uri="{FF2B5EF4-FFF2-40B4-BE49-F238E27FC236}">
                    <a16:creationId xmlns:a16="http://schemas.microsoft.com/office/drawing/2014/main" id="{C3488ACA-F254-4AC1-A044-B684897BF8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1" y="3482"/>
                <a:ext cx="1384" cy="680"/>
              </a:xfrm>
              <a:prstGeom prst="rect">
                <a:avLst/>
              </a:prstGeom>
              <a:solidFill>
                <a:srgbClr val="FFFF99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ja-JP" altLang="ja-JP" sz="16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21" name="Oval 9">
                <a:extLst>
                  <a:ext uri="{FF2B5EF4-FFF2-40B4-BE49-F238E27FC236}">
                    <a16:creationId xmlns:a16="http://schemas.microsoft.com/office/drawing/2014/main" id="{CE54177C-C6F9-4ADD-993D-21F716DD1F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0" y="3550"/>
                <a:ext cx="1270" cy="522"/>
              </a:xfrm>
              <a:prstGeom prst="ellipse">
                <a:avLst/>
              </a:prstGeom>
              <a:solidFill>
                <a:srgbClr val="FFFF99"/>
              </a:solidFill>
              <a:ln w="28575" algn="ctr">
                <a:solidFill>
                  <a:schemeClr val="accent6">
                    <a:lumMod val="50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ja-JP" sz="20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nsolas" panose="020B0609020204030204" pitchFamily="49" charset="0"/>
                  </a:rPr>
                  <a:t>main_task</a:t>
                </a:r>
                <a:endParaRPr lang="ja-JP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</a:endParaRPr>
              </a:p>
            </p:txBody>
          </p:sp>
        </p:grpSp>
      </p:grp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C3880851-01F7-40D3-AC57-105C36B0F2B9}"/>
              </a:ext>
            </a:extLst>
          </p:cNvPr>
          <p:cNvSpPr txBox="1"/>
          <p:nvPr/>
        </p:nvSpPr>
        <p:spPr>
          <a:xfrm>
            <a:off x="407703" y="1216062"/>
            <a:ext cx="32936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Gen Shin Gothic P Medium" panose="020B0302020203020207" pitchFamily="34" charset="-128"/>
              </a:rPr>
              <a:t>main_task</a:t>
            </a:r>
            <a:r>
              <a:rPr lang="ja-JP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Gen Shin Gothic P Medium" panose="020B0302020203020207" pitchFamily="34" charset="-128"/>
              </a:rPr>
              <a:t>が</a:t>
            </a:r>
            <a:r>
              <a:rPr lang="en-US" altLang="ja-JP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Gen Shin Gothic P Medium" panose="020B0302020203020207" pitchFamily="34" charset="-128"/>
              </a:rPr>
              <a:t>ev3_touch_sensor_is_pressed</a:t>
            </a:r>
            <a:r>
              <a:rPr lang="ja-JP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Gen Shin Gothic P Medium" panose="020B0302020203020207" pitchFamily="34" charset="-128"/>
              </a:rPr>
              <a:t>を呼び出している</a:t>
            </a:r>
            <a:endParaRPr kumimoji="1" lang="ja-JP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游ゴシック" panose="020B0400000000000000" pitchFamily="50" charset="-128"/>
              <a:ea typeface="游ゴシック" panose="020B0400000000000000" pitchFamily="50" charset="-128"/>
              <a:cs typeface="Gen Shin Gothic P Medium" panose="020B0302020203020207" pitchFamily="34" charset="-128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46A884ED-A168-4869-ABF5-B36508911105}"/>
              </a:ext>
            </a:extLst>
          </p:cNvPr>
          <p:cNvSpPr txBox="1"/>
          <p:nvPr/>
        </p:nvSpPr>
        <p:spPr>
          <a:xfrm>
            <a:off x="414216" y="3172289"/>
            <a:ext cx="22634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Gen Shin Gothic P Medium" panose="020B0302020203020207" pitchFamily="34" charset="-128"/>
              </a:rPr>
              <a:t>それぞれを「働き」に持つ「モノ」</a:t>
            </a:r>
            <a:r>
              <a:rPr kumimoji="1" lang="ja-JP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Gen Shin Gothic P Medium" panose="020B0302020203020207" pitchFamily="34" charset="-128"/>
              </a:rPr>
              <a:t>を探す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15978F8A-64BA-4947-888F-A036755F7A6F}"/>
              </a:ext>
            </a:extLst>
          </p:cNvPr>
          <p:cNvSpPr txBox="1"/>
          <p:nvPr/>
        </p:nvSpPr>
        <p:spPr>
          <a:xfrm>
            <a:off x="414216" y="5075853"/>
            <a:ext cx="226343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Gen Shin Gothic P Medium" panose="020B0302020203020207" pitchFamily="34" charset="-128"/>
              </a:rPr>
              <a:t>呼び出す側のモノから、呼び出される側のモノへ矢印付きのコネクタを引く</a:t>
            </a:r>
            <a:endParaRPr kumimoji="1" lang="ja-JP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游ゴシック" panose="020B0400000000000000" pitchFamily="50" charset="-128"/>
              <a:ea typeface="游ゴシック" panose="020B0400000000000000" pitchFamily="50" charset="-128"/>
              <a:cs typeface="Gen Shin Gothic P Medium" panose="020B0302020203020207" pitchFamily="34" charset="-128"/>
            </a:endParaRPr>
          </a:p>
        </p:txBody>
      </p: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3099E599-5583-42A8-9109-46C10102D867}"/>
              </a:ext>
            </a:extLst>
          </p:cNvPr>
          <p:cNvCxnSpPr>
            <a:cxnSpLocks/>
          </p:cNvCxnSpPr>
          <p:nvPr/>
        </p:nvCxnSpPr>
        <p:spPr>
          <a:xfrm>
            <a:off x="1545932" y="1987445"/>
            <a:ext cx="0" cy="1184844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0BA62510-6720-404D-BAA9-1B9107E3D47E}"/>
              </a:ext>
            </a:extLst>
          </p:cNvPr>
          <p:cNvCxnSpPr>
            <a:cxnSpLocks/>
          </p:cNvCxnSpPr>
          <p:nvPr/>
        </p:nvCxnSpPr>
        <p:spPr>
          <a:xfrm>
            <a:off x="1545932" y="3757064"/>
            <a:ext cx="0" cy="1318789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541F20BB-007E-48D5-9C1C-EDF79D8D76AD}"/>
              </a:ext>
            </a:extLst>
          </p:cNvPr>
          <p:cNvGrpSpPr/>
          <p:nvPr/>
        </p:nvGrpSpPr>
        <p:grpSpPr>
          <a:xfrm>
            <a:off x="3163195" y="1763559"/>
            <a:ext cx="5932616" cy="1326957"/>
            <a:chOff x="3163195" y="1763559"/>
            <a:chExt cx="5932616" cy="1326957"/>
          </a:xfrm>
        </p:grpSpPr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E0082C09-BAD3-478E-85C1-C40D613FAAA7}"/>
                </a:ext>
              </a:extLst>
            </p:cNvPr>
            <p:cNvSpPr txBox="1"/>
            <p:nvPr/>
          </p:nvSpPr>
          <p:spPr>
            <a:xfrm>
              <a:off x="3163195" y="1767077"/>
              <a:ext cx="5932616" cy="132343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ja-JP" sz="1600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ea typeface="游ゴシック" panose="020B0400000000000000" pitchFamily="50" charset="-128"/>
                </a:rPr>
                <a:t>void main_task(intptr_t unused) {</a:t>
              </a:r>
              <a:endParaRPr lang="ja-JP" altLang="en-US" sz="1600" noProof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游ゴシック" panose="020B0400000000000000" pitchFamily="50" charset="-128"/>
              </a:endParaRPr>
            </a:p>
            <a:p>
              <a:r>
                <a:rPr lang="ja-JP" altLang="en-US" sz="1600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ea typeface="游ゴシック" panose="020B0400000000000000" pitchFamily="50" charset="-128"/>
                </a:rPr>
                <a:t>  </a:t>
              </a:r>
              <a:r>
                <a:rPr lang="en-US" altLang="ja-JP" sz="1600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ea typeface="游ゴシック" panose="020B0400000000000000" pitchFamily="50" charset="-128"/>
                </a:rPr>
                <a:t>//</a:t>
              </a:r>
              <a:r>
                <a:rPr lang="ja-JP" altLang="en-US" sz="1600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ea typeface="游ゴシック" panose="020B0400000000000000" pitchFamily="50" charset="-128"/>
                </a:rPr>
                <a:t> </a:t>
              </a:r>
              <a:r>
                <a:rPr lang="en-US" altLang="ja-JP" sz="1600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ea typeface="游ゴシック" panose="020B0400000000000000" pitchFamily="50" charset="-128"/>
                </a:rPr>
                <a:t>...</a:t>
              </a:r>
            </a:p>
            <a:p>
              <a:r>
                <a:rPr lang="en-US" altLang="ja-JP" sz="1600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ea typeface="游ゴシック" panose="020B0400000000000000" pitchFamily="50" charset="-128"/>
                </a:rPr>
                <a:t>  while(!ev3_touch_sensor_is_pressed(EV3_PORT_1));</a:t>
              </a:r>
            </a:p>
            <a:p>
              <a:r>
                <a:rPr lang="ja-JP" altLang="en-US" sz="1600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ea typeface="游ゴシック" panose="020B0400000000000000" pitchFamily="50" charset="-128"/>
                </a:rPr>
                <a:t>  </a:t>
              </a:r>
              <a:r>
                <a:rPr lang="en-US" altLang="ja-JP" sz="1600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ea typeface="游ゴシック" panose="020B0400000000000000" pitchFamily="50" charset="-128"/>
                </a:rPr>
                <a:t>//</a:t>
              </a:r>
              <a:r>
                <a:rPr lang="ja-JP" altLang="en-US" sz="1600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ea typeface="游ゴシック" panose="020B0400000000000000" pitchFamily="50" charset="-128"/>
                </a:rPr>
                <a:t> </a:t>
              </a:r>
              <a:r>
                <a:rPr lang="en-US" altLang="ja-JP" sz="1600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ea typeface="游ゴシック" panose="020B0400000000000000" pitchFamily="50" charset="-128"/>
                </a:rPr>
                <a:t>...</a:t>
              </a:r>
            </a:p>
            <a:p>
              <a:r>
                <a:rPr lang="en-US" altLang="ja-JP" sz="1600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ea typeface="游ゴシック" panose="020B0400000000000000" pitchFamily="50" charset="-128"/>
                </a:rPr>
                <a:t>}</a:t>
              </a:r>
            </a:p>
          </p:txBody>
        </p:sp>
        <p:sp>
          <p:nvSpPr>
            <p:cNvPr id="5" name="四角形: 角を丸くする 4">
              <a:extLst>
                <a:ext uri="{FF2B5EF4-FFF2-40B4-BE49-F238E27FC236}">
                  <a16:creationId xmlns:a16="http://schemas.microsoft.com/office/drawing/2014/main" id="{2EEA2BB4-28B0-42ED-82DD-5E853ACFCDEF}"/>
                </a:ext>
              </a:extLst>
            </p:cNvPr>
            <p:cNvSpPr/>
            <p:nvPr/>
          </p:nvSpPr>
          <p:spPr bwMode="auto">
            <a:xfrm>
              <a:off x="3701391" y="1763559"/>
              <a:ext cx="1131716" cy="344977"/>
            </a:xfrm>
            <a:prstGeom prst="roundRect">
              <a:avLst/>
            </a:prstGeom>
            <a:noFill/>
            <a:ln w="25400">
              <a:solidFill>
                <a:srgbClr val="C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t" anchorCtr="0"/>
            <a:lstStyle/>
            <a:p>
              <a:pPr algn="ctr" eaLnBrk="0" hangingPunct="0"/>
              <a:endParaRPr kumimoji="0" lang="ja-JP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Consolas" pitchFamily="49" charset="0"/>
              </a:endParaRPr>
            </a:p>
          </p:txBody>
        </p:sp>
        <p:sp>
          <p:nvSpPr>
            <p:cNvPr id="48" name="四角形: 角を丸くする 47">
              <a:extLst>
                <a:ext uri="{FF2B5EF4-FFF2-40B4-BE49-F238E27FC236}">
                  <a16:creationId xmlns:a16="http://schemas.microsoft.com/office/drawing/2014/main" id="{10DB6C2F-DF34-48CB-BEAE-C93912ECD8E4}"/>
                </a:ext>
              </a:extLst>
            </p:cNvPr>
            <p:cNvSpPr/>
            <p:nvPr/>
          </p:nvSpPr>
          <p:spPr bwMode="auto">
            <a:xfrm>
              <a:off x="4162016" y="2256254"/>
              <a:ext cx="3121968" cy="344977"/>
            </a:xfrm>
            <a:prstGeom prst="roundRect">
              <a:avLst/>
            </a:prstGeom>
            <a:noFill/>
            <a:ln w="25400">
              <a:solidFill>
                <a:srgbClr val="C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t" anchorCtr="0"/>
            <a:lstStyle/>
            <a:p>
              <a:pPr algn="ctr" eaLnBrk="0" hangingPunct="0"/>
              <a:endParaRPr kumimoji="0" lang="ja-JP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6322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2BBE61-5674-4430-9E6F-D9EE1E9F4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「モノ」同士を関連づけてクラス図にする</a:t>
            </a:r>
            <a:endParaRPr kumimoji="1" lang="ja-JP" alt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8A69C6E-B6E6-4829-B5AB-25E5594C7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Copyright (C) 2015-2021 Change Vision Corporation. All Rights Reserved.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4843C8C-6841-4BB9-9321-6F5C5E9CC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8F37F7-9B99-4969-B9BD-BBE00AE93F78}" type="slidenum">
              <a:rPr lang="en-US" altLang="ja-JP" smtClean="0"/>
              <a:pPr>
                <a:defRPr/>
              </a:pPr>
              <a:t>7</a:t>
            </a:fld>
            <a:endParaRPr lang="en-US" altLang="ja-JP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E14B091-F027-4786-B48B-32025FD7D473}"/>
              </a:ext>
            </a:extLst>
          </p:cNvPr>
          <p:cNvGrpSpPr>
            <a:grpSpLocks/>
          </p:cNvGrpSpPr>
          <p:nvPr/>
        </p:nvGrpSpPr>
        <p:grpSpPr bwMode="auto">
          <a:xfrm>
            <a:off x="6845354" y="3779252"/>
            <a:ext cx="1650714" cy="811045"/>
            <a:chOff x="3515" y="2319"/>
            <a:chExt cx="1384" cy="68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DA0B3C4-6F9B-407E-8831-65B929D0E8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5" y="2319"/>
              <a:ext cx="1384" cy="680"/>
            </a:xfrm>
            <a:prstGeom prst="rect">
              <a:avLst/>
            </a:prstGeom>
            <a:solidFill>
              <a:srgbClr val="CCEC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ja-JP" altLang="en-US" dirty="0">
                  <a:latin typeface="Consolas" panose="020B0609020204030204" pitchFamily="49" charset="0"/>
                  <a:ea typeface="游ゴシック" panose="020B0400000000000000" pitchFamily="50" charset="-128"/>
                </a:rPr>
                <a:t>バンパー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39A16CE-B5C8-4B54-B25C-236B4ECF28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8" y="2432"/>
              <a:ext cx="1157" cy="499"/>
            </a:xfrm>
            <a:prstGeom prst="rect">
              <a:avLst/>
            </a:prstGeom>
            <a:solidFill>
              <a:srgbClr val="CCECFF"/>
            </a:solidFill>
            <a:ln w="28575" algn="ctr">
              <a:solidFill>
                <a:srgbClr val="99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ja-JP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ea typeface="游ゴシック" panose="020B0400000000000000" pitchFamily="50" charset="-128"/>
                </a:rPr>
                <a:t>モノ</a:t>
              </a:r>
            </a:p>
          </p:txBody>
        </p:sp>
      </p:grp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B90F1B7B-C6B1-4602-A270-A30B592C2975}"/>
              </a:ext>
            </a:extLst>
          </p:cNvPr>
          <p:cNvCxnSpPr>
            <a:cxnSpLocks/>
            <a:stCxn id="6" idx="2"/>
            <a:endCxn id="19" idx="0"/>
          </p:cNvCxnSpPr>
          <p:nvPr/>
        </p:nvCxnSpPr>
        <p:spPr>
          <a:xfrm>
            <a:off x="7670711" y="4590297"/>
            <a:ext cx="8995" cy="886061"/>
          </a:xfrm>
          <a:prstGeom prst="straightConnector1">
            <a:avLst/>
          </a:prstGeom>
          <a:ln w="571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4">
            <a:extLst>
              <a:ext uri="{FF2B5EF4-FFF2-40B4-BE49-F238E27FC236}">
                <a16:creationId xmlns:a16="http://schemas.microsoft.com/office/drawing/2014/main" id="{EF8E3781-E477-4901-9C33-7A159C2D9206}"/>
              </a:ext>
            </a:extLst>
          </p:cNvPr>
          <p:cNvGrpSpPr>
            <a:grpSpLocks/>
          </p:cNvGrpSpPr>
          <p:nvPr/>
        </p:nvGrpSpPr>
        <p:grpSpPr bwMode="auto">
          <a:xfrm>
            <a:off x="6854349" y="5476358"/>
            <a:ext cx="1650714" cy="811045"/>
            <a:chOff x="3515" y="2319"/>
            <a:chExt cx="1384" cy="680"/>
          </a:xfrm>
        </p:grpSpPr>
        <p:sp>
          <p:nvSpPr>
            <p:cNvPr id="19" name="Rectangle 5">
              <a:extLst>
                <a:ext uri="{FF2B5EF4-FFF2-40B4-BE49-F238E27FC236}">
                  <a16:creationId xmlns:a16="http://schemas.microsoft.com/office/drawing/2014/main" id="{FD3CDCB5-9A57-4890-BFF6-35EF477B6F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5" y="2319"/>
              <a:ext cx="1384" cy="680"/>
            </a:xfrm>
            <a:prstGeom prst="rect">
              <a:avLst/>
            </a:prstGeom>
            <a:solidFill>
              <a:srgbClr val="CCEC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ja-JP" altLang="en-US" dirty="0">
                  <a:latin typeface="Consolas" panose="020B0609020204030204" pitchFamily="49" charset="0"/>
                  <a:ea typeface="游ゴシック" panose="020B0400000000000000" pitchFamily="50" charset="-128"/>
                </a:rPr>
                <a:t>バンパー</a:t>
              </a:r>
            </a:p>
          </p:txBody>
        </p:sp>
        <p:sp>
          <p:nvSpPr>
            <p:cNvPr id="20" name="Rectangle 6">
              <a:extLst>
                <a:ext uri="{FF2B5EF4-FFF2-40B4-BE49-F238E27FC236}">
                  <a16:creationId xmlns:a16="http://schemas.microsoft.com/office/drawing/2014/main" id="{AFA7245E-8916-455C-961E-A35D069B6F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8" y="2432"/>
              <a:ext cx="1157" cy="499"/>
            </a:xfrm>
            <a:prstGeom prst="rect">
              <a:avLst/>
            </a:prstGeom>
            <a:solidFill>
              <a:srgbClr val="CCECFF"/>
            </a:solidFill>
            <a:ln w="28575" algn="ctr">
              <a:solidFill>
                <a:srgbClr val="99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ja-JP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ea typeface="游ゴシック" panose="020B0400000000000000" pitchFamily="50" charset="-128"/>
                </a:rPr>
                <a:t>モノ</a:t>
              </a:r>
            </a:p>
          </p:txBody>
        </p:sp>
      </p:grp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F6A4C197-F9B2-9F41-8622-5BDD0E555702}"/>
              </a:ext>
            </a:extLst>
          </p:cNvPr>
          <p:cNvGrpSpPr/>
          <p:nvPr/>
        </p:nvGrpSpPr>
        <p:grpSpPr>
          <a:xfrm>
            <a:off x="463395" y="3068662"/>
            <a:ext cx="2422367" cy="1487376"/>
            <a:chOff x="6263332" y="4293716"/>
            <a:chExt cx="2931064" cy="1799725"/>
          </a:xfrm>
        </p:grpSpPr>
        <p:grpSp>
          <p:nvGrpSpPr>
            <p:cNvPr id="13" name="Group 4">
              <a:extLst>
                <a:ext uri="{FF2B5EF4-FFF2-40B4-BE49-F238E27FC236}">
                  <a16:creationId xmlns:a16="http://schemas.microsoft.com/office/drawing/2014/main" id="{BB2403F2-8064-884B-AC7A-C4595D95AF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63332" y="4293716"/>
              <a:ext cx="2197100" cy="1079500"/>
              <a:chOff x="3515" y="2319"/>
              <a:chExt cx="1384" cy="680"/>
            </a:xfrm>
          </p:grpSpPr>
          <p:sp>
            <p:nvSpPr>
              <p:cNvPr id="17" name="Rectangle 5">
                <a:extLst>
                  <a:ext uri="{FF2B5EF4-FFF2-40B4-BE49-F238E27FC236}">
                    <a16:creationId xmlns:a16="http://schemas.microsoft.com/office/drawing/2014/main" id="{1F36E22A-0A7F-5045-8513-994AC06E0C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15" y="2319"/>
                <a:ext cx="1384" cy="680"/>
              </a:xfrm>
              <a:prstGeom prst="rect">
                <a:avLst/>
              </a:prstGeom>
              <a:solidFill>
                <a:srgbClr val="CCECFF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ja-JP" altLang="en-US" sz="2000" dirty="0">
                    <a:latin typeface="Consolas" panose="020B0609020204030204" pitchFamily="49" charset="0"/>
                  </a:rPr>
                  <a:t>バンパー</a:t>
                </a:r>
              </a:p>
            </p:txBody>
          </p:sp>
          <p:sp>
            <p:nvSpPr>
              <p:cNvPr id="21" name="Rectangle 6">
                <a:extLst>
                  <a:ext uri="{FF2B5EF4-FFF2-40B4-BE49-F238E27FC236}">
                    <a16:creationId xmlns:a16="http://schemas.microsoft.com/office/drawing/2014/main" id="{A22A7EE1-BA8D-BA48-8610-A6A577DECB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8" y="2432"/>
                <a:ext cx="1157" cy="499"/>
              </a:xfrm>
              <a:prstGeom prst="rect">
                <a:avLst/>
              </a:prstGeom>
              <a:solidFill>
                <a:srgbClr val="CCECFF"/>
              </a:solidFill>
              <a:ln w="28575" algn="ctr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ja-JP" sz="20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nsolas" panose="020B0609020204030204" pitchFamily="49" charset="0"/>
                  </a:rPr>
                  <a:t>TouchSensor</a:t>
                </a:r>
                <a:endParaRPr lang="ja-JP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4" name="Group 7">
              <a:extLst>
                <a:ext uri="{FF2B5EF4-FFF2-40B4-BE49-F238E27FC236}">
                  <a16:creationId xmlns:a16="http://schemas.microsoft.com/office/drawing/2014/main" id="{69896CDC-3E92-DD4F-9C57-3F16FEB108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97296" y="5013941"/>
              <a:ext cx="2197100" cy="1079500"/>
              <a:chOff x="3689" y="3119"/>
              <a:chExt cx="1384" cy="680"/>
            </a:xfrm>
          </p:grpSpPr>
          <p:sp>
            <p:nvSpPr>
              <p:cNvPr id="15" name="Rectangle 8">
                <a:extLst>
                  <a:ext uri="{FF2B5EF4-FFF2-40B4-BE49-F238E27FC236}">
                    <a16:creationId xmlns:a16="http://schemas.microsoft.com/office/drawing/2014/main" id="{944E61A8-8104-0F48-8A8E-223FAAF374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9" y="3119"/>
                <a:ext cx="1384" cy="680"/>
              </a:xfrm>
              <a:prstGeom prst="rect">
                <a:avLst/>
              </a:prstGeom>
              <a:solidFill>
                <a:srgbClr val="FFFF99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ja-JP" altLang="ja-JP" sz="16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6" name="Oval 9">
                <a:extLst>
                  <a:ext uri="{FF2B5EF4-FFF2-40B4-BE49-F238E27FC236}">
                    <a16:creationId xmlns:a16="http://schemas.microsoft.com/office/drawing/2014/main" id="{9436743B-7B45-7A4E-A3B9-1AB98A223C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50" y="3226"/>
                <a:ext cx="1271" cy="522"/>
              </a:xfrm>
              <a:prstGeom prst="ellipse">
                <a:avLst/>
              </a:prstGeom>
              <a:solidFill>
                <a:srgbClr val="FFFF99"/>
              </a:solidFill>
              <a:ln w="28575" algn="ctr">
                <a:solidFill>
                  <a:schemeClr val="accent6">
                    <a:lumMod val="50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ja-JP" sz="20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nsolas" panose="020B0609020204030204" pitchFamily="49" charset="0"/>
                  </a:rPr>
                  <a:t>is_pressed</a:t>
                </a:r>
                <a:endParaRPr lang="ja-JP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</a:endParaRPr>
              </a:p>
            </p:txBody>
          </p:sp>
        </p:grpSp>
      </p:grp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1574F690-4C5A-584C-9BC3-D6174AA94D3A}"/>
              </a:ext>
            </a:extLst>
          </p:cNvPr>
          <p:cNvCxnSpPr>
            <a:stCxn id="28" idx="2"/>
            <a:endCxn id="17" idx="0"/>
          </p:cNvCxnSpPr>
          <p:nvPr/>
        </p:nvCxnSpPr>
        <p:spPr>
          <a:xfrm flipH="1">
            <a:off x="1371288" y="2042088"/>
            <a:ext cx="1224292" cy="1026574"/>
          </a:xfrm>
          <a:prstGeom prst="straightConnector1">
            <a:avLst/>
          </a:prstGeom>
          <a:ln w="571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4E40D1BC-E1A4-9F49-AC42-CBE33327667E}"/>
              </a:ext>
            </a:extLst>
          </p:cNvPr>
          <p:cNvGrpSpPr/>
          <p:nvPr/>
        </p:nvGrpSpPr>
        <p:grpSpPr>
          <a:xfrm>
            <a:off x="1770223" y="1231043"/>
            <a:ext cx="2774867" cy="1491204"/>
            <a:chOff x="3669465" y="3236424"/>
            <a:chExt cx="2774867" cy="1491204"/>
          </a:xfrm>
        </p:grpSpPr>
        <p:grpSp>
          <p:nvGrpSpPr>
            <p:cNvPr id="24" name="Group 4">
              <a:extLst>
                <a:ext uri="{FF2B5EF4-FFF2-40B4-BE49-F238E27FC236}">
                  <a16:creationId xmlns:a16="http://schemas.microsoft.com/office/drawing/2014/main" id="{7BBB3CEF-E0AB-5B47-828E-F8F6BD7247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69465" y="3236424"/>
              <a:ext cx="1650714" cy="811045"/>
              <a:chOff x="3514" y="2327"/>
              <a:chExt cx="1384" cy="680"/>
            </a:xfrm>
          </p:grpSpPr>
          <p:sp>
            <p:nvSpPr>
              <p:cNvPr id="28" name="Rectangle 5">
                <a:extLst>
                  <a:ext uri="{FF2B5EF4-FFF2-40B4-BE49-F238E27FC236}">
                    <a16:creationId xmlns:a16="http://schemas.microsoft.com/office/drawing/2014/main" id="{6D3C03B9-B363-904F-AB38-A4E8E06E81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14" y="2327"/>
                <a:ext cx="1384" cy="680"/>
              </a:xfrm>
              <a:prstGeom prst="rect">
                <a:avLst/>
              </a:prstGeom>
              <a:solidFill>
                <a:srgbClr val="CCECFF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ja-JP" altLang="en-US" sz="20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29" name="Rectangle 6">
                <a:extLst>
                  <a:ext uri="{FF2B5EF4-FFF2-40B4-BE49-F238E27FC236}">
                    <a16:creationId xmlns:a16="http://schemas.microsoft.com/office/drawing/2014/main" id="{FC918B0C-3A7D-4D4E-8B4F-8BF3336BF6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8" y="2432"/>
                <a:ext cx="1157" cy="499"/>
              </a:xfrm>
              <a:prstGeom prst="rect">
                <a:avLst/>
              </a:prstGeom>
              <a:solidFill>
                <a:srgbClr val="CCECFF"/>
              </a:solidFill>
              <a:ln w="28575" algn="ctr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ja-JP" sz="20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nsolas" panose="020B0609020204030204" pitchFamily="49" charset="0"/>
                  </a:rPr>
                  <a:t>MainTask</a:t>
                </a:r>
                <a:endParaRPr lang="ja-JP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25" name="Group 7">
              <a:extLst>
                <a:ext uri="{FF2B5EF4-FFF2-40B4-BE49-F238E27FC236}">
                  <a16:creationId xmlns:a16="http://schemas.microsoft.com/office/drawing/2014/main" id="{A096E2AA-BE05-4941-8C2B-5D32268050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28547" y="3835479"/>
              <a:ext cx="1815785" cy="892149"/>
              <a:chOff x="3121" y="3482"/>
              <a:chExt cx="1384" cy="680"/>
            </a:xfrm>
          </p:grpSpPr>
          <p:sp>
            <p:nvSpPr>
              <p:cNvPr id="26" name="Rectangle 8">
                <a:extLst>
                  <a:ext uri="{FF2B5EF4-FFF2-40B4-BE49-F238E27FC236}">
                    <a16:creationId xmlns:a16="http://schemas.microsoft.com/office/drawing/2014/main" id="{52042D79-AECD-E746-B619-4A9D793F7B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1" y="3482"/>
                <a:ext cx="1384" cy="680"/>
              </a:xfrm>
              <a:prstGeom prst="rect">
                <a:avLst/>
              </a:prstGeom>
              <a:solidFill>
                <a:srgbClr val="FFFF99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ja-JP" altLang="ja-JP" sz="16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27" name="Oval 9">
                <a:extLst>
                  <a:ext uri="{FF2B5EF4-FFF2-40B4-BE49-F238E27FC236}">
                    <a16:creationId xmlns:a16="http://schemas.microsoft.com/office/drawing/2014/main" id="{43249965-5DF4-8240-8545-F3EB906DB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0" y="3550"/>
                <a:ext cx="1270" cy="522"/>
              </a:xfrm>
              <a:prstGeom prst="ellipse">
                <a:avLst/>
              </a:prstGeom>
              <a:solidFill>
                <a:srgbClr val="FFFF99"/>
              </a:solidFill>
              <a:ln w="28575" algn="ctr">
                <a:solidFill>
                  <a:schemeClr val="accent6">
                    <a:lumMod val="50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ja-JP" sz="20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nsolas" panose="020B0609020204030204" pitchFamily="49" charset="0"/>
                  </a:rPr>
                  <a:t>main_task</a:t>
                </a:r>
                <a:endParaRPr lang="ja-JP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71810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Copyright (C) 2015-2021 Change Vision Corporation. All Rights Reserved.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8F37F7-9B99-4969-B9BD-BBE00AE93F78}" type="slidenum">
              <a:rPr lang="en-US" altLang="ja-JP" smtClean="0"/>
              <a:pPr>
                <a:defRPr/>
              </a:pPr>
              <a:t>8</a:t>
            </a:fld>
            <a:endParaRPr lang="en-US" altLang="ja-JP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クラス図の確認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400600"/>
          </a:xfrm>
        </p:spPr>
        <p:txBody>
          <a:bodyPr/>
          <a:lstStyle/>
          <a:p>
            <a:r>
              <a:rPr kumimoji="1" lang="ja-JP" altLang="en-US" dirty="0"/>
              <a:t>クラス図がだいたい同じか確認しましょう</a:t>
            </a:r>
            <a:endParaRPr kumimoji="1" lang="en-US" altLang="ja-JP" dirty="0"/>
          </a:p>
          <a:p>
            <a:pPr lvl="1"/>
            <a:r>
              <a:rPr lang="ja-JP" altLang="en-US" dirty="0"/>
              <a:t>違いや不足があったら、ここで合わせておきます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49652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2800" dirty="0"/>
              <a:t>ステートマシン図の要素と描き方</a:t>
            </a:r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Copyright (C) 2015-2021 Change Vision Corporation. All Rights Reserved.</a:t>
            </a:r>
            <a:endParaRPr lang="en-US" altLang="ja-JP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B536C-4782-42EF-A8BC-C3287CAF9E04}" type="slidenum">
              <a:rPr lang="en-US" altLang="ja-JP" smtClean="0"/>
              <a:pPr/>
              <a:t>9</a:t>
            </a:fld>
            <a:endParaRPr lang="en-US" altLang="ja-JP"/>
          </a:p>
        </p:txBody>
      </p:sp>
      <p:grpSp>
        <p:nvGrpSpPr>
          <p:cNvPr id="16" name="Group 10">
            <a:extLst>
              <a:ext uri="{FF2B5EF4-FFF2-40B4-BE49-F238E27FC236}">
                <a16:creationId xmlns:a16="http://schemas.microsoft.com/office/drawing/2014/main" id="{E958A408-3343-48C6-BEB0-6630AD22B2C6}"/>
              </a:ext>
            </a:extLst>
          </p:cNvPr>
          <p:cNvGrpSpPr>
            <a:grpSpLocks/>
          </p:cNvGrpSpPr>
          <p:nvPr/>
        </p:nvGrpSpPr>
        <p:grpSpPr bwMode="auto">
          <a:xfrm>
            <a:off x="3960813" y="2132013"/>
            <a:ext cx="1728787" cy="720725"/>
            <a:chOff x="3515" y="3158"/>
            <a:chExt cx="1384" cy="680"/>
          </a:xfrm>
        </p:grpSpPr>
        <p:sp>
          <p:nvSpPr>
            <p:cNvPr id="17" name="Rectangle 11">
              <a:extLst>
                <a:ext uri="{FF2B5EF4-FFF2-40B4-BE49-F238E27FC236}">
                  <a16:creationId xmlns:a16="http://schemas.microsoft.com/office/drawing/2014/main" id="{F24A92E9-5A0E-4831-93C1-B574D913CD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5" y="3158"/>
              <a:ext cx="1384" cy="680"/>
            </a:xfrm>
            <a:prstGeom prst="rect">
              <a:avLst/>
            </a:prstGeom>
            <a:solidFill>
              <a:srgbClr val="FFFF99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ja-JP" altLang="ja-JP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Gen Shin Gothic P Medium" panose="020B0302020203020207" pitchFamily="34" charset="-128"/>
              </a:endParaRPr>
            </a:p>
          </p:txBody>
        </p:sp>
        <p:sp>
          <p:nvSpPr>
            <p:cNvPr id="18" name="Oval 12">
              <a:extLst>
                <a:ext uri="{FF2B5EF4-FFF2-40B4-BE49-F238E27FC236}">
                  <a16:creationId xmlns:a16="http://schemas.microsoft.com/office/drawing/2014/main" id="{F021C1E9-FD0F-45F0-BB14-72DB3FCFF0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4" y="3226"/>
              <a:ext cx="1270" cy="522"/>
            </a:xfrm>
            <a:prstGeom prst="ellipse">
              <a:avLst/>
            </a:prstGeom>
            <a:solidFill>
              <a:srgbClr val="FFFF99"/>
            </a:solidFill>
            <a:ln w="28575" algn="ctr">
              <a:solidFill>
                <a:schemeClr val="accent6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ja-JP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Gen Shin Gothic P Medium" panose="020B0302020203020207" pitchFamily="34" charset="-128"/>
                </a:rPr>
                <a:t>状態</a:t>
              </a:r>
              <a:r>
                <a:rPr lang="en-US" altLang="ja-JP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Gen Shin Gothic P Medium" panose="020B0302020203020207" pitchFamily="34" charset="-128"/>
                </a:rPr>
                <a:t>A</a:t>
              </a:r>
              <a:endParaRPr lang="ja-JP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Gen Shin Gothic P Medium" panose="020B0302020203020207" pitchFamily="34" charset="-128"/>
              </a:endParaRPr>
            </a:p>
          </p:txBody>
        </p: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A3EF047D-3FAD-4116-A0A7-602597B876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838" y="1304925"/>
            <a:ext cx="323850" cy="3238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ja-JP" altLang="en-US" dirty="0">
              <a:latin typeface="+mn-lt"/>
              <a:ea typeface="+mn-ea"/>
              <a:cs typeface="Gen Shin Gothic P Medium" panose="020B0302020203020207" pitchFamily="34" charset="-128"/>
            </a:endParaRPr>
          </a:p>
        </p:txBody>
      </p:sp>
      <p:cxnSp>
        <p:nvCxnSpPr>
          <p:cNvPr id="20" name="AutoShape 19">
            <a:extLst>
              <a:ext uri="{FF2B5EF4-FFF2-40B4-BE49-F238E27FC236}">
                <a16:creationId xmlns:a16="http://schemas.microsoft.com/office/drawing/2014/main" id="{FD1934C8-FE97-4F56-93D4-7324F926F837}"/>
              </a:ext>
            </a:extLst>
          </p:cNvPr>
          <p:cNvCxnSpPr>
            <a:cxnSpLocks noChangeShapeType="1"/>
            <a:stCxn id="19" idx="6"/>
            <a:endCxn id="18" idx="0"/>
          </p:cNvCxnSpPr>
          <p:nvPr/>
        </p:nvCxnSpPr>
        <p:spPr bwMode="auto">
          <a:xfrm>
            <a:off x="4103688" y="1466850"/>
            <a:ext cx="736600" cy="722313"/>
          </a:xfrm>
          <a:prstGeom prst="curvedConnector2">
            <a:avLst/>
          </a:prstGeom>
          <a:noFill/>
          <a:ln w="38100">
            <a:solidFill>
              <a:schemeClr val="accent4">
                <a:lumMod val="75000"/>
              </a:schemeClr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AutoShape 23">
            <a:extLst>
              <a:ext uri="{FF2B5EF4-FFF2-40B4-BE49-F238E27FC236}">
                <a16:creationId xmlns:a16="http://schemas.microsoft.com/office/drawing/2014/main" id="{A2DCE074-9D64-4AF0-AC0F-F460DC6819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1244069"/>
            <a:ext cx="2735585" cy="697975"/>
          </a:xfrm>
          <a:prstGeom prst="wedgeRectCallout">
            <a:avLst>
              <a:gd name="adj1" fmla="val 73425"/>
              <a:gd name="adj2" fmla="val -16640"/>
            </a:avLst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ja-JP" altLang="en-US" dirty="0">
                <a:latin typeface="+mn-lt"/>
                <a:ea typeface="+mn-ea"/>
                <a:cs typeface="Gen Shin Gothic P Medium" panose="020B0302020203020207" pitchFamily="34" charset="-128"/>
              </a:rPr>
              <a:t>最初の状態を表すしるし</a:t>
            </a:r>
            <a:endParaRPr lang="en-US" altLang="ja-JP" dirty="0">
              <a:latin typeface="+mn-lt"/>
              <a:ea typeface="+mn-ea"/>
              <a:cs typeface="Gen Shin Gothic P Medium" panose="020B0302020203020207" pitchFamily="34" charset="-128"/>
            </a:endParaRPr>
          </a:p>
          <a:p>
            <a:pPr algn="ctr"/>
            <a:r>
              <a:rPr lang="ja-JP" altLang="en-US" dirty="0">
                <a:latin typeface="+mn-lt"/>
                <a:ea typeface="+mn-ea"/>
                <a:cs typeface="Gen Shin Gothic P Medium" panose="020B0302020203020207" pitchFamily="34" charset="-128"/>
              </a:rPr>
              <a:t>（開始疑似状態）</a:t>
            </a:r>
          </a:p>
        </p:txBody>
      </p:sp>
      <p:sp>
        <p:nvSpPr>
          <p:cNvPr id="22" name="AutoShape 23">
            <a:extLst>
              <a:ext uri="{FF2B5EF4-FFF2-40B4-BE49-F238E27FC236}">
                <a16:creationId xmlns:a16="http://schemas.microsoft.com/office/drawing/2014/main" id="{1FF1D81C-B8BC-4130-9421-80DE13598A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8184" y="1242976"/>
            <a:ext cx="2041674" cy="433388"/>
          </a:xfrm>
          <a:prstGeom prst="wedgeRectCallout">
            <a:avLst>
              <a:gd name="adj1" fmla="val -79966"/>
              <a:gd name="adj2" fmla="val 184777"/>
            </a:avLst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ja-JP" altLang="en-US" dirty="0">
                <a:latin typeface="+mn-lt"/>
                <a:ea typeface="+mn-ea"/>
                <a:cs typeface="Gen Shin Gothic P Medium" panose="020B0302020203020207" pitchFamily="34" charset="-128"/>
              </a:rPr>
              <a:t>これが最初の状態</a:t>
            </a:r>
          </a:p>
        </p:txBody>
      </p:sp>
      <p:grpSp>
        <p:nvGrpSpPr>
          <p:cNvPr id="24" name="Group 25">
            <a:extLst>
              <a:ext uri="{FF2B5EF4-FFF2-40B4-BE49-F238E27FC236}">
                <a16:creationId xmlns:a16="http://schemas.microsoft.com/office/drawing/2014/main" id="{AAA9D01F-269D-4F6F-9A65-56DC031A908F}"/>
              </a:ext>
            </a:extLst>
          </p:cNvPr>
          <p:cNvGrpSpPr>
            <a:grpSpLocks/>
          </p:cNvGrpSpPr>
          <p:nvPr/>
        </p:nvGrpSpPr>
        <p:grpSpPr bwMode="auto">
          <a:xfrm>
            <a:off x="2303464" y="4647174"/>
            <a:ext cx="1728787" cy="720725"/>
            <a:chOff x="567" y="2727"/>
            <a:chExt cx="1089" cy="454"/>
          </a:xfrm>
        </p:grpSpPr>
        <p:sp>
          <p:nvSpPr>
            <p:cNvPr id="25" name="Rectangle 14">
              <a:extLst>
                <a:ext uri="{FF2B5EF4-FFF2-40B4-BE49-F238E27FC236}">
                  <a16:creationId xmlns:a16="http://schemas.microsoft.com/office/drawing/2014/main" id="{6BCA9C5A-CE82-4F32-80F3-56D2237F24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" y="2727"/>
              <a:ext cx="1089" cy="454"/>
            </a:xfrm>
            <a:prstGeom prst="rect">
              <a:avLst/>
            </a:prstGeom>
            <a:solidFill>
              <a:srgbClr val="FFFF99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ja-JP" altLang="ja-JP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Gen Shin Gothic P Medium" panose="020B0302020203020207" pitchFamily="34" charset="-128"/>
              </a:endParaRPr>
            </a:p>
          </p:txBody>
        </p:sp>
        <p:sp>
          <p:nvSpPr>
            <p:cNvPr id="26" name="Oval 15">
              <a:extLst>
                <a:ext uri="{FF2B5EF4-FFF2-40B4-BE49-F238E27FC236}">
                  <a16:creationId xmlns:a16="http://schemas.microsoft.com/office/drawing/2014/main" id="{48B4D3D3-F3A2-4A23-AD54-96C6B45C5A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" y="2790"/>
              <a:ext cx="1000" cy="349"/>
            </a:xfrm>
            <a:prstGeom prst="ellipse">
              <a:avLst/>
            </a:prstGeom>
            <a:solidFill>
              <a:srgbClr val="FFFF99"/>
            </a:solidFill>
            <a:ln w="28575" algn="ctr">
              <a:solidFill>
                <a:schemeClr val="accent6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ja-JP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Gen Shin Gothic P Medium" panose="020B0302020203020207" pitchFamily="34" charset="-128"/>
                </a:rPr>
                <a:t>状態</a:t>
              </a:r>
              <a:r>
                <a:rPr lang="en-US" altLang="ja-JP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Gen Shin Gothic P Medium" panose="020B0302020203020207" pitchFamily="34" charset="-128"/>
                </a:rPr>
                <a:t>B</a:t>
              </a:r>
              <a:endParaRPr lang="ja-JP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Gen Shin Gothic P Medium" panose="020B0302020203020207" pitchFamily="34" charset="-128"/>
              </a:endParaRPr>
            </a:p>
          </p:txBody>
        </p:sp>
      </p:grpSp>
      <p:cxnSp>
        <p:nvCxnSpPr>
          <p:cNvPr id="27" name="AutoShape 16">
            <a:extLst>
              <a:ext uri="{FF2B5EF4-FFF2-40B4-BE49-F238E27FC236}">
                <a16:creationId xmlns:a16="http://schemas.microsoft.com/office/drawing/2014/main" id="{57CEBF99-F3F4-412A-9138-9B94D7F61256}"/>
              </a:ext>
            </a:extLst>
          </p:cNvPr>
          <p:cNvCxnSpPr>
            <a:cxnSpLocks noChangeShapeType="1"/>
            <a:stCxn id="17" idx="1"/>
            <a:endCxn id="25" idx="0"/>
          </p:cNvCxnSpPr>
          <p:nvPr/>
        </p:nvCxnSpPr>
        <p:spPr bwMode="auto">
          <a:xfrm rot="10800000" flipV="1">
            <a:off x="3167859" y="2492376"/>
            <a:ext cx="792955" cy="2154798"/>
          </a:xfrm>
          <a:prstGeom prst="curvedConnector2">
            <a:avLst/>
          </a:prstGeom>
          <a:noFill/>
          <a:ln w="38100">
            <a:solidFill>
              <a:schemeClr val="accent4">
                <a:lumMod val="75000"/>
              </a:schemeClr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AutoShape 24">
            <a:extLst>
              <a:ext uri="{FF2B5EF4-FFF2-40B4-BE49-F238E27FC236}">
                <a16:creationId xmlns:a16="http://schemas.microsoft.com/office/drawing/2014/main" id="{968F4DFD-3587-46EC-AF7C-CCCF13D397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9913" y="3221969"/>
            <a:ext cx="1104676" cy="359569"/>
          </a:xfrm>
          <a:prstGeom prst="wedgeRectCallout">
            <a:avLst>
              <a:gd name="adj1" fmla="val -43226"/>
              <a:gd name="adj2" fmla="val -130627"/>
            </a:avLst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ja-JP" altLang="en-US" dirty="0">
                <a:latin typeface="+mn-lt"/>
                <a:ea typeface="+mn-ea"/>
                <a:cs typeface="Gen Shin Gothic P Medium" panose="020B0302020203020207" pitchFamily="34" charset="-128"/>
              </a:rPr>
              <a:t>状態遷移</a:t>
            </a:r>
          </a:p>
        </p:txBody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id="{47D970E6-0692-4C32-A5C2-109D10303C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4936" y="3001288"/>
            <a:ext cx="1728788" cy="720725"/>
          </a:xfrm>
          <a:prstGeom prst="rect">
            <a:avLst/>
          </a:prstGeom>
          <a:solidFill>
            <a:srgbClr val="CCECFF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ja-JP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Gen Shin Gothic P Medium" panose="020B0302020203020207" pitchFamily="34" charset="-128"/>
              </a:rPr>
              <a:t>イベント</a:t>
            </a:r>
          </a:p>
        </p:txBody>
      </p:sp>
      <p:sp>
        <p:nvSpPr>
          <p:cNvPr id="31" name="Rectangle 17">
            <a:extLst>
              <a:ext uri="{FF2B5EF4-FFF2-40B4-BE49-F238E27FC236}">
                <a16:creationId xmlns:a16="http://schemas.microsoft.com/office/drawing/2014/main" id="{8B222F0A-5299-4303-B457-ECC58FCA84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9294" y="5112625"/>
            <a:ext cx="1728787" cy="7207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ja-JP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Gen Shin Gothic P Medium" panose="020B0302020203020207" pitchFamily="34" charset="-128"/>
              </a:rPr>
              <a:t>線に沿って走る</a:t>
            </a:r>
          </a:p>
        </p:txBody>
      </p:sp>
      <p:sp>
        <p:nvSpPr>
          <p:cNvPr id="32" name="AutoShape 24">
            <a:extLst>
              <a:ext uri="{FF2B5EF4-FFF2-40B4-BE49-F238E27FC236}">
                <a16:creationId xmlns:a16="http://schemas.microsoft.com/office/drawing/2014/main" id="{AB01CD97-984E-44D4-8F74-C2F5493D0A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2772" y="4435153"/>
            <a:ext cx="1420342" cy="359569"/>
          </a:xfrm>
          <a:prstGeom prst="wedgeRectCallout">
            <a:avLst>
              <a:gd name="adj1" fmla="val -53510"/>
              <a:gd name="adj2" fmla="val 149672"/>
            </a:avLst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ja-JP" altLang="en-US" dirty="0">
                <a:latin typeface="+mn-lt"/>
                <a:ea typeface="+mn-ea"/>
                <a:cs typeface="Gen Shin Gothic P Medium" panose="020B0302020203020207" pitchFamily="34" charset="-128"/>
              </a:rPr>
              <a:t>アクション</a:t>
            </a:r>
          </a:p>
        </p:txBody>
      </p:sp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42C080D9-390F-4174-8110-CF6234679D43}"/>
              </a:ext>
            </a:extLst>
          </p:cNvPr>
          <p:cNvGrpSpPr/>
          <p:nvPr/>
        </p:nvGrpSpPr>
        <p:grpSpPr>
          <a:xfrm>
            <a:off x="971600" y="6057478"/>
            <a:ext cx="323850" cy="323850"/>
            <a:chOff x="8569325" y="3860800"/>
            <a:chExt cx="323850" cy="323850"/>
          </a:xfrm>
        </p:grpSpPr>
        <p:sp>
          <p:nvSpPr>
            <p:cNvPr id="35" name="Oval 20">
              <a:extLst>
                <a:ext uri="{FF2B5EF4-FFF2-40B4-BE49-F238E27FC236}">
                  <a16:creationId xmlns:a16="http://schemas.microsoft.com/office/drawing/2014/main" id="{8ACF773C-B261-4505-A52E-66AF8DDD39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69325" y="3860800"/>
              <a:ext cx="323850" cy="3238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 dirty="0">
                <a:latin typeface="+mn-lt"/>
                <a:ea typeface="+mn-ea"/>
                <a:cs typeface="Gen Shin Gothic P Medium" panose="020B0302020203020207" pitchFamily="34" charset="-128"/>
              </a:endParaRPr>
            </a:p>
          </p:txBody>
        </p:sp>
        <p:sp>
          <p:nvSpPr>
            <p:cNvPr id="36" name="Oval 21">
              <a:extLst>
                <a:ext uri="{FF2B5EF4-FFF2-40B4-BE49-F238E27FC236}">
                  <a16:creationId xmlns:a16="http://schemas.microsoft.com/office/drawing/2014/main" id="{E2F9E601-B80D-4812-B940-9192F452DB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04250" y="3897313"/>
              <a:ext cx="252413" cy="25241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 dirty="0">
                <a:latin typeface="+mn-lt"/>
                <a:ea typeface="+mn-ea"/>
                <a:cs typeface="Gen Shin Gothic P Medium" panose="020B0302020203020207" pitchFamily="34" charset="-128"/>
              </a:endParaRPr>
            </a:p>
          </p:txBody>
        </p:sp>
      </p:grpSp>
      <p:sp>
        <p:nvSpPr>
          <p:cNvPr id="37" name="AutoShape 24">
            <a:extLst>
              <a:ext uri="{FF2B5EF4-FFF2-40B4-BE49-F238E27FC236}">
                <a16:creationId xmlns:a16="http://schemas.microsoft.com/office/drawing/2014/main" id="{70AE39EB-7029-4596-AA72-DC9751852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1699" y="5942872"/>
            <a:ext cx="2764050" cy="697974"/>
          </a:xfrm>
          <a:prstGeom prst="wedgeRectCallout">
            <a:avLst>
              <a:gd name="adj1" fmla="val -72686"/>
              <a:gd name="adj2" fmla="val -4353"/>
            </a:avLst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ja-JP" altLang="en-US" dirty="0">
                <a:latin typeface="+mn-lt"/>
                <a:ea typeface="+mn-ea"/>
                <a:cs typeface="Gen Shin Gothic P Medium" panose="020B0302020203020207" pitchFamily="34" charset="-128"/>
              </a:rPr>
              <a:t>最後の状態を表すしるし（終了状態）</a:t>
            </a:r>
          </a:p>
        </p:txBody>
      </p:sp>
      <p:cxnSp>
        <p:nvCxnSpPr>
          <p:cNvPr id="38" name="AutoShape 16">
            <a:extLst>
              <a:ext uri="{FF2B5EF4-FFF2-40B4-BE49-F238E27FC236}">
                <a16:creationId xmlns:a16="http://schemas.microsoft.com/office/drawing/2014/main" id="{B820FCDE-B701-4CD7-9636-CD05A5A4046D}"/>
              </a:ext>
            </a:extLst>
          </p:cNvPr>
          <p:cNvCxnSpPr>
            <a:cxnSpLocks noChangeShapeType="1"/>
            <a:stCxn id="25" idx="1"/>
            <a:endCxn id="35" idx="0"/>
          </p:cNvCxnSpPr>
          <p:nvPr/>
        </p:nvCxnSpPr>
        <p:spPr bwMode="auto">
          <a:xfrm rot="10800000" flipV="1">
            <a:off x="1133526" y="5007536"/>
            <a:ext cx="1169939" cy="1049941"/>
          </a:xfrm>
          <a:prstGeom prst="curvedConnector2">
            <a:avLst/>
          </a:prstGeom>
          <a:noFill/>
          <a:ln w="38100">
            <a:solidFill>
              <a:schemeClr val="accent4">
                <a:lumMod val="75000"/>
              </a:schemeClr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58257607-68B8-4328-97FB-DEF1CC839C26}"/>
              </a:ext>
            </a:extLst>
          </p:cNvPr>
          <p:cNvSpPr txBox="1"/>
          <p:nvPr/>
        </p:nvSpPr>
        <p:spPr>
          <a:xfrm>
            <a:off x="5138564" y="5521945"/>
            <a:ext cx="3960812" cy="9387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179388" indent="-106363">
              <a:buFont typeface="Arial" panose="020B0604020202020204" pitchFamily="34" charset="0"/>
              <a:buChar char="•"/>
            </a:pPr>
            <a:r>
              <a:rPr lang="ja-JP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今回作るステートマシン図は、状態にアクションがあって、状態遷移はイベントだけというタイプにします</a:t>
            </a:r>
            <a:endParaRPr lang="en-US" altLang="ja-JP" sz="1100" b="1" dirty="0">
              <a:solidFill>
                <a:schemeClr val="tx1">
                  <a:lumMod val="65000"/>
                  <a:lumOff val="3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  <a:p>
            <a:pPr marL="179388" indent="-106363">
              <a:buFont typeface="Arial" panose="020B0604020202020204" pitchFamily="34" charset="0"/>
              <a:buChar char="•"/>
            </a:pPr>
            <a:r>
              <a:rPr lang="ja-JP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イベントを待つ動作はアクションには書きません</a:t>
            </a:r>
            <a:endParaRPr lang="en-US" altLang="ja-JP" sz="1100" b="1" dirty="0">
              <a:solidFill>
                <a:schemeClr val="tx1">
                  <a:lumMod val="65000"/>
                  <a:lumOff val="3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  <a:p>
            <a:pPr marL="447675" lvl="1" indent="-106363">
              <a:buFont typeface="Arial" panose="020B0604020202020204" pitchFamily="34" charset="0"/>
              <a:buChar char="•"/>
            </a:pPr>
            <a:r>
              <a:rPr lang="ja-JP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ポーリングするときは、判断条件を満たしたらイベントが起きたとみなします</a:t>
            </a:r>
            <a:endParaRPr lang="en-US" altLang="ja-JP" sz="1100" b="1" dirty="0">
              <a:solidFill>
                <a:schemeClr val="tx1">
                  <a:lumMod val="65000"/>
                  <a:lumOff val="3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17672929"/>
      </p:ext>
    </p:extLst>
  </p:cSld>
  <p:clrMapOvr>
    <a:masterClrMapping/>
  </p:clrMapOvr>
</p:sld>
</file>

<file path=ppt/theme/theme1.xml><?xml version="1.0" encoding="utf-8"?>
<a:theme xmlns:a="http://schemas.openxmlformats.org/drawingml/2006/main" name="1_ChangeVision_one_2003">
  <a:themeElements>
    <a:clrScheme name="アーバン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ユーザー定義 3">
      <a:majorFont>
        <a:latin typeface="Segoe UI Bold"/>
        <a:ea typeface="游ゴシック Bold"/>
        <a:cs typeface=""/>
      </a:majorFont>
      <a:minorFont>
        <a:latin typeface="Segoe UI"/>
        <a:ea typeface="游ゴシック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>
          <a:solidFill>
            <a:srgbClr val="99CCFF"/>
          </a:solidFill>
          <a:miter lim="800000"/>
          <a:headEnd/>
          <a:tailEnd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wrap="none" anchor="t" anchorCtr="0"/>
      <a:lstStyle>
        <a:defPPr eaLnBrk="0" hangingPunct="0">
          <a:defRPr kumimoji="0" dirty="0" smtClean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  <a:cs typeface="Consolas" pitchFamily="49" charset="0"/>
          </a:defRPr>
        </a:defPPr>
      </a:lstStyle>
    </a:spDef>
    <a:txDef>
      <a:spPr>
        <a:solidFill>
          <a:schemeClr val="accent5">
            <a:lumMod val="20000"/>
            <a:lumOff val="80000"/>
          </a:schemeClr>
        </a:solidFill>
      </a:spPr>
      <a:bodyPr wrap="square" rtlCol="0">
        <a:spAutoFit/>
      </a:bodyPr>
      <a:lstStyle>
        <a:defPPr marL="179388" indent="-106363" algn="l">
          <a:buFont typeface="Arial" panose="020B0604020202020204" pitchFamily="34" charset="0"/>
          <a:buChar char="•"/>
          <a:defRPr sz="1600" b="1" dirty="0" smtClean="0">
            <a:solidFill>
              <a:schemeClr val="tx1">
                <a:lumMod val="65000"/>
                <a:lumOff val="35000"/>
              </a:schemeClr>
            </a:solidFill>
            <a:latin typeface="+mn-ea"/>
            <a:ea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25156</TotalTime>
  <Words>853</Words>
  <Application>Microsoft Macintosh PowerPoint</Application>
  <PresentationFormat>画面に合わせる (4:3)</PresentationFormat>
  <Paragraphs>169</Paragraphs>
  <Slides>12</Slides>
  <Notes>6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10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23" baseType="lpstr">
      <vt:lpstr>(日本語用のフォントを使用)</vt:lpstr>
      <vt:lpstr>Noto Sans CJK JP Regular</vt:lpstr>
      <vt:lpstr>游ゴシック</vt:lpstr>
      <vt:lpstr>游ゴシック Bold</vt:lpstr>
      <vt:lpstr>游ゴシック Light</vt:lpstr>
      <vt:lpstr>游ゴシック Medium</vt:lpstr>
      <vt:lpstr>Arial</vt:lpstr>
      <vt:lpstr>Calibri</vt:lpstr>
      <vt:lpstr>Consolas</vt:lpstr>
      <vt:lpstr>Segoe UI</vt:lpstr>
      <vt:lpstr>1_ChangeVision_one_2003</vt:lpstr>
      <vt:lpstr>実装に活かせるモデル図の使い方</vt:lpstr>
      <vt:lpstr>「モノ」と「働き」の抜き書き</vt:lpstr>
      <vt:lpstr>「モノ」と「働き」の抜き書き</vt:lpstr>
      <vt:lpstr>「モノ」に「働き」を寄せる（１）</vt:lpstr>
      <vt:lpstr>「モノ」に「働き」を寄せる（２）</vt:lpstr>
      <vt:lpstr>「モノ」同士を関連づける</vt:lpstr>
      <vt:lpstr>「モノ」同士を関連づけてクラス図にする</vt:lpstr>
      <vt:lpstr>クラス図の確認</vt:lpstr>
      <vt:lpstr>ステートマシン図の要素と描き方</vt:lpstr>
      <vt:lpstr>ステートマシン図を描く</vt:lpstr>
      <vt:lpstr>図とコードの間の名前の対応</vt:lpstr>
      <vt:lpstr>変換による実装の習作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SysMLとモデル活用のワークショップ</dc:title>
  <dc:creator>Shin Kuboaki</dc:creator>
  <cp:lastModifiedBy>クボアキシン</cp:lastModifiedBy>
  <cp:revision>1172</cp:revision>
  <cp:lastPrinted>2016-02-09T11:14:08Z</cp:lastPrinted>
  <dcterms:created xsi:type="dcterms:W3CDTF">2014-06-11T04:28:16Z</dcterms:created>
  <dcterms:modified xsi:type="dcterms:W3CDTF">2021-09-02T23:30:59Z</dcterms:modified>
</cp:coreProperties>
</file>