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57" r:id="rId5"/>
    <p:sldId id="263" r:id="rId6"/>
    <p:sldId id="265" r:id="rId7"/>
    <p:sldId id="264" r:id="rId8"/>
    <p:sldId id="266" r:id="rId9"/>
    <p:sldId id="267" r:id="rId10"/>
    <p:sldId id="262" r:id="rId11"/>
    <p:sldId id="261" r:id="rId12"/>
    <p:sldId id="273" r:id="rId13"/>
    <p:sldId id="270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久保田 翔" initials="久保田" lastIdx="0" clrIdx="0">
    <p:extLst>
      <p:ext uri="{19B8F6BF-5375-455C-9EA6-DF929625EA0E}">
        <p15:presenceInfo xmlns:p15="http://schemas.microsoft.com/office/powerpoint/2012/main" userId="a76828057790a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00BCF-438F-4A9F-9853-404FBC2C816F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795E-E83C-4D62-96F2-32B382D5C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31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D6698-0D5C-4DD0-A8C4-FDFD063D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252BCD-4FA7-47A4-836B-EC7A7A8F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6EBDA-C88C-412E-9024-34CC1392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06A78-2927-4DCD-98AC-D257AF1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864A8-F0CD-42AD-8C33-8F3FCB3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850F5-7DF9-4254-90D2-82B50559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294137-D101-49D2-A023-B044CE5C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7DD67-C55B-4321-B453-FCC54880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305BB7-F73E-4B7E-A9DA-2B1BD888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5CE80-6633-487D-A469-56AE7E8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21CBFA-4AB0-41FD-B220-1E75006AC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41CC50-3FB2-49AD-A0FA-1075AF4B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194DD-9289-47DB-8340-FD48C41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AAD12-A9E9-415E-AAC5-6A2E00E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1A7A3-7344-48C0-A4B4-A053703A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27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32223-CEB1-4ED5-AD4A-72AF4C91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9455E1-E31E-4843-962D-379A5489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EBA62-935B-47F1-AD6E-064F796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A7C2C-62F5-4FE0-9E13-A45FD04F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DAAEC-3E5E-4AE2-A6E0-EA9346B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FE071-BCA9-4129-A3F5-4DB6C8CB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EAF5E-2A32-4D8C-A5E5-1BABA0FE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448B2-13C4-49EA-9182-2B9057B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29D39-9604-42CC-874C-FB7395F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6585A-5D27-4246-8345-41ADEEB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5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898D-915F-4DBD-89BF-98D3A60D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1E39F-DFF8-461B-99F9-6097773F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1A547D-3A5D-4B5E-8A19-78F59180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FA4AB-DFE6-4FF9-A8CC-1448D158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BB408-41EE-463C-A72D-6CB278CC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24FD1-F97A-4481-9F96-7F19967A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1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46A9A-1034-4B6C-85E9-790B9B78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416DBC-1EDA-4B1E-83D5-14D228FE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5034DF-6503-48E2-AD1A-E2F18400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C40A76-713D-439D-9982-35A8016B0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B91DAA-789A-431E-B4CD-5FB943DC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D5209A-59CC-44E5-9406-294F12DA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F8EA47-6D59-4AD8-A69A-ADC2667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700BAE-D0D9-4838-9C48-7C2926F5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0F26F-FE0D-4543-9D6D-0569C65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429E7A-45E2-4471-94E4-C88B6282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B9B4A-C81D-47CC-9E88-DDD5BFF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D4A5C5-DAEC-4A39-A94A-03312A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9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3794E9-341B-4780-9BC2-1DA6DFE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FA1579-00E5-42D7-8E11-C3F3E2D8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01F785-CFA3-41A1-A975-911D345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C13AF-2483-4472-A2A5-C1832F1A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AC665-A54D-4041-ADC9-19291115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9D42D8-269C-4211-9F9D-8C736CB9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D87759-60DB-4F9D-93D4-58B49176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23EB9D-C3EE-4510-987F-DE6BF84A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97B9AE-CACD-4F6D-BAD8-E64269E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B7E40-5E06-436C-B193-AFB3E70A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C9D03C-C016-4446-ABE8-61A4034D8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948CBD-AA7C-4850-AB4E-635DC0A7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4F9B9-D5BA-4646-97C1-60D2C59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39A47-7855-455E-9F01-4D6AE02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9228B5-6415-459B-A5D0-8C53EE9D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2BBF1F-2384-4508-8525-EA50ED18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BC8294-D1FD-4B2D-8261-E1B1B633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2BC9E-04FD-4D96-B528-D01B787E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1027-97A8-4521-BE8D-B0CEAFB7CD72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AAF0C-1796-4CDF-83EF-B17E8E1E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17989-1598-4193-BC93-9824D7BD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BF540-0EFC-4B79-A9CE-158191C8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4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9600" b="1" dirty="0">
                <a:latin typeface="Century" panose="02040604050505020304" pitchFamily="18" charset="0"/>
              </a:rPr>
              <a:t>P</a:t>
            </a:r>
            <a:r>
              <a:rPr kumimoji="1" lang="en-US" altLang="ja-JP" sz="9600" b="1" dirty="0">
                <a:latin typeface="Century" panose="02040604050505020304" pitchFamily="18" charset="0"/>
              </a:rPr>
              <a:t>refixes</a:t>
            </a:r>
            <a:endParaRPr kumimoji="1" lang="ja-JP" altLang="en-US" sz="9600" b="1" dirty="0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28F7A-AE97-44ED-AB31-2A86C694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600"/>
            <a:ext cx="9144000" cy="5842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44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924" y="1308826"/>
            <a:ext cx="1586498" cy="1470359"/>
          </a:xfrm>
        </p:spPr>
        <p:txBody>
          <a:bodyPr>
            <a:norm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氵</a:t>
            </a:r>
            <a:endParaRPr kumimoji="1"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9675" y="3852863"/>
            <a:ext cx="10515600" cy="1500187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sz="10400" dirty="0">
                <a:solidFill>
                  <a:schemeClr val="tx1"/>
                </a:solidFill>
              </a:rPr>
              <a:t>       Prefix≒</a:t>
            </a:r>
            <a:r>
              <a:rPr kumimoji="1" lang="ja-JP" altLang="en-US" sz="10400" dirty="0">
                <a:solidFill>
                  <a:schemeClr val="tx1"/>
                </a:solidFill>
              </a:rPr>
              <a:t>部首</a:t>
            </a:r>
            <a:endParaRPr kumimoji="1" lang="en-US" altLang="ja-JP" sz="10400" dirty="0">
              <a:solidFill>
                <a:schemeClr val="tx1"/>
              </a:solidFill>
            </a:endParaRPr>
          </a:p>
          <a:p>
            <a:r>
              <a:rPr kumimoji="1" lang="en-US" altLang="ja-JP" sz="4400" dirty="0">
                <a:solidFill>
                  <a:schemeClr val="tx1"/>
                </a:solidFill>
              </a:rPr>
              <a:t>        </a:t>
            </a:r>
            <a:r>
              <a:rPr kumimoji="1" lang="ja-JP" altLang="en-US" sz="4400" dirty="0">
                <a:solidFill>
                  <a:schemeClr val="tx1"/>
                </a:solidFill>
              </a:rPr>
              <a:t>　</a:t>
            </a:r>
            <a:r>
              <a:rPr kumimoji="1" lang="en-US" altLang="ja-JP" sz="4400" dirty="0">
                <a:solidFill>
                  <a:schemeClr val="tx1"/>
                </a:solidFill>
              </a:rPr>
              <a:t> (</a:t>
            </a:r>
            <a:r>
              <a:rPr kumimoji="1" lang="en-US" altLang="ja-JP" sz="4400" i="1" dirty="0" err="1">
                <a:solidFill>
                  <a:schemeClr val="tx1"/>
                </a:solidFill>
              </a:rPr>
              <a:t>Busyu</a:t>
            </a:r>
            <a:r>
              <a:rPr kumimoji="1" lang="en-US" altLang="ja-JP" sz="4400" dirty="0">
                <a:solidFill>
                  <a:schemeClr val="tx1"/>
                </a:solidFill>
              </a:rPr>
              <a:t>…which represents an element)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839909" y="33009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7D60D8-2316-4C13-98B9-05A3A0BB393E}"/>
              </a:ext>
            </a:extLst>
          </p:cNvPr>
          <p:cNvSpPr/>
          <p:nvPr/>
        </p:nvSpPr>
        <p:spPr>
          <a:xfrm>
            <a:off x="2956422" y="2044005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飠	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4E5CEF-3494-449C-9425-000B414B68D6}"/>
              </a:ext>
            </a:extLst>
          </p:cNvPr>
          <p:cNvSpPr txBox="1"/>
          <p:nvPr/>
        </p:nvSpPr>
        <p:spPr>
          <a:xfrm>
            <a:off x="5132023" y="1272601"/>
            <a:ext cx="14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扌</a:t>
            </a:r>
            <a:endParaRPr kumimoji="1"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27AB04-AA9B-4D1A-A700-237186DCE4B8}"/>
              </a:ext>
            </a:extLst>
          </p:cNvPr>
          <p:cNvSpPr/>
          <p:nvPr/>
        </p:nvSpPr>
        <p:spPr>
          <a:xfrm>
            <a:off x="7307625" y="2044005"/>
            <a:ext cx="1415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>
                <a:solidFill>
                  <a:srgbClr val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艹</a:t>
            </a:r>
            <a:endParaRPr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791203-C7B5-487F-8EAE-C3123A4DE655}"/>
              </a:ext>
            </a:extLst>
          </p:cNvPr>
          <p:cNvSpPr/>
          <p:nvPr/>
        </p:nvSpPr>
        <p:spPr>
          <a:xfrm>
            <a:off x="9406305" y="1272601"/>
            <a:ext cx="1415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>
                <a:solidFill>
                  <a:srgbClr val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忄</a:t>
            </a:r>
            <a:endParaRPr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5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317500"/>
            <a:ext cx="9220200" cy="901700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If you memorize some prefixes …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1389063"/>
            <a:ext cx="10515600" cy="1500187"/>
          </a:xfrm>
        </p:spPr>
        <p:txBody>
          <a:bodyPr>
            <a:noAutofit/>
          </a:bodyPr>
          <a:lstStyle/>
          <a:p>
            <a:r>
              <a:rPr lang="en-US" altLang="ja-JP" sz="4800" u="sng" dirty="0">
                <a:solidFill>
                  <a:schemeClr val="tx1"/>
                </a:solidFill>
                <a:latin typeface="+mj-ea"/>
                <a:ea typeface="+mj-ea"/>
              </a:rPr>
              <a:t>You can easily guess the meaning of the word !!</a:t>
            </a:r>
            <a:r>
              <a:rPr lang="ja-JP" altLang="en-US" sz="4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4800" dirty="0">
                <a:solidFill>
                  <a:schemeClr val="tx1"/>
                </a:solidFill>
                <a:latin typeface="+mj-ea"/>
                <a:ea typeface="+mj-ea"/>
              </a:rPr>
              <a:t>even if you don’t know its exact meaning.)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63A696-2AB5-4AFD-8D5A-6801678C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4310062"/>
            <a:ext cx="2317750" cy="23177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E0B53E-0B0A-4E08-9088-42D93B93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56" y="3059113"/>
            <a:ext cx="3481387" cy="3481387"/>
          </a:xfrm>
          <a:prstGeom prst="rect">
            <a:avLst/>
          </a:prstGeom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2673B5AC-B1D9-41FB-810A-5A58F4C99D00}"/>
              </a:ext>
            </a:extLst>
          </p:cNvPr>
          <p:cNvSpPr/>
          <p:nvPr/>
        </p:nvSpPr>
        <p:spPr>
          <a:xfrm>
            <a:off x="1238250" y="3370262"/>
            <a:ext cx="4203700" cy="1633537"/>
          </a:xfrm>
          <a:prstGeom prst="wedgeEllipseCallout">
            <a:avLst>
              <a:gd name="adj1" fmla="val -30291"/>
              <a:gd name="adj2" fmla="val 79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I know “happy”.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But, what is “unhappy”?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4CD1040-57C6-440A-AF6A-D7C2EF9FB49D}"/>
              </a:ext>
            </a:extLst>
          </p:cNvPr>
          <p:cNvSpPr/>
          <p:nvPr/>
        </p:nvSpPr>
        <p:spPr>
          <a:xfrm rot="16200000">
            <a:off x="6719597" y="3742026"/>
            <a:ext cx="2555879" cy="2761673"/>
          </a:xfrm>
          <a:prstGeom prst="wedgeRoundRectCallout">
            <a:avLst>
              <a:gd name="adj1" fmla="val -2203"/>
              <a:gd name="adj2" fmla="val 741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D05664-8A54-4ED9-845D-25F15E5BB6CC}"/>
              </a:ext>
            </a:extLst>
          </p:cNvPr>
          <p:cNvSpPr txBox="1"/>
          <p:nvPr/>
        </p:nvSpPr>
        <p:spPr>
          <a:xfrm>
            <a:off x="6746586" y="3876476"/>
            <a:ext cx="250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Wait...</a:t>
            </a:r>
            <a:r>
              <a:rPr lang="en-US" altLang="ja-JP" sz="2000" dirty="0"/>
              <a:t>“un</a:t>
            </a:r>
            <a:r>
              <a:rPr lang="ja-JP" altLang="en-US" sz="2000" dirty="0"/>
              <a:t>～</a:t>
            </a:r>
            <a:r>
              <a:rPr lang="en-US" altLang="ja-JP" sz="2000" dirty="0"/>
              <a:t>”means</a:t>
            </a:r>
          </a:p>
          <a:p>
            <a:r>
              <a:rPr lang="en-US" altLang="ja-JP" sz="2000" dirty="0"/>
              <a:t>”the opposite”...</a:t>
            </a:r>
          </a:p>
          <a:p>
            <a:r>
              <a:rPr lang="en-US" altLang="ja-JP" sz="3600" dirty="0"/>
              <a:t>I get it !</a:t>
            </a:r>
          </a:p>
          <a:p>
            <a:r>
              <a:rPr lang="en-US" altLang="ja-JP" sz="2800" dirty="0"/>
              <a:t>“unhappy” means</a:t>
            </a:r>
          </a:p>
          <a:p>
            <a:r>
              <a:rPr lang="en-US" altLang="ja-JP" sz="2800" dirty="0"/>
              <a:t>“not happy” !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1368431-2326-43DD-B82D-2B3DCFE538EC}"/>
              </a:ext>
            </a:extLst>
          </p:cNvPr>
          <p:cNvSpPr/>
          <p:nvPr/>
        </p:nvSpPr>
        <p:spPr>
          <a:xfrm>
            <a:off x="3556000" y="4597400"/>
            <a:ext cx="3009900" cy="1943099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7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62FB2-F7BC-4052-B018-33EABFAA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842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Prefix has </a:t>
            </a:r>
            <a:r>
              <a:rPr kumimoji="1" lang="en-US" altLang="ja-JP" sz="5400" b="1" u="sng" dirty="0"/>
              <a:t>two meanings</a:t>
            </a:r>
            <a:r>
              <a:rPr kumimoji="1" lang="en-US" altLang="ja-JP" sz="5400" dirty="0"/>
              <a:t>.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45EE5-CE10-44C8-A75A-4DD61C44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320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① </a:t>
            </a:r>
            <a:r>
              <a:rPr lang="en-US" altLang="ja-JP" dirty="0"/>
              <a:t>an element placed at the beginning of a word </a:t>
            </a:r>
          </a:p>
          <a:p>
            <a:pPr marL="0" indent="0">
              <a:buNone/>
            </a:pPr>
            <a:r>
              <a:rPr kumimoji="1" lang="en-US" altLang="ja-JP" dirty="0"/>
              <a:t>    to adjus</a:t>
            </a:r>
            <a:r>
              <a:rPr lang="en-US" altLang="ja-JP" dirty="0"/>
              <a:t>t or qualify its meaning.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② </a:t>
            </a:r>
            <a:r>
              <a:rPr lang="en-US" altLang="ja-JP" dirty="0">
                <a:solidFill>
                  <a:srgbClr val="FF0000"/>
                </a:solidFill>
              </a:rPr>
              <a:t>a title placed before a name (such as </a:t>
            </a:r>
            <a:r>
              <a:rPr lang="en-US" altLang="ja-JP" dirty="0" err="1">
                <a:solidFill>
                  <a:srgbClr val="FF0000"/>
                </a:solidFill>
              </a:rPr>
              <a:t>Mr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Ms</a:t>
            </a:r>
            <a:r>
              <a:rPr lang="en-US" altLang="ja-JP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（</a:t>
            </a:r>
            <a:r>
              <a:rPr lang="en-US" altLang="ja-JP" dirty="0"/>
              <a:t>cite: Oxford</a:t>
            </a:r>
            <a:r>
              <a:rPr lang="ja-JP" altLang="en-US" dirty="0"/>
              <a:t> </a:t>
            </a:r>
            <a:r>
              <a:rPr lang="en-US" altLang="ja-JP" dirty="0"/>
              <a:t>Dictionary of English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438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A5952-BEEA-4ED1-82B1-785BCD6B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8578"/>
            <a:ext cx="1493660" cy="389466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Mr.</a:t>
            </a:r>
            <a:br>
              <a:rPr kumimoji="1" lang="en-US" altLang="ja-JP" dirty="0"/>
            </a:br>
            <a:r>
              <a:rPr kumimoji="1" lang="en-US" altLang="ja-JP" dirty="0"/>
              <a:t>Ms.</a:t>
            </a:r>
            <a:br>
              <a:rPr kumimoji="1" lang="en-US" altLang="ja-JP" dirty="0"/>
            </a:br>
            <a:r>
              <a:rPr kumimoji="1" lang="en-US" altLang="ja-JP" dirty="0"/>
              <a:t>Dr.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78EE8-28AD-40BB-A267-1B19F58BE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E38419-2003-4ED1-9802-164361A0144C}"/>
              </a:ext>
            </a:extLst>
          </p:cNvPr>
          <p:cNvSpPr txBox="1"/>
          <p:nvPr/>
        </p:nvSpPr>
        <p:spPr>
          <a:xfrm>
            <a:off x="2325510" y="2528711"/>
            <a:ext cx="9234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≒</a:t>
            </a:r>
            <a:r>
              <a:rPr kumimoji="1" lang="ja-JP" altLang="en-US" sz="4800" dirty="0"/>
              <a:t>～さん</a:t>
            </a:r>
            <a:r>
              <a:rPr lang="en-US" altLang="ja-JP" sz="4800" dirty="0"/>
              <a:t>,</a:t>
            </a:r>
            <a:r>
              <a:rPr lang="ja-JP" altLang="en-US" sz="4800" dirty="0"/>
              <a:t>～様</a:t>
            </a:r>
            <a:endParaRPr lang="en-US" altLang="ja-JP" sz="4800" dirty="0"/>
          </a:p>
          <a:p>
            <a:r>
              <a:rPr kumimoji="1" lang="ja-JP" altLang="en-US" sz="4800" dirty="0"/>
              <a:t>（</a:t>
            </a:r>
            <a:r>
              <a:rPr kumimoji="1" lang="en-US" altLang="ja-JP" sz="4800" dirty="0"/>
              <a:t>Ex.</a:t>
            </a:r>
            <a:r>
              <a:rPr kumimoji="1" lang="ja-JP" altLang="en-US" sz="4800" dirty="0"/>
              <a:t>斉藤さん）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F83B72-C12D-44D2-9D6E-8697EABE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39" y="942173"/>
            <a:ext cx="4397383" cy="43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7E28-CE57-4872-8A91-F1C9F248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4343400" cy="1160463"/>
          </a:xfrm>
        </p:spPr>
        <p:txBody>
          <a:bodyPr>
            <a:normAutofit/>
          </a:bodyPr>
          <a:lstStyle/>
          <a:p>
            <a:r>
              <a:rPr kumimoji="1" lang="en-US" altLang="ja-JP" sz="7200" b="1" dirty="0"/>
              <a:t>Summary :</a:t>
            </a:r>
            <a:endParaRPr kumimoji="1" lang="ja-JP" altLang="en-US" sz="7200" b="1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C60CFE-1DDB-4992-AC40-BEEB9BAAE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50" y="1928813"/>
            <a:ext cx="10515600" cy="318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>
                <a:solidFill>
                  <a:schemeClr val="tx1"/>
                </a:solidFill>
              </a:rPr>
              <a:t>・</a:t>
            </a:r>
            <a:r>
              <a:rPr kumimoji="1" lang="en-US" altLang="ja-JP" sz="4800" dirty="0">
                <a:solidFill>
                  <a:schemeClr val="tx1"/>
                </a:solidFill>
              </a:rPr>
              <a:t> </a:t>
            </a:r>
            <a:r>
              <a:rPr kumimoji="1" lang="en-US" altLang="ja-JP" sz="8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prefix=</a:t>
            </a:r>
            <a:r>
              <a:rPr kumimoji="1" lang="en-US" altLang="ja-JP" sz="8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useful!!</a:t>
            </a:r>
          </a:p>
          <a:p>
            <a:r>
              <a:rPr kumimoji="1" lang="ja-JP" altLang="en-US" sz="72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・</a:t>
            </a:r>
            <a:r>
              <a:rPr kumimoji="1" lang="en-US" altLang="ja-JP" sz="54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prefix plays an important role in representing respect.</a:t>
            </a:r>
            <a:endParaRPr kumimoji="1" lang="ja-JP" altLang="en-US" sz="5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1A87B-37A2-4D34-9BFA-65479AB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59"/>
            <a:ext cx="10617200" cy="2199481"/>
          </a:xfrm>
        </p:spPr>
        <p:txBody>
          <a:bodyPr>
            <a:noAutofit/>
          </a:bodyPr>
          <a:lstStyle/>
          <a:p>
            <a:r>
              <a:rPr kumimoji="1" lang="en-US" altLang="ja-JP" sz="9600" b="1" dirty="0">
                <a:latin typeface="Berlin Sans FB Demi" panose="020E0802020502020306" pitchFamily="34" charset="0"/>
              </a:rPr>
              <a:t>What is “</a:t>
            </a:r>
            <a:r>
              <a:rPr kumimoji="1" lang="en-US" altLang="ja-JP" sz="9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prefix</a:t>
            </a:r>
            <a:r>
              <a:rPr kumimoji="1" lang="en-US" altLang="ja-JP" sz="9600" b="1" dirty="0">
                <a:latin typeface="Berlin Sans FB Demi" panose="020E0802020502020306" pitchFamily="34" charset="0"/>
              </a:rPr>
              <a:t>” ?</a:t>
            </a:r>
            <a:endParaRPr kumimoji="1" lang="ja-JP" altLang="en-US" sz="9600" b="1" dirty="0">
              <a:latin typeface="Berlin Sans FB Demi" panose="020E0802020502020306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D82CE9-EE40-4E77-8A1E-4FC374E4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7747000" cy="93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/>
              <a:t>First of all...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019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9065" y="1817880"/>
            <a:ext cx="5073869" cy="1460500"/>
          </a:xfrm>
        </p:spPr>
        <p:txBody>
          <a:bodyPr>
            <a:noAutofit/>
          </a:bodyPr>
          <a:lstStyle/>
          <a:p>
            <a:r>
              <a:rPr lang="en-US" altLang="ja-JP" sz="9600" dirty="0"/>
              <a:t>A.</a:t>
            </a:r>
            <a:r>
              <a:rPr lang="ja-JP" altLang="en-US" sz="9600" dirty="0"/>
              <a:t>接頭辞</a:t>
            </a:r>
            <a:endParaRPr kumimoji="1" lang="ja-JP" altLang="en-US" sz="9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0749" y="3429000"/>
            <a:ext cx="8533695" cy="154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5400" dirty="0"/>
              <a:t>（</a:t>
            </a:r>
            <a:r>
              <a:rPr kumimoji="1" lang="en-US" altLang="ja-JP" sz="5400" dirty="0"/>
              <a:t>A word, letter, number </a:t>
            </a:r>
            <a:r>
              <a:rPr kumimoji="1" lang="ja-JP" altLang="en-US" sz="5400" dirty="0"/>
              <a:t>　　　　　　　　　　　　</a:t>
            </a:r>
            <a:r>
              <a:rPr kumimoji="1" lang="en-US" altLang="ja-JP" sz="5400" dirty="0"/>
              <a:t>placed before ano</a:t>
            </a:r>
            <a:r>
              <a:rPr lang="en-US" altLang="ja-JP" sz="5400" dirty="0"/>
              <a:t>ther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108433" y="1078022"/>
            <a:ext cx="5073869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96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700954" y="1277281"/>
            <a:ext cx="5073869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9600" dirty="0"/>
          </a:p>
          <a:p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850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62FB2-F7BC-4052-B018-33EABFAA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842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Prefix has </a:t>
            </a:r>
            <a:r>
              <a:rPr kumimoji="1" lang="en-US" altLang="ja-JP" sz="5400" b="1" u="sng" dirty="0"/>
              <a:t>two meanings</a:t>
            </a:r>
            <a:r>
              <a:rPr kumimoji="1" lang="en-US" altLang="ja-JP" sz="5400" dirty="0"/>
              <a:t>.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45EE5-CE10-44C8-A75A-4DD61C44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320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① </a:t>
            </a:r>
            <a:r>
              <a:rPr lang="en-US" altLang="ja-JP" dirty="0">
                <a:solidFill>
                  <a:srgbClr val="FF0000"/>
                </a:solidFill>
              </a:rPr>
              <a:t>an element placed at the beginning of a word 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    to adjus</a:t>
            </a:r>
            <a:r>
              <a:rPr lang="en-US" altLang="ja-JP" dirty="0">
                <a:solidFill>
                  <a:srgbClr val="FF0000"/>
                </a:solidFill>
              </a:rPr>
              <a:t>t or qualify its meaning.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 </a:t>
            </a:r>
            <a:r>
              <a:rPr lang="en-US" altLang="ja-JP" dirty="0"/>
              <a:t>a title placed before a name (such as </a:t>
            </a:r>
            <a:r>
              <a:rPr lang="en-US" altLang="ja-JP" dirty="0" err="1"/>
              <a:t>Mr</a:t>
            </a:r>
            <a:r>
              <a:rPr lang="en-US" altLang="ja-JP" dirty="0"/>
              <a:t>, </a:t>
            </a:r>
            <a:r>
              <a:rPr lang="en-US" altLang="ja-JP" dirty="0" err="1"/>
              <a:t>Ms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（</a:t>
            </a:r>
            <a:r>
              <a:rPr lang="en-US" altLang="ja-JP" dirty="0"/>
              <a:t>cite: Oxford</a:t>
            </a:r>
            <a:r>
              <a:rPr lang="ja-JP" altLang="en-US" dirty="0"/>
              <a:t> </a:t>
            </a:r>
            <a:r>
              <a:rPr lang="en-US" altLang="ja-JP" dirty="0"/>
              <a:t>Dictionary of English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336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6847B-D6FF-419E-8CC9-BD3DE008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809" y="2581369"/>
            <a:ext cx="4478381" cy="1695261"/>
          </a:xfrm>
        </p:spPr>
        <p:txBody>
          <a:bodyPr>
            <a:normAutofit/>
          </a:bodyPr>
          <a:lstStyle/>
          <a:p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3830-424A-4429-AD55-F0A408A9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6847B-D6FF-419E-8CC9-BD3DE008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785" y="2581369"/>
            <a:ext cx="4478381" cy="1695261"/>
          </a:xfrm>
        </p:spPr>
        <p:txBody>
          <a:bodyPr>
            <a:normAutofit/>
          </a:bodyPr>
          <a:lstStyle/>
          <a:p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3830-424A-4429-AD55-F0A408A9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1DD3F1-8000-4F82-B862-648BD270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5" y="1437762"/>
            <a:ext cx="2846425" cy="39671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0534139-9D4A-4594-A826-8C21C557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0" y="1387748"/>
            <a:ext cx="3407336" cy="39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47229-6E25-4D2E-9363-B4AF959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48" y="2649092"/>
            <a:ext cx="6312803" cy="1579504"/>
          </a:xfrm>
        </p:spPr>
        <p:txBody>
          <a:bodyPr>
            <a:noAutofit/>
          </a:bodyPr>
          <a:lstStyle/>
          <a:p>
            <a:r>
              <a:rPr lang="en-US" altLang="ja-JP" sz="9600" dirty="0">
                <a:solidFill>
                  <a:srgbClr val="FF0000"/>
                </a:solidFill>
                <a:latin typeface="Century" panose="02040604050505020304" pitchFamily="18" charset="0"/>
              </a:rPr>
              <a:t>    </a:t>
            </a:r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11145-F86A-4A30-9B04-181DE621C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　</a:t>
            </a:r>
            <a:r>
              <a:rPr kumimoji="1" lang="en-US" altLang="ja-JP" sz="5400" dirty="0"/>
              <a:t>HINT: sub=under</a:t>
            </a:r>
            <a:r>
              <a:rPr kumimoji="1" lang="ja-JP" altLang="en-US" sz="5400" dirty="0"/>
              <a:t>～</a:t>
            </a:r>
            <a:r>
              <a:rPr kumimoji="1" lang="en-US" altLang="ja-JP" sz="5400" dirty="0"/>
              <a:t>,secondary,</a:t>
            </a:r>
            <a:endParaRPr kumimoji="1" lang="ja-JP" altLang="en-US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03EEC-D106-4938-86ED-2E8F8B3EEB05}"/>
              </a:ext>
            </a:extLst>
          </p:cNvPr>
          <p:cNvSpPr txBox="1"/>
          <p:nvPr/>
        </p:nvSpPr>
        <p:spPr>
          <a:xfrm>
            <a:off x="2212171" y="2658936"/>
            <a:ext cx="2257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rgbClr val="FF0000"/>
                </a:solidFill>
                <a:latin typeface="Century" panose="02040604050505020304" pitchFamily="18" charset="0"/>
              </a:rPr>
              <a:t>sub</a:t>
            </a:r>
            <a:endParaRPr kumimoji="1" lang="ja-JP" altLang="en-US" sz="96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47229-6E25-4D2E-9363-B4AF959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48" y="2639248"/>
            <a:ext cx="6312803" cy="1579504"/>
          </a:xfrm>
        </p:spPr>
        <p:txBody>
          <a:bodyPr>
            <a:noAutofit/>
          </a:bodyPr>
          <a:lstStyle/>
          <a:p>
            <a:r>
              <a:rPr kumimoji="1" lang="en-US" altLang="ja-JP" sz="9600" dirty="0">
                <a:solidFill>
                  <a:srgbClr val="FF0000"/>
                </a:solidFill>
                <a:latin typeface="Century" panose="02040604050505020304" pitchFamily="18" charset="0"/>
              </a:rPr>
              <a:t>sub</a:t>
            </a:r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11145-F86A-4A30-9B04-181DE621C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56FAFA-92D0-41E3-9872-BDB170D8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" y="1983450"/>
            <a:ext cx="2819323" cy="30793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6EC0C94-3C10-4D00-80A3-4871676CF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51" y="2121834"/>
            <a:ext cx="2614332" cy="2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AEDD2-2405-4F07-9DA2-59A62642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2" y="2134164"/>
            <a:ext cx="1990863" cy="1500187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Con-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CC4FA-974E-44E3-A354-643F2CE5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730" y="4606290"/>
            <a:ext cx="9395460" cy="1291590"/>
          </a:xfrm>
        </p:spPr>
        <p:txBody>
          <a:bodyPr>
            <a:normAutofit/>
          </a:bodyPr>
          <a:lstStyle/>
          <a:p>
            <a:r>
              <a:rPr kumimoji="1" lang="en-US" altLang="ja-JP" sz="60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There are examples of prefix.</a:t>
            </a:r>
            <a:endParaRPr kumimoji="1" lang="ja-JP" altLang="en-US" sz="60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EB2-FCFF-4299-997B-D67AF9684CF6}"/>
              </a:ext>
            </a:extLst>
          </p:cNvPr>
          <p:cNvSpPr txBox="1"/>
          <p:nvPr/>
        </p:nvSpPr>
        <p:spPr>
          <a:xfrm>
            <a:off x="2354581" y="857250"/>
            <a:ext cx="199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Pre-</a:t>
            </a:r>
            <a:endParaRPr kumimoji="1" lang="ja-JP" altLang="en-US" sz="6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50CCA1-6BBA-458B-927B-9151E34739BF}"/>
              </a:ext>
            </a:extLst>
          </p:cNvPr>
          <p:cNvSpPr txBox="1"/>
          <p:nvPr/>
        </p:nvSpPr>
        <p:spPr>
          <a:xfrm>
            <a:off x="3757406" y="2618689"/>
            <a:ext cx="25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Uni-</a:t>
            </a:r>
            <a:endParaRPr kumimoji="1" lang="ja-JP" altLang="en-US" sz="6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496C4-BB60-4ABB-833D-F6191D119E07}"/>
              </a:ext>
            </a:extLst>
          </p:cNvPr>
          <p:cNvSpPr txBox="1"/>
          <p:nvPr/>
        </p:nvSpPr>
        <p:spPr>
          <a:xfrm>
            <a:off x="5286237" y="857250"/>
            <a:ext cx="25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Inter-</a:t>
            </a:r>
            <a:endParaRPr kumimoji="1" lang="ja-JP" altLang="en-US" sz="6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B2BEA6-DFF3-4A67-84F8-62A687A4F74C}"/>
              </a:ext>
            </a:extLst>
          </p:cNvPr>
          <p:cNvSpPr txBox="1"/>
          <p:nvPr/>
        </p:nvSpPr>
        <p:spPr>
          <a:xfrm>
            <a:off x="6566397" y="2618688"/>
            <a:ext cx="222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Re-</a:t>
            </a:r>
            <a:endParaRPr kumimoji="1" lang="ja-JP" altLang="en-US" sz="6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11C71-9651-48E8-8C86-6B6459468D5F}"/>
              </a:ext>
            </a:extLst>
          </p:cNvPr>
          <p:cNvSpPr txBox="1"/>
          <p:nvPr/>
        </p:nvSpPr>
        <p:spPr>
          <a:xfrm>
            <a:off x="8446770" y="857250"/>
            <a:ext cx="169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Un-</a:t>
            </a:r>
            <a:endParaRPr kumimoji="1" lang="ja-JP" altLang="en-US" sz="6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F7DB05-00DB-42C7-8DAD-DC2E4A0F8980}"/>
              </a:ext>
            </a:extLst>
          </p:cNvPr>
          <p:cNvSpPr txBox="1"/>
          <p:nvPr/>
        </p:nvSpPr>
        <p:spPr>
          <a:xfrm>
            <a:off x="9292590" y="2618689"/>
            <a:ext cx="17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Ex-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984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217</Words>
  <Application>Microsoft Office PowerPoint</Application>
  <PresentationFormat>ワイド画面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HGS創英ﾌﾟﾚｾﾞﾝｽEB</vt:lpstr>
      <vt:lpstr>游ゴシック</vt:lpstr>
      <vt:lpstr>游ゴシック Light</vt:lpstr>
      <vt:lpstr>游ゴシック Medium</vt:lpstr>
      <vt:lpstr>Arial</vt:lpstr>
      <vt:lpstr>Berlin Sans FB Demi</vt:lpstr>
      <vt:lpstr>Century</vt:lpstr>
      <vt:lpstr>Franklin Gothic Heavy</vt:lpstr>
      <vt:lpstr>Office テーマ</vt:lpstr>
      <vt:lpstr>Prefixes</vt:lpstr>
      <vt:lpstr>What is “prefix” ?</vt:lpstr>
      <vt:lpstr>A.接頭辞</vt:lpstr>
      <vt:lpstr>Prefix has two meanings.</vt:lpstr>
      <vt:lpstr>culture</vt:lpstr>
      <vt:lpstr>culture</vt:lpstr>
      <vt:lpstr>    culture</vt:lpstr>
      <vt:lpstr>subculture</vt:lpstr>
      <vt:lpstr>Con-</vt:lpstr>
      <vt:lpstr>氵</vt:lpstr>
      <vt:lpstr>If you memorize some prefixes …</vt:lpstr>
      <vt:lpstr>Prefix has two meanings.</vt:lpstr>
      <vt:lpstr>Mr. Ms. Dr. </vt:lpstr>
      <vt:lpstr>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Prefixes</dc:title>
  <dc:creator>久保田翔</dc:creator>
  <cp:lastModifiedBy>flexible17@outlook.jp</cp:lastModifiedBy>
  <cp:revision>61</cp:revision>
  <dcterms:created xsi:type="dcterms:W3CDTF">2018-04-29T22:47:26Z</dcterms:created>
  <dcterms:modified xsi:type="dcterms:W3CDTF">2018-05-08T11:08:48Z</dcterms:modified>
</cp:coreProperties>
</file>