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Lst>
  <p:notesMasterIdLst>
    <p:notesMasterId r:id="rId7"/>
  </p:notesMasterIdLst>
  <p:sldIdLst>
    <p:sldId id="256" r:id="rId8"/>
    <p:sldId id="257" r:id="rId9"/>
    <p:sldId id="258" r:id="rId10"/>
    <p:sldId id="259" r:id="rId11"/>
  </p:sldIdLst>
  <p:sldSz cy="5143500" cx="9144000"/>
  <p:notesSz cx="6858000" cy="9144000"/>
  <p:embeddedFontLst>
    <p:embeddedFont>
      <p:font typeface="Poppins"/>
      <p:regular r:id="rId12"/>
      <p:bold r:id="rId13"/>
      <p:italic r:id="rId14"/>
      <p:boldItalic r:id="rId15"/>
    </p:embeddedFont>
    <p:embeddedFont>
      <p:font typeface="Poppins SemiBold"/>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gPJ0OfU4PWNAY8eio6l+lYqRey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font" Target="fonts/Poppins-bold.fntdata"/><Relationship Id="rId12" Type="http://schemas.openxmlformats.org/officeDocument/2006/relationships/font" Target="fonts/Poppins-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15" Type="http://schemas.openxmlformats.org/officeDocument/2006/relationships/font" Target="fonts/Poppins-boldItalic.fntdata"/><Relationship Id="rId14" Type="http://schemas.openxmlformats.org/officeDocument/2006/relationships/font" Target="fonts/Poppins-italic.fntdata"/><Relationship Id="rId17" Type="http://schemas.openxmlformats.org/officeDocument/2006/relationships/font" Target="fonts/PoppinsSemiBold-bold.fntdata"/><Relationship Id="rId16" Type="http://schemas.openxmlformats.org/officeDocument/2006/relationships/font" Target="fonts/PoppinsSemiBold-regular.fntdata"/><Relationship Id="rId5" Type="http://schemas.openxmlformats.org/officeDocument/2006/relationships/slideMaster" Target="slideMasters/slideMaster3.xml"/><Relationship Id="rId19" Type="http://schemas.openxmlformats.org/officeDocument/2006/relationships/font" Target="fonts/PoppinsSemiBold-boldItalic.fntdata"/><Relationship Id="rId6" Type="http://schemas.openxmlformats.org/officeDocument/2006/relationships/slideMaster" Target="slideMasters/slideMaster4.xml"/><Relationship Id="rId18" Type="http://schemas.openxmlformats.org/officeDocument/2006/relationships/font" Target="fonts/PoppinsSemiBold-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t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3" name="Google Shape;223;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2: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Verileri dosya sistemindeki dosyalardan PostgreSQL tablolarına aktarmak veya PostgreSQL tablolarından dosya sistemi düzeyindeki dosyalara aktarmak için kullanılır. Farklı veritabanlarına veya uygulamalara veri aktarırken oldukça kullanışlı ve hızlıdır. COPY komutu normal INSERT cümleciklerine göre daha hızlı çalışır ve toplu veri yükleme işlemleri için kullanışlıdır.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Çıktı her zaman dosya sistemindeki bir dosyaya yönlendirilmek zorunda değildir. Standart girdi üzerinden veri alan herhangi bir uygulamaya da COPY komutu ile PostgreSQL veri gönderebilir. Aynı zamanda standart girdi üzerinden veri alabilir ve PostgreSQL tablo verilerini standart çıktıya gönderebilir.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i="1" lang="tr" sz="1100" strike="noStrike">
                <a:latin typeface="Arial"/>
                <a:ea typeface="Arial"/>
                <a:cs typeface="Arial"/>
                <a:sym typeface="Arial"/>
              </a:rPr>
              <a:t>COPY … FROM</a:t>
            </a:r>
            <a:r>
              <a:rPr b="0" lang="tr" sz="1100" strike="noStrike">
                <a:latin typeface="Arial"/>
                <a:ea typeface="Arial"/>
                <a:cs typeface="Arial"/>
                <a:sym typeface="Arial"/>
              </a:rPr>
              <a:t> cümleciği içeri veri alınırken, </a:t>
            </a:r>
            <a:r>
              <a:rPr b="0" i="1" lang="tr" sz="1100" strike="noStrike">
                <a:latin typeface="Arial"/>
                <a:ea typeface="Arial"/>
                <a:cs typeface="Arial"/>
                <a:sym typeface="Arial"/>
              </a:rPr>
              <a:t>COPY … TO</a:t>
            </a:r>
            <a:r>
              <a:rPr b="0" lang="tr" sz="1100" strike="noStrike">
                <a:latin typeface="Arial"/>
                <a:ea typeface="Arial"/>
                <a:cs typeface="Arial"/>
                <a:sym typeface="Arial"/>
              </a:rPr>
              <a:t> cümleciği ise dışarı veri aktarılırken kullanılır. Verinin aktarılacağı veya alınacağı dosya PostgreSQL servisi ile aynı sunucu üzerinde bulunmalı ve PostgreSQL servisini çalıştıran işletim sistemi kullanıcısı (genellikle </a:t>
            </a:r>
            <a:r>
              <a:rPr b="0" i="1" lang="tr" sz="1100" strike="noStrike">
                <a:latin typeface="Arial"/>
                <a:ea typeface="Arial"/>
                <a:cs typeface="Arial"/>
                <a:sym typeface="Arial"/>
              </a:rPr>
              <a:t>postgres</a:t>
            </a:r>
            <a:r>
              <a:rPr b="0" lang="tr" sz="1100" strike="noStrike">
                <a:latin typeface="Arial"/>
                <a:ea typeface="Arial"/>
                <a:cs typeface="Arial"/>
                <a:sym typeface="Arial"/>
              </a:rPr>
              <a:t>) tarafından erişilebilir olmalıdır.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Desteklediği biçimler </a:t>
            </a:r>
            <a:r>
              <a:rPr b="0" i="1" lang="tr" sz="1100" strike="noStrike">
                <a:latin typeface="Arial"/>
                <a:ea typeface="Arial"/>
                <a:cs typeface="Arial"/>
                <a:sym typeface="Arial"/>
              </a:rPr>
              <a:t>text, csv </a:t>
            </a:r>
            <a:r>
              <a:rPr b="0" lang="tr" sz="1100" strike="noStrike">
                <a:latin typeface="Arial"/>
                <a:ea typeface="Arial"/>
                <a:cs typeface="Arial"/>
                <a:sym typeface="Arial"/>
              </a:rPr>
              <a:t>ve </a:t>
            </a:r>
            <a:r>
              <a:rPr b="0" i="1" lang="tr" sz="1100" strike="noStrike">
                <a:latin typeface="Arial"/>
                <a:ea typeface="Arial"/>
                <a:cs typeface="Arial"/>
                <a:sym typeface="Arial"/>
              </a:rPr>
              <a:t>binary’</a:t>
            </a:r>
            <a:r>
              <a:rPr b="0" lang="tr" sz="1100" strike="noStrike">
                <a:latin typeface="Arial"/>
                <a:ea typeface="Arial"/>
                <a:cs typeface="Arial"/>
                <a:sym typeface="Arial"/>
              </a:rPr>
              <a:t>dir.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0" lang="tr" sz="1100" strike="noStrike">
                <a:latin typeface="Arial"/>
                <a:ea typeface="Arial"/>
                <a:cs typeface="Arial"/>
                <a:sym typeface="Arial"/>
              </a:rPr>
              <a:t>COPY sehirler TO 'sehir_listesi.csv' WITH FORMAT CSV;</a:t>
            </a:r>
            <a:endParaRPr b="0" sz="11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3: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Veri aktarım işlemi her zaman PostgreSQL tablolarından yapılmak zorunda değildir. Sorgu sonuçlarının çıktıları da COPY komutu ile dışa aktarılabilir. Sorgu her zaman okuma (SELECT) cümleciği olmak zorunda değildir, INSERT, DELETE veya UPDATE cümlecikleri de olabilir. Yazma işlemi gerçekleştiren cümleciklerin kullanılması durumunda RETURNING ile dışarı hangi kolonlar aktarılmak isteniyor ise bunların belirtilmesi zorunludur.</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Farklı kolon sınırlayıcıları da kullanılabilir. </a:t>
            </a:r>
            <a:r>
              <a:rPr b="0" i="1" lang="tr" sz="1100" strike="noStrike">
                <a:latin typeface="Arial"/>
                <a:ea typeface="Arial"/>
                <a:cs typeface="Arial"/>
                <a:sym typeface="Arial"/>
              </a:rPr>
              <a:t>text</a:t>
            </a:r>
            <a:r>
              <a:rPr b="0" lang="tr" sz="1100" strike="noStrike">
                <a:latin typeface="Arial"/>
                <a:ea typeface="Arial"/>
                <a:cs typeface="Arial"/>
                <a:sym typeface="Arial"/>
              </a:rPr>
              <a:t> için varsayılan tab karakteri, </a:t>
            </a:r>
            <a:r>
              <a:rPr b="0" i="1" lang="tr" sz="1100" strike="noStrike">
                <a:latin typeface="Arial"/>
                <a:ea typeface="Arial"/>
                <a:cs typeface="Arial"/>
                <a:sym typeface="Arial"/>
              </a:rPr>
              <a:t>csv</a:t>
            </a:r>
            <a:r>
              <a:rPr b="0" lang="tr" sz="1100" strike="noStrike">
                <a:latin typeface="Arial"/>
                <a:ea typeface="Arial"/>
                <a:cs typeface="Arial"/>
                <a:sym typeface="Arial"/>
              </a:rPr>
              <a:t> için ise virgüldür. Farklı sınırlayıcı kullanılmak istendiğinde </a:t>
            </a:r>
            <a:r>
              <a:rPr b="0" i="1" lang="tr" sz="1100" strike="noStrike">
                <a:latin typeface="Arial"/>
                <a:ea typeface="Arial"/>
                <a:cs typeface="Arial"/>
                <a:sym typeface="Arial"/>
              </a:rPr>
              <a:t>DELIMITER</a:t>
            </a:r>
            <a:r>
              <a:rPr b="0" lang="tr" sz="1100" strike="noStrike">
                <a:latin typeface="Arial"/>
                <a:ea typeface="Arial"/>
                <a:cs typeface="Arial"/>
                <a:sym typeface="Arial"/>
              </a:rPr>
              <a:t> parametresi ile bu sınırlayıcı belirlenebilir, tek karakter olmak zorundadır.</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Veriler bir uygulamaya standart girdi üzerinden aktarılmak istenirse </a:t>
            </a:r>
            <a:r>
              <a:rPr b="0" i="1" lang="tr" sz="1100" strike="noStrike">
                <a:latin typeface="Arial"/>
                <a:ea typeface="Arial"/>
                <a:cs typeface="Arial"/>
                <a:sym typeface="Arial"/>
              </a:rPr>
              <a:t>PROGRAM</a:t>
            </a:r>
            <a:r>
              <a:rPr b="0" lang="tr" sz="1100" strike="noStrike">
                <a:latin typeface="Arial"/>
                <a:ea typeface="Arial"/>
                <a:cs typeface="Arial"/>
                <a:sym typeface="Arial"/>
              </a:rPr>
              <a:t> parametresi kullanılır. Uygulamanın da yine PostgreSQL servisini çalıştıran kullanıcı tarafından erişilebilir ve çalıştırılabilir olması gereklidir.</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COPY table_name [ ( column_name [, ...] )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FROM { 'filename' | PROGRAM 'command' | STDIN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 [ WITH ] ( option [, ...] )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COPY { table_name [ ( column_name [, ...] ) ] | ( query )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TO { 'filename' | PROGRAM 'command' | STDOUT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 [ WITH ] ( option [, ...] )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where option can be one of:</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FORMAT format_name</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OIDS [ boolean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FREEZE [ boolean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DELIMITER 'delimiter_character'</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NULL 'null_string'</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HEADER [ boolean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QUOTE 'quote_character'</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ESCAPE 'escape_character'</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FORCE_QUOTE { ( column_name [, ...] ) | *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FORCE_NOT_NULL ( column_name [, ...]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FORCE_NULL ( column_name [, ...] )</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rPr b="0" lang="tr" sz="1100" strike="noStrike">
                <a:latin typeface="Arial"/>
                <a:ea typeface="Arial"/>
                <a:cs typeface="Arial"/>
                <a:sym typeface="Arial"/>
              </a:rPr>
              <a:t>	ENCODING 'encoding_name'</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4: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COPY komutu ile PosgreSQL içerisinde tanımlanmış olan mevcut yetkiler aşılamaz. COPY komutu ile verinin okunacağı tabloda, komutu çalıştıran kullanıcının okuma, veri yazılacak tabloda da yazma yetkisi olmalıdır. Aynı zamanda ilgili şema ve veritabanı üzerinde de tabloya erişebilmek için gerekli yetkileri bulunmalıdır. Örnek kullanımı aşağıdaki gibidir.</a:t>
            </a:r>
            <a:endParaRPr b="0" sz="1100" strike="noStrike">
              <a:latin typeface="Arial"/>
              <a:ea typeface="Arial"/>
              <a:cs typeface="Arial"/>
              <a:sym typeface="Arial"/>
            </a:endParaRPr>
          </a:p>
          <a:p>
            <a:pPr indent="0" lvl="0" marL="457200" rtl="0" algn="just">
              <a:lnSpc>
                <a:spcPct val="100000"/>
              </a:lnSpc>
              <a:spcBef>
                <a:spcPts val="1001"/>
              </a:spcBef>
              <a:spcAft>
                <a:spcPts val="0"/>
              </a:spcAft>
              <a:buNone/>
            </a:pPr>
            <a:r>
              <a:rPr b="0" lang="tr" sz="1100" strike="noStrike">
                <a:latin typeface="Arial"/>
                <a:ea typeface="Arial"/>
                <a:cs typeface="Arial"/>
                <a:sym typeface="Arial"/>
              </a:rPr>
              <a:t>postgres=# COPY t1 TO STDOUT WITH (HEADER true, FORMAT csv, DELIMITER '+');</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latin typeface="Arial"/>
                <a:ea typeface="Arial"/>
                <a:cs typeface="Arial"/>
                <a:sym typeface="Arial"/>
              </a:rPr>
              <a:t>id+c1</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latin typeface="Arial"/>
                <a:ea typeface="Arial"/>
                <a:cs typeface="Arial"/>
                <a:sym typeface="Arial"/>
              </a:rPr>
              <a:t>1+satir 1</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latin typeface="Arial"/>
                <a:ea typeface="Arial"/>
                <a:cs typeface="Arial"/>
                <a:sym typeface="Arial"/>
              </a:rPr>
              <a:t>2+satir 2</a:t>
            </a:r>
            <a:endParaRPr b="0" sz="1100" strike="noStrike">
              <a:latin typeface="Arial"/>
              <a:ea typeface="Arial"/>
              <a:cs typeface="Arial"/>
              <a:sym typeface="Arial"/>
            </a:endParaRPr>
          </a:p>
          <a:p>
            <a:pPr indent="0" lvl="0" marL="457200" rtl="0" algn="just">
              <a:lnSpc>
                <a:spcPct val="100000"/>
              </a:lnSpc>
              <a:spcBef>
                <a:spcPts val="0"/>
              </a:spcBef>
              <a:spcAft>
                <a:spcPts val="0"/>
              </a:spcAft>
              <a:buNone/>
            </a:pPr>
            <a:r>
              <a:rPr b="0" lang="tr" sz="1100" strike="noStrike">
                <a:latin typeface="Arial"/>
                <a:ea typeface="Arial"/>
                <a:cs typeface="Arial"/>
                <a:sym typeface="Arial"/>
              </a:rPr>
              <a:t>3+yeni satir</a:t>
            </a:r>
            <a:endParaRPr b="0" sz="1100" strike="noStrike">
              <a:latin typeface="Arial"/>
              <a:ea typeface="Arial"/>
              <a:cs typeface="Arial"/>
              <a:sym typeface="Arial"/>
            </a:endParaRPr>
          </a:p>
          <a:p>
            <a:pPr indent="0" lvl="0" marL="0" rtl="0" algn="just">
              <a:lnSpc>
                <a:spcPct val="100000"/>
              </a:lnSpc>
              <a:spcBef>
                <a:spcPts val="0"/>
              </a:spcBef>
              <a:spcAft>
                <a:spcPts val="0"/>
              </a:spcAft>
              <a:buNone/>
            </a:pPr>
            <a:r>
              <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1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2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8"/>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2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2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29"/>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3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30"/>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30"/>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30"/>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30"/>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30"/>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1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5" name="Shape 75"/>
        <p:cNvGrpSpPr/>
        <p:nvPr/>
      </p:nvGrpSpPr>
      <p:grpSpPr>
        <a:xfrm>
          <a:off x="0" y="0"/>
          <a:ext cx="0" cy="0"/>
          <a:chOff x="0" y="0"/>
          <a:chExt cx="0" cy="0"/>
        </a:xfrm>
      </p:grpSpPr>
      <p:sp>
        <p:nvSpPr>
          <p:cNvPr id="76" name="Google Shape;76;p1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1" name="Shape 81"/>
        <p:cNvGrpSpPr/>
        <p:nvPr/>
      </p:nvGrpSpPr>
      <p:grpSpPr>
        <a:xfrm>
          <a:off x="0" y="0"/>
          <a:ext cx="0" cy="0"/>
          <a:chOff x="0" y="0"/>
          <a:chExt cx="0" cy="0"/>
        </a:xfrm>
      </p:grpSpPr>
      <p:sp>
        <p:nvSpPr>
          <p:cNvPr id="82" name="Google Shape;82;p13"/>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1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1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1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1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8" name="Shape 98"/>
        <p:cNvGrpSpPr/>
        <p:nvPr/>
      </p:nvGrpSpPr>
      <p:grpSpPr>
        <a:xfrm>
          <a:off x="0" y="0"/>
          <a:ext cx="0" cy="0"/>
          <a:chOff x="0" y="0"/>
          <a:chExt cx="0" cy="0"/>
        </a:xfrm>
      </p:grpSpPr>
      <p:sp>
        <p:nvSpPr>
          <p:cNvPr id="99" name="Google Shape;99;p1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1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2" name="Shape 102"/>
        <p:cNvGrpSpPr/>
        <p:nvPr/>
      </p:nvGrpSpPr>
      <p:grpSpPr>
        <a:xfrm>
          <a:off x="0" y="0"/>
          <a:ext cx="0" cy="0"/>
          <a:chOff x="0" y="0"/>
          <a:chExt cx="0" cy="0"/>
        </a:xfrm>
      </p:grpSpPr>
      <p:sp>
        <p:nvSpPr>
          <p:cNvPr id="103" name="Google Shape;103;p1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1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1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1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8" name="Shape 108"/>
        <p:cNvGrpSpPr/>
        <p:nvPr/>
      </p:nvGrpSpPr>
      <p:grpSpPr>
        <a:xfrm>
          <a:off x="0" y="0"/>
          <a:ext cx="0" cy="0"/>
          <a:chOff x="0" y="0"/>
          <a:chExt cx="0" cy="0"/>
        </a:xfrm>
      </p:grpSpPr>
      <p:sp>
        <p:nvSpPr>
          <p:cNvPr id="109" name="Google Shape;109;p1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1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1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1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1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1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3" name="Shape 123"/>
        <p:cNvGrpSpPr/>
        <p:nvPr/>
      </p:nvGrpSpPr>
      <p:grpSpPr>
        <a:xfrm>
          <a:off x="0" y="0"/>
          <a:ext cx="0" cy="0"/>
          <a:chOff x="0" y="0"/>
          <a:chExt cx="0" cy="0"/>
        </a:xfrm>
      </p:grpSpPr>
      <p:sp>
        <p:nvSpPr>
          <p:cNvPr id="124" name="Google Shape;124;p3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3"/>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6" name="Shape 126"/>
        <p:cNvGrpSpPr/>
        <p:nvPr/>
      </p:nvGrpSpPr>
      <p:grpSpPr>
        <a:xfrm>
          <a:off x="0" y="0"/>
          <a:ext cx="0" cy="0"/>
          <a:chOff x="0" y="0"/>
          <a:chExt cx="0" cy="0"/>
        </a:xfrm>
      </p:grpSpPr>
      <p:sp>
        <p:nvSpPr>
          <p:cNvPr id="127" name="Google Shape;127;p3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3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3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3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2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5" name="Shape 135"/>
        <p:cNvGrpSpPr/>
        <p:nvPr/>
      </p:nvGrpSpPr>
      <p:grpSpPr>
        <a:xfrm>
          <a:off x="0" y="0"/>
          <a:ext cx="0" cy="0"/>
          <a:chOff x="0" y="0"/>
          <a:chExt cx="0" cy="0"/>
        </a:xfrm>
      </p:grpSpPr>
      <p:sp>
        <p:nvSpPr>
          <p:cNvPr id="136" name="Google Shape;136;p37"/>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7" name="Shape 137"/>
        <p:cNvGrpSpPr/>
        <p:nvPr/>
      </p:nvGrpSpPr>
      <p:grpSpPr>
        <a:xfrm>
          <a:off x="0" y="0"/>
          <a:ext cx="0" cy="0"/>
          <a:chOff x="0" y="0"/>
          <a:chExt cx="0" cy="0"/>
        </a:xfrm>
      </p:grpSpPr>
      <p:sp>
        <p:nvSpPr>
          <p:cNvPr id="138" name="Google Shape;138;p3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3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2" name="Shape 142"/>
        <p:cNvGrpSpPr/>
        <p:nvPr/>
      </p:nvGrpSpPr>
      <p:grpSpPr>
        <a:xfrm>
          <a:off x="0" y="0"/>
          <a:ext cx="0" cy="0"/>
          <a:chOff x="0" y="0"/>
          <a:chExt cx="0" cy="0"/>
        </a:xfrm>
      </p:grpSpPr>
      <p:sp>
        <p:nvSpPr>
          <p:cNvPr id="143" name="Google Shape;143;p3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3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7" name="Shape 147"/>
        <p:cNvGrpSpPr/>
        <p:nvPr/>
      </p:nvGrpSpPr>
      <p:grpSpPr>
        <a:xfrm>
          <a:off x="0" y="0"/>
          <a:ext cx="0" cy="0"/>
          <a:chOff x="0" y="0"/>
          <a:chExt cx="0" cy="0"/>
        </a:xfrm>
      </p:grpSpPr>
      <p:sp>
        <p:nvSpPr>
          <p:cNvPr id="148" name="Google Shape;148;p4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4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4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2" name="Shape 152"/>
        <p:cNvGrpSpPr/>
        <p:nvPr/>
      </p:nvGrpSpPr>
      <p:grpSpPr>
        <a:xfrm>
          <a:off x="0" y="0"/>
          <a:ext cx="0" cy="0"/>
          <a:chOff x="0" y="0"/>
          <a:chExt cx="0" cy="0"/>
        </a:xfrm>
      </p:grpSpPr>
      <p:sp>
        <p:nvSpPr>
          <p:cNvPr id="153" name="Google Shape;153;p4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4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6" name="Shape 156"/>
        <p:cNvGrpSpPr/>
        <p:nvPr/>
      </p:nvGrpSpPr>
      <p:grpSpPr>
        <a:xfrm>
          <a:off x="0" y="0"/>
          <a:ext cx="0" cy="0"/>
          <a:chOff x="0" y="0"/>
          <a:chExt cx="0" cy="0"/>
        </a:xfrm>
      </p:grpSpPr>
      <p:sp>
        <p:nvSpPr>
          <p:cNvPr id="157" name="Google Shape;157;p4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4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4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4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2" name="Shape 162"/>
        <p:cNvGrpSpPr/>
        <p:nvPr/>
      </p:nvGrpSpPr>
      <p:grpSpPr>
        <a:xfrm>
          <a:off x="0" y="0"/>
          <a:ext cx="0" cy="0"/>
          <a:chOff x="0" y="0"/>
          <a:chExt cx="0" cy="0"/>
        </a:xfrm>
      </p:grpSpPr>
      <p:sp>
        <p:nvSpPr>
          <p:cNvPr id="163" name="Google Shape;163;p4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4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4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4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4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4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3" name="Shape 17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4" name="Shape 174"/>
        <p:cNvGrpSpPr/>
        <p:nvPr/>
      </p:nvGrpSpPr>
      <p:grpSpPr>
        <a:xfrm>
          <a:off x="0" y="0"/>
          <a:ext cx="0" cy="0"/>
          <a:chOff x="0" y="0"/>
          <a:chExt cx="0" cy="0"/>
        </a:xfrm>
      </p:grpSpPr>
      <p:sp>
        <p:nvSpPr>
          <p:cNvPr id="175" name="Google Shape;175;p4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7" name="Shape 177"/>
        <p:cNvGrpSpPr/>
        <p:nvPr/>
      </p:nvGrpSpPr>
      <p:grpSpPr>
        <a:xfrm>
          <a:off x="0" y="0"/>
          <a:ext cx="0" cy="0"/>
          <a:chOff x="0" y="0"/>
          <a:chExt cx="0" cy="0"/>
        </a:xfrm>
      </p:grpSpPr>
      <p:sp>
        <p:nvSpPr>
          <p:cNvPr id="178" name="Google Shape;178;p4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2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2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0" name="Shape 180"/>
        <p:cNvGrpSpPr/>
        <p:nvPr/>
      </p:nvGrpSpPr>
      <p:grpSpPr>
        <a:xfrm>
          <a:off x="0" y="0"/>
          <a:ext cx="0" cy="0"/>
          <a:chOff x="0" y="0"/>
          <a:chExt cx="0" cy="0"/>
        </a:xfrm>
      </p:grpSpPr>
      <p:sp>
        <p:nvSpPr>
          <p:cNvPr id="181" name="Google Shape;181;p4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4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4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6" name="Shape 186"/>
        <p:cNvGrpSpPr/>
        <p:nvPr/>
      </p:nvGrpSpPr>
      <p:grpSpPr>
        <a:xfrm>
          <a:off x="0" y="0"/>
          <a:ext cx="0" cy="0"/>
          <a:chOff x="0" y="0"/>
          <a:chExt cx="0" cy="0"/>
        </a:xfrm>
      </p:grpSpPr>
      <p:sp>
        <p:nvSpPr>
          <p:cNvPr id="187" name="Google Shape;187;p50"/>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8" name="Shape 188"/>
        <p:cNvGrpSpPr/>
        <p:nvPr/>
      </p:nvGrpSpPr>
      <p:grpSpPr>
        <a:xfrm>
          <a:off x="0" y="0"/>
          <a:ext cx="0" cy="0"/>
          <a:chOff x="0" y="0"/>
          <a:chExt cx="0" cy="0"/>
        </a:xfrm>
      </p:grpSpPr>
      <p:sp>
        <p:nvSpPr>
          <p:cNvPr id="189" name="Google Shape;189;p5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5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5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5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3" name="Shape 193"/>
        <p:cNvGrpSpPr/>
        <p:nvPr/>
      </p:nvGrpSpPr>
      <p:grpSpPr>
        <a:xfrm>
          <a:off x="0" y="0"/>
          <a:ext cx="0" cy="0"/>
          <a:chOff x="0" y="0"/>
          <a:chExt cx="0" cy="0"/>
        </a:xfrm>
      </p:grpSpPr>
      <p:sp>
        <p:nvSpPr>
          <p:cNvPr id="194" name="Google Shape;194;p5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5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5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8" name="Shape 198"/>
        <p:cNvGrpSpPr/>
        <p:nvPr/>
      </p:nvGrpSpPr>
      <p:grpSpPr>
        <a:xfrm>
          <a:off x="0" y="0"/>
          <a:ext cx="0" cy="0"/>
          <a:chOff x="0" y="0"/>
          <a:chExt cx="0" cy="0"/>
        </a:xfrm>
      </p:grpSpPr>
      <p:sp>
        <p:nvSpPr>
          <p:cNvPr id="199" name="Google Shape;199;p5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5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5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3" name="Shape 203"/>
        <p:cNvGrpSpPr/>
        <p:nvPr/>
      </p:nvGrpSpPr>
      <p:grpSpPr>
        <a:xfrm>
          <a:off x="0" y="0"/>
          <a:ext cx="0" cy="0"/>
          <a:chOff x="0" y="0"/>
          <a:chExt cx="0" cy="0"/>
        </a:xfrm>
      </p:grpSpPr>
      <p:sp>
        <p:nvSpPr>
          <p:cNvPr id="204" name="Google Shape;204;p5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7" name="Shape 207"/>
        <p:cNvGrpSpPr/>
        <p:nvPr/>
      </p:nvGrpSpPr>
      <p:grpSpPr>
        <a:xfrm>
          <a:off x="0" y="0"/>
          <a:ext cx="0" cy="0"/>
          <a:chOff x="0" y="0"/>
          <a:chExt cx="0" cy="0"/>
        </a:xfrm>
      </p:grpSpPr>
      <p:sp>
        <p:nvSpPr>
          <p:cNvPr id="208" name="Google Shape;208;p5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5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3" name="Shape 213"/>
        <p:cNvGrpSpPr/>
        <p:nvPr/>
      </p:nvGrpSpPr>
      <p:grpSpPr>
        <a:xfrm>
          <a:off x="0" y="0"/>
          <a:ext cx="0" cy="0"/>
          <a:chOff x="0" y="0"/>
          <a:chExt cx="0" cy="0"/>
        </a:xfrm>
      </p:grpSpPr>
      <p:sp>
        <p:nvSpPr>
          <p:cNvPr id="214" name="Google Shape;214;p5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24"/>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2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2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6"/>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2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7"/>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3.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5.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2.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5"/>
          <p:cNvPicPr preferRelativeResize="0"/>
          <p:nvPr/>
        </p:nvPicPr>
        <p:blipFill rotWithShape="1">
          <a:blip r:embed="rId1">
            <a:alphaModFix/>
          </a:blip>
          <a:srcRect b="31261" l="0" r="0" t="0"/>
          <a:stretch/>
        </p:blipFill>
        <p:spPr>
          <a:xfrm>
            <a:off x="7720560" y="262440"/>
            <a:ext cx="1151280" cy="256320"/>
          </a:xfrm>
          <a:prstGeom prst="rect">
            <a:avLst/>
          </a:prstGeom>
          <a:noFill/>
          <a:ln>
            <a:noFill/>
          </a:ln>
        </p:spPr>
      </p:pic>
      <p:pic>
        <p:nvPicPr>
          <p:cNvPr id="11" name="Google Shape;11;p5"/>
          <p:cNvPicPr preferRelativeResize="0"/>
          <p:nvPr/>
        </p:nvPicPr>
        <p:blipFill rotWithShape="1">
          <a:blip r:embed="rId2">
            <a:alphaModFix/>
          </a:blip>
          <a:srcRect b="0" l="0" r="0" t="0"/>
          <a:stretch/>
        </p:blipFill>
        <p:spPr>
          <a:xfrm>
            <a:off x="0" y="670680"/>
            <a:ext cx="9143280" cy="29160"/>
          </a:xfrm>
          <a:prstGeom prst="rect">
            <a:avLst/>
          </a:prstGeom>
          <a:noFill/>
          <a:ln>
            <a:noFill/>
          </a:ln>
        </p:spPr>
      </p:pic>
      <p:sp>
        <p:nvSpPr>
          <p:cNvPr id="12" name="Google Shape;12;p5"/>
          <p:cNvSpPr/>
          <p:nvPr/>
        </p:nvSpPr>
        <p:spPr>
          <a:xfrm>
            <a:off x="172440" y="183240"/>
            <a:ext cx="4730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Sunum alt başlığı</a:t>
            </a:r>
            <a:endParaRPr b="0" i="0" sz="3000" u="none" cap="none" strike="noStrike">
              <a:latin typeface="Arial"/>
              <a:ea typeface="Arial"/>
              <a:cs typeface="Arial"/>
              <a:sym typeface="Arial"/>
            </a:endParaRPr>
          </a:p>
        </p:txBody>
      </p:sp>
      <p:sp>
        <p:nvSpPr>
          <p:cNvPr id="13" name="Google Shape;13;p5"/>
          <p:cNvSpPr/>
          <p:nvPr/>
        </p:nvSpPr>
        <p:spPr>
          <a:xfrm>
            <a:off x="172440" y="4772160"/>
            <a:ext cx="1582200" cy="2145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tr" sz="1000" u="none" cap="none" strike="noStrike">
                <a:solidFill>
                  <a:srgbClr val="000000"/>
                </a:solidFill>
                <a:latin typeface="Poppins"/>
                <a:ea typeface="Poppins"/>
                <a:cs typeface="Poppins"/>
                <a:sym typeface="Poppins"/>
              </a:rPr>
              <a:t>Her hakkı saklıdır</a:t>
            </a:r>
            <a:endParaRPr b="0" i="0" sz="1000" u="none" cap="none" strike="noStrike">
              <a:latin typeface="Arial"/>
              <a:ea typeface="Arial"/>
              <a:cs typeface="Arial"/>
              <a:sym typeface="Arial"/>
            </a:endParaRPr>
          </a:p>
        </p:txBody>
      </p:sp>
      <p:sp>
        <p:nvSpPr>
          <p:cNvPr id="14" name="Google Shape;14;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7"/>
          <p:cNvSpPr txBox="1"/>
          <p:nvPr>
            <p:ph type="title"/>
          </p:nvPr>
        </p:nvSpPr>
        <p:spPr>
          <a:xfrm>
            <a:off x="311760" y="744480"/>
            <a:ext cx="8520120" cy="20523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67" name="Google Shape;67;p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31"/>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31"/>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9" name="Google Shape;119;p3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120" name="Google Shape;120;p31"/>
          <p:cNvSpPr/>
          <p:nvPr/>
        </p:nvSpPr>
        <p:spPr>
          <a:xfrm>
            <a:off x="0" y="435600"/>
            <a:ext cx="9143640" cy="458640"/>
          </a:xfrm>
          <a:prstGeom prst="rect">
            <a:avLst/>
          </a:prstGeom>
          <a:solidFill>
            <a:srgbClr val="BB23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31"/>
          <p:cNvPicPr preferRelativeResize="0"/>
          <p:nvPr/>
        </p:nvPicPr>
        <p:blipFill rotWithShape="1">
          <a:blip r:embed="rId1">
            <a:alphaModFix/>
          </a:blip>
          <a:srcRect b="0" l="0" r="0" t="0"/>
          <a:stretch/>
        </p:blipFill>
        <p:spPr>
          <a:xfrm>
            <a:off x="7800120" y="472680"/>
            <a:ext cx="1294920" cy="3844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44"/>
          <p:cNvSpPr txBox="1"/>
          <p:nvPr>
            <p:ph type="title"/>
          </p:nvPr>
        </p:nvSpPr>
        <p:spPr>
          <a:xfrm>
            <a:off x="311760" y="744480"/>
            <a:ext cx="8519760" cy="2052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4"/>
          <p:cNvSpPr txBox="1"/>
          <p:nvPr>
            <p:ph idx="1" type="body"/>
          </p:nvPr>
        </p:nvSpPr>
        <p:spPr>
          <a:xfrm>
            <a:off x="457200" y="1203480"/>
            <a:ext cx="822888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
          <p:cNvPicPr preferRelativeResize="0"/>
          <p:nvPr/>
        </p:nvPicPr>
        <p:blipFill rotWithShape="1">
          <a:blip r:embed="rId3">
            <a:alphaModFix/>
          </a:blip>
          <a:srcRect b="-2581" l="0" r="0" t="632"/>
          <a:stretch/>
        </p:blipFill>
        <p:spPr>
          <a:xfrm>
            <a:off x="-13680" y="106200"/>
            <a:ext cx="9170640" cy="5159160"/>
          </a:xfrm>
          <a:prstGeom prst="rect">
            <a:avLst/>
          </a:prstGeom>
          <a:noFill/>
          <a:ln>
            <a:noFill/>
          </a:ln>
        </p:spPr>
      </p:pic>
      <p:grpSp>
        <p:nvGrpSpPr>
          <p:cNvPr id="226" name="Google Shape;226;p1"/>
          <p:cNvGrpSpPr/>
          <p:nvPr/>
        </p:nvGrpSpPr>
        <p:grpSpPr>
          <a:xfrm>
            <a:off x="7006680" y="25920"/>
            <a:ext cx="2062440" cy="776520"/>
            <a:chOff x="7006680" y="25920"/>
            <a:chExt cx="2062440" cy="776520"/>
          </a:xfrm>
        </p:grpSpPr>
        <p:sp>
          <p:nvSpPr>
            <p:cNvPr id="227" name="Google Shape;227;p1"/>
            <p:cNvSpPr/>
            <p:nvPr/>
          </p:nvSpPr>
          <p:spPr>
            <a:xfrm>
              <a:off x="7006680" y="25920"/>
              <a:ext cx="2062440" cy="5306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1"/>
            <p:cNvPicPr preferRelativeResize="0"/>
            <p:nvPr/>
          </p:nvPicPr>
          <p:blipFill rotWithShape="1">
            <a:blip r:embed="rId4">
              <a:alphaModFix/>
            </a:blip>
            <a:srcRect b="0" l="0" r="0" t="0"/>
            <a:stretch/>
          </p:blipFill>
          <p:spPr>
            <a:xfrm>
              <a:off x="7006680" y="209160"/>
              <a:ext cx="1830240" cy="593280"/>
            </a:xfrm>
            <a:prstGeom prst="rect">
              <a:avLst/>
            </a:prstGeom>
            <a:noFill/>
            <a:ln>
              <a:noFill/>
            </a:ln>
          </p:spPr>
        </p:pic>
      </p:grpSp>
      <p:sp>
        <p:nvSpPr>
          <p:cNvPr id="229" name="Google Shape;229;p1"/>
          <p:cNvSpPr/>
          <p:nvPr/>
        </p:nvSpPr>
        <p:spPr>
          <a:xfrm>
            <a:off x="4885560" y="1476720"/>
            <a:ext cx="3951360" cy="930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tr" sz="4000" u="none" cap="none" strike="noStrike">
                <a:solidFill>
                  <a:srgbClr val="000000"/>
                </a:solidFill>
                <a:latin typeface="Poppins"/>
                <a:ea typeface="Poppins"/>
                <a:cs typeface="Poppins"/>
                <a:sym typeface="Poppins"/>
              </a:rPr>
              <a:t>COPY Komutu</a:t>
            </a:r>
            <a:endParaRPr b="0" i="0" sz="4000" u="none" cap="none" strike="noStrike">
              <a:latin typeface="Arial"/>
              <a:ea typeface="Arial"/>
              <a:cs typeface="Arial"/>
              <a:sym typeface="Arial"/>
            </a:endParaRPr>
          </a:p>
        </p:txBody>
      </p:sp>
      <p:sp>
        <p:nvSpPr>
          <p:cNvPr id="230" name="Google Shape;230;p1"/>
          <p:cNvSpPr/>
          <p:nvPr/>
        </p:nvSpPr>
        <p:spPr>
          <a:xfrm>
            <a:off x="4885560" y="4046400"/>
            <a:ext cx="395136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PFE-723</a:t>
            </a:r>
            <a:endParaRPr b="0" i="0" sz="30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Kaynak ve hedef PostgreSQL olmak zorunda değildir.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csv, text veya binary biçimde verileri dışarı aktarabilir, var olan veriyi okuyarak içe aktarabilir.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Özellikle csv çıktısı farklı sistemlerde, farklı veritabanlarında, uygulamalarda (Libre Calc, Excel gibi) kullanıma uygundur.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Veriler dosyaya satır satır yazılır.</a:t>
            </a:r>
            <a:endParaRPr b="0" i="0" sz="1800" u="none" cap="none" strike="noStrike">
              <a:solidFill>
                <a:srgbClr val="000000"/>
              </a:solidFill>
              <a:latin typeface="Arial"/>
              <a:ea typeface="Arial"/>
              <a:cs typeface="Arial"/>
              <a:sym typeface="Arial"/>
            </a:endParaRPr>
          </a:p>
        </p:txBody>
      </p:sp>
      <p:sp>
        <p:nvSpPr>
          <p:cNvPr id="237" name="Google Shape;237;p2"/>
          <p:cNvSpPr/>
          <p:nvPr/>
        </p:nvSpPr>
        <p:spPr>
          <a:xfrm>
            <a:off x="7113240" y="4822200"/>
            <a:ext cx="195444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38" name="Google Shape;238;p2"/>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39" name="Google Shape;239;p2"/>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40" name="Google Shape;240;p2"/>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COPY Komutu</a:t>
            </a:r>
            <a:endParaRPr b="0" i="0" sz="2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Her zaman tablo dışa aktarılmak zorunda değildir, sorgu sonucu da dışa aktarılabilir.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Sorgu her zaman SELECT sorgusu olmak zorunda değildir.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DELETE, INSERT, UPDATE, VALUES sorgularının çıktıları da dışa aktarılabilir.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Farklı kolon sınırlayıcıları da kullanılabilir. </a:t>
            </a:r>
            <a:r>
              <a:rPr b="0" i="1" lang="tr" sz="1800" u="none" cap="none" strike="noStrike">
                <a:solidFill>
                  <a:srgbClr val="595959"/>
                </a:solidFill>
                <a:latin typeface="Arial"/>
                <a:ea typeface="Arial"/>
                <a:cs typeface="Arial"/>
                <a:sym typeface="Arial"/>
              </a:rPr>
              <a:t>text</a:t>
            </a:r>
            <a:r>
              <a:rPr b="0" i="0" lang="tr" sz="1800" u="none" cap="none" strike="noStrike">
                <a:solidFill>
                  <a:srgbClr val="595959"/>
                </a:solidFill>
                <a:latin typeface="Arial"/>
                <a:ea typeface="Arial"/>
                <a:cs typeface="Arial"/>
                <a:sym typeface="Arial"/>
              </a:rPr>
              <a:t> için varsayılan tab karakteri, </a:t>
            </a:r>
            <a:r>
              <a:rPr b="0" i="1" lang="tr" sz="1800" u="none" cap="none" strike="noStrike">
                <a:solidFill>
                  <a:srgbClr val="595959"/>
                </a:solidFill>
                <a:latin typeface="Arial"/>
                <a:ea typeface="Arial"/>
                <a:cs typeface="Arial"/>
                <a:sym typeface="Arial"/>
              </a:rPr>
              <a:t>csv</a:t>
            </a:r>
            <a:r>
              <a:rPr b="0" i="0" lang="tr" sz="1800" u="none" cap="none" strike="noStrike">
                <a:solidFill>
                  <a:srgbClr val="595959"/>
                </a:solidFill>
                <a:latin typeface="Arial"/>
                <a:ea typeface="Arial"/>
                <a:cs typeface="Arial"/>
                <a:sym typeface="Arial"/>
              </a:rPr>
              <a:t> için ise virgüldür.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Çıktılar </a:t>
            </a:r>
            <a:r>
              <a:rPr b="0" i="1" lang="tr" sz="1800" u="none" cap="none" strike="noStrike">
                <a:solidFill>
                  <a:srgbClr val="595959"/>
                </a:solidFill>
                <a:latin typeface="Arial"/>
                <a:ea typeface="Arial"/>
                <a:cs typeface="Arial"/>
                <a:sym typeface="Arial"/>
              </a:rPr>
              <a:t>PROGRAM</a:t>
            </a:r>
            <a:r>
              <a:rPr b="0" i="0" lang="tr" sz="1800" u="none" cap="none" strike="noStrike">
                <a:solidFill>
                  <a:srgbClr val="595959"/>
                </a:solidFill>
                <a:latin typeface="Arial"/>
                <a:ea typeface="Arial"/>
                <a:cs typeface="Arial"/>
                <a:sym typeface="Arial"/>
              </a:rPr>
              <a:t> parametresi ile bir uygulamaya aktarılabilir, uygulamadan okunabilir.</a:t>
            </a:r>
            <a:endParaRPr b="0" i="0" sz="1800" u="none" cap="none" strike="noStrike">
              <a:solidFill>
                <a:srgbClr val="000000"/>
              </a:solidFill>
              <a:latin typeface="Arial"/>
              <a:ea typeface="Arial"/>
              <a:cs typeface="Arial"/>
              <a:sym typeface="Arial"/>
            </a:endParaRPr>
          </a:p>
        </p:txBody>
      </p:sp>
      <p:sp>
        <p:nvSpPr>
          <p:cNvPr id="247" name="Google Shape;247;p3"/>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48" name="Google Shape;248;p3"/>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49" name="Google Shape;249;p3"/>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50" name="Google Shape;250;p3"/>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COPY Komutu</a:t>
            </a:r>
            <a:endParaRPr b="0" i="0" sz="20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9144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COPY komutu mevcut yetkilere göre çalışır.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Veri okunacak tablolarda okuma, yazılacak tablolarda ise yazma yetkisi olmalıdır.</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rPr b="0" i="0" lang="tr" sz="1400" u="none" cap="none" strike="noStrike">
                <a:solidFill>
                  <a:srgbClr val="595959"/>
                </a:solidFill>
                <a:latin typeface="Arial"/>
                <a:ea typeface="Arial"/>
                <a:cs typeface="Arial"/>
                <a:sym typeface="Arial"/>
              </a:rPr>
              <a:t>postgres=# COPY t1 TO STDOUT WITH (HEADER true, FORMAT csv, DELIMITER '+');</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rPr b="0" i="0" lang="tr" sz="1400" u="none" cap="none" strike="noStrike">
                <a:solidFill>
                  <a:srgbClr val="595959"/>
                </a:solidFill>
                <a:latin typeface="Arial"/>
                <a:ea typeface="Arial"/>
                <a:cs typeface="Arial"/>
                <a:sym typeface="Arial"/>
              </a:rPr>
              <a:t>id+c1</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rPr b="0" i="0" lang="tr" sz="1400" u="none" cap="none" strike="noStrike">
                <a:solidFill>
                  <a:srgbClr val="595959"/>
                </a:solidFill>
                <a:latin typeface="Arial"/>
                <a:ea typeface="Arial"/>
                <a:cs typeface="Arial"/>
                <a:sym typeface="Arial"/>
              </a:rPr>
              <a:t>1+satir 1</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rPr b="0" i="0" lang="tr" sz="1400" u="none" cap="none" strike="noStrike">
                <a:solidFill>
                  <a:srgbClr val="595959"/>
                </a:solidFill>
                <a:latin typeface="Arial"/>
                <a:ea typeface="Arial"/>
                <a:cs typeface="Arial"/>
                <a:sym typeface="Arial"/>
              </a:rPr>
              <a:t>2+satir 2</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None/>
            </a:pPr>
            <a:r>
              <a:rPr b="0" i="0" lang="tr" sz="1400" u="none" cap="none" strike="noStrike">
                <a:solidFill>
                  <a:srgbClr val="595959"/>
                </a:solidFill>
                <a:latin typeface="Arial"/>
                <a:ea typeface="Arial"/>
                <a:cs typeface="Arial"/>
                <a:sym typeface="Arial"/>
              </a:rPr>
              <a:t>3+yeni satir</a:t>
            </a:r>
            <a:endParaRPr b="0" i="0" sz="1400" u="none" cap="none" strike="noStrike">
              <a:solidFill>
                <a:srgbClr val="000000"/>
              </a:solidFill>
              <a:latin typeface="Arial"/>
              <a:ea typeface="Arial"/>
              <a:cs typeface="Arial"/>
              <a:sym typeface="Arial"/>
            </a:endParaRPr>
          </a:p>
        </p:txBody>
      </p:sp>
      <p:sp>
        <p:nvSpPr>
          <p:cNvPr id="257" name="Google Shape;257;p4"/>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58" name="Google Shape;258;p4"/>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59" name="Google Shape;259;p4"/>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60" name="Google Shape;260;p4"/>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COPY Komutu</a:t>
            </a:r>
            <a:endParaRPr b="0" i="0" sz="20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