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Poppins"/>
      <p:regular r:id="rId17"/>
      <p:bold r:id="rId18"/>
      <p:italic r:id="rId19"/>
      <p:boldItalic r:id="rId20"/>
    </p:embeddedFont>
    <p:embeddedFont>
      <p:font typeface="Poppins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sr+sEDhoMjUDPmk4iRRQEpbN+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SemiBold-bold.fntdata"/><Relationship Id="rId21" Type="http://schemas.openxmlformats.org/officeDocument/2006/relationships/font" Target="fonts/PoppinsSemiBold-regular.fntdata"/><Relationship Id="rId24" Type="http://schemas.openxmlformats.org/officeDocument/2006/relationships/font" Target="fonts/PoppinsSemiBold-boldItalic.fntdata"/><Relationship Id="rId23" Type="http://schemas.openxmlformats.org/officeDocument/2006/relationships/font" Target="fonts/PoppinsSemi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5"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Poppins-regular.fntdata"/><Relationship Id="rId16" Type="http://schemas.openxmlformats.org/officeDocument/2006/relationships/slide" Target="slides/slide9.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t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3" name="Google Shape;233;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3: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PostgreSQL veri tabanını, hızlı ve sağlıklı tutmak için düzenli bakım işlemleri yapmak gerekir.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Bakım için temel işlemlerinden birisi de VACUUM işlemidir.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Güncellenen ve silinen satırlara ait disk alanını geri kazandırır. Sorgu planlayıcısının kullandığı istatistikleri günceller ve böylece sorguların daha iyi planlanmasına yardımcı olur. Visibility Map dosyalarını günceller, bu dosyalar sayesinde verilere daha hızlı erişilir. PostgreSQL in MVCC için kullandığı transaction ID lerin bir sınırı (dört milyar civarı) vardır. Bu sınıra ulaşıldığında veri tabanı yeni veri kabul etmez. “ID wraparound” sorunu adı verilen bu durumu engellemek için </a:t>
            </a:r>
            <a:r>
              <a:rPr b="0" lang="tr" sz="1100" strike="noStrike">
                <a:solidFill>
                  <a:srgbClr val="000000"/>
                </a:solidFill>
                <a:latin typeface="Arial"/>
                <a:ea typeface="Arial"/>
                <a:cs typeface="Arial"/>
                <a:sym typeface="Arial"/>
              </a:rPr>
              <a:t>VACUUM işlemi transaction ID lerin sayısını azaltır.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1" lang="tr" sz="1100" strike="noStrike">
                <a:solidFill>
                  <a:srgbClr val="000000"/>
                </a:solidFill>
                <a:latin typeface="Arial"/>
                <a:ea typeface="Arial"/>
                <a:cs typeface="Arial"/>
                <a:sym typeface="Arial"/>
              </a:rPr>
              <a:t>Autovacuum</a:t>
            </a:r>
            <a:r>
              <a:rPr b="0" lang="tr" sz="1100" strike="noStrike">
                <a:solidFill>
                  <a:srgbClr val="000000"/>
                </a:solidFill>
                <a:latin typeface="Arial"/>
                <a:ea typeface="Arial"/>
                <a:cs typeface="Arial"/>
                <a:sym typeface="Arial"/>
              </a:rPr>
              <a:t>, düzenli olarak istatistikleri inceler ve içerisinde fazla sayıda ölü satır bulunan tabloları tespit eder. Bu tabloların bakım işlemleri için autovacuum_max_workers parametresinin sınırları içerisinde işçiler (worker) yaratır. Bu işçiler gerekli tablolara VACUUM ve ANALYZE işlemleri uygular. Mevcut işçi sayısının bütün işlemlere yetmezse işlem bekleyen tablolar sıraya koyulur.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4: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Vacuum işlemi FULL parametresi ile çalıştırılabilir. Bu parametre ile çalıştırılan VACUUM daha agresif bir temizleme algoritması kullanır ve daha fazla boş alan açar. Bu işlem normal </a:t>
            </a:r>
            <a:r>
              <a:rPr b="0" lang="tr" sz="1100" strike="noStrike">
                <a:solidFill>
                  <a:srgbClr val="000000"/>
                </a:solidFill>
                <a:latin typeface="Arial"/>
                <a:ea typeface="Arial"/>
                <a:cs typeface="Arial"/>
                <a:sym typeface="Arial"/>
              </a:rPr>
              <a:t>VACUUM a göre daha fazla disk alanı kullanır. Bunun sebebi işlemin tabloları yeni bir yere yeniden yazıp bu işlem bittikten sonra eskisini silmesinden kaynaklıdır. Sadece çok fazla veri değişikliği olan durumlarda kullanılması tavsiye edilir.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solidFill>
                  <a:srgbClr val="000000"/>
                </a:solidFill>
                <a:latin typeface="Arial"/>
                <a:ea typeface="Arial"/>
                <a:cs typeface="Arial"/>
                <a:sym typeface="Arial"/>
              </a:rPr>
              <a:t>Vacuum çalışması, tablonun erişilmesini engellemez ama VACUUM FULL üzerinde çalıştığı tabloyu kilitler ve erişimini engeller. Çok fazla veri değişikliğine maruz kalan tablolar VACUUM FULL’dan daha çok faydalanır. </a:t>
            </a:r>
            <a:endParaRPr b="0" sz="11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5: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20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Örnek bir tablo oluşturup içine veri girelim. Sonra belli verileri içerisinden çıkarıp VACUUM komutunun tablo boyutuna olan etkisini inceleyelim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postgres=# CREATE TABLE vacuum_test (id int4);</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CREATE TABLE</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postgres=# INSERT INTO vacuum_test SELECT * FROM generate_series(1, 100000);</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INSERT 0 100000</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postgres=# SELECT pg_size_pretty(pg_relation_size('vacuum_test'));</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 pg_size_pretty</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 3544 kB</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(1 row)</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postgres=# DELETE FROM vacuum_test WHERE id &gt; 50000;</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DELETE 50000</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postgres=# SELECT pg_size_pretty(pg_relation_size('vacuum_test'));</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 pg_size_pretty</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 3544 kB(1 row)</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postgres=# VACUUM vacuum_test;</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VACUUM</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postgres=# SELECT pg_size_pretty(pg_relation_size('vacuum_test'));</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 pg_size_pretty</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 1776 kB</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(1 row)</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Görüldüğü üzere VACCUM komutu ciddi miktarda alan kazandırmıştır.</a:t>
            </a:r>
            <a:endParaRPr b="0" sz="11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6: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CLUSTER komutu, PostgreSQL’e belirtilen tabloyu belirtilen indekse göre yeniden düzenlemesini söyler. İndeksin, verilen tablo üzerinde tanımlı olması gerekmektedir. Yeniden düzenlenen tablo indeksinin sırası, fiziki olarak yeniden organize edilir. Bu bir seferlik bir işlemdir, yeni gelen veriler bu düzene uymaz.</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solidFill>
                  <a:srgbClr val="000000"/>
                </a:solidFill>
                <a:latin typeface="Arial"/>
                <a:ea typeface="Arial"/>
                <a:cs typeface="Arial"/>
                <a:sym typeface="Arial"/>
              </a:rPr>
              <a:t>CLUSTER işlemi hangi tabloya göre yapıldığını hatırlar. Daha önce CLUSTER edilmiş tablo üzerinde cluster komutu index belirtilmeden çalıştırıldığında son kullanılan indekse göre otomatik çalışır. Hiçbir parametre kullanılmadan CLUSTER çalıştırıldığında, daha önce CLUSTER edilmiş tablolar son kullanılan indekslerine göre yeniden CLUSTER edilir.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solidFill>
                  <a:srgbClr val="000000"/>
                </a:solidFill>
                <a:latin typeface="Arial"/>
                <a:ea typeface="Arial"/>
                <a:cs typeface="Arial"/>
                <a:sym typeface="Arial"/>
              </a:rPr>
              <a:t>CLUSTER işlemi tabloyu kilitler. İşlem bitmeden tablo üzerinden işlem yapılamaz.</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1" lang="tr" sz="1100" strike="noStrike">
                <a:solidFill>
                  <a:srgbClr val="000000"/>
                </a:solidFill>
                <a:latin typeface="Arial"/>
                <a:ea typeface="Arial"/>
                <a:cs typeface="Arial"/>
                <a:sym typeface="Arial"/>
              </a:rPr>
              <a:t>CLUSTER tablo USING tablo_index_a;</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solidFill>
                  <a:srgbClr val="000000"/>
                </a:solidFill>
                <a:latin typeface="Arial"/>
                <a:ea typeface="Arial"/>
                <a:cs typeface="Arial"/>
                <a:sym typeface="Arial"/>
              </a:rPr>
              <a:t>Bu işlem seçilen indeks üzerinden tabloya erişildiğinde, veri bulma hızını arttırır. Sadece tek indeks için yapılabildiği için indeks seçimi önemlidir.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7: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tr" sz="1100" strike="noStrike">
                <a:latin typeface="Arial"/>
                <a:ea typeface="Arial"/>
                <a:cs typeface="Arial"/>
                <a:sym typeface="Arial"/>
              </a:rPr>
              <a:t>REINDEX, eski indexleri yeniden oluşturur ve günceller. Index verisi bozulmuş yada zarar görmüş ise düzeltmek için kullanılır.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0" lang="tr" sz="1100" strike="noStrike">
                <a:latin typeface="Arial"/>
                <a:ea typeface="Arial"/>
                <a:cs typeface="Arial"/>
                <a:sym typeface="Arial"/>
              </a:rPr>
              <a:t>İndeks gereğinden fazla geçersiz ve boş girdi içeriyorsa temizlemek için</a:t>
            </a:r>
            <a:r>
              <a:rPr b="0" lang="tr" sz="1100" strike="noStrike">
                <a:solidFill>
                  <a:srgbClr val="000000"/>
                </a:solidFill>
                <a:latin typeface="Arial"/>
                <a:ea typeface="Arial"/>
                <a:cs typeface="Arial"/>
                <a:sym typeface="Arial"/>
              </a:rPr>
              <a:t> kullanılır. İndeks ile ilgili bir parametre değişmiş ise ayarı uygulamak için kullanılır. Daha önceki bir indeks işlemi başarısız olmuş ise düzeltmek için kullanılır.</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0" lang="tr" sz="1100" strike="noStrike">
                <a:solidFill>
                  <a:srgbClr val="000000"/>
                </a:solidFill>
                <a:latin typeface="Arial"/>
                <a:ea typeface="Arial"/>
                <a:cs typeface="Arial"/>
                <a:sym typeface="Arial"/>
              </a:rPr>
              <a:t>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0" lang="tr" sz="1100" strike="noStrike">
                <a:solidFill>
                  <a:srgbClr val="000000"/>
                </a:solidFill>
                <a:latin typeface="Arial"/>
                <a:ea typeface="Arial"/>
                <a:cs typeface="Arial"/>
                <a:sym typeface="Arial"/>
              </a:rPr>
              <a:t>Üzerinden çalıştığı tabloya işlem bitene kadar veri girilmesine izin vermez.</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8: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tr" sz="1100" strike="noStrike">
                <a:latin typeface="Arial"/>
                <a:ea typeface="Arial"/>
                <a:cs typeface="Arial"/>
                <a:sym typeface="Arial"/>
              </a:rPr>
              <a:t>Tek bir indeks üzerinden kullanılabilir.</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1" lang="tr" sz="1100" strike="noStrike">
                <a:latin typeface="Arial"/>
                <a:ea typeface="Arial"/>
                <a:cs typeface="Arial"/>
                <a:sym typeface="Arial"/>
              </a:rPr>
              <a:t>REINDEX INDEX index_ismi;</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0" lang="tr" sz="1100" strike="noStrike">
                <a:latin typeface="Arial"/>
                <a:ea typeface="Arial"/>
                <a:cs typeface="Arial"/>
                <a:sym typeface="Arial"/>
              </a:rPr>
              <a:t>Bir tablonun bütün indeksler üzerinde kullanılabilir.</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1" lang="tr" sz="1100" strike="noStrike">
                <a:latin typeface="Arial"/>
                <a:ea typeface="Arial"/>
                <a:cs typeface="Arial"/>
                <a:sym typeface="Arial"/>
              </a:rPr>
              <a:t>REINDEX TABLE tablo_ismi;</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9: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tr" sz="1100" strike="noStrike">
                <a:latin typeface="Arial"/>
                <a:ea typeface="Arial"/>
                <a:cs typeface="Arial"/>
                <a:sym typeface="Arial"/>
              </a:rPr>
              <a:t>PostgreSQL sorgu planlayıcı, karar verirken mevcut istatistiklerden faydalanır. Tablolardaki veriler değiştikçe, bu istatistik verileri güncelliğini kaybeder. Sorguların hızlı çalışması için bu değerlerin güncel tutulması önemlidir. Çok fazla veri girişi olmayan tablolarda, istatistikler güncelliğini daha uzun süre korurlar. Autovacum açık ise gerekli gördüğü tabloların istatistiklerini günceller.</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0" lang="tr" sz="1100" strike="noStrike">
                <a:latin typeface="Arial"/>
                <a:ea typeface="Arial"/>
                <a:cs typeface="Arial"/>
                <a:sym typeface="Arial"/>
              </a:rPr>
              <a:t>Bu işlemi elle yapmakta mümkündür. Bunun için ANALYZE komutu kullanılır.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0" lang="tr" sz="1100" strike="noStrike">
                <a:latin typeface="Arial"/>
                <a:ea typeface="Arial"/>
                <a:cs typeface="Arial"/>
                <a:sym typeface="Arial"/>
              </a:rPr>
              <a:t>Belli bir tabloyu güncellemek için;</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1" lang="tr" sz="1100" strike="noStrike">
                <a:latin typeface="Arial"/>
                <a:ea typeface="Arial"/>
                <a:cs typeface="Arial"/>
                <a:sym typeface="Arial"/>
              </a:rPr>
              <a:t>ANALYZE tablo_ismi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0" lang="tr" sz="1100" strike="noStrike">
                <a:latin typeface="Arial"/>
                <a:ea typeface="Arial"/>
                <a:cs typeface="Arial"/>
                <a:sym typeface="Arial"/>
              </a:rPr>
              <a:t>Bütün tabloları güncellemek için;</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1" lang="tr" sz="1100" strike="noStrike">
                <a:latin typeface="Arial"/>
                <a:ea typeface="Arial"/>
                <a:cs typeface="Arial"/>
                <a:sym typeface="Arial"/>
              </a:rPr>
              <a:t>ANALYZE ;</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3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33"/>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3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4"/>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3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5"/>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35"/>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5"/>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35"/>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5"/>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1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1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18"/>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1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2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2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2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2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2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3" name="Shape 123"/>
        <p:cNvGrpSpPr/>
        <p:nvPr/>
      </p:nvGrpSpPr>
      <p:grpSpPr>
        <a:xfrm>
          <a:off x="0" y="0"/>
          <a:ext cx="0" cy="0"/>
          <a:chOff x="0" y="0"/>
          <a:chExt cx="0" cy="0"/>
        </a:xfrm>
      </p:grpSpPr>
      <p:sp>
        <p:nvSpPr>
          <p:cNvPr id="124" name="Google Shape;124;p3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6" name="Shape 126"/>
        <p:cNvGrpSpPr/>
        <p:nvPr/>
      </p:nvGrpSpPr>
      <p:grpSpPr>
        <a:xfrm>
          <a:off x="0" y="0"/>
          <a:ext cx="0" cy="0"/>
          <a:chOff x="0" y="0"/>
          <a:chExt cx="0" cy="0"/>
        </a:xfrm>
      </p:grpSpPr>
      <p:sp>
        <p:nvSpPr>
          <p:cNvPr id="127" name="Google Shape;127;p3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4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4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4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5" name="Shape 135"/>
        <p:cNvGrpSpPr/>
        <p:nvPr/>
      </p:nvGrpSpPr>
      <p:grpSpPr>
        <a:xfrm>
          <a:off x="0" y="0"/>
          <a:ext cx="0" cy="0"/>
          <a:chOff x="0" y="0"/>
          <a:chExt cx="0" cy="0"/>
        </a:xfrm>
      </p:grpSpPr>
      <p:sp>
        <p:nvSpPr>
          <p:cNvPr id="136" name="Google Shape;136;p42"/>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7" name="Shape 137"/>
        <p:cNvGrpSpPr/>
        <p:nvPr/>
      </p:nvGrpSpPr>
      <p:grpSpPr>
        <a:xfrm>
          <a:off x="0" y="0"/>
          <a:ext cx="0" cy="0"/>
          <a:chOff x="0" y="0"/>
          <a:chExt cx="0" cy="0"/>
        </a:xfrm>
      </p:grpSpPr>
      <p:sp>
        <p:nvSpPr>
          <p:cNvPr id="138" name="Google Shape;138;p4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4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2" name="Shape 142"/>
        <p:cNvGrpSpPr/>
        <p:nvPr/>
      </p:nvGrpSpPr>
      <p:grpSpPr>
        <a:xfrm>
          <a:off x="0" y="0"/>
          <a:ext cx="0" cy="0"/>
          <a:chOff x="0" y="0"/>
          <a:chExt cx="0" cy="0"/>
        </a:xfrm>
      </p:grpSpPr>
      <p:sp>
        <p:nvSpPr>
          <p:cNvPr id="143" name="Google Shape;143;p4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4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4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7" name="Shape 147"/>
        <p:cNvGrpSpPr/>
        <p:nvPr/>
      </p:nvGrpSpPr>
      <p:grpSpPr>
        <a:xfrm>
          <a:off x="0" y="0"/>
          <a:ext cx="0" cy="0"/>
          <a:chOff x="0" y="0"/>
          <a:chExt cx="0" cy="0"/>
        </a:xfrm>
      </p:grpSpPr>
      <p:sp>
        <p:nvSpPr>
          <p:cNvPr id="148" name="Google Shape;148;p4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4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4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2" name="Shape 152"/>
        <p:cNvGrpSpPr/>
        <p:nvPr/>
      </p:nvGrpSpPr>
      <p:grpSpPr>
        <a:xfrm>
          <a:off x="0" y="0"/>
          <a:ext cx="0" cy="0"/>
          <a:chOff x="0" y="0"/>
          <a:chExt cx="0" cy="0"/>
        </a:xfrm>
      </p:grpSpPr>
      <p:sp>
        <p:nvSpPr>
          <p:cNvPr id="153" name="Google Shape;153;p4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4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6" name="Shape 156"/>
        <p:cNvGrpSpPr/>
        <p:nvPr/>
      </p:nvGrpSpPr>
      <p:grpSpPr>
        <a:xfrm>
          <a:off x="0" y="0"/>
          <a:ext cx="0" cy="0"/>
          <a:chOff x="0" y="0"/>
          <a:chExt cx="0" cy="0"/>
        </a:xfrm>
      </p:grpSpPr>
      <p:sp>
        <p:nvSpPr>
          <p:cNvPr id="157" name="Google Shape;157;p4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4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4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2" name="Shape 162"/>
        <p:cNvGrpSpPr/>
        <p:nvPr/>
      </p:nvGrpSpPr>
      <p:grpSpPr>
        <a:xfrm>
          <a:off x="0" y="0"/>
          <a:ext cx="0" cy="0"/>
          <a:chOff x="0" y="0"/>
          <a:chExt cx="0" cy="0"/>
        </a:xfrm>
      </p:grpSpPr>
      <p:sp>
        <p:nvSpPr>
          <p:cNvPr id="163" name="Google Shape;163;p4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4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4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4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4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3"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4" name="Shape 174"/>
        <p:cNvGrpSpPr/>
        <p:nvPr/>
      </p:nvGrpSpPr>
      <p:grpSpPr>
        <a:xfrm>
          <a:off x="0" y="0"/>
          <a:ext cx="0" cy="0"/>
          <a:chOff x="0" y="0"/>
          <a:chExt cx="0" cy="0"/>
        </a:xfrm>
      </p:grpSpPr>
      <p:sp>
        <p:nvSpPr>
          <p:cNvPr id="175" name="Google Shape;175;p5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5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7" name="Shape 177"/>
        <p:cNvGrpSpPr/>
        <p:nvPr/>
      </p:nvGrpSpPr>
      <p:grpSpPr>
        <a:xfrm>
          <a:off x="0" y="0"/>
          <a:ext cx="0" cy="0"/>
          <a:chOff x="0" y="0"/>
          <a:chExt cx="0" cy="0"/>
        </a:xfrm>
      </p:grpSpPr>
      <p:sp>
        <p:nvSpPr>
          <p:cNvPr id="178" name="Google Shape;178;p5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5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2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0" name="Shape 180"/>
        <p:cNvGrpSpPr/>
        <p:nvPr/>
      </p:nvGrpSpPr>
      <p:grpSpPr>
        <a:xfrm>
          <a:off x="0" y="0"/>
          <a:ext cx="0" cy="0"/>
          <a:chOff x="0" y="0"/>
          <a:chExt cx="0" cy="0"/>
        </a:xfrm>
      </p:grpSpPr>
      <p:sp>
        <p:nvSpPr>
          <p:cNvPr id="181" name="Google Shape;181;p5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5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6" name="Shape 186"/>
        <p:cNvGrpSpPr/>
        <p:nvPr/>
      </p:nvGrpSpPr>
      <p:grpSpPr>
        <a:xfrm>
          <a:off x="0" y="0"/>
          <a:ext cx="0" cy="0"/>
          <a:chOff x="0" y="0"/>
          <a:chExt cx="0" cy="0"/>
        </a:xfrm>
      </p:grpSpPr>
      <p:sp>
        <p:nvSpPr>
          <p:cNvPr id="187" name="Google Shape;187;p55"/>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8" name="Shape 188"/>
        <p:cNvGrpSpPr/>
        <p:nvPr/>
      </p:nvGrpSpPr>
      <p:grpSpPr>
        <a:xfrm>
          <a:off x="0" y="0"/>
          <a:ext cx="0" cy="0"/>
          <a:chOff x="0" y="0"/>
          <a:chExt cx="0" cy="0"/>
        </a:xfrm>
      </p:grpSpPr>
      <p:sp>
        <p:nvSpPr>
          <p:cNvPr id="189" name="Google Shape;189;p5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3" name="Shape 193"/>
        <p:cNvGrpSpPr/>
        <p:nvPr/>
      </p:nvGrpSpPr>
      <p:grpSpPr>
        <a:xfrm>
          <a:off x="0" y="0"/>
          <a:ext cx="0" cy="0"/>
          <a:chOff x="0" y="0"/>
          <a:chExt cx="0" cy="0"/>
        </a:xfrm>
      </p:grpSpPr>
      <p:sp>
        <p:nvSpPr>
          <p:cNvPr id="194" name="Google Shape;194;p5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5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8" name="Shape 198"/>
        <p:cNvGrpSpPr/>
        <p:nvPr/>
      </p:nvGrpSpPr>
      <p:grpSpPr>
        <a:xfrm>
          <a:off x="0" y="0"/>
          <a:ext cx="0" cy="0"/>
          <a:chOff x="0" y="0"/>
          <a:chExt cx="0" cy="0"/>
        </a:xfrm>
      </p:grpSpPr>
      <p:sp>
        <p:nvSpPr>
          <p:cNvPr id="199" name="Google Shape;199;p5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5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3" name="Shape 203"/>
        <p:cNvGrpSpPr/>
        <p:nvPr/>
      </p:nvGrpSpPr>
      <p:grpSpPr>
        <a:xfrm>
          <a:off x="0" y="0"/>
          <a:ext cx="0" cy="0"/>
          <a:chOff x="0" y="0"/>
          <a:chExt cx="0" cy="0"/>
        </a:xfrm>
      </p:grpSpPr>
      <p:sp>
        <p:nvSpPr>
          <p:cNvPr id="204" name="Google Shape;204;p5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7" name="Shape 207"/>
        <p:cNvGrpSpPr/>
        <p:nvPr/>
      </p:nvGrpSpPr>
      <p:grpSpPr>
        <a:xfrm>
          <a:off x="0" y="0"/>
          <a:ext cx="0" cy="0"/>
          <a:chOff x="0" y="0"/>
          <a:chExt cx="0" cy="0"/>
        </a:xfrm>
      </p:grpSpPr>
      <p:sp>
        <p:nvSpPr>
          <p:cNvPr id="208" name="Google Shape;208;p6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6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6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3" name="Shape 213"/>
        <p:cNvGrpSpPr/>
        <p:nvPr/>
      </p:nvGrpSpPr>
      <p:grpSpPr>
        <a:xfrm>
          <a:off x="0" y="0"/>
          <a:ext cx="0" cy="0"/>
          <a:chOff x="0" y="0"/>
          <a:chExt cx="0" cy="0"/>
        </a:xfrm>
      </p:grpSpPr>
      <p:sp>
        <p:nvSpPr>
          <p:cNvPr id="214" name="Google Shape;214;p6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6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6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6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6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6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6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9"/>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3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3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3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3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3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31"/>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3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3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32"/>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4.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7.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1.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31261" l="0" r="0" t="0"/>
          <a:stretch/>
        </p:blipFill>
        <p:spPr>
          <a:xfrm>
            <a:off x="7720560" y="262440"/>
            <a:ext cx="1151280" cy="256320"/>
          </a:xfrm>
          <a:prstGeom prst="rect">
            <a:avLst/>
          </a:prstGeom>
          <a:noFill/>
          <a:ln>
            <a:noFill/>
          </a:ln>
        </p:spPr>
      </p:pic>
      <p:pic>
        <p:nvPicPr>
          <p:cNvPr id="11" name="Google Shape;11;p10"/>
          <p:cNvPicPr preferRelativeResize="0"/>
          <p:nvPr/>
        </p:nvPicPr>
        <p:blipFill rotWithShape="1">
          <a:blip r:embed="rId2">
            <a:alphaModFix/>
          </a:blip>
          <a:srcRect b="0" l="0" r="0" t="0"/>
          <a:stretch/>
        </p:blipFill>
        <p:spPr>
          <a:xfrm>
            <a:off x="0" y="670680"/>
            <a:ext cx="9143280" cy="29160"/>
          </a:xfrm>
          <a:prstGeom prst="rect">
            <a:avLst/>
          </a:prstGeom>
          <a:noFill/>
          <a:ln>
            <a:noFill/>
          </a:ln>
        </p:spPr>
      </p:pic>
      <p:sp>
        <p:nvSpPr>
          <p:cNvPr id="12" name="Google Shape;12;p10"/>
          <p:cNvSpPr/>
          <p:nvPr/>
        </p:nvSpPr>
        <p:spPr>
          <a:xfrm>
            <a:off x="172440" y="183240"/>
            <a:ext cx="4730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Sunum alt başlığı</a:t>
            </a:r>
            <a:endParaRPr b="0" i="0" sz="3000" u="none" cap="none" strike="noStrike">
              <a:latin typeface="Arial"/>
              <a:ea typeface="Arial"/>
              <a:cs typeface="Arial"/>
              <a:sym typeface="Arial"/>
            </a:endParaRPr>
          </a:p>
        </p:txBody>
      </p:sp>
      <p:sp>
        <p:nvSpPr>
          <p:cNvPr id="13" name="Google Shape;13;p10"/>
          <p:cNvSpPr/>
          <p:nvPr/>
        </p:nvSpPr>
        <p:spPr>
          <a:xfrm>
            <a:off x="172440" y="4772160"/>
            <a:ext cx="1582200" cy="2145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tr" sz="1000" u="none" cap="none" strike="noStrike">
                <a:solidFill>
                  <a:srgbClr val="000000"/>
                </a:solidFill>
                <a:latin typeface="Poppins"/>
                <a:ea typeface="Poppins"/>
                <a:cs typeface="Poppins"/>
                <a:sym typeface="Poppins"/>
              </a:rPr>
              <a:t>Her hakkı saklıdır</a:t>
            </a:r>
            <a:endParaRPr b="0" i="0" sz="1000" u="none" cap="none" strike="noStrike">
              <a:latin typeface="Arial"/>
              <a:ea typeface="Arial"/>
              <a:cs typeface="Arial"/>
              <a:sym typeface="Arial"/>
            </a:endParaRPr>
          </a:p>
        </p:txBody>
      </p:sp>
      <p:sp>
        <p:nvSpPr>
          <p:cNvPr id="14" name="Google Shape;14;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12"/>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67" name="Google Shape;67;p1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36"/>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36"/>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9" name="Google Shape;119;p3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120" name="Google Shape;120;p36"/>
          <p:cNvSpPr/>
          <p:nvPr/>
        </p:nvSpPr>
        <p:spPr>
          <a:xfrm>
            <a:off x="0" y="435600"/>
            <a:ext cx="9143640" cy="458640"/>
          </a:xfrm>
          <a:prstGeom prst="rect">
            <a:avLst/>
          </a:prstGeom>
          <a:solidFill>
            <a:srgbClr val="BB23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36"/>
          <p:cNvPicPr preferRelativeResize="0"/>
          <p:nvPr/>
        </p:nvPicPr>
        <p:blipFill rotWithShape="1">
          <a:blip r:embed="rId1">
            <a:alphaModFix/>
          </a:blip>
          <a:srcRect b="0" l="0" r="0" t="0"/>
          <a:stretch/>
        </p:blipFill>
        <p:spPr>
          <a:xfrm>
            <a:off x="7800120" y="472680"/>
            <a:ext cx="1294920" cy="3844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49"/>
          <p:cNvSpPr txBox="1"/>
          <p:nvPr>
            <p:ph type="title"/>
          </p:nvPr>
        </p:nvSpPr>
        <p:spPr>
          <a:xfrm>
            <a:off x="311760" y="744480"/>
            <a:ext cx="8519760" cy="2052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9"/>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
          <p:cNvPicPr preferRelativeResize="0"/>
          <p:nvPr/>
        </p:nvPicPr>
        <p:blipFill rotWithShape="1">
          <a:blip r:embed="rId3">
            <a:alphaModFix/>
          </a:blip>
          <a:srcRect b="-2581" l="0" r="0" t="632"/>
          <a:stretch/>
        </p:blipFill>
        <p:spPr>
          <a:xfrm>
            <a:off x="-13680" y="106200"/>
            <a:ext cx="9170640" cy="5159160"/>
          </a:xfrm>
          <a:prstGeom prst="rect">
            <a:avLst/>
          </a:prstGeom>
          <a:noFill/>
          <a:ln>
            <a:noFill/>
          </a:ln>
        </p:spPr>
      </p:pic>
      <p:grpSp>
        <p:nvGrpSpPr>
          <p:cNvPr id="226" name="Google Shape;226;p1"/>
          <p:cNvGrpSpPr/>
          <p:nvPr/>
        </p:nvGrpSpPr>
        <p:grpSpPr>
          <a:xfrm>
            <a:off x="7006680" y="25920"/>
            <a:ext cx="2062440" cy="776520"/>
            <a:chOff x="7006680" y="25920"/>
            <a:chExt cx="2062440" cy="776520"/>
          </a:xfrm>
        </p:grpSpPr>
        <p:sp>
          <p:nvSpPr>
            <p:cNvPr id="227" name="Google Shape;227;p1"/>
            <p:cNvSpPr/>
            <p:nvPr/>
          </p:nvSpPr>
          <p:spPr>
            <a:xfrm>
              <a:off x="7006680" y="25920"/>
              <a:ext cx="2062440" cy="5306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1"/>
            <p:cNvPicPr preferRelativeResize="0"/>
            <p:nvPr/>
          </p:nvPicPr>
          <p:blipFill rotWithShape="1">
            <a:blip r:embed="rId4">
              <a:alphaModFix/>
            </a:blip>
            <a:srcRect b="0" l="0" r="0" t="0"/>
            <a:stretch/>
          </p:blipFill>
          <p:spPr>
            <a:xfrm>
              <a:off x="7006680" y="209160"/>
              <a:ext cx="1830240" cy="593280"/>
            </a:xfrm>
            <a:prstGeom prst="rect">
              <a:avLst/>
            </a:prstGeom>
            <a:noFill/>
            <a:ln>
              <a:noFill/>
            </a:ln>
          </p:spPr>
        </p:pic>
      </p:grpSp>
      <p:sp>
        <p:nvSpPr>
          <p:cNvPr id="229" name="Google Shape;229;p1"/>
          <p:cNvSpPr/>
          <p:nvPr/>
        </p:nvSpPr>
        <p:spPr>
          <a:xfrm>
            <a:off x="4885560" y="1476720"/>
            <a:ext cx="3951360" cy="930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tr" sz="4000" u="none" cap="none" strike="noStrike">
                <a:solidFill>
                  <a:srgbClr val="000000"/>
                </a:solidFill>
                <a:latin typeface="Poppins"/>
                <a:ea typeface="Poppins"/>
                <a:cs typeface="Poppins"/>
                <a:sym typeface="Poppins"/>
              </a:rPr>
              <a:t>Bakım İşlemleri</a:t>
            </a:r>
            <a:endParaRPr b="0" i="0" sz="4000" u="none" cap="none" strike="noStrike">
              <a:latin typeface="Arial"/>
              <a:ea typeface="Arial"/>
              <a:cs typeface="Arial"/>
              <a:sym typeface="Arial"/>
            </a:endParaRPr>
          </a:p>
        </p:txBody>
      </p:sp>
      <p:sp>
        <p:nvSpPr>
          <p:cNvPr id="230" name="Google Shape;230;p1"/>
          <p:cNvSpPr/>
          <p:nvPr/>
        </p:nvSpPr>
        <p:spPr>
          <a:xfrm>
            <a:off x="4885560" y="4046400"/>
            <a:ext cx="395136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PFE-723</a:t>
            </a:r>
            <a:endParaRPr b="0" i="0" sz="30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-Vacuum işlemleri (vacuum ve vacuum full)</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-Cluster işlemleri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-Reindex işlemleri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-İstatistikleri güncelleme (analyze table)</a:t>
            </a:r>
            <a:endParaRPr b="0" i="0" sz="1800" u="none" cap="none" strike="noStrike">
              <a:solidFill>
                <a:srgbClr val="000000"/>
              </a:solidFill>
              <a:latin typeface="Arial"/>
              <a:ea typeface="Arial"/>
              <a:cs typeface="Arial"/>
              <a:sym typeface="Arial"/>
            </a:endParaRPr>
          </a:p>
        </p:txBody>
      </p:sp>
      <p:sp>
        <p:nvSpPr>
          <p:cNvPr id="237" name="Google Shape;237;p2"/>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38" name="Google Shape;238;p2"/>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39" name="Google Shape;239;p2"/>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40" name="Google Shape;240;p2"/>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İçerik</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tr" sz="1800" u="none" cap="none" strike="noStrike">
                <a:solidFill>
                  <a:srgbClr val="595959"/>
                </a:solidFill>
                <a:latin typeface="Arial"/>
                <a:ea typeface="Arial"/>
                <a:cs typeface="Arial"/>
                <a:sym typeface="Arial"/>
              </a:rPr>
              <a:t>VACUUM PostgreSQL veri tabanına düzenli olarak yapılan bir bakım işlemidir. Bu işlem ; </a:t>
            </a:r>
            <a:endParaRPr b="0" i="0" sz="1800" u="none" cap="none" strike="noStrike">
              <a:solidFill>
                <a:srgbClr val="000000"/>
              </a:solidFill>
              <a:latin typeface="Arial"/>
              <a:ea typeface="Arial"/>
              <a:cs typeface="Arial"/>
              <a:sym typeface="Arial"/>
            </a:endParaRPr>
          </a:p>
          <a:p>
            <a:pPr indent="-342720" lvl="0" marL="457200" marR="0" rtl="0" algn="l">
              <a:lnSpc>
                <a:spcPct val="150000"/>
              </a:lnSpc>
              <a:spcBef>
                <a:spcPts val="0"/>
              </a:spcBef>
              <a:spcAft>
                <a:spcPts val="0"/>
              </a:spcAft>
              <a:buClr>
                <a:srgbClr val="595959"/>
              </a:buClr>
              <a:buSzPts val="1800"/>
              <a:buFont typeface="Arial"/>
              <a:buAutoNum type="arabicPeriod"/>
            </a:pPr>
            <a:r>
              <a:rPr b="0" i="0" lang="tr" sz="1800" u="none" cap="none" strike="noStrike">
                <a:solidFill>
                  <a:srgbClr val="595959"/>
                </a:solidFill>
                <a:latin typeface="Arial"/>
                <a:ea typeface="Arial"/>
                <a:cs typeface="Arial"/>
                <a:sym typeface="Arial"/>
              </a:rPr>
              <a:t>Güncellenen ve silinen satırlara ait disk alanını geri kazandırır.</a:t>
            </a:r>
            <a:endParaRPr b="0" i="0" sz="1800" u="none" cap="none" strike="noStrike">
              <a:solidFill>
                <a:srgbClr val="000000"/>
              </a:solidFill>
              <a:latin typeface="Arial"/>
              <a:ea typeface="Arial"/>
              <a:cs typeface="Arial"/>
              <a:sym typeface="Arial"/>
            </a:endParaRPr>
          </a:p>
          <a:p>
            <a:pPr indent="-342720" lvl="0" marL="457200" marR="0" rtl="0" algn="l">
              <a:lnSpc>
                <a:spcPct val="150000"/>
              </a:lnSpc>
              <a:spcBef>
                <a:spcPts val="0"/>
              </a:spcBef>
              <a:spcAft>
                <a:spcPts val="0"/>
              </a:spcAft>
              <a:buClr>
                <a:srgbClr val="595959"/>
              </a:buClr>
              <a:buSzPts val="1800"/>
              <a:buFont typeface="Arial"/>
              <a:buAutoNum type="arabicPeriod"/>
            </a:pPr>
            <a:r>
              <a:rPr b="0" i="0" lang="tr" sz="1800" u="none" cap="none" strike="noStrike">
                <a:solidFill>
                  <a:srgbClr val="595959"/>
                </a:solidFill>
                <a:latin typeface="Arial"/>
                <a:ea typeface="Arial"/>
                <a:cs typeface="Arial"/>
                <a:sym typeface="Arial"/>
              </a:rPr>
              <a:t>Sorgu planlayıcısının kullandığı istatistikleri günceller</a:t>
            </a:r>
            <a:endParaRPr b="0" i="0" sz="1800" u="none" cap="none" strike="noStrike">
              <a:solidFill>
                <a:srgbClr val="000000"/>
              </a:solidFill>
              <a:latin typeface="Arial"/>
              <a:ea typeface="Arial"/>
              <a:cs typeface="Arial"/>
              <a:sym typeface="Arial"/>
            </a:endParaRPr>
          </a:p>
          <a:p>
            <a:pPr indent="-342720" lvl="0" marL="457200" marR="0" rtl="0" algn="l">
              <a:lnSpc>
                <a:spcPct val="150000"/>
              </a:lnSpc>
              <a:spcBef>
                <a:spcPts val="0"/>
              </a:spcBef>
              <a:spcAft>
                <a:spcPts val="0"/>
              </a:spcAft>
              <a:buClr>
                <a:srgbClr val="595959"/>
              </a:buClr>
              <a:buSzPts val="1800"/>
              <a:buFont typeface="Arial"/>
              <a:buAutoNum type="arabicPeriod"/>
            </a:pPr>
            <a:r>
              <a:rPr b="0" i="0" lang="tr" sz="1800" u="none" cap="none" strike="noStrike">
                <a:solidFill>
                  <a:srgbClr val="595959"/>
                </a:solidFill>
                <a:latin typeface="Arial"/>
                <a:ea typeface="Arial"/>
                <a:cs typeface="Arial"/>
                <a:sym typeface="Arial"/>
              </a:rPr>
              <a:t>Visibility Map dosyalarını günceller. </a:t>
            </a:r>
            <a:endParaRPr b="0" i="0" sz="1800" u="none" cap="none" strike="noStrike">
              <a:solidFill>
                <a:srgbClr val="000000"/>
              </a:solidFill>
              <a:latin typeface="Arial"/>
              <a:ea typeface="Arial"/>
              <a:cs typeface="Arial"/>
              <a:sym typeface="Arial"/>
            </a:endParaRPr>
          </a:p>
          <a:p>
            <a:pPr indent="-342720" lvl="0" marL="457200" marR="0" rtl="0" algn="l">
              <a:lnSpc>
                <a:spcPct val="150000"/>
              </a:lnSpc>
              <a:spcBef>
                <a:spcPts val="0"/>
              </a:spcBef>
              <a:spcAft>
                <a:spcPts val="0"/>
              </a:spcAft>
              <a:buClr>
                <a:srgbClr val="595959"/>
              </a:buClr>
              <a:buSzPts val="1800"/>
              <a:buFont typeface="Arial"/>
              <a:buAutoNum type="arabicPeriod"/>
            </a:pPr>
            <a:r>
              <a:rPr b="0" i="0" lang="tr" sz="1800" u="none" cap="none" strike="noStrike">
                <a:solidFill>
                  <a:srgbClr val="595959"/>
                </a:solidFill>
                <a:latin typeface="Arial"/>
                <a:ea typeface="Arial"/>
                <a:cs typeface="Arial"/>
                <a:sym typeface="Arial"/>
              </a:rPr>
              <a:t>“ID wraparound” sorunu kaynaklı çok eski verilerin kaybını engeller.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Vacuum işlemi autovacuum ile otomatik hale getirilebilir.</a:t>
            </a:r>
            <a:endParaRPr b="0" i="0" sz="1800" u="none" cap="none" strike="noStrike">
              <a:solidFill>
                <a:srgbClr val="000000"/>
              </a:solidFill>
              <a:latin typeface="Arial"/>
              <a:ea typeface="Arial"/>
              <a:cs typeface="Arial"/>
              <a:sym typeface="Arial"/>
            </a:endParaRPr>
          </a:p>
        </p:txBody>
      </p:sp>
      <p:sp>
        <p:nvSpPr>
          <p:cNvPr id="247" name="Google Shape;247;p3"/>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48" name="Google Shape;248;p3"/>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49" name="Google Shape;249;p3"/>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50" name="Google Shape;250;p3"/>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Vacuum</a:t>
            </a:r>
            <a:endParaRPr b="0" i="0" sz="20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2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Normal VACUUM a göre daha agresif bir temizleme algoritması kullanır</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Tabloları yeni bir kopya halinde yeniden oluşturduğu için daha çok disk alanı kullanır. İşlem bittiğinde bu alan iade edilir.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2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Tabloyu kilitler ve işlem bitene kadar tabloya erişimi engeller.</a:t>
            </a:r>
            <a:endParaRPr b="0" i="0" sz="1800" u="none" cap="none" strike="noStrike">
              <a:solidFill>
                <a:srgbClr val="000000"/>
              </a:solidFill>
              <a:latin typeface="Arial"/>
              <a:ea typeface="Arial"/>
              <a:cs typeface="Arial"/>
              <a:sym typeface="Arial"/>
            </a:endParaRPr>
          </a:p>
          <a:p>
            <a:pPr indent="-342720" lvl="0" marL="457200" marR="0" rtl="0" algn="l">
              <a:lnSpc>
                <a:spcPct val="2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Çok fazla veri değişikline maruz kalan tablolar için faydalı olur.</a:t>
            </a:r>
            <a:endParaRPr b="0" i="0" sz="1800" u="none" cap="none" strike="noStrike">
              <a:solidFill>
                <a:srgbClr val="000000"/>
              </a:solidFill>
              <a:latin typeface="Arial"/>
              <a:ea typeface="Arial"/>
              <a:cs typeface="Arial"/>
              <a:sym typeface="Arial"/>
            </a:endParaRPr>
          </a:p>
        </p:txBody>
      </p:sp>
      <p:sp>
        <p:nvSpPr>
          <p:cNvPr id="257" name="Google Shape;257;p4"/>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58" name="Google Shape;258;p4"/>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59" name="Google Shape;259;p4"/>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60" name="Google Shape;260;p4"/>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Vacuum Full</a:t>
            </a:r>
            <a:endParaRPr b="0" i="0" sz="20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tr" sz="1400" u="none" cap="none" strike="noStrike">
                <a:solidFill>
                  <a:srgbClr val="595959"/>
                </a:solidFill>
                <a:latin typeface="Arial"/>
                <a:ea typeface="Arial"/>
                <a:cs typeface="Arial"/>
                <a:sym typeface="Arial"/>
              </a:rPr>
              <a:t>postgres=# CREATE TABLE vacuum_test (id int4);</a:t>
            </a:r>
            <a:br>
              <a:rPr b="0" i="0" lang="tr" sz="1800" u="none" cap="none" strike="noStrike"/>
            </a:br>
            <a:r>
              <a:rPr b="0" i="0" lang="tr" sz="1400" u="none" cap="none" strike="noStrike">
                <a:solidFill>
                  <a:srgbClr val="595959"/>
                </a:solidFill>
                <a:latin typeface="Arial"/>
                <a:ea typeface="Arial"/>
                <a:cs typeface="Arial"/>
                <a:sym typeface="Arial"/>
              </a:rPr>
              <a:t>postgres=# INSERT INTO vacuum_test SELECT * FROM generate_series(1, 100000);</a:t>
            </a:r>
            <a:br>
              <a:rPr b="0" i="0" lang="tr" sz="1800" u="none" cap="none" strike="noStrike"/>
            </a:br>
            <a:r>
              <a:rPr b="0" i="0" lang="tr" sz="1400" u="none" cap="none" strike="noStrike">
                <a:solidFill>
                  <a:srgbClr val="595959"/>
                </a:solidFill>
                <a:latin typeface="Arial"/>
                <a:ea typeface="Arial"/>
                <a:cs typeface="Arial"/>
                <a:sym typeface="Arial"/>
              </a:rPr>
              <a:t>postgres=# SELECT pg_size_pretty(pg_relation_size('vacuum_test'));</a:t>
            </a:r>
            <a:br>
              <a:rPr b="0" i="0" lang="tr" sz="1800" u="none" cap="none" strike="noStrike"/>
            </a:br>
            <a:r>
              <a:rPr b="0" i="0" lang="tr" sz="1400" u="none" cap="none" strike="noStrike">
                <a:solidFill>
                  <a:srgbClr val="595959"/>
                </a:solidFill>
                <a:latin typeface="Arial"/>
                <a:ea typeface="Arial"/>
                <a:cs typeface="Arial"/>
                <a:sym typeface="Arial"/>
              </a:rPr>
              <a:t> pg_size_pretty</a:t>
            </a:r>
            <a:br>
              <a:rPr b="0" i="0" lang="tr" sz="1800" u="none" cap="none" strike="noStrike"/>
            </a:br>
            <a:r>
              <a:rPr b="0" i="0" lang="tr" sz="1400" u="none" cap="none" strike="noStrike">
                <a:solidFill>
                  <a:srgbClr val="595959"/>
                </a:solidFill>
                <a:latin typeface="Arial"/>
                <a:ea typeface="Arial"/>
                <a:cs typeface="Arial"/>
                <a:sym typeface="Arial"/>
              </a:rPr>
              <a:t>----------------</a:t>
            </a:r>
            <a:br>
              <a:rPr b="0" i="0" lang="tr" sz="1800" u="none" cap="none" strike="noStrike"/>
            </a:br>
            <a:r>
              <a:rPr b="0" i="0" lang="tr" sz="1400" u="none" cap="none" strike="noStrike">
                <a:solidFill>
                  <a:srgbClr val="595959"/>
                </a:solidFill>
                <a:latin typeface="Arial"/>
                <a:ea typeface="Arial"/>
                <a:cs typeface="Arial"/>
                <a:sym typeface="Arial"/>
              </a:rPr>
              <a:t> 3544 kB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tr" sz="1800" u="none" cap="none" strike="noStrike"/>
            </a:br>
            <a:r>
              <a:rPr b="0" i="0" lang="tr" sz="1400" u="none" cap="none" strike="noStrike">
                <a:solidFill>
                  <a:srgbClr val="595959"/>
                </a:solidFill>
                <a:latin typeface="Arial"/>
                <a:ea typeface="Arial"/>
                <a:cs typeface="Arial"/>
                <a:sym typeface="Arial"/>
              </a:rPr>
              <a:t>postgres=# DELETE FROM vacuum_test WHERE id &gt; 50000;</a:t>
            </a:r>
            <a:br>
              <a:rPr b="0" i="0" lang="tr" sz="1800" u="none" cap="none" strike="noStrike"/>
            </a:br>
            <a:r>
              <a:rPr b="0" i="0" lang="tr" sz="1400" u="none" cap="none" strike="noStrike">
                <a:solidFill>
                  <a:srgbClr val="595959"/>
                </a:solidFill>
                <a:latin typeface="Arial"/>
                <a:ea typeface="Arial"/>
                <a:cs typeface="Arial"/>
                <a:sym typeface="Arial"/>
              </a:rPr>
              <a:t>postgres=# SELECT pg_size_pretty(pg_relation_size('vacuum_test'));</a:t>
            </a:r>
            <a:br>
              <a:rPr b="0" i="0" lang="tr" sz="1800" u="none" cap="none" strike="noStrike"/>
            </a:br>
            <a:r>
              <a:rPr b="0" i="0" lang="tr" sz="1400" u="none" cap="none" strike="noStrike">
                <a:solidFill>
                  <a:srgbClr val="595959"/>
                </a:solidFill>
                <a:latin typeface="Arial"/>
                <a:ea typeface="Arial"/>
                <a:cs typeface="Arial"/>
                <a:sym typeface="Arial"/>
              </a:rPr>
              <a:t> pg_size_pretty</a:t>
            </a:r>
            <a:br>
              <a:rPr b="0" i="0" lang="tr" sz="1800" u="none" cap="none" strike="noStrike"/>
            </a:br>
            <a:r>
              <a:rPr b="0" i="0" lang="tr" sz="1400" u="none" cap="none" strike="noStrike">
                <a:solidFill>
                  <a:srgbClr val="595959"/>
                </a:solidFill>
                <a:latin typeface="Arial"/>
                <a:ea typeface="Arial"/>
                <a:cs typeface="Arial"/>
                <a:sym typeface="Arial"/>
              </a:rPr>
              <a:t>----------------</a:t>
            </a:r>
            <a:br>
              <a:rPr b="0" i="0" lang="tr" sz="1800" u="none" cap="none" strike="noStrike"/>
            </a:br>
            <a:r>
              <a:rPr b="0" i="0" lang="tr" sz="1400" u="none" cap="none" strike="noStrike">
                <a:solidFill>
                  <a:srgbClr val="595959"/>
                </a:solidFill>
                <a:latin typeface="Arial"/>
                <a:ea typeface="Arial"/>
                <a:cs typeface="Arial"/>
                <a:sym typeface="Arial"/>
              </a:rPr>
              <a:t> 3544 kB</a:t>
            </a:r>
            <a:br>
              <a:rPr b="0" i="0" lang="tr" sz="1800" u="none" cap="none" strike="noStrike"/>
            </a:br>
            <a:br>
              <a:rPr b="0" i="0" lang="tr" sz="1800" u="none" cap="none" strike="noStrike"/>
            </a:br>
            <a:r>
              <a:rPr b="0" i="0" lang="tr" sz="1400" u="none" cap="none" strike="noStrike">
                <a:solidFill>
                  <a:srgbClr val="595959"/>
                </a:solidFill>
                <a:latin typeface="Arial"/>
                <a:ea typeface="Arial"/>
                <a:cs typeface="Arial"/>
                <a:sym typeface="Arial"/>
              </a:rPr>
              <a:t>postgres=# VACUUM vacuum_test;</a:t>
            </a:r>
            <a:br>
              <a:rPr b="0" i="0" lang="tr" sz="1800" u="none" cap="none" strike="noStrike"/>
            </a:br>
            <a:r>
              <a:rPr b="0" i="0" lang="tr" sz="1400" u="none" cap="none" strike="noStrike">
                <a:solidFill>
                  <a:srgbClr val="595959"/>
                </a:solidFill>
                <a:latin typeface="Arial"/>
                <a:ea typeface="Arial"/>
                <a:cs typeface="Arial"/>
                <a:sym typeface="Arial"/>
              </a:rPr>
              <a:t>postgres=# SELECT pg_size_pretty(pg_relation_size('vacuum_test'));</a:t>
            </a:r>
            <a:br>
              <a:rPr b="0" i="0" lang="tr" sz="1800" u="none" cap="none" strike="noStrike"/>
            </a:br>
            <a:r>
              <a:rPr b="0" i="0" lang="tr" sz="1400" u="none" cap="none" strike="noStrike">
                <a:solidFill>
                  <a:srgbClr val="595959"/>
                </a:solidFill>
                <a:latin typeface="Arial"/>
                <a:ea typeface="Arial"/>
                <a:cs typeface="Arial"/>
                <a:sym typeface="Arial"/>
              </a:rPr>
              <a:t> pg_size_pretty</a:t>
            </a:r>
            <a:br>
              <a:rPr b="0" i="0" lang="tr" sz="1800" u="none" cap="none" strike="noStrike"/>
            </a:br>
            <a:r>
              <a:rPr b="0" i="0" lang="tr" sz="1400" u="none" cap="none" strike="noStrike">
                <a:solidFill>
                  <a:srgbClr val="595959"/>
                </a:solidFill>
                <a:latin typeface="Arial"/>
                <a:ea typeface="Arial"/>
                <a:cs typeface="Arial"/>
                <a:sym typeface="Arial"/>
              </a:rPr>
              <a:t>----------------</a:t>
            </a:r>
            <a:br>
              <a:rPr b="0" i="0" lang="tr" sz="1800" u="none" cap="none" strike="noStrike"/>
            </a:br>
            <a:r>
              <a:rPr b="0" i="0" lang="tr" sz="1400" u="none" cap="none" strike="noStrike">
                <a:solidFill>
                  <a:srgbClr val="595959"/>
                </a:solidFill>
                <a:latin typeface="Arial"/>
                <a:ea typeface="Arial"/>
                <a:cs typeface="Arial"/>
                <a:sym typeface="Arial"/>
              </a:rPr>
              <a:t> 1776 kB</a:t>
            </a:r>
            <a:br>
              <a:rPr b="0" i="0" lang="tr" sz="1800" u="none" cap="none" strike="noStrike"/>
            </a:br>
            <a:br>
              <a:rPr b="0" i="0" lang="tr" sz="1800" u="none" cap="none" strike="noStrike"/>
            </a:br>
            <a:endParaRPr b="0" i="0" sz="1400" u="none" cap="none" strike="noStrike">
              <a:solidFill>
                <a:srgbClr val="000000"/>
              </a:solidFill>
              <a:latin typeface="Arial"/>
              <a:ea typeface="Arial"/>
              <a:cs typeface="Arial"/>
              <a:sym typeface="Arial"/>
            </a:endParaRPr>
          </a:p>
        </p:txBody>
      </p:sp>
      <p:sp>
        <p:nvSpPr>
          <p:cNvPr id="267" name="Google Shape;267;p5"/>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68" name="Google Shape;268;p5"/>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69" name="Google Shape;269;p5"/>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70" name="Google Shape;270;p5"/>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Vacuum</a:t>
            </a:r>
            <a:endParaRPr b="0" i="0" sz="20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6"/>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CLUSTER komutu tabloyu fiziki olarak bir indekse göre düzenler</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Sonradan eklenen veriler bu sıraya uymaz</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İşlem tabloyu kilitler, bitene kadar tabloya erişilemez.</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İlk kez çalıştırıldığında index belirtilmesi gerekir;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 sz="1800" u="none" cap="none" strike="noStrike">
                <a:solidFill>
                  <a:srgbClr val="595959"/>
                </a:solidFill>
                <a:latin typeface="Arial"/>
                <a:ea typeface="Arial"/>
                <a:cs typeface="Arial"/>
                <a:sym typeface="Arial"/>
              </a:rPr>
              <a:t>CLUSTER tablo USING tablo_index_a;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Sonraki çalıştırılmalarında son kullanılan indexi hatırlar ve kullanır;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 sz="1800" u="none" cap="none" strike="noStrike">
                <a:solidFill>
                  <a:srgbClr val="595959"/>
                </a:solidFill>
                <a:latin typeface="Arial"/>
                <a:ea typeface="Arial"/>
                <a:cs typeface="Arial"/>
                <a:sym typeface="Arial"/>
              </a:rPr>
              <a:t>CLUSTER tablo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Tek başına çalıştırıldığında daha önce cluster edilmiş tabloları yeniden işler.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 sz="1800" u="none" cap="none" strike="noStrike">
                <a:solidFill>
                  <a:srgbClr val="595959"/>
                </a:solidFill>
                <a:latin typeface="Arial"/>
                <a:ea typeface="Arial"/>
                <a:cs typeface="Arial"/>
                <a:sym typeface="Arial"/>
              </a:rPr>
              <a:t>CLUSTER;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77" name="Google Shape;277;p6"/>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78" name="Google Shape;278;p6"/>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79" name="Google Shape;279;p6"/>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80" name="Google Shape;280;p6"/>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Cluster</a:t>
            </a:r>
            <a:endParaRPr b="0" i="0" sz="20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7"/>
          <p:cNvSpPr txBox="1"/>
          <p:nvPr/>
        </p:nvSpPr>
        <p:spPr>
          <a:xfrm>
            <a:off x="311760" y="1152360"/>
            <a:ext cx="8520120" cy="37713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tr" sz="1800" u="none" cap="none" strike="noStrike">
                <a:solidFill>
                  <a:srgbClr val="595959"/>
                </a:solidFill>
                <a:latin typeface="Arial"/>
                <a:ea typeface="Arial"/>
                <a:cs typeface="Arial"/>
                <a:sym typeface="Arial"/>
              </a:rPr>
              <a:t>REINDEX eski indeksleri yeniden oluşturur ve günceller. Aşağıdaki durumlarda faydalıdır;</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599"/>
              </a:spcBef>
              <a:spcAft>
                <a:spcPts val="0"/>
              </a:spcAft>
              <a:buClr>
                <a:srgbClr val="595959"/>
              </a:buClr>
              <a:buSzPts val="1800"/>
              <a:buFont typeface="Arial"/>
              <a:buAutoNum type="arabicPeriod"/>
            </a:pPr>
            <a:r>
              <a:rPr b="0" i="0" lang="tr" sz="1800" u="none" cap="none" strike="noStrike">
                <a:solidFill>
                  <a:srgbClr val="595959"/>
                </a:solidFill>
                <a:latin typeface="Arial"/>
                <a:ea typeface="Arial"/>
                <a:cs typeface="Arial"/>
                <a:sym typeface="Arial"/>
              </a:rPr>
              <a:t>Indeks verisi bozulmuş yada zarar görmüş ise düzeltmek için</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595959"/>
              </a:buClr>
              <a:buSzPts val="1800"/>
              <a:buFont typeface="Arial"/>
              <a:buAutoNum type="arabicPeriod"/>
            </a:pPr>
            <a:r>
              <a:rPr b="0" i="0" lang="tr" sz="1800" u="none" cap="none" strike="noStrike">
                <a:solidFill>
                  <a:srgbClr val="595959"/>
                </a:solidFill>
                <a:latin typeface="Arial"/>
                <a:ea typeface="Arial"/>
                <a:cs typeface="Arial"/>
                <a:sym typeface="Arial"/>
              </a:rPr>
              <a:t>Indeks gereğinden fazla geçersiz ve boş girdi içeriyorsa temizlemek için</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595959"/>
              </a:buClr>
              <a:buSzPts val="1800"/>
              <a:buFont typeface="Arial"/>
              <a:buAutoNum type="arabicPeriod"/>
            </a:pPr>
            <a:r>
              <a:rPr b="0" i="0" lang="tr" sz="1800" u="none" cap="none" strike="noStrike">
                <a:solidFill>
                  <a:srgbClr val="595959"/>
                </a:solidFill>
                <a:latin typeface="Arial"/>
                <a:ea typeface="Arial"/>
                <a:cs typeface="Arial"/>
                <a:sym typeface="Arial"/>
              </a:rPr>
              <a:t>Indeks ile ilgili bir parametre değişmiş ise ayarı uygulamak için</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595959"/>
              </a:buClr>
              <a:buSzPts val="1800"/>
              <a:buFont typeface="Arial"/>
              <a:buAutoNum type="arabicPeriod"/>
            </a:pPr>
            <a:r>
              <a:rPr b="0" i="0" lang="tr" sz="1800" u="none" cap="none" strike="noStrike">
                <a:solidFill>
                  <a:srgbClr val="595959"/>
                </a:solidFill>
                <a:latin typeface="Arial"/>
                <a:ea typeface="Arial"/>
                <a:cs typeface="Arial"/>
                <a:sym typeface="Arial"/>
              </a:rPr>
              <a:t>Daha önceki bir indeks işlemi başarısız olmuş ise düzeltmek için</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tr" sz="1800" u="none" cap="none" strike="noStrike">
                <a:solidFill>
                  <a:srgbClr val="595959"/>
                </a:solidFill>
                <a:latin typeface="Arial"/>
                <a:ea typeface="Arial"/>
                <a:cs typeface="Arial"/>
                <a:sym typeface="Arial"/>
              </a:rPr>
              <a:t>İşlem bitene kadar tabloya veri yazılmasını engeller.</a:t>
            </a:r>
            <a:endParaRPr b="0" i="0" sz="1800" u="none" cap="none" strike="noStrike">
              <a:solidFill>
                <a:srgbClr val="000000"/>
              </a:solidFill>
              <a:latin typeface="Arial"/>
              <a:ea typeface="Arial"/>
              <a:cs typeface="Arial"/>
              <a:sym typeface="Arial"/>
            </a:endParaRPr>
          </a:p>
        </p:txBody>
      </p:sp>
      <p:pic>
        <p:nvPicPr>
          <p:cNvPr id="286" name="Google Shape;286;p7"/>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87" name="Google Shape;287;p7"/>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88" name="Google Shape;288;p7"/>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Reindex</a:t>
            </a:r>
            <a:endParaRPr b="0" i="0" sz="20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8"/>
          <p:cNvSpPr txBox="1"/>
          <p:nvPr/>
        </p:nvSpPr>
        <p:spPr>
          <a:xfrm>
            <a:off x="311760" y="1152360"/>
            <a:ext cx="8520120" cy="37713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tr" sz="1800" u="none" cap="none" strike="noStrike">
                <a:solidFill>
                  <a:srgbClr val="595959"/>
                </a:solidFill>
                <a:latin typeface="Arial"/>
                <a:ea typeface="Arial"/>
                <a:cs typeface="Arial"/>
                <a:sym typeface="Arial"/>
              </a:rPr>
              <a:t>Tek bir indeks üzerinden kullanılabilir.</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tr" sz="1800" u="none" cap="none" strike="noStrike">
                <a:solidFill>
                  <a:srgbClr val="595959"/>
                </a:solidFill>
                <a:latin typeface="Arial"/>
                <a:ea typeface="Arial"/>
                <a:cs typeface="Arial"/>
                <a:sym typeface="Arial"/>
              </a:rPr>
              <a:t>REINDEX INDEX index_ismi;</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tr" sz="1800" u="none" cap="none" strike="noStrike">
                <a:solidFill>
                  <a:srgbClr val="595959"/>
                </a:solidFill>
                <a:latin typeface="Arial"/>
                <a:ea typeface="Arial"/>
                <a:cs typeface="Arial"/>
                <a:sym typeface="Arial"/>
              </a:rPr>
              <a:t>Bir tablonun bütün indeksler üzerinde kullanılabilir.</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tr" sz="1800" u="none" cap="none" strike="noStrike">
                <a:solidFill>
                  <a:srgbClr val="595959"/>
                </a:solidFill>
                <a:latin typeface="Arial"/>
                <a:ea typeface="Arial"/>
                <a:cs typeface="Arial"/>
                <a:sym typeface="Arial"/>
              </a:rPr>
              <a:t>REINDEX TABLE tablo_ismi;</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94" name="Google Shape;294;p8"/>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95" name="Google Shape;295;p8"/>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96" name="Google Shape;296;p8"/>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Reindex</a:t>
            </a:r>
            <a:endParaRPr b="0" i="0" sz="20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9"/>
          <p:cNvSpPr txBox="1"/>
          <p:nvPr/>
        </p:nvSpPr>
        <p:spPr>
          <a:xfrm>
            <a:off x="311760" y="1152360"/>
            <a:ext cx="8520120" cy="37713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tr" sz="1800" u="none" cap="none" strike="noStrike">
                <a:solidFill>
                  <a:srgbClr val="595959"/>
                </a:solidFill>
                <a:latin typeface="Arial"/>
                <a:ea typeface="Arial"/>
                <a:cs typeface="Arial"/>
                <a:sym typeface="Arial"/>
              </a:rPr>
              <a:t>Tablolardaki veriler değiştikçe bu istatistik verileri güncelliğini kaybeder. Bu verileri güncellemek için ANALYZE komutu kullanılır.</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tr" sz="1800" u="none" cap="none" strike="noStrike">
                <a:solidFill>
                  <a:srgbClr val="595959"/>
                </a:solidFill>
                <a:latin typeface="Arial"/>
                <a:ea typeface="Arial"/>
                <a:cs typeface="Arial"/>
                <a:sym typeface="Arial"/>
              </a:rPr>
              <a:t>Belli bir tabloyu güncellemek için;</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tr" sz="1800" u="none" cap="none" strike="noStrike">
                <a:solidFill>
                  <a:srgbClr val="595959"/>
                </a:solidFill>
                <a:latin typeface="Arial"/>
                <a:ea typeface="Arial"/>
                <a:cs typeface="Arial"/>
                <a:sym typeface="Arial"/>
              </a:rPr>
              <a:t>ANALYZE tablo_ismi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tr" sz="1800" u="none" cap="none" strike="noStrike">
                <a:solidFill>
                  <a:srgbClr val="595959"/>
                </a:solidFill>
                <a:latin typeface="Arial"/>
                <a:ea typeface="Arial"/>
                <a:cs typeface="Arial"/>
                <a:sym typeface="Arial"/>
              </a:rPr>
              <a:t>Bütün tabloları güncellemek için;</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tr" sz="1800" u="none" cap="none" strike="noStrike">
                <a:solidFill>
                  <a:srgbClr val="595959"/>
                </a:solidFill>
                <a:latin typeface="Arial"/>
                <a:ea typeface="Arial"/>
                <a:cs typeface="Arial"/>
                <a:sym typeface="Arial"/>
              </a:rPr>
              <a:t>ANALYZE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02" name="Google Shape;302;p9"/>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303" name="Google Shape;303;p9"/>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304" name="Google Shape;304;p9"/>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Analyze</a:t>
            </a:r>
            <a:endParaRPr b="0" i="0" sz="2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