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2"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3"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4"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ADD45DE-EAD2-4119-9E9F-5130333C778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381240" y="685800"/>
            <a:ext cx="6095160" cy="3428280"/>
          </a:xfrm>
          <a:prstGeom prst="rect">
            <a:avLst/>
          </a:prstGeom>
        </p:spPr>
      </p:sp>
      <p:sp>
        <p:nvSpPr>
          <p:cNvPr id="117"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gn="just">
              <a:lnSpc>
                <a:spcPct val="100000"/>
              </a:lnSpc>
              <a:spcBef>
                <a:spcPts val="1001"/>
              </a:spcBef>
              <a:tabLst>
                <a:tab algn="l" pos="0"/>
              </a:tabLst>
            </a:pPr>
            <a:r>
              <a:rPr b="0" lang="tr" sz="1100" spc="-1" strike="noStrike">
                <a:latin typeface="Arial"/>
              </a:rPr>
              <a:t>Yığın içerisindeki işlemlerden herhangi birinde bir hata oluşur ise, transaction COMMIT ile sonlandırılmış olsa bile ROLLBACK işlemi yapılacaktır.</a:t>
            </a:r>
            <a:endParaRPr b="0" lang="en-US" sz="1100" spc="-1" strike="noStrike">
              <a:latin typeface="Arial"/>
            </a:endParaRPr>
          </a:p>
          <a:p>
            <a:pPr marL="216000" indent="-216000" algn="just">
              <a:lnSpc>
                <a:spcPct val="100000"/>
              </a:lnSpc>
              <a:spcBef>
                <a:spcPts val="1001"/>
              </a:spcBef>
              <a:tabLst>
                <a:tab algn="l" pos="0"/>
              </a:tabLst>
            </a:pPr>
            <a:r>
              <a:rPr b="0" lang="tr" sz="1100" spc="-1" strike="noStrike">
                <a:latin typeface="Arial"/>
              </a:rPr>
              <a:t>İstenir ise herhangi bir hata olmaksızın COMMIT komutu uygulanmadan ROLLBACK uygulanarak işlem geri alınabilir.</a:t>
            </a:r>
            <a:endParaRPr b="0" lang="en-US" sz="1100" spc="-1" strike="noStrike">
              <a:latin typeface="Arial"/>
            </a:endParaRPr>
          </a:p>
          <a:p>
            <a:pPr marL="216000" indent="-216000" algn="just">
              <a:lnSpc>
                <a:spcPct val="100000"/>
              </a:lnSpc>
              <a:spcBef>
                <a:spcPts val="1001"/>
              </a:spcBef>
              <a:tabLst>
                <a:tab algn="l" pos="0"/>
              </a:tabLst>
            </a:pPr>
            <a:r>
              <a:rPr b="0" lang="tr" sz="1100" spc="-1" strike="noStrike">
                <a:latin typeface="Arial"/>
              </a:rPr>
              <a:t>Transaction içerisinde yapılan işlemler diğer transaction’lar tarafından görünmezdir. Dört farklı izolasyon seviyesi vardır. Bunlar: SERIALIZABLE, REPEATABLE READ, READ COMMITTED, READ UNCOMMITTED. ANSI tanımlamasında READ UNCOMMITTED olmasına karşın PostgreSQL bunu desteklemez, READ UNCOMMITTED transaction’lar READ COMMITTED olarak işleme alınır.</a:t>
            </a:r>
            <a:endParaRPr b="0" lang="en-US" sz="1100" spc="-1" strike="noStrike">
              <a:latin typeface="Arial"/>
            </a:endParaRPr>
          </a:p>
          <a:p>
            <a:pPr marL="216000" indent="-216000" algn="just">
              <a:lnSpc>
                <a:spcPct val="100000"/>
              </a:lnSpc>
              <a:spcBef>
                <a:spcPts val="1001"/>
              </a:spcBef>
              <a:tabLst>
                <a:tab algn="l" pos="0"/>
              </a:tabLst>
            </a:pPr>
            <a:r>
              <a:rPr b="0" lang="tr" sz="1100" spc="-1" strike="noStrike">
                <a:latin typeface="Arial"/>
              </a:rPr>
              <a:t>Transaction’lar aynı zamanda READ WRITE ve READ ONLY olarak da başlatılabilirler.</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381240" y="685800"/>
            <a:ext cx="6095160" cy="3428280"/>
          </a:xfrm>
          <a:prstGeom prst="rect">
            <a:avLst/>
          </a:prstGeom>
        </p:spPr>
      </p:sp>
      <p:sp>
        <p:nvSpPr>
          <p:cNvPr id="119"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gn="just">
              <a:lnSpc>
                <a:spcPct val="100000"/>
              </a:lnSpc>
              <a:spcBef>
                <a:spcPts val="1001"/>
              </a:spcBef>
              <a:tabLst>
                <a:tab algn="l" pos="0"/>
              </a:tabLst>
            </a:pPr>
            <a:r>
              <a:rPr b="0" lang="tr" sz="1100" spc="-1" strike="noStrike">
                <a:latin typeface="Arial"/>
              </a:rPr>
              <a:t>Transaction’lar ya hep ya hiç mantığı ile çalışırlar. Ancak bazı noktalarda hata oluşsa bile işlemin tamamının bundan etkilenmemesi istenebilir. Ya da hata oluşmasa bile kurtarma noktasına dönüş yapılmak istenebilir. Kurtarma noktasının adı transaction bloğu içerisinde tekil olmalıdır.</a:t>
            </a:r>
            <a:endParaRPr b="0" lang="en-US" sz="1100" spc="-1" strike="noStrike">
              <a:latin typeface="Arial"/>
            </a:endParaRPr>
          </a:p>
          <a:p>
            <a:pPr marL="216000" indent="-216000" algn="just">
              <a:lnSpc>
                <a:spcPct val="100000"/>
              </a:lnSpc>
              <a:spcBef>
                <a:spcPts val="1001"/>
              </a:spcBef>
              <a:tabLst>
                <a:tab algn="l" pos="0"/>
              </a:tabLst>
            </a:pPr>
            <a:r>
              <a:rPr b="0" lang="tr" sz="1100" spc="-1" strike="noStrike">
                <a:latin typeface="Arial"/>
              </a:rPr>
              <a:t>Hata anında ROLLBACK TO SAVEPOINT </a:t>
            </a:r>
            <a:r>
              <a:rPr b="0" i="1" lang="tr" sz="1100" spc="-1" strike="noStrike">
                <a:latin typeface="Arial"/>
              </a:rPr>
              <a:t>savepoint_adi</a:t>
            </a:r>
            <a:r>
              <a:rPr b="0" lang="tr" sz="1100" spc="-1" strike="noStrike">
                <a:latin typeface="Arial"/>
              </a:rPr>
              <a:t> komutu ile kurtarma noktasına dönüş sağlanabilir.</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381240" y="685800"/>
            <a:ext cx="6095160" cy="3428280"/>
          </a:xfrm>
          <a:prstGeom prst="rect">
            <a:avLst/>
          </a:prstGeom>
        </p:spPr>
      </p:sp>
      <p:sp>
        <p:nvSpPr>
          <p:cNvPr id="121"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gn="just">
              <a:lnSpc>
                <a:spcPct val="100000"/>
              </a:lnSpc>
              <a:spcBef>
                <a:spcPts val="1001"/>
              </a:spcBef>
              <a:tabLst>
                <a:tab algn="l" pos="0"/>
              </a:tabLst>
            </a:pPr>
            <a:r>
              <a:rPr b="0" lang="tr" sz="1100" spc="-1" strike="noStrike">
                <a:solidFill>
                  <a:srgbClr val="000000"/>
                </a:solidFill>
                <a:latin typeface="Arial"/>
              </a:rPr>
              <a:t>Fonksiyonlar içerisindeki hataların yakalanması, işlemin tamamının kaybedilmemesi veya hataya uygun olarak farklı bir işlem uygulanması için BEGIN..EXCEPTION..END yapısı kullanılır. BEGIN ile başlayan bloğun içerisinde hata oluşması halinde hata EXCEPTION tarafından yakalanır. EXCEPTION içerisinde tekrar hata olur ise bu ancak bir üst BEGIN...EXCEPTION...END yapısı tarafından yakalanabilir.</a:t>
            </a:r>
            <a:endParaRPr b="0" lang="en-US" sz="1100" spc="-1" strike="noStrike">
              <a:latin typeface="Arial"/>
            </a:endParaRPr>
          </a:p>
          <a:p>
            <a:pPr marL="216000" indent="-216000" algn="just">
              <a:lnSpc>
                <a:spcPct val="100000"/>
              </a:lnSpc>
              <a:spcBef>
                <a:spcPts val="1001"/>
              </a:spcBef>
              <a:tabLst>
                <a:tab algn="l" pos="0"/>
              </a:tabLst>
            </a:pPr>
            <a:r>
              <a:rPr b="0" lang="tr" sz="1100" spc="-1" strike="noStrike">
                <a:solidFill>
                  <a:srgbClr val="000000"/>
                </a:solidFill>
                <a:latin typeface="Arial"/>
              </a:rPr>
              <a:t>BEGIN ile başlayan bloğun içerisinde oluşan hataya bağlı olarak EXCEPTION içerisinde farklı işlemler yapılabilir. EXCEPTION bölümünde hata yakalama işlemi PostgreSQL’in hata kodları veya bunların isimleri ile gerçekleştirilebilir. Örneğin yabancı anahtar ile ilgili kısıt ihlal edildiğinde </a:t>
            </a:r>
            <a:r>
              <a:rPr b="0" i="1" lang="tr" sz="1100" spc="-1" strike="noStrike">
                <a:solidFill>
                  <a:srgbClr val="000000"/>
                </a:solidFill>
                <a:latin typeface="Arial"/>
              </a:rPr>
              <a:t>foreign_key_violation </a:t>
            </a:r>
            <a:r>
              <a:rPr b="0" lang="tr" sz="1100" spc="-1" strike="noStrike">
                <a:solidFill>
                  <a:srgbClr val="000000"/>
                </a:solidFill>
                <a:latin typeface="Arial"/>
              </a:rPr>
              <a:t>veya SQLSTATE ‘23503’ ile yakalanabilir. </a:t>
            </a:r>
            <a:r>
              <a:rPr b="0" i="1" lang="tr" sz="1100" spc="-1" strike="noStrike">
                <a:solidFill>
                  <a:srgbClr val="000000"/>
                </a:solidFill>
                <a:latin typeface="Arial"/>
              </a:rPr>
              <a:t>OTHERS</a:t>
            </a:r>
            <a:r>
              <a:rPr b="0" lang="tr" sz="1100" spc="-1" strike="noStrike">
                <a:solidFill>
                  <a:srgbClr val="000000"/>
                </a:solidFill>
                <a:latin typeface="Arial"/>
              </a:rPr>
              <a:t> özel koşulu kullanılarak bütün hatalar için aynı işlem gerçekleştirilebilir.</a:t>
            </a:r>
            <a:endParaRPr b="0" lang="en-US" sz="1100" spc="-1" strike="noStrike">
              <a:latin typeface="Arial"/>
            </a:endParaRPr>
          </a:p>
          <a:p>
            <a:pPr marL="216000" indent="-216000" algn="just">
              <a:lnSpc>
                <a:spcPct val="100000"/>
              </a:lnSpc>
              <a:spcBef>
                <a:spcPts val="1001"/>
              </a:spcBef>
              <a:tabLst>
                <a:tab algn="l" pos="0"/>
              </a:tabLst>
            </a:pPr>
            <a:r>
              <a:rPr b="0" lang="tr" sz="1100" spc="-1" strike="noStrike">
                <a:solidFill>
                  <a:srgbClr val="000000"/>
                </a:solidFill>
                <a:latin typeface="Arial"/>
              </a:rPr>
              <a:t>Yakalanmasına sıklıkla ihtiyaç duyulabilecek hatalar;</a:t>
            </a:r>
            <a:endParaRPr b="0" lang="en-US" sz="1100" spc="-1" strike="noStrike">
              <a:latin typeface="Arial"/>
            </a:endParaRPr>
          </a:p>
          <a:p>
            <a:pPr marL="457200" indent="-316800" algn="just">
              <a:lnSpc>
                <a:spcPct val="100000"/>
              </a:lnSpc>
              <a:spcBef>
                <a:spcPts val="1001"/>
              </a:spcBef>
              <a:buClr>
                <a:srgbClr val="000000"/>
              </a:buClr>
              <a:buFont typeface="Wingdings" charset="2"/>
              <a:buChar char=""/>
              <a:tabLst>
                <a:tab algn="l" pos="0"/>
              </a:tabLst>
            </a:pPr>
            <a:r>
              <a:rPr b="0" lang="tr" sz="1100" spc="-1" strike="noStrike">
                <a:solidFill>
                  <a:srgbClr val="000000"/>
                </a:solidFill>
                <a:latin typeface="Arial"/>
              </a:rPr>
              <a:t>division_by_zero</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invalid_character_value_for_cast</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invalid_parameter_value</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null_value_not_allowed</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numeric_value_out_of_range</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not_null_violation</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foreign_key_violation</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unique_violation</a:t>
            </a:r>
            <a:endParaRPr b="0" lang="en-US" sz="1100" spc="-1" strike="noStrike">
              <a:latin typeface="Arial"/>
            </a:endParaRPr>
          </a:p>
          <a:p>
            <a:pPr marL="457200" indent="-316800" algn="just">
              <a:lnSpc>
                <a:spcPct val="100000"/>
              </a:lnSpc>
              <a:buClr>
                <a:srgbClr val="000000"/>
              </a:buClr>
              <a:buFont typeface="Wingdings" charset="2"/>
              <a:buChar char=""/>
              <a:tabLst>
                <a:tab algn="l" pos="0"/>
              </a:tabLst>
            </a:pPr>
            <a:r>
              <a:rPr b="0" lang="tr" sz="1100" spc="-1" strike="noStrike">
                <a:solidFill>
                  <a:srgbClr val="000000"/>
                </a:solidFill>
                <a:latin typeface="Arial"/>
              </a:rPr>
              <a:t>check_violation</a:t>
            </a:r>
            <a:endParaRPr b="0" lang="en-US" sz="1100" spc="-1" strike="noStrike">
              <a:latin typeface="Arial"/>
            </a:endParaRPr>
          </a:p>
          <a:p>
            <a:pPr marL="457200" algn="just">
              <a:lnSpc>
                <a:spcPct val="100000"/>
              </a:lnSpc>
              <a:spcBef>
                <a:spcPts val="1001"/>
              </a:spcBef>
              <a:tabLst>
                <a:tab algn="l" pos="0"/>
              </a:tabLst>
            </a:pPr>
            <a:r>
              <a:rPr b="0" lang="tr" sz="1100" spc="-1" strike="noStrike">
                <a:solidFill>
                  <a:srgbClr val="000000"/>
                </a:solidFill>
                <a:latin typeface="Arial"/>
              </a:rPr>
              <a:t>BEGIN</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	</a:t>
            </a:r>
            <a:r>
              <a:rPr b="0" lang="tr" sz="1100" spc="-1" strike="noStrike">
                <a:solidFill>
                  <a:srgbClr val="000000"/>
                </a:solidFill>
                <a:latin typeface="Arial"/>
              </a:rPr>
              <a:t>statements</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EXCEPTION</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	</a:t>
            </a:r>
            <a:r>
              <a:rPr b="0" lang="tr" sz="1100" spc="-1" strike="noStrike">
                <a:solidFill>
                  <a:srgbClr val="000000"/>
                </a:solidFill>
                <a:latin typeface="Arial"/>
              </a:rPr>
              <a:t>WHEN condition [ OR condition ... ] THEN</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    </a:t>
            </a:r>
            <a:r>
              <a:rPr b="0" lang="tr" sz="1100" spc="-1" strike="noStrike">
                <a:solidFill>
                  <a:srgbClr val="000000"/>
                </a:solidFill>
                <a:latin typeface="Arial"/>
              </a:rPr>
              <a:t>	</a:t>
            </a:r>
            <a:r>
              <a:rPr b="0" lang="tr" sz="1100" spc="-1" strike="noStrike">
                <a:solidFill>
                  <a:srgbClr val="000000"/>
                </a:solidFill>
                <a:latin typeface="Arial"/>
              </a:rPr>
              <a:t>handler_statements</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	</a:t>
            </a:r>
            <a:r>
              <a:rPr b="0" lang="tr" sz="1100" spc="-1" strike="noStrike">
                <a:solidFill>
                  <a:srgbClr val="000000"/>
                </a:solidFill>
                <a:latin typeface="Arial"/>
              </a:rPr>
              <a:t>[ WHEN condition [ OR condition ... ] THEN</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      </a:t>
            </a:r>
            <a:r>
              <a:rPr b="0" lang="tr" sz="1100" spc="-1" strike="noStrike">
                <a:solidFill>
                  <a:srgbClr val="000000"/>
                </a:solidFill>
                <a:latin typeface="Arial"/>
              </a:rPr>
              <a:t>	</a:t>
            </a:r>
            <a:r>
              <a:rPr b="0" lang="tr" sz="1100" spc="-1" strike="noStrike">
                <a:solidFill>
                  <a:srgbClr val="000000"/>
                </a:solidFill>
                <a:latin typeface="Arial"/>
              </a:rPr>
              <a:t>handler_statements</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  </a:t>
            </a:r>
            <a:r>
              <a:rPr b="0" lang="tr" sz="1100" spc="-1" strike="noStrike">
                <a:solidFill>
                  <a:srgbClr val="000000"/>
                </a:solidFill>
                <a:latin typeface="Arial"/>
              </a:rPr>
              <a:t>	</a:t>
            </a:r>
            <a:r>
              <a:rPr b="0" lang="tr" sz="1100" spc="-1" strike="noStrike">
                <a:solidFill>
                  <a:srgbClr val="000000"/>
                </a:solidFill>
                <a:latin typeface="Arial"/>
              </a:rPr>
              <a:t>... ]</a:t>
            </a:r>
            <a:endParaRPr b="0" lang="en-US" sz="1100" spc="-1" strike="noStrike">
              <a:latin typeface="Arial"/>
            </a:endParaRPr>
          </a:p>
          <a:p>
            <a:pPr marL="457200" algn="just">
              <a:lnSpc>
                <a:spcPct val="100000"/>
              </a:lnSpc>
              <a:tabLst>
                <a:tab algn="l" pos="0"/>
              </a:tabLst>
            </a:pPr>
            <a:r>
              <a:rPr b="0" lang="tr" sz="1100" spc="-1" strike="noStrike">
                <a:solidFill>
                  <a:srgbClr val="000000"/>
                </a:solidFill>
                <a:latin typeface="Arial"/>
              </a:rPr>
              <a:t>END;</a:t>
            </a:r>
            <a:endParaRPr b="0" lang="en-US" sz="1100" spc="-1" strike="noStrike">
              <a:latin typeface="Arial"/>
            </a:endParaRPr>
          </a:p>
          <a:p>
            <a:pPr marL="457200" algn="just">
              <a:lnSpc>
                <a:spcPct val="100000"/>
              </a:lnSpc>
              <a:spcBef>
                <a:spcPts val="1001"/>
              </a:spcBef>
              <a:tabLst>
                <a:tab algn="l" pos="0"/>
              </a:tabLst>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381240" y="685800"/>
            <a:ext cx="6095160" cy="3428280"/>
          </a:xfrm>
          <a:prstGeom prst="rect">
            <a:avLst/>
          </a:prstGeom>
        </p:spPr>
      </p:sp>
      <p:sp>
        <p:nvSpPr>
          <p:cNvPr id="123"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gn="just">
              <a:lnSpc>
                <a:spcPct val="100000"/>
              </a:lnSpc>
              <a:spcBef>
                <a:spcPts val="1001"/>
              </a:spcBef>
              <a:tabLst>
                <a:tab algn="l" pos="0"/>
              </a:tabLst>
            </a:pPr>
            <a:r>
              <a:rPr b="0" lang="tr" sz="1100" spc="-1" strike="noStrike">
                <a:latin typeface="Arial"/>
              </a:rPr>
              <a:t>Transaction’lara ait anlık görüntü, başka bir transaction tarafından kullanılmak üzere dışa aktarılabilir. Yeni başlatılan transaction </a:t>
            </a:r>
            <a:r>
              <a:rPr b="0" i="1" lang="tr" sz="1100" spc="-1" strike="noStrike">
                <a:latin typeface="Arial"/>
              </a:rPr>
              <a:t>SET TRANSACTION SNAPSHOT</a:t>
            </a:r>
            <a:r>
              <a:rPr b="0" lang="tr" sz="1100" spc="-1" strike="noStrike">
                <a:latin typeface="Arial"/>
              </a:rPr>
              <a:t> komutu ile dışa aktarılan görüntüyü kullanmaya başkar. Transaction’a ait snapshot tanımlayıcısı pg_export_snapshot() komutu ile alınır ve aynı transaction içerisinde birden fazla defa transaction tanımlayıcısı alınabilir. Bu durum READ COMITTED için geçerlidir, REPEATABLE READ ile başlatılan transaction süresince pg_export_snapshot() her zaman aynı sonucu dönecektir.</a:t>
            </a:r>
            <a:endParaRPr b="0" lang="en-US" sz="1100" spc="-1" strike="noStrike">
              <a:latin typeface="Arial"/>
            </a:endParaRPr>
          </a:p>
          <a:p>
            <a:pPr marL="216000" indent="-216000" algn="just">
              <a:lnSpc>
                <a:spcPct val="100000"/>
              </a:lnSpc>
              <a:spcBef>
                <a:spcPts val="1001"/>
              </a:spcBef>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203480"/>
            <a:ext cx="8228880" cy="14223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57200" y="2761200"/>
            <a:ext cx="822888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57200" y="2761200"/>
            <a:ext cx="4015440" cy="142236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73880" y="2761200"/>
            <a:ext cx="401544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457200" y="1203480"/>
            <a:ext cx="2649600" cy="142236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239640" y="1203480"/>
            <a:ext cx="2649600" cy="142236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22080" y="1203480"/>
            <a:ext cx="2649600" cy="142236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57200" y="2761200"/>
            <a:ext cx="2649600" cy="142236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239640" y="2761200"/>
            <a:ext cx="2649600" cy="142236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022080" y="2761200"/>
            <a:ext cx="264960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457200" y="1203480"/>
            <a:ext cx="8228880" cy="2982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8228880" cy="2982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457200" y="1203480"/>
            <a:ext cx="4015440" cy="298260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4673880" y="1203480"/>
            <a:ext cx="4015440" cy="2982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11760" y="744480"/>
            <a:ext cx="8519760" cy="9513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3880" y="1203480"/>
            <a:ext cx="4015440" cy="29826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57200" y="2761200"/>
            <a:ext cx="401544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457200" y="1203480"/>
            <a:ext cx="8228880" cy="2982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440" cy="29826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673880" y="2761200"/>
            <a:ext cx="401544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57200" y="2761200"/>
            <a:ext cx="822888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457200" y="1203480"/>
            <a:ext cx="8228880" cy="142236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57200" y="2761200"/>
            <a:ext cx="822888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57200" y="2761200"/>
            <a:ext cx="4015440" cy="142236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4673880" y="2761200"/>
            <a:ext cx="401544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457200" y="1203480"/>
            <a:ext cx="2649600" cy="142236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239640" y="1203480"/>
            <a:ext cx="2649600" cy="142236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22080" y="1203480"/>
            <a:ext cx="2649600" cy="142236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57200" y="2761200"/>
            <a:ext cx="2649600" cy="142236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239640" y="2761200"/>
            <a:ext cx="2649600" cy="142236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022080" y="2761200"/>
            <a:ext cx="264960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203480"/>
            <a:ext cx="8228880" cy="2982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203480"/>
            <a:ext cx="4015440" cy="2982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3880" y="1203480"/>
            <a:ext cx="4015440" cy="2982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11760" y="744480"/>
            <a:ext cx="8519760" cy="9513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3880" y="1203480"/>
            <a:ext cx="4015440" cy="2982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57200" y="2761200"/>
            <a:ext cx="401544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440" cy="2982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73880" y="2761200"/>
            <a:ext cx="4015440" cy="14223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744480"/>
            <a:ext cx="8519760" cy="20520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4015440" cy="14223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3880" y="1203480"/>
            <a:ext cx="4015440" cy="142236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57200" y="2761200"/>
            <a:ext cx="8228880" cy="14223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8;p1" descr=""/>
          <p:cNvPicPr/>
          <p:nvPr/>
        </p:nvPicPr>
        <p:blipFill>
          <a:blip r:embed="rId2"/>
          <a:srcRect l="0" t="0" r="0" b="31261"/>
          <a:stretch/>
        </p:blipFill>
        <p:spPr>
          <a:xfrm>
            <a:off x="7720560" y="262440"/>
            <a:ext cx="1150920" cy="255960"/>
          </a:xfrm>
          <a:prstGeom prst="rect">
            <a:avLst/>
          </a:prstGeom>
          <a:ln>
            <a:noFill/>
          </a:ln>
        </p:spPr>
      </p:pic>
      <p:pic>
        <p:nvPicPr>
          <p:cNvPr id="1" name="Google Shape;9;p1" descr=""/>
          <p:cNvPicPr/>
          <p:nvPr/>
        </p:nvPicPr>
        <p:blipFill>
          <a:blip r:embed="rId3"/>
          <a:stretch/>
        </p:blipFill>
        <p:spPr>
          <a:xfrm>
            <a:off x="0" y="670680"/>
            <a:ext cx="9142920" cy="28800"/>
          </a:xfrm>
          <a:prstGeom prst="rect">
            <a:avLst/>
          </a:prstGeom>
          <a:ln>
            <a:noFill/>
          </a:ln>
        </p:spPr>
      </p:pic>
      <p:sp>
        <p:nvSpPr>
          <p:cNvPr id="2" name="CustomShape 1"/>
          <p:cNvSpPr/>
          <p:nvPr/>
        </p:nvSpPr>
        <p:spPr>
          <a:xfrm>
            <a:off x="172440" y="183240"/>
            <a:ext cx="4729680" cy="414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tr-TR" sz="3000" spc="-1" strike="noStrike">
                <a:solidFill>
                  <a:srgbClr val="000000"/>
                </a:solidFill>
                <a:latin typeface="Poppins SemiBold"/>
                <a:ea typeface="Poppins SemiBold"/>
              </a:rPr>
              <a:t>Sunum alt başlığı</a:t>
            </a:r>
            <a:endParaRPr b="0" lang="en-US" sz="3000" spc="-1" strike="noStrike">
              <a:latin typeface="Arial"/>
            </a:endParaRPr>
          </a:p>
        </p:txBody>
      </p:sp>
      <p:sp>
        <p:nvSpPr>
          <p:cNvPr id="3" name="CustomShape 2"/>
          <p:cNvSpPr/>
          <p:nvPr/>
        </p:nvSpPr>
        <p:spPr>
          <a:xfrm>
            <a:off x="172440" y="4772160"/>
            <a:ext cx="1581840" cy="2142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tr-TR" sz="1000" spc="-1" strike="noStrike">
                <a:solidFill>
                  <a:srgbClr val="000000"/>
                </a:solidFill>
                <a:latin typeface="Poppins"/>
                <a:ea typeface="Poppins"/>
              </a:rPr>
              <a:t>Her hakkı saklıdır</a:t>
            </a:r>
            <a:endParaRPr b="0" lang="en-US" sz="1000" spc="-1" strike="noStrike">
              <a:latin typeface="Arial"/>
            </a:endParaRPr>
          </a:p>
        </p:txBody>
      </p:sp>
      <p:sp>
        <p:nvSpPr>
          <p:cNvPr id="4"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744480"/>
            <a:ext cx="8519760" cy="20520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3"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Google Shape;82;p13" descr=""/>
          <p:cNvPicPr/>
          <p:nvPr/>
        </p:nvPicPr>
        <p:blipFill>
          <a:blip r:embed="rId1"/>
          <a:srcRect l="0" t="632" r="0" b="-2581"/>
          <a:stretch/>
        </p:blipFill>
        <p:spPr>
          <a:xfrm>
            <a:off x="-13680" y="106200"/>
            <a:ext cx="9170280" cy="5158800"/>
          </a:xfrm>
          <a:prstGeom prst="rect">
            <a:avLst/>
          </a:prstGeom>
          <a:ln>
            <a:noFill/>
          </a:ln>
        </p:spPr>
      </p:pic>
      <p:grpSp>
        <p:nvGrpSpPr>
          <p:cNvPr id="87" name="Group 1"/>
          <p:cNvGrpSpPr/>
          <p:nvPr/>
        </p:nvGrpSpPr>
        <p:grpSpPr>
          <a:xfrm>
            <a:off x="7006680" y="25920"/>
            <a:ext cx="2062080" cy="776160"/>
            <a:chOff x="7006680" y="25920"/>
            <a:chExt cx="2062080" cy="776160"/>
          </a:xfrm>
        </p:grpSpPr>
        <p:sp>
          <p:nvSpPr>
            <p:cNvPr id="88" name="CustomShape 2"/>
            <p:cNvSpPr/>
            <p:nvPr/>
          </p:nvSpPr>
          <p:spPr>
            <a:xfrm>
              <a:off x="7006680" y="25920"/>
              <a:ext cx="2062080" cy="530280"/>
            </a:xfrm>
            <a:prstGeom prst="rect">
              <a:avLst/>
            </a:prstGeom>
            <a:solidFill>
              <a:srgbClr val="ffffff"/>
            </a:solidFill>
            <a:ln>
              <a:noFill/>
            </a:ln>
          </p:spPr>
          <p:style>
            <a:lnRef idx="0"/>
            <a:fillRef idx="0"/>
            <a:effectRef idx="0"/>
            <a:fontRef idx="minor"/>
          </p:style>
        </p:sp>
        <p:pic>
          <p:nvPicPr>
            <p:cNvPr id="89" name="Google Shape;85;p13_1" descr=""/>
            <p:cNvPicPr/>
            <p:nvPr/>
          </p:nvPicPr>
          <p:blipFill>
            <a:blip r:embed="rId2"/>
            <a:stretch/>
          </p:blipFill>
          <p:spPr>
            <a:xfrm>
              <a:off x="7006680" y="209160"/>
              <a:ext cx="1829880" cy="592920"/>
            </a:xfrm>
            <a:prstGeom prst="rect">
              <a:avLst/>
            </a:prstGeom>
            <a:ln>
              <a:noFill/>
            </a:ln>
          </p:spPr>
        </p:pic>
      </p:grpSp>
      <p:sp>
        <p:nvSpPr>
          <p:cNvPr id="90" name="CustomShape 3"/>
          <p:cNvSpPr/>
          <p:nvPr/>
        </p:nvSpPr>
        <p:spPr>
          <a:xfrm>
            <a:off x="4754880" y="2052720"/>
            <a:ext cx="4081680" cy="9306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1" lang="tr-TR" sz="3600" spc="-1" strike="noStrike">
                <a:solidFill>
                  <a:srgbClr val="000000"/>
                </a:solidFill>
                <a:latin typeface="Poppins"/>
                <a:ea typeface="Poppins"/>
              </a:rPr>
              <a:t>Transaction’</a:t>
            </a:r>
            <a:r>
              <a:rPr b="1" lang="tr-TR" sz="3200" spc="-1" strike="noStrike">
                <a:solidFill>
                  <a:srgbClr val="000000"/>
                </a:solidFill>
                <a:latin typeface="Poppins"/>
                <a:ea typeface="Poppins"/>
              </a:rPr>
              <a:t>lar</a:t>
            </a:r>
            <a:endParaRPr b="0" lang="en-US" sz="3200" spc="-1" strike="noStrike">
              <a:latin typeface="Arial"/>
            </a:endParaRPr>
          </a:p>
        </p:txBody>
      </p:sp>
      <p:sp>
        <p:nvSpPr>
          <p:cNvPr id="91" name="CustomShape 4"/>
          <p:cNvSpPr/>
          <p:nvPr/>
        </p:nvSpPr>
        <p:spPr>
          <a:xfrm>
            <a:off x="4885560" y="4046400"/>
            <a:ext cx="3951000" cy="414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tr-TR" sz="3000" spc="-1" strike="noStrike">
                <a:solidFill>
                  <a:srgbClr val="000000"/>
                </a:solidFill>
                <a:latin typeface="Poppins SemiBold"/>
                <a:ea typeface="Poppins SemiBold"/>
              </a:rPr>
              <a:t>PFE-723</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22400" y="567360"/>
            <a:ext cx="3812400" cy="444240"/>
          </a:xfrm>
          <a:prstGeom prst="rect">
            <a:avLst/>
          </a:prstGeom>
          <a:noFill/>
          <a:ln>
            <a:noFill/>
          </a:ln>
        </p:spPr>
        <p:style>
          <a:lnRef idx="0"/>
          <a:fillRef idx="0"/>
          <a:effectRef idx="0"/>
          <a:fontRef idx="minor"/>
        </p:style>
      </p:sp>
      <p:sp>
        <p:nvSpPr>
          <p:cNvPr id="93" name="CustomShape 2"/>
          <p:cNvSpPr/>
          <p:nvPr/>
        </p:nvSpPr>
        <p:spPr>
          <a:xfrm>
            <a:off x="201960" y="1010160"/>
            <a:ext cx="8737560" cy="39981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Veritabanı sistemlerinde yer alan temel bir konsepttir.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Bir çok işlem tek bir işlem yığını içerisinde gerçekleştirilir.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Herhangi bir hata anında bütün değişiklikler geri alınır ve hata mesajı döner.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Ya hep ya hiç prensibine göre çalışmaktadır. Transaction’ın başarılı olması için yığın içerisindeki bütün işlemlerin başarılı olması gereklidir.</a:t>
            </a:r>
            <a:endParaRPr b="0" lang="en-US" sz="1800" spc="-1" strike="noStrike">
              <a:latin typeface="Arial"/>
            </a:endParaRPr>
          </a:p>
          <a:p>
            <a:pPr>
              <a:lnSpc>
                <a:spcPct val="100000"/>
              </a:lnSpc>
              <a:tabLst>
                <a:tab algn="l" pos="0"/>
              </a:tabLst>
            </a:pPr>
            <a:endParaRPr b="0" lang="en-US" sz="1800" spc="-1" strike="noStrike">
              <a:latin typeface="Arial"/>
            </a:endParaRPr>
          </a:p>
          <a:p>
            <a:pPr marL="914400">
              <a:lnSpc>
                <a:spcPct val="100000"/>
              </a:lnSpc>
              <a:tabLst>
                <a:tab algn="l" pos="0"/>
              </a:tabLst>
            </a:pPr>
            <a:r>
              <a:rPr b="0" lang="tr" sz="1800" spc="-1" strike="noStrike">
                <a:solidFill>
                  <a:srgbClr val="595959"/>
                </a:solidFill>
                <a:latin typeface="Arial"/>
                <a:ea typeface="Arial"/>
              </a:rPr>
              <a:t>BEGIN;</a:t>
            </a:r>
            <a:endParaRPr b="0" lang="en-US" sz="1800" spc="-1" strike="noStrike">
              <a:latin typeface="Arial"/>
            </a:endParaRPr>
          </a:p>
          <a:p>
            <a:pPr marL="914400">
              <a:lnSpc>
                <a:spcPct val="100000"/>
              </a:lnSpc>
              <a:tabLst>
                <a:tab algn="l" pos="0"/>
              </a:tabLst>
            </a:pPr>
            <a:r>
              <a:rPr b="0" lang="tr" sz="1800" spc="-1" strike="noStrike">
                <a:solidFill>
                  <a:srgbClr val="595959"/>
                </a:solidFill>
                <a:latin typeface="Arial"/>
                <a:ea typeface="Arial"/>
              </a:rPr>
              <a:t>…</a:t>
            </a:r>
            <a:r>
              <a:rPr b="0" lang="tr" sz="1800" spc="-1" strike="noStrike">
                <a:solidFill>
                  <a:srgbClr val="595959"/>
                </a:solidFill>
                <a:latin typeface="Arial"/>
                <a:ea typeface="Arial"/>
              </a:rPr>
              <a:t>..</a:t>
            </a:r>
            <a:endParaRPr b="0" lang="en-US" sz="1800" spc="-1" strike="noStrike">
              <a:latin typeface="Arial"/>
            </a:endParaRPr>
          </a:p>
          <a:p>
            <a:pPr marL="914400">
              <a:lnSpc>
                <a:spcPct val="100000"/>
              </a:lnSpc>
              <a:tabLst>
                <a:tab algn="l" pos="0"/>
              </a:tabLst>
            </a:pPr>
            <a:r>
              <a:rPr b="0" lang="tr" sz="1800" spc="-1" strike="noStrike">
                <a:solidFill>
                  <a:srgbClr val="595959"/>
                </a:solidFill>
                <a:latin typeface="Arial"/>
                <a:ea typeface="Arial"/>
              </a:rPr>
              <a:t>COMMIT;</a:t>
            </a:r>
            <a:endParaRPr b="0" lang="en-US" sz="1800" spc="-1" strike="noStrike">
              <a:latin typeface="Arial"/>
            </a:endParaRPr>
          </a:p>
        </p:txBody>
      </p:sp>
      <p:sp>
        <p:nvSpPr>
          <p:cNvPr id="94" name="CustomShape 3"/>
          <p:cNvSpPr/>
          <p:nvPr/>
        </p:nvSpPr>
        <p:spPr>
          <a:xfrm>
            <a:off x="7285320" y="4822200"/>
            <a:ext cx="1781640" cy="3538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0" lang="tr" sz="800" spc="-1" strike="noStrike">
                <a:solidFill>
                  <a:srgbClr val="000000"/>
                </a:solidFill>
                <a:latin typeface="Arial"/>
                <a:ea typeface="Arial"/>
              </a:rPr>
              <a:t>© Profelis Ltd. Tüm hakları saklıdır</a:t>
            </a:r>
            <a:endParaRPr b="0" lang="en-US" sz="800" spc="-1" strike="noStrike">
              <a:latin typeface="Arial"/>
            </a:endParaRPr>
          </a:p>
        </p:txBody>
      </p:sp>
      <p:pic>
        <p:nvPicPr>
          <p:cNvPr id="95" name="Google Shape;92;p14_0" descr=""/>
          <p:cNvPicPr/>
          <p:nvPr/>
        </p:nvPicPr>
        <p:blipFill>
          <a:blip r:embed="rId1"/>
          <a:srcRect l="0" t="0" r="0" b="31261"/>
          <a:stretch/>
        </p:blipFill>
        <p:spPr>
          <a:xfrm>
            <a:off x="7722000" y="323640"/>
            <a:ext cx="1150920" cy="255960"/>
          </a:xfrm>
          <a:prstGeom prst="rect">
            <a:avLst/>
          </a:prstGeom>
          <a:ln>
            <a:noFill/>
          </a:ln>
        </p:spPr>
      </p:pic>
      <p:pic>
        <p:nvPicPr>
          <p:cNvPr id="96" name="Google Shape;93;p14_0" descr=""/>
          <p:cNvPicPr/>
          <p:nvPr/>
        </p:nvPicPr>
        <p:blipFill>
          <a:blip r:embed="rId2"/>
          <a:stretch/>
        </p:blipFill>
        <p:spPr>
          <a:xfrm>
            <a:off x="1440" y="731880"/>
            <a:ext cx="9142920" cy="28800"/>
          </a:xfrm>
          <a:prstGeom prst="rect">
            <a:avLst/>
          </a:prstGeom>
          <a:ln>
            <a:noFill/>
          </a:ln>
        </p:spPr>
      </p:pic>
      <p:sp>
        <p:nvSpPr>
          <p:cNvPr id="97" name="CustomShape 4"/>
          <p:cNvSpPr/>
          <p:nvPr/>
        </p:nvSpPr>
        <p:spPr>
          <a:xfrm>
            <a:off x="75600" y="291600"/>
            <a:ext cx="7537680" cy="414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tr-TR" sz="2000" spc="-1" strike="noStrike">
                <a:solidFill>
                  <a:srgbClr val="000000"/>
                </a:solidFill>
                <a:latin typeface="Poppins SemiBold"/>
                <a:ea typeface="Poppins SemiBold"/>
              </a:rPr>
              <a:t>Transaction’lar</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22400" y="567360"/>
            <a:ext cx="3812400" cy="444240"/>
          </a:xfrm>
          <a:prstGeom prst="rect">
            <a:avLst/>
          </a:prstGeom>
          <a:noFill/>
          <a:ln>
            <a:noFill/>
          </a:ln>
        </p:spPr>
        <p:style>
          <a:lnRef idx="0"/>
          <a:fillRef idx="0"/>
          <a:effectRef idx="0"/>
          <a:fontRef idx="minor"/>
        </p:style>
      </p:sp>
      <p:sp>
        <p:nvSpPr>
          <p:cNvPr id="99" name="CustomShape 2"/>
          <p:cNvSpPr/>
          <p:nvPr/>
        </p:nvSpPr>
        <p:spPr>
          <a:xfrm>
            <a:off x="201960" y="1010160"/>
            <a:ext cx="8737560" cy="39981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Transaction içerisinde kurtarma noktası oluşturur.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Transaction’ın tamamının değil bir bölümünün iptal olması sağlanabilir.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Hata olmasa bile kontroller ile kurtarma noktasına dönüş yapılmak istenebilir.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Fonksiyonlar içerisinde kullanılamazlar. </a:t>
            </a:r>
            <a:endParaRPr b="0" lang="en-US" sz="1800" spc="-1" strike="noStrike">
              <a:latin typeface="Arial"/>
            </a:endParaRPr>
          </a:p>
          <a:p>
            <a:pPr>
              <a:lnSpc>
                <a:spcPct val="100000"/>
              </a:lnSpc>
              <a:tabLst>
                <a:tab algn="l" pos="0"/>
              </a:tabLst>
            </a:pPr>
            <a:endParaRPr b="0" lang="en-US" sz="1800" spc="-1" strike="noStrike">
              <a:latin typeface="Arial"/>
            </a:endParaRPr>
          </a:p>
          <a:p>
            <a:pPr marL="914400">
              <a:lnSpc>
                <a:spcPct val="100000"/>
              </a:lnSpc>
              <a:tabLst>
                <a:tab algn="l" pos="0"/>
              </a:tabLst>
            </a:pPr>
            <a:r>
              <a:rPr b="0" lang="tr" sz="1800" spc="-1" strike="noStrike">
                <a:solidFill>
                  <a:srgbClr val="595959"/>
                </a:solidFill>
                <a:latin typeface="Arial"/>
                <a:ea typeface="Arial"/>
              </a:rPr>
              <a:t>SAVEPOINT savepoint_name</a:t>
            </a:r>
            <a:endParaRPr b="0" lang="en-US" sz="1800" spc="-1" strike="noStrike">
              <a:latin typeface="Arial"/>
            </a:endParaRPr>
          </a:p>
        </p:txBody>
      </p:sp>
      <p:sp>
        <p:nvSpPr>
          <p:cNvPr id="100" name="CustomShape 3"/>
          <p:cNvSpPr/>
          <p:nvPr/>
        </p:nvSpPr>
        <p:spPr>
          <a:xfrm>
            <a:off x="7285320" y="4822200"/>
            <a:ext cx="1781640" cy="3538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0" lang="tr" sz="800" spc="-1" strike="noStrike">
                <a:solidFill>
                  <a:srgbClr val="000000"/>
                </a:solidFill>
                <a:latin typeface="Arial"/>
                <a:ea typeface="Arial"/>
              </a:rPr>
              <a:t>© Profelis Ltd. Tüm hakları saklıdır</a:t>
            </a:r>
            <a:endParaRPr b="0" lang="en-US" sz="800" spc="-1" strike="noStrike">
              <a:latin typeface="Arial"/>
            </a:endParaRPr>
          </a:p>
        </p:txBody>
      </p:sp>
      <p:pic>
        <p:nvPicPr>
          <p:cNvPr id="101" name="Google Shape;92;p14_2" descr=""/>
          <p:cNvPicPr/>
          <p:nvPr/>
        </p:nvPicPr>
        <p:blipFill>
          <a:blip r:embed="rId1"/>
          <a:srcRect l="0" t="0" r="0" b="31261"/>
          <a:stretch/>
        </p:blipFill>
        <p:spPr>
          <a:xfrm>
            <a:off x="7722000" y="323640"/>
            <a:ext cx="1150920" cy="255960"/>
          </a:xfrm>
          <a:prstGeom prst="rect">
            <a:avLst/>
          </a:prstGeom>
          <a:ln>
            <a:noFill/>
          </a:ln>
        </p:spPr>
      </p:pic>
      <p:pic>
        <p:nvPicPr>
          <p:cNvPr id="102" name="Google Shape;93;p14_2" descr=""/>
          <p:cNvPicPr/>
          <p:nvPr/>
        </p:nvPicPr>
        <p:blipFill>
          <a:blip r:embed="rId2"/>
          <a:stretch/>
        </p:blipFill>
        <p:spPr>
          <a:xfrm>
            <a:off x="1440" y="731880"/>
            <a:ext cx="9142920" cy="28800"/>
          </a:xfrm>
          <a:prstGeom prst="rect">
            <a:avLst/>
          </a:prstGeom>
          <a:ln>
            <a:noFill/>
          </a:ln>
        </p:spPr>
      </p:pic>
      <p:sp>
        <p:nvSpPr>
          <p:cNvPr id="103" name="CustomShape 4"/>
          <p:cNvSpPr/>
          <p:nvPr/>
        </p:nvSpPr>
        <p:spPr>
          <a:xfrm>
            <a:off x="75600" y="291600"/>
            <a:ext cx="7537680" cy="414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tr-TR" sz="2000" spc="-1" strike="noStrike">
                <a:solidFill>
                  <a:srgbClr val="000000"/>
                </a:solidFill>
                <a:latin typeface="Poppins SemiBold"/>
                <a:ea typeface="Poppins SemiBold"/>
              </a:rPr>
              <a:t>Savepoint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22400" y="567360"/>
            <a:ext cx="3812400" cy="444240"/>
          </a:xfrm>
          <a:prstGeom prst="rect">
            <a:avLst/>
          </a:prstGeom>
          <a:noFill/>
          <a:ln>
            <a:noFill/>
          </a:ln>
        </p:spPr>
        <p:style>
          <a:lnRef idx="0"/>
          <a:fillRef idx="0"/>
          <a:effectRef idx="0"/>
          <a:fontRef idx="minor"/>
        </p:style>
      </p:sp>
      <p:sp>
        <p:nvSpPr>
          <p:cNvPr id="105" name="CustomShape 2"/>
          <p:cNvSpPr/>
          <p:nvPr/>
        </p:nvSpPr>
        <p:spPr>
          <a:xfrm>
            <a:off x="201960" y="1010160"/>
            <a:ext cx="8737560" cy="39981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Fonksiyonlar için BEGIN..EXCEPTION..END yapısı kullanılır.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Üretilen hatanın cinsine göre işlem seçimi yapılabilir.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Yakalanmasına sıklıkla ihtiyaç duyulabilecek hatalar;</a:t>
            </a:r>
            <a:endParaRPr b="0" lang="en-US" sz="18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division_by_zero</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invalid_character_value_for_cast</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invalid_parameter_value</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null_value_not_allowed</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numeric_value_out_of_range</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not_null_violation</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foreign_key_violation</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unique_violation</a:t>
            </a:r>
            <a:endParaRPr b="0" lang="en-US" sz="1400" spc="-1" strike="noStrike">
              <a:latin typeface="Arial"/>
            </a:endParaRPr>
          </a:p>
          <a:p>
            <a:pPr lvl="1" marL="914400" indent="-316800">
              <a:lnSpc>
                <a:spcPct val="100000"/>
              </a:lnSpc>
              <a:buClr>
                <a:srgbClr val="595959"/>
              </a:buClr>
              <a:buFont typeface="Arial"/>
              <a:buChar char="○"/>
              <a:tabLst>
                <a:tab algn="l" pos="0"/>
              </a:tabLst>
            </a:pPr>
            <a:r>
              <a:rPr b="0" lang="tr" sz="1400" spc="-1" strike="noStrike">
                <a:solidFill>
                  <a:srgbClr val="595959"/>
                </a:solidFill>
                <a:latin typeface="Arial"/>
                <a:ea typeface="Arial"/>
              </a:rPr>
              <a:t>check_violation</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06" name="CustomShape 3"/>
          <p:cNvSpPr/>
          <p:nvPr/>
        </p:nvSpPr>
        <p:spPr>
          <a:xfrm>
            <a:off x="7285320" y="4822200"/>
            <a:ext cx="1781640" cy="3538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0" lang="tr" sz="800" spc="-1" strike="noStrike">
                <a:solidFill>
                  <a:srgbClr val="000000"/>
                </a:solidFill>
                <a:latin typeface="Arial"/>
                <a:ea typeface="Arial"/>
              </a:rPr>
              <a:t>© Profelis Ltd. Tüm hakları saklıdır</a:t>
            </a:r>
            <a:endParaRPr b="0" lang="en-US" sz="800" spc="-1" strike="noStrike">
              <a:latin typeface="Arial"/>
            </a:endParaRPr>
          </a:p>
        </p:txBody>
      </p:sp>
      <p:pic>
        <p:nvPicPr>
          <p:cNvPr id="107" name="Google Shape;92;p14_3" descr=""/>
          <p:cNvPicPr/>
          <p:nvPr/>
        </p:nvPicPr>
        <p:blipFill>
          <a:blip r:embed="rId1"/>
          <a:srcRect l="0" t="0" r="0" b="31261"/>
          <a:stretch/>
        </p:blipFill>
        <p:spPr>
          <a:xfrm>
            <a:off x="7722000" y="323640"/>
            <a:ext cx="1150920" cy="255960"/>
          </a:xfrm>
          <a:prstGeom prst="rect">
            <a:avLst/>
          </a:prstGeom>
          <a:ln>
            <a:noFill/>
          </a:ln>
        </p:spPr>
      </p:pic>
      <p:pic>
        <p:nvPicPr>
          <p:cNvPr id="108" name="Google Shape;93;p14_3" descr=""/>
          <p:cNvPicPr/>
          <p:nvPr/>
        </p:nvPicPr>
        <p:blipFill>
          <a:blip r:embed="rId2"/>
          <a:stretch/>
        </p:blipFill>
        <p:spPr>
          <a:xfrm>
            <a:off x="1440" y="731880"/>
            <a:ext cx="9142920" cy="28800"/>
          </a:xfrm>
          <a:prstGeom prst="rect">
            <a:avLst/>
          </a:prstGeom>
          <a:ln>
            <a:noFill/>
          </a:ln>
        </p:spPr>
      </p:pic>
      <p:sp>
        <p:nvSpPr>
          <p:cNvPr id="109" name="CustomShape 4"/>
          <p:cNvSpPr/>
          <p:nvPr/>
        </p:nvSpPr>
        <p:spPr>
          <a:xfrm>
            <a:off x="75600" y="291600"/>
            <a:ext cx="7537680" cy="414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tr-TR" sz="2000" spc="-1" strike="noStrike">
                <a:solidFill>
                  <a:srgbClr val="000000"/>
                </a:solidFill>
                <a:latin typeface="Poppins SemiBold"/>
                <a:ea typeface="Poppins SemiBold"/>
              </a:rPr>
              <a:t>BEGIN...EXCEPTION...END</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22400" y="567360"/>
            <a:ext cx="3812400" cy="444240"/>
          </a:xfrm>
          <a:prstGeom prst="rect">
            <a:avLst/>
          </a:prstGeom>
          <a:noFill/>
          <a:ln>
            <a:noFill/>
          </a:ln>
        </p:spPr>
        <p:style>
          <a:lnRef idx="0"/>
          <a:fillRef idx="0"/>
          <a:effectRef idx="0"/>
          <a:fontRef idx="minor"/>
        </p:style>
      </p:sp>
      <p:sp>
        <p:nvSpPr>
          <p:cNvPr id="111" name="CustomShape 2"/>
          <p:cNvSpPr/>
          <p:nvPr/>
        </p:nvSpPr>
        <p:spPr>
          <a:xfrm>
            <a:off x="201960" y="1010160"/>
            <a:ext cx="8737560" cy="39981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pg_export_snapshot() ile snapshot dışa aktarılabilir ve yeni transaction snapshot tanımlayıcısı ile başlatılabilir.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Yeni transaction </a:t>
            </a:r>
            <a:r>
              <a:rPr b="0" i="1" lang="tr" sz="1800" spc="-1" strike="noStrike">
                <a:solidFill>
                  <a:srgbClr val="595959"/>
                </a:solidFill>
                <a:latin typeface="Arial"/>
                <a:ea typeface="Arial"/>
              </a:rPr>
              <a:t>SET TRANSACTION SNAPSHOT</a:t>
            </a:r>
            <a:r>
              <a:rPr b="0" lang="tr" sz="1800" spc="-1" strike="noStrike">
                <a:solidFill>
                  <a:srgbClr val="595959"/>
                </a:solidFill>
                <a:latin typeface="Arial"/>
                <a:ea typeface="Arial"/>
              </a:rPr>
              <a:t> komutu ile başlatılmalıdır.</a:t>
            </a:r>
            <a:endParaRPr b="0" lang="en-US" sz="1800" spc="-1" strike="noStrike">
              <a:latin typeface="Arial"/>
            </a:endParaRPr>
          </a:p>
          <a:p>
            <a:pPr>
              <a:lnSpc>
                <a:spcPct val="100000"/>
              </a:lnSpc>
              <a:tabLst>
                <a:tab algn="l" pos="0"/>
              </a:tabLst>
            </a:pPr>
            <a:endParaRPr b="0" lang="en-US" sz="1800" spc="-1" strike="noStrike">
              <a:latin typeface="Arial"/>
            </a:endParaRPr>
          </a:p>
          <a:p>
            <a:pPr marL="457200" indent="-342360">
              <a:lnSpc>
                <a:spcPct val="100000"/>
              </a:lnSpc>
              <a:buClr>
                <a:srgbClr val="595959"/>
              </a:buClr>
              <a:buFont typeface="Arial"/>
              <a:buChar char="●"/>
              <a:tabLst>
                <a:tab algn="l" pos="0"/>
              </a:tabLst>
            </a:pPr>
            <a:r>
              <a:rPr b="0" lang="tr" sz="1800" spc="-1" strike="noStrike">
                <a:solidFill>
                  <a:srgbClr val="595959"/>
                </a:solidFill>
                <a:latin typeface="Arial"/>
                <a:ea typeface="Arial"/>
              </a:rPr>
              <a:t>Aynı transaction içerisinde birden fazla defa snapshot dışa aktarılabilir.</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12" name="CustomShape 3"/>
          <p:cNvSpPr/>
          <p:nvPr/>
        </p:nvSpPr>
        <p:spPr>
          <a:xfrm>
            <a:off x="7285320" y="4822200"/>
            <a:ext cx="1781640" cy="353880"/>
          </a:xfrm>
          <a:prstGeom prst="rect">
            <a:avLst/>
          </a:prstGeom>
          <a:noFill/>
          <a:ln>
            <a:noFill/>
          </a:ln>
        </p:spPr>
        <p:style>
          <a:lnRef idx="0"/>
          <a:fillRef idx="0"/>
          <a:effectRef idx="0"/>
          <a:fontRef idx="minor"/>
        </p:style>
        <p:txBody>
          <a:bodyPr lIns="90000" rIns="90000" tIns="91440" bIns="91440">
            <a:noAutofit/>
          </a:bodyPr>
          <a:p>
            <a:pPr algn="r">
              <a:lnSpc>
                <a:spcPct val="100000"/>
              </a:lnSpc>
              <a:tabLst>
                <a:tab algn="l" pos="0"/>
              </a:tabLst>
            </a:pPr>
            <a:r>
              <a:rPr b="0" lang="tr" sz="800" spc="-1" strike="noStrike">
                <a:solidFill>
                  <a:srgbClr val="000000"/>
                </a:solidFill>
                <a:latin typeface="Arial"/>
                <a:ea typeface="Arial"/>
              </a:rPr>
              <a:t>© Profelis Ltd. Tüm hakları saklıdır</a:t>
            </a:r>
            <a:endParaRPr b="0" lang="en-US" sz="800" spc="-1" strike="noStrike">
              <a:latin typeface="Arial"/>
            </a:endParaRPr>
          </a:p>
        </p:txBody>
      </p:sp>
      <p:pic>
        <p:nvPicPr>
          <p:cNvPr id="113" name="Google Shape;92;p14_4" descr=""/>
          <p:cNvPicPr/>
          <p:nvPr/>
        </p:nvPicPr>
        <p:blipFill>
          <a:blip r:embed="rId1"/>
          <a:srcRect l="0" t="0" r="0" b="31261"/>
          <a:stretch/>
        </p:blipFill>
        <p:spPr>
          <a:xfrm>
            <a:off x="7722000" y="323640"/>
            <a:ext cx="1150920" cy="255960"/>
          </a:xfrm>
          <a:prstGeom prst="rect">
            <a:avLst/>
          </a:prstGeom>
          <a:ln>
            <a:noFill/>
          </a:ln>
        </p:spPr>
      </p:pic>
      <p:pic>
        <p:nvPicPr>
          <p:cNvPr id="114" name="Google Shape;93;p14_4" descr=""/>
          <p:cNvPicPr/>
          <p:nvPr/>
        </p:nvPicPr>
        <p:blipFill>
          <a:blip r:embed="rId2"/>
          <a:stretch/>
        </p:blipFill>
        <p:spPr>
          <a:xfrm>
            <a:off x="1440" y="731880"/>
            <a:ext cx="9142920" cy="28800"/>
          </a:xfrm>
          <a:prstGeom prst="rect">
            <a:avLst/>
          </a:prstGeom>
          <a:ln>
            <a:noFill/>
          </a:ln>
        </p:spPr>
      </p:pic>
      <p:sp>
        <p:nvSpPr>
          <p:cNvPr id="115" name="CustomShape 4"/>
          <p:cNvSpPr/>
          <p:nvPr/>
        </p:nvSpPr>
        <p:spPr>
          <a:xfrm>
            <a:off x="75600" y="291600"/>
            <a:ext cx="7537680" cy="4147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tr-TR" sz="2000" spc="-1" strike="noStrike">
                <a:solidFill>
                  <a:srgbClr val="000000"/>
                </a:solidFill>
                <a:latin typeface="Poppins SemiBold"/>
                <a:ea typeface="Poppins SemiBold"/>
              </a:rPr>
              <a:t>Transaction’ı Dışa Aktarma</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2021-12-21T15:22:08Z</dcterms:modified>
  <cp:revision>2</cp:revision>
  <dc:subject/>
  <dc:title/>
</cp:coreProperties>
</file>