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 id="2147483687" r:id="rId6"/>
  </p:sldMasterIdLst>
  <p:notesMasterIdLst>
    <p:notesMasterId r:id="rId7"/>
  </p:notesMasterIdLst>
  <p:sldIdLst>
    <p:sldId id="256" r:id="rId8"/>
    <p:sldId id="257" r:id="rId9"/>
    <p:sldId id="258" r:id="rId10"/>
    <p:sldId id="259" r:id="rId11"/>
    <p:sldId id="260" r:id="rId12"/>
  </p:sldIdLst>
  <p:sldSz cy="5143500" cx="9144000"/>
  <p:notesSz cx="6858000" cy="9144000"/>
  <p:embeddedFontLst>
    <p:embeddedFont>
      <p:font typeface="Poppins"/>
      <p:regular r:id="rId13"/>
      <p:bold r:id="rId14"/>
      <p:italic r:id="rId15"/>
      <p:boldItalic r:id="rId16"/>
    </p:embeddedFont>
    <p:embeddedFont>
      <p:font typeface="Poppins SemiBold"/>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yJ2cMxgtTzfIfVx4J0Qfd2kLo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SemiBold-boldItalic.fntdata"/><Relationship Id="rId11" Type="http://schemas.openxmlformats.org/officeDocument/2006/relationships/slide" Target="slides/slide4.xml"/><Relationship Id="rId10" Type="http://schemas.openxmlformats.org/officeDocument/2006/relationships/slide" Target="slides/slide3.xml"/><Relationship Id="rId21" Type="http://customschemas.google.com/relationships/presentationmetadata" Target="metadata"/><Relationship Id="rId13" Type="http://schemas.openxmlformats.org/officeDocument/2006/relationships/font" Target="fonts/Poppins-regular.fntdata"/><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15" Type="http://schemas.openxmlformats.org/officeDocument/2006/relationships/font" Target="fonts/Poppins-italic.fntdata"/><Relationship Id="rId14" Type="http://schemas.openxmlformats.org/officeDocument/2006/relationships/font" Target="fonts/Poppins-bold.fntdata"/><Relationship Id="rId17" Type="http://schemas.openxmlformats.org/officeDocument/2006/relationships/font" Target="fonts/PoppinsSemiBold-regular.fntdata"/><Relationship Id="rId16" Type="http://schemas.openxmlformats.org/officeDocument/2006/relationships/font" Target="fonts/Poppins-boldItalic.fntdata"/><Relationship Id="rId5" Type="http://schemas.openxmlformats.org/officeDocument/2006/relationships/slideMaster" Target="slideMasters/slideMaster3.xml"/><Relationship Id="rId19" Type="http://schemas.openxmlformats.org/officeDocument/2006/relationships/font" Target="fonts/PoppinsSemiBold-italic.fntdata"/><Relationship Id="rId6" Type="http://schemas.openxmlformats.org/officeDocument/2006/relationships/slideMaster" Target="slideMasters/slideMaster4.xml"/><Relationship Id="rId18" Type="http://schemas.openxmlformats.org/officeDocument/2006/relationships/font" Target="fonts/PoppinsSemiBold-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tr"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3" name="Google Shape;223;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3" name="Google Shape;233;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3: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lang="tr" sz="1100" strike="noStrike">
                <a:latin typeface="Arial"/>
                <a:ea typeface="Arial"/>
                <a:cs typeface="Arial"/>
                <a:sym typeface="Arial"/>
              </a:rPr>
              <a:t>Bir sunucu üzerinde birden fazla PostgreSQL servisi çalıştırılabilir. Her PostgreSQL servisinin kendisine ait bir veri dizini bulunmalıdır ve servislerin birbirleri ile veri dizinlerini ve tablespace’lerini paylaşmaması gerekir. Her postgres sunucu süreci (instance, örnek) başlatılması anında farklı portları dinleyecek şekilde çalıştırılmalıdır. Bir IP:Port çifti birden fazla süreç tarafından dinlenemez. Aynı zamanda kullanılan bellek alanları da postgres örnekleri tarafından paylaşılmaz. Bu nedenle shared_buffer, work_mem ve max_connection gibi bellek kullanımını doğrudan etkileyen yapılandırma parametreleri aynı sunucu üzerinde birden fazla örnek çalıştırırken dikkatli şekilde atanmalıdır. Örneğin sunucu üzerinde yeterli miktarda boş bellek alanı bulunmaması halinde çalıştırılmak istenen postgres örneği shared_buffer’ı ayıramayacak ve buna bağlı olarak da başlayamayacaktır. Aynı şekilde huge page kullanılıyor ise işletim sisteminde de çalıştırılan bütün örneklere yetecek kadar huge page’in sysctl.conf içerisinde atanmış olmasına dikkat edilmelidir.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Çalışan postgres örneklerinden her birisinin kendisine ait veri dizini, port, bellek alanı, process id’si (pid), tablespace’leri vardır. Bir tablespace dizin yolu sadece bir postgres örneği için tanımlanmamalıdır ve bir veri dizini üzerinde yalnızca 1 postgres örneğinin çalıştırılmasına dikkat edilmelidir. Aksi durumda veritabanında bozulmalar ile karşılaşılabilir.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Örnekler arasında veri paylaşımları global nesneler düzeyinde de gerçekleşmezler. Sadece aynı sunucu üzerinde çalışır ve aynı sistem kaynaklarını tüketirler. Örnekler arasında iletişim kurulmak istendiği taktirde foreign data wrapper veya dblink gibi eklentiler kullanılabilir.</a:t>
            </a:r>
            <a:endParaRPr b="0" sz="1100"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4: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lang="tr" sz="1100" strike="noStrike">
                <a:latin typeface="Arial"/>
                <a:ea typeface="Arial"/>
                <a:cs typeface="Arial"/>
                <a:sym typeface="Arial"/>
              </a:rPr>
              <a:t>initdb komut satırı aracı ile aynı sunucu üzerinde çalışacak olan ikincil postgres örneğinin veri dizini oluşturulabilir veya var olan başka bir Cluster’ın veri dizini sunucuya aktarılarılabilir. Çalışacak olan ikincil postgres örneğinin çalışacağı port ve kullanacağı bellek miktarı servisin başlatmadan önce düzenlenmelidir. Düzenleme posgresql.conf içerisinden yapılabileceği gibi pg_ctl ile servisin başlatılması sırasında parametreler ile de postgres’e çalışacağı port ve kulanacağı bellek miktarı bildirilebilir. Tek seferlik veya geçici kullanımlar için bellek ve port değerlerinin pg_ctl’ye parametre olarak verilmesi pratik olsa da sürekli bir kullanım gerçekleşecek ise değişikliklerin postgresql.conf üzerinden yapılması faydalı olacaktır.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postgres çalıştırılabilir dosyasının ikincil servis çalıştırılırken sık kullanılabilecek komut satırı parametreleri aşağıdaki gibidir.</a:t>
            </a:r>
            <a:endParaRPr b="0" sz="1100" strike="noStrike">
              <a:latin typeface="Arial"/>
              <a:ea typeface="Arial"/>
              <a:cs typeface="Arial"/>
              <a:sym typeface="Arial"/>
            </a:endParaRPr>
          </a:p>
          <a:p>
            <a:pPr indent="-317160" lvl="0" marL="457200" rtl="0" algn="just">
              <a:lnSpc>
                <a:spcPct val="100000"/>
              </a:lnSpc>
              <a:spcBef>
                <a:spcPts val="1001"/>
              </a:spcBef>
              <a:spcAft>
                <a:spcPts val="0"/>
              </a:spcAft>
              <a:buClr>
                <a:srgbClr val="000000"/>
              </a:buClr>
              <a:buSzPts val="1100"/>
              <a:buFont typeface="Noto Sans Symbols"/>
              <a:buChar char="●"/>
            </a:pPr>
            <a:r>
              <a:rPr b="0" lang="tr" sz="1100" strike="noStrike">
                <a:latin typeface="Arial"/>
                <a:ea typeface="Arial"/>
                <a:cs typeface="Arial"/>
                <a:sym typeface="Arial"/>
              </a:rPr>
              <a:t>-B nbuffers		: PostgreSQL’in kullanacağı shared_buffers miktarı</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-S work_mem		: Sıralama işlemlerinin yapılacağı work_mem’in boyutu</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-N max_connections	: Yapılabilecek maksimum bağlantı sayısı</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-p port			: PortgreSQL servisinin çalışacağı portu belirler</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-h host			: PostgreSQL servisinin dinleyeceği IP adreslerini bildirir. Virgül ile ayrılmış olarak birden fazla IP adresi veya hostname yazılabilir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Bu parametreler postgres çalıştırılabilir dosyasının aldığı parametrelerdir. pg_ctl ile servisin çalıştırılması sırasında bu parametrelerin postgres’e iletilmesi için -o parametresi ile pg_ctl’ye bildirilmesi gereklidir. Örneğin servisin 128MB shared_buffers ve 5433 portundan çalışmasını istiyo isek pg_ctl’ye bu parametreler aşağıdaki şekli ile verilmelidir.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pg_ctl -o ‘-B 128MB -p 5433’ -D /postgres/data/dizini start</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110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5: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lang="tr" sz="1100" strike="noStrike">
                <a:latin typeface="Arial"/>
                <a:ea typeface="Arial"/>
                <a:cs typeface="Arial"/>
                <a:sym typeface="Arial"/>
              </a:rPr>
              <a:t>Aynı sunucu üzerinde çalıştırılacak olan PostgreSQL’lerin aynı versiyonda olma zorunlulukları yoktur. Aynı sunucu üzerine birden fazla versiyonda PostgreSQL kurulabilir ve birlikte çalıştırılabilirler. PostgreSQL kurulumları repo üzerinden derlenmiş paketler ile olabileceği gibi sunucu üzerinde derlenmiş versiyonlar da olabilirler. Dikkat edilmesi gereken nokta sunucu üzerine kurulan PostgreSQL versiyonu ile Cluster’ın versiyonlarının ve diğer parametrelerinni birbiri ile uyumlu olmasıdır. Örneğin tablo segment büyüklüğü Cluster’ın ve PostgreSQL derlemesinin farklı ise, bu PostgreSQL paketi ile bu Cluster üzerinde Postgres servisi başlatılamayacaktır. Bu gibi durumlara elle derleme işlemi gerçekleştirilmesi halinde dikkat edilmesi gerekmektedir. Repo’lar üzerinden edinilecek derlenmiş paketler, PostgreSQL topluluğu tarafından belirlenmiş varsayılan parametreler ile derlendikleri için bu gibi olasılıklar her zaman repo kaynaklarının kullanılması ile ortadan kaldırılabilir.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Aynı sunucu üzerinde birden fazla versiyonda PostgreSQL kurulumu gerçekleştirmek ve çalıştırmak en sık olarak sürüm yükseltme süreçlerinde kullanılmaktadır. Örneğin pg_upgrade ile sürüm yükseltme işleminin gerçekleştirilebilmesi için hem mevcut sürümün hem de hedeflenen sürümün aynı sunucu üzerinde kurulu bulunması gereklidir.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Farklı versiyondaki PostgreSQL servislerinin aynı sunucu üzerinde çalıştırılması için gerekli diğer koşullar, aynı versiyon çalıştırılması ile aynıdır. Her bir örnek farklı portlarda çalışmalı ve kullanabilecekleri bellek miktarları dikkatli bir şekilde ayarlanmalıdır. Hatalı bellek yapılandırmaları servisin hiç başlayamaması, gereksiz yere swap alanı kullanılması veya OOM tarafından servislerin öldürülmesi ile sonuçlanabilir.</a:t>
            </a:r>
            <a:endParaRPr b="0" sz="110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2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9"/>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3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3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3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30"/>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3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1"/>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31"/>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31"/>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31"/>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31"/>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31"/>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8" name="Shape 68"/>
        <p:cNvGrpSpPr/>
        <p:nvPr/>
      </p:nvGrpSpPr>
      <p:grpSpPr>
        <a:xfrm>
          <a:off x="0" y="0"/>
          <a:ext cx="0" cy="0"/>
          <a:chOff x="0" y="0"/>
          <a:chExt cx="0" cy="0"/>
        </a:xfrm>
      </p:grpSpPr>
      <p:sp>
        <p:nvSpPr>
          <p:cNvPr id="69" name="Google Shape;69;p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1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5" name="Shape 75"/>
        <p:cNvGrpSpPr/>
        <p:nvPr/>
      </p:nvGrpSpPr>
      <p:grpSpPr>
        <a:xfrm>
          <a:off x="0" y="0"/>
          <a:ext cx="0" cy="0"/>
          <a:chOff x="0" y="0"/>
          <a:chExt cx="0" cy="0"/>
        </a:xfrm>
      </p:grpSpPr>
      <p:sp>
        <p:nvSpPr>
          <p:cNvPr id="76" name="Google Shape;76;p1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1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1" name="Shape 81"/>
        <p:cNvGrpSpPr/>
        <p:nvPr/>
      </p:nvGrpSpPr>
      <p:grpSpPr>
        <a:xfrm>
          <a:off x="0" y="0"/>
          <a:ext cx="0" cy="0"/>
          <a:chOff x="0" y="0"/>
          <a:chExt cx="0" cy="0"/>
        </a:xfrm>
      </p:grpSpPr>
      <p:sp>
        <p:nvSpPr>
          <p:cNvPr id="82" name="Google Shape;82;p14"/>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3" name="Shape 83"/>
        <p:cNvGrpSpPr/>
        <p:nvPr/>
      </p:nvGrpSpPr>
      <p:grpSpPr>
        <a:xfrm>
          <a:off x="0" y="0"/>
          <a:ext cx="0" cy="0"/>
          <a:chOff x="0" y="0"/>
          <a:chExt cx="0" cy="0"/>
        </a:xfrm>
      </p:grpSpPr>
      <p:sp>
        <p:nvSpPr>
          <p:cNvPr id="84" name="Google Shape;84;p1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1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2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8" name="Shape 88"/>
        <p:cNvGrpSpPr/>
        <p:nvPr/>
      </p:nvGrpSpPr>
      <p:grpSpPr>
        <a:xfrm>
          <a:off x="0" y="0"/>
          <a:ext cx="0" cy="0"/>
          <a:chOff x="0" y="0"/>
          <a:chExt cx="0" cy="0"/>
        </a:xfrm>
      </p:grpSpPr>
      <p:sp>
        <p:nvSpPr>
          <p:cNvPr id="89" name="Google Shape;89;p1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1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16"/>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3" name="Shape 93"/>
        <p:cNvGrpSpPr/>
        <p:nvPr/>
      </p:nvGrpSpPr>
      <p:grpSpPr>
        <a:xfrm>
          <a:off x="0" y="0"/>
          <a:ext cx="0" cy="0"/>
          <a:chOff x="0" y="0"/>
          <a:chExt cx="0" cy="0"/>
        </a:xfrm>
      </p:grpSpPr>
      <p:sp>
        <p:nvSpPr>
          <p:cNvPr id="94" name="Google Shape;94;p1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1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17"/>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8" name="Shape 98"/>
        <p:cNvGrpSpPr/>
        <p:nvPr/>
      </p:nvGrpSpPr>
      <p:grpSpPr>
        <a:xfrm>
          <a:off x="0" y="0"/>
          <a:ext cx="0" cy="0"/>
          <a:chOff x="0" y="0"/>
          <a:chExt cx="0" cy="0"/>
        </a:xfrm>
      </p:grpSpPr>
      <p:sp>
        <p:nvSpPr>
          <p:cNvPr id="99" name="Google Shape;99;p1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8"/>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18"/>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2" name="Shape 102"/>
        <p:cNvGrpSpPr/>
        <p:nvPr/>
      </p:nvGrpSpPr>
      <p:grpSpPr>
        <a:xfrm>
          <a:off x="0" y="0"/>
          <a:ext cx="0" cy="0"/>
          <a:chOff x="0" y="0"/>
          <a:chExt cx="0" cy="0"/>
        </a:xfrm>
      </p:grpSpPr>
      <p:sp>
        <p:nvSpPr>
          <p:cNvPr id="103" name="Google Shape;103;p1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1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1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19"/>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8" name="Shape 108"/>
        <p:cNvGrpSpPr/>
        <p:nvPr/>
      </p:nvGrpSpPr>
      <p:grpSpPr>
        <a:xfrm>
          <a:off x="0" y="0"/>
          <a:ext cx="0" cy="0"/>
          <a:chOff x="0" y="0"/>
          <a:chExt cx="0" cy="0"/>
        </a:xfrm>
      </p:grpSpPr>
      <p:sp>
        <p:nvSpPr>
          <p:cNvPr id="109" name="Google Shape;109;p2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0"/>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0"/>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0"/>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0"/>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0"/>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0"/>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3" name="Shape 123"/>
        <p:cNvGrpSpPr/>
        <p:nvPr/>
      </p:nvGrpSpPr>
      <p:grpSpPr>
        <a:xfrm>
          <a:off x="0" y="0"/>
          <a:ext cx="0" cy="0"/>
          <a:chOff x="0" y="0"/>
          <a:chExt cx="0" cy="0"/>
        </a:xfrm>
      </p:grpSpPr>
      <p:sp>
        <p:nvSpPr>
          <p:cNvPr id="124" name="Google Shape;124;p3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6" name="Shape 126"/>
        <p:cNvGrpSpPr/>
        <p:nvPr/>
      </p:nvGrpSpPr>
      <p:grpSpPr>
        <a:xfrm>
          <a:off x="0" y="0"/>
          <a:ext cx="0" cy="0"/>
          <a:chOff x="0" y="0"/>
          <a:chExt cx="0" cy="0"/>
        </a:xfrm>
      </p:grpSpPr>
      <p:sp>
        <p:nvSpPr>
          <p:cNvPr id="127" name="Google Shape;127;p3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9" name="Shape 129"/>
        <p:cNvGrpSpPr/>
        <p:nvPr/>
      </p:nvGrpSpPr>
      <p:grpSpPr>
        <a:xfrm>
          <a:off x="0" y="0"/>
          <a:ext cx="0" cy="0"/>
          <a:chOff x="0" y="0"/>
          <a:chExt cx="0" cy="0"/>
        </a:xfrm>
      </p:grpSpPr>
      <p:sp>
        <p:nvSpPr>
          <p:cNvPr id="130" name="Google Shape;130;p3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3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3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 name="Shape 20"/>
        <p:cNvGrpSpPr/>
        <p:nvPr/>
      </p:nvGrpSpPr>
      <p:grpSpPr>
        <a:xfrm>
          <a:off x="0" y="0"/>
          <a:ext cx="0" cy="0"/>
          <a:chOff x="0" y="0"/>
          <a:chExt cx="0" cy="0"/>
        </a:xfrm>
      </p:grpSpPr>
      <p:sp>
        <p:nvSpPr>
          <p:cNvPr id="21" name="Google Shape;21;p2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5" name="Shape 135"/>
        <p:cNvGrpSpPr/>
        <p:nvPr/>
      </p:nvGrpSpPr>
      <p:grpSpPr>
        <a:xfrm>
          <a:off x="0" y="0"/>
          <a:ext cx="0" cy="0"/>
          <a:chOff x="0" y="0"/>
          <a:chExt cx="0" cy="0"/>
        </a:xfrm>
      </p:grpSpPr>
      <p:sp>
        <p:nvSpPr>
          <p:cNvPr id="136" name="Google Shape;136;p38"/>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7" name="Shape 137"/>
        <p:cNvGrpSpPr/>
        <p:nvPr/>
      </p:nvGrpSpPr>
      <p:grpSpPr>
        <a:xfrm>
          <a:off x="0" y="0"/>
          <a:ext cx="0" cy="0"/>
          <a:chOff x="0" y="0"/>
          <a:chExt cx="0" cy="0"/>
        </a:xfrm>
      </p:grpSpPr>
      <p:sp>
        <p:nvSpPr>
          <p:cNvPr id="138" name="Google Shape;138;p3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3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3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2" name="Shape 142"/>
        <p:cNvGrpSpPr/>
        <p:nvPr/>
      </p:nvGrpSpPr>
      <p:grpSpPr>
        <a:xfrm>
          <a:off x="0" y="0"/>
          <a:ext cx="0" cy="0"/>
          <a:chOff x="0" y="0"/>
          <a:chExt cx="0" cy="0"/>
        </a:xfrm>
      </p:grpSpPr>
      <p:sp>
        <p:nvSpPr>
          <p:cNvPr id="143" name="Google Shape;143;p4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4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40"/>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7" name="Shape 147"/>
        <p:cNvGrpSpPr/>
        <p:nvPr/>
      </p:nvGrpSpPr>
      <p:grpSpPr>
        <a:xfrm>
          <a:off x="0" y="0"/>
          <a:ext cx="0" cy="0"/>
          <a:chOff x="0" y="0"/>
          <a:chExt cx="0" cy="0"/>
        </a:xfrm>
      </p:grpSpPr>
      <p:sp>
        <p:nvSpPr>
          <p:cNvPr id="148" name="Google Shape;148;p4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4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41"/>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2" name="Shape 152"/>
        <p:cNvGrpSpPr/>
        <p:nvPr/>
      </p:nvGrpSpPr>
      <p:grpSpPr>
        <a:xfrm>
          <a:off x="0" y="0"/>
          <a:ext cx="0" cy="0"/>
          <a:chOff x="0" y="0"/>
          <a:chExt cx="0" cy="0"/>
        </a:xfrm>
      </p:grpSpPr>
      <p:sp>
        <p:nvSpPr>
          <p:cNvPr id="153" name="Google Shape;153;p4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2"/>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42"/>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6" name="Shape 156"/>
        <p:cNvGrpSpPr/>
        <p:nvPr/>
      </p:nvGrpSpPr>
      <p:grpSpPr>
        <a:xfrm>
          <a:off x="0" y="0"/>
          <a:ext cx="0" cy="0"/>
          <a:chOff x="0" y="0"/>
          <a:chExt cx="0" cy="0"/>
        </a:xfrm>
      </p:grpSpPr>
      <p:sp>
        <p:nvSpPr>
          <p:cNvPr id="157" name="Google Shape;157;p4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4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4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43"/>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2" name="Shape 162"/>
        <p:cNvGrpSpPr/>
        <p:nvPr/>
      </p:nvGrpSpPr>
      <p:grpSpPr>
        <a:xfrm>
          <a:off x="0" y="0"/>
          <a:ext cx="0" cy="0"/>
          <a:chOff x="0" y="0"/>
          <a:chExt cx="0" cy="0"/>
        </a:xfrm>
      </p:grpSpPr>
      <p:sp>
        <p:nvSpPr>
          <p:cNvPr id="163" name="Google Shape;163;p4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4"/>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44"/>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44"/>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44"/>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44"/>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44"/>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3" name="Shape 173"/>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4" name="Shape 174"/>
        <p:cNvGrpSpPr/>
        <p:nvPr/>
      </p:nvGrpSpPr>
      <p:grpSpPr>
        <a:xfrm>
          <a:off x="0" y="0"/>
          <a:ext cx="0" cy="0"/>
          <a:chOff x="0" y="0"/>
          <a:chExt cx="0" cy="0"/>
        </a:xfrm>
      </p:grpSpPr>
      <p:sp>
        <p:nvSpPr>
          <p:cNvPr id="175" name="Google Shape;175;p4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7" name="Shape 177"/>
        <p:cNvGrpSpPr/>
        <p:nvPr/>
      </p:nvGrpSpPr>
      <p:grpSpPr>
        <a:xfrm>
          <a:off x="0" y="0"/>
          <a:ext cx="0" cy="0"/>
          <a:chOff x="0" y="0"/>
          <a:chExt cx="0" cy="0"/>
        </a:xfrm>
      </p:grpSpPr>
      <p:sp>
        <p:nvSpPr>
          <p:cNvPr id="178" name="Google Shape;178;p4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4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2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2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0" name="Shape 180"/>
        <p:cNvGrpSpPr/>
        <p:nvPr/>
      </p:nvGrpSpPr>
      <p:grpSpPr>
        <a:xfrm>
          <a:off x="0" y="0"/>
          <a:ext cx="0" cy="0"/>
          <a:chOff x="0" y="0"/>
          <a:chExt cx="0" cy="0"/>
        </a:xfrm>
      </p:grpSpPr>
      <p:sp>
        <p:nvSpPr>
          <p:cNvPr id="181" name="Google Shape;181;p4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4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5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6" name="Shape 186"/>
        <p:cNvGrpSpPr/>
        <p:nvPr/>
      </p:nvGrpSpPr>
      <p:grpSpPr>
        <a:xfrm>
          <a:off x="0" y="0"/>
          <a:ext cx="0" cy="0"/>
          <a:chOff x="0" y="0"/>
          <a:chExt cx="0" cy="0"/>
        </a:xfrm>
      </p:grpSpPr>
      <p:sp>
        <p:nvSpPr>
          <p:cNvPr id="187" name="Google Shape;187;p51"/>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8" name="Shape 188"/>
        <p:cNvGrpSpPr/>
        <p:nvPr/>
      </p:nvGrpSpPr>
      <p:grpSpPr>
        <a:xfrm>
          <a:off x="0" y="0"/>
          <a:ext cx="0" cy="0"/>
          <a:chOff x="0" y="0"/>
          <a:chExt cx="0" cy="0"/>
        </a:xfrm>
      </p:grpSpPr>
      <p:sp>
        <p:nvSpPr>
          <p:cNvPr id="189" name="Google Shape;189;p5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5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5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5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3" name="Shape 193"/>
        <p:cNvGrpSpPr/>
        <p:nvPr/>
      </p:nvGrpSpPr>
      <p:grpSpPr>
        <a:xfrm>
          <a:off x="0" y="0"/>
          <a:ext cx="0" cy="0"/>
          <a:chOff x="0" y="0"/>
          <a:chExt cx="0" cy="0"/>
        </a:xfrm>
      </p:grpSpPr>
      <p:sp>
        <p:nvSpPr>
          <p:cNvPr id="194" name="Google Shape;194;p5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5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5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53"/>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8" name="Shape 198"/>
        <p:cNvGrpSpPr/>
        <p:nvPr/>
      </p:nvGrpSpPr>
      <p:grpSpPr>
        <a:xfrm>
          <a:off x="0" y="0"/>
          <a:ext cx="0" cy="0"/>
          <a:chOff x="0" y="0"/>
          <a:chExt cx="0" cy="0"/>
        </a:xfrm>
      </p:grpSpPr>
      <p:sp>
        <p:nvSpPr>
          <p:cNvPr id="199" name="Google Shape;199;p5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5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5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54"/>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3" name="Shape 203"/>
        <p:cNvGrpSpPr/>
        <p:nvPr/>
      </p:nvGrpSpPr>
      <p:grpSpPr>
        <a:xfrm>
          <a:off x="0" y="0"/>
          <a:ext cx="0" cy="0"/>
          <a:chOff x="0" y="0"/>
          <a:chExt cx="0" cy="0"/>
        </a:xfrm>
      </p:grpSpPr>
      <p:sp>
        <p:nvSpPr>
          <p:cNvPr id="204" name="Google Shape;204;p5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55"/>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55"/>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7" name="Shape 207"/>
        <p:cNvGrpSpPr/>
        <p:nvPr/>
      </p:nvGrpSpPr>
      <p:grpSpPr>
        <a:xfrm>
          <a:off x="0" y="0"/>
          <a:ext cx="0" cy="0"/>
          <a:chOff x="0" y="0"/>
          <a:chExt cx="0" cy="0"/>
        </a:xfrm>
      </p:grpSpPr>
      <p:sp>
        <p:nvSpPr>
          <p:cNvPr id="208" name="Google Shape;208;p5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5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6"/>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3" name="Shape 213"/>
        <p:cNvGrpSpPr/>
        <p:nvPr/>
      </p:nvGrpSpPr>
      <p:grpSpPr>
        <a:xfrm>
          <a:off x="0" y="0"/>
          <a:ext cx="0" cy="0"/>
          <a:chOff x="0" y="0"/>
          <a:chExt cx="0" cy="0"/>
        </a:xfrm>
      </p:grpSpPr>
      <p:sp>
        <p:nvSpPr>
          <p:cNvPr id="214" name="Google Shape;214;p5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57"/>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57"/>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57"/>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57"/>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57"/>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57"/>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25"/>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2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2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2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7"/>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2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8"/>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3.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6"/>
          <p:cNvPicPr preferRelativeResize="0"/>
          <p:nvPr/>
        </p:nvPicPr>
        <p:blipFill rotWithShape="1">
          <a:blip r:embed="rId1">
            <a:alphaModFix/>
          </a:blip>
          <a:srcRect b="31261" l="0" r="0" t="0"/>
          <a:stretch/>
        </p:blipFill>
        <p:spPr>
          <a:xfrm>
            <a:off x="7720560" y="262440"/>
            <a:ext cx="1151280" cy="256320"/>
          </a:xfrm>
          <a:prstGeom prst="rect">
            <a:avLst/>
          </a:prstGeom>
          <a:noFill/>
          <a:ln>
            <a:noFill/>
          </a:ln>
        </p:spPr>
      </p:pic>
      <p:pic>
        <p:nvPicPr>
          <p:cNvPr id="11" name="Google Shape;11;p6"/>
          <p:cNvPicPr preferRelativeResize="0"/>
          <p:nvPr/>
        </p:nvPicPr>
        <p:blipFill rotWithShape="1">
          <a:blip r:embed="rId2">
            <a:alphaModFix/>
          </a:blip>
          <a:srcRect b="0" l="0" r="0" t="0"/>
          <a:stretch/>
        </p:blipFill>
        <p:spPr>
          <a:xfrm>
            <a:off x="0" y="670680"/>
            <a:ext cx="9143280" cy="29160"/>
          </a:xfrm>
          <a:prstGeom prst="rect">
            <a:avLst/>
          </a:prstGeom>
          <a:noFill/>
          <a:ln>
            <a:noFill/>
          </a:ln>
        </p:spPr>
      </p:pic>
      <p:sp>
        <p:nvSpPr>
          <p:cNvPr id="12" name="Google Shape;12;p6"/>
          <p:cNvSpPr/>
          <p:nvPr/>
        </p:nvSpPr>
        <p:spPr>
          <a:xfrm>
            <a:off x="172440" y="183240"/>
            <a:ext cx="4730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3000" u="none" cap="none" strike="noStrike">
                <a:solidFill>
                  <a:srgbClr val="000000"/>
                </a:solidFill>
                <a:latin typeface="Poppins SemiBold"/>
                <a:ea typeface="Poppins SemiBold"/>
                <a:cs typeface="Poppins SemiBold"/>
                <a:sym typeface="Poppins SemiBold"/>
              </a:rPr>
              <a:t>Sunum alt başlığı</a:t>
            </a:r>
            <a:endParaRPr b="0" i="0" sz="3000" u="none" cap="none" strike="noStrike">
              <a:latin typeface="Arial"/>
              <a:ea typeface="Arial"/>
              <a:cs typeface="Arial"/>
              <a:sym typeface="Arial"/>
            </a:endParaRPr>
          </a:p>
        </p:txBody>
      </p:sp>
      <p:sp>
        <p:nvSpPr>
          <p:cNvPr id="13" name="Google Shape;13;p6"/>
          <p:cNvSpPr/>
          <p:nvPr/>
        </p:nvSpPr>
        <p:spPr>
          <a:xfrm>
            <a:off x="172440" y="4772160"/>
            <a:ext cx="1582200" cy="2145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tr" sz="1000" u="none" cap="none" strike="noStrike">
                <a:solidFill>
                  <a:srgbClr val="000000"/>
                </a:solidFill>
                <a:latin typeface="Poppins"/>
                <a:ea typeface="Poppins"/>
                <a:cs typeface="Poppins"/>
                <a:sym typeface="Poppins"/>
              </a:rPr>
              <a:t>Her hakkı saklıdır</a:t>
            </a:r>
            <a:endParaRPr b="0" i="0" sz="1000" u="none" cap="none" strike="noStrike">
              <a:latin typeface="Arial"/>
              <a:ea typeface="Arial"/>
              <a:cs typeface="Arial"/>
              <a:sym typeface="Arial"/>
            </a:endParaRPr>
          </a:p>
        </p:txBody>
      </p:sp>
      <p:sp>
        <p:nvSpPr>
          <p:cNvPr id="14" name="Google Shape;14;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8"/>
          <p:cNvSpPr txBox="1"/>
          <p:nvPr>
            <p:ph type="title"/>
          </p:nvPr>
        </p:nvSpPr>
        <p:spPr>
          <a:xfrm>
            <a:off x="311760" y="744480"/>
            <a:ext cx="8520120" cy="20523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8"/>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solidFill>
                <a:srgbClr val="000000"/>
              </a:solidFill>
              <a:latin typeface="Times New Roman"/>
              <a:ea typeface="Times New Roman"/>
              <a:cs typeface="Times New Roman"/>
              <a:sym typeface="Times New Roman"/>
            </a:endParaRPr>
          </a:p>
        </p:txBody>
      </p:sp>
      <p:sp>
        <p:nvSpPr>
          <p:cNvPr id="67" name="Google Shape;67;p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32"/>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8" name="Google Shape;118;p32"/>
          <p:cNvSpPr txBox="1"/>
          <p:nvPr>
            <p:ph idx="1" type="body"/>
          </p:nvPr>
        </p:nvSpPr>
        <p:spPr>
          <a:xfrm>
            <a:off x="311760" y="1152360"/>
            <a:ext cx="8520120" cy="34160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9" name="Google Shape;119;p3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solidFill>
                <a:srgbClr val="000000"/>
              </a:solidFill>
              <a:latin typeface="Times New Roman"/>
              <a:ea typeface="Times New Roman"/>
              <a:cs typeface="Times New Roman"/>
              <a:sym typeface="Times New Roman"/>
            </a:endParaRPr>
          </a:p>
        </p:txBody>
      </p:sp>
      <p:sp>
        <p:nvSpPr>
          <p:cNvPr id="120" name="Google Shape;120;p32"/>
          <p:cNvSpPr/>
          <p:nvPr/>
        </p:nvSpPr>
        <p:spPr>
          <a:xfrm>
            <a:off x="0" y="435600"/>
            <a:ext cx="9143640" cy="458640"/>
          </a:xfrm>
          <a:prstGeom prst="rect">
            <a:avLst/>
          </a:prstGeom>
          <a:solidFill>
            <a:srgbClr val="BB23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32"/>
          <p:cNvPicPr preferRelativeResize="0"/>
          <p:nvPr/>
        </p:nvPicPr>
        <p:blipFill rotWithShape="1">
          <a:blip r:embed="rId1">
            <a:alphaModFix/>
          </a:blip>
          <a:srcRect b="0" l="0" r="0" t="0"/>
          <a:stretch/>
        </p:blipFill>
        <p:spPr>
          <a:xfrm>
            <a:off x="7800120" y="472680"/>
            <a:ext cx="1294920" cy="3844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p45"/>
          <p:cNvSpPr txBox="1"/>
          <p:nvPr>
            <p:ph type="title"/>
          </p:nvPr>
        </p:nvSpPr>
        <p:spPr>
          <a:xfrm>
            <a:off x="311760" y="744480"/>
            <a:ext cx="8519760" cy="2052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2" name="Google Shape;172;p45"/>
          <p:cNvSpPr txBox="1"/>
          <p:nvPr>
            <p:ph idx="1" type="body"/>
          </p:nvPr>
        </p:nvSpPr>
        <p:spPr>
          <a:xfrm>
            <a:off x="457200" y="1203480"/>
            <a:ext cx="8228880" cy="2982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
          <p:cNvPicPr preferRelativeResize="0"/>
          <p:nvPr/>
        </p:nvPicPr>
        <p:blipFill rotWithShape="1">
          <a:blip r:embed="rId3">
            <a:alphaModFix/>
          </a:blip>
          <a:srcRect b="-2581" l="0" r="0" t="632"/>
          <a:stretch/>
        </p:blipFill>
        <p:spPr>
          <a:xfrm>
            <a:off x="-13680" y="106200"/>
            <a:ext cx="9170640" cy="5159160"/>
          </a:xfrm>
          <a:prstGeom prst="rect">
            <a:avLst/>
          </a:prstGeom>
          <a:noFill/>
          <a:ln>
            <a:noFill/>
          </a:ln>
        </p:spPr>
      </p:pic>
      <p:grpSp>
        <p:nvGrpSpPr>
          <p:cNvPr id="226" name="Google Shape;226;p1"/>
          <p:cNvGrpSpPr/>
          <p:nvPr/>
        </p:nvGrpSpPr>
        <p:grpSpPr>
          <a:xfrm>
            <a:off x="7006680" y="25920"/>
            <a:ext cx="2062440" cy="776520"/>
            <a:chOff x="7006680" y="25920"/>
            <a:chExt cx="2062440" cy="776520"/>
          </a:xfrm>
        </p:grpSpPr>
        <p:sp>
          <p:nvSpPr>
            <p:cNvPr id="227" name="Google Shape;227;p1"/>
            <p:cNvSpPr/>
            <p:nvPr/>
          </p:nvSpPr>
          <p:spPr>
            <a:xfrm>
              <a:off x="7006680" y="25920"/>
              <a:ext cx="2062440" cy="5306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1"/>
            <p:cNvPicPr preferRelativeResize="0"/>
            <p:nvPr/>
          </p:nvPicPr>
          <p:blipFill rotWithShape="1">
            <a:blip r:embed="rId4">
              <a:alphaModFix/>
            </a:blip>
            <a:srcRect b="0" l="0" r="0" t="0"/>
            <a:stretch/>
          </p:blipFill>
          <p:spPr>
            <a:xfrm>
              <a:off x="7006680" y="209160"/>
              <a:ext cx="1830240" cy="593280"/>
            </a:xfrm>
            <a:prstGeom prst="rect">
              <a:avLst/>
            </a:prstGeom>
            <a:noFill/>
            <a:ln>
              <a:noFill/>
            </a:ln>
          </p:spPr>
        </p:pic>
      </p:grpSp>
      <p:sp>
        <p:nvSpPr>
          <p:cNvPr id="229" name="Google Shape;229;p1"/>
          <p:cNvSpPr/>
          <p:nvPr/>
        </p:nvSpPr>
        <p:spPr>
          <a:xfrm>
            <a:off x="4885560" y="1476720"/>
            <a:ext cx="3951300" cy="930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tr" sz="4000" u="none" cap="none" strike="noStrike">
                <a:solidFill>
                  <a:srgbClr val="000000"/>
                </a:solidFill>
                <a:latin typeface="Poppins"/>
                <a:ea typeface="Poppins"/>
                <a:cs typeface="Poppins"/>
                <a:sym typeface="Poppins"/>
              </a:rPr>
              <a:t>İleri Düzey PostgreSQL Kurulumu</a:t>
            </a:r>
            <a:endParaRPr b="0" i="0" sz="4000" u="none" cap="none" strike="noStrike">
              <a:latin typeface="Arial"/>
              <a:ea typeface="Arial"/>
              <a:cs typeface="Arial"/>
              <a:sym typeface="Arial"/>
            </a:endParaRPr>
          </a:p>
        </p:txBody>
      </p:sp>
      <p:sp>
        <p:nvSpPr>
          <p:cNvPr id="230" name="Google Shape;230;p1"/>
          <p:cNvSpPr/>
          <p:nvPr/>
        </p:nvSpPr>
        <p:spPr>
          <a:xfrm>
            <a:off x="4885560" y="4046400"/>
            <a:ext cx="395136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3000" u="none" cap="none" strike="noStrike">
                <a:solidFill>
                  <a:srgbClr val="000000"/>
                </a:solidFill>
                <a:latin typeface="Poppins SemiBold"/>
                <a:ea typeface="Poppins SemiBold"/>
                <a:cs typeface="Poppins SemiBold"/>
                <a:sym typeface="Poppins SemiBold"/>
              </a:rPr>
              <a:t>PFE-723</a:t>
            </a:r>
            <a:endParaRPr b="0" i="0" sz="30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txBox="1"/>
          <p:nvPr/>
        </p:nvSpPr>
        <p:spPr>
          <a:xfrm>
            <a:off x="406935" y="823810"/>
            <a:ext cx="8737800" cy="39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-Aynı sunucuda birden fazla Postgres çalıştırma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-Aynı sunucuda farklı versiyonlarda Postgres kurma ve çalıştırma</a:t>
            </a:r>
            <a:endParaRPr b="0" i="0" sz="1800" u="none" cap="none" strike="noStrike">
              <a:solidFill>
                <a:srgbClr val="000000"/>
              </a:solidFill>
              <a:latin typeface="Arial"/>
              <a:ea typeface="Arial"/>
              <a:cs typeface="Arial"/>
              <a:sym typeface="Arial"/>
            </a:endParaRPr>
          </a:p>
        </p:txBody>
      </p:sp>
      <p:sp>
        <p:nvSpPr>
          <p:cNvPr id="237" name="Google Shape;237;p2"/>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38" name="Google Shape;238;p2"/>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39" name="Google Shape;239;p2"/>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40" name="Google Shape;240;p2"/>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İçerik</a:t>
            </a:r>
            <a:endParaRPr b="0" i="0" sz="20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Veritabanları arasında izolasyonu bir katman daha artırmak için kullanılabilir.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Örnekler arasında global nesneler de dahil hiçbir kaynak ve veri paylaşılmaz.</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Veritabanları arasındaki iletişim ve veri paylaşımı foreign data wrapper veya dblink ile sağlanabilir.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Her PostgreSQL servisi kendisine ait veri dizinine sahip olmalıdır.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Her postgres sunucu süreci farklı portları dinleyecek şekilde çalıştırılmalıdır.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shared_buffer’lar her örnek için ayrıca tanımlanır ve örnekler arasında paylaşılmaz.</a:t>
            </a:r>
            <a:endParaRPr b="0" i="0" sz="1800" u="none" cap="none" strike="noStrike">
              <a:solidFill>
                <a:srgbClr val="000000"/>
              </a:solidFill>
              <a:latin typeface="Arial"/>
              <a:ea typeface="Arial"/>
              <a:cs typeface="Arial"/>
              <a:sym typeface="Arial"/>
            </a:endParaRPr>
          </a:p>
        </p:txBody>
      </p:sp>
      <p:sp>
        <p:nvSpPr>
          <p:cNvPr id="247" name="Google Shape;247;p3"/>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48" name="Google Shape;248;p3"/>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49" name="Google Shape;249;p3"/>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50" name="Google Shape;250;p3"/>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Birden fazla Postgres kurmak ve çalıştırmak</a:t>
            </a:r>
            <a:endParaRPr b="0" i="0" sz="20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Bellek ve port parametreleri postgresql.conf düzenlenmeden de değiştirilebilir.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Servisin başlatılması sırasında komut satırı parametresi olarak postgres’e iletilebilir.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Port ve bellek parametreleri düzenlenmeden PostgreSQL servisi çalıştırılmak istenir ise, port’u dinleyen başka postgres olduğu için veya bellek alanı ayrılamadığı için servis başlatılamayabilir.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17160" lvl="1" marL="914400" marR="0" rtl="0" algn="just">
              <a:lnSpc>
                <a:spcPct val="100000"/>
              </a:lnSpc>
              <a:spcBef>
                <a:spcPts val="1001"/>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pg_ctl -o ‘-B 128MB -p 5433’ -D /postgres/data/dizini start</a:t>
            </a:r>
            <a:endParaRPr b="0" i="0" sz="1400" u="none" cap="none" strike="noStrike">
              <a:solidFill>
                <a:srgbClr val="000000"/>
              </a:solidFill>
              <a:latin typeface="Arial"/>
              <a:ea typeface="Arial"/>
              <a:cs typeface="Arial"/>
              <a:sym typeface="Arial"/>
            </a:endParaRPr>
          </a:p>
        </p:txBody>
      </p:sp>
      <p:sp>
        <p:nvSpPr>
          <p:cNvPr id="257" name="Google Shape;257;p4"/>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58" name="Google Shape;258;p4"/>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59" name="Google Shape;259;p4"/>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60" name="Google Shape;260;p4"/>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Birden fazla Postgres kurmak ve çalıştırmak</a:t>
            </a:r>
            <a:endParaRPr b="0" i="0" sz="20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Farklı versiyonda PostgreSQL servisleri aynı anda aynı sunucuda çalışabilir.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Her Cluster, kendisi ile uyumlu çalıştırılabilir PostgreSQL paketleri ile birlikte kullanılmalıdır.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Her Cluster üzerinde yalnızca bir servis aynı anda çalışmalıdır.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Elle derleme işlemi ile kurulum yapılıyor ise, mevcut Cluster ile uyumlu bir derleme yapılmalıdır.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Bellek ve port yapılandırmalarına dikkat edilmelidir.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En sık olarak sürüm yükseltme işlemlerinde uygulanır.</a:t>
            </a:r>
            <a:endParaRPr b="0" i="0" sz="1800" u="none" cap="none" strike="noStrike">
              <a:solidFill>
                <a:srgbClr val="000000"/>
              </a:solidFill>
              <a:latin typeface="Arial"/>
              <a:ea typeface="Arial"/>
              <a:cs typeface="Arial"/>
              <a:sym typeface="Arial"/>
            </a:endParaRPr>
          </a:p>
        </p:txBody>
      </p:sp>
      <p:sp>
        <p:nvSpPr>
          <p:cNvPr id="267" name="Google Shape;267;p5"/>
          <p:cNvSpPr/>
          <p:nvPr/>
        </p:nvSpPr>
        <p:spPr>
          <a:xfrm>
            <a:off x="7285320" y="4822200"/>
            <a:ext cx="1782000" cy="354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68" name="Google Shape;268;p5"/>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69" name="Google Shape;269;p5"/>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70" name="Google Shape;270;p5"/>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Birden fazla Postgres kurmak ve çalıştırmak</a:t>
            </a:r>
            <a:endParaRPr b="0" i="0" sz="20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