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oppins"/>
      <p:regular r:id="rId12"/>
      <p:bold r:id="rId13"/>
      <p:italic r:id="rId14"/>
      <p:boldItalic r:id="rId15"/>
    </p:embeddedFont>
    <p:embeddedFont>
      <p:font typeface="Poppins SemiBol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8DS/UV88XgCi4OEnDMfOo68H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oppins-bold.fntdata"/><Relationship Id="rId12"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Poppins-boldItalic.fntdata"/><Relationship Id="rId14" Type="http://schemas.openxmlformats.org/officeDocument/2006/relationships/font" Target="fonts/Poppins-italic.fntdata"/><Relationship Id="rId17" Type="http://schemas.openxmlformats.org/officeDocument/2006/relationships/font" Target="fonts/PoppinsSemiBold-bold.fntdata"/><Relationship Id="rId16" Type="http://schemas.openxmlformats.org/officeDocument/2006/relationships/font" Target="fonts/PoppinsSemiBold-regular.fntdata"/><Relationship Id="rId5" Type="http://schemas.openxmlformats.org/officeDocument/2006/relationships/notesMaster" Target="notesMasters/notesMaster1.xml"/><Relationship Id="rId19" Type="http://schemas.openxmlformats.org/officeDocument/2006/relationships/font" Target="fonts/PoppinsSemiBold-boldItalic.fntdata"/><Relationship Id="rId6" Type="http://schemas.openxmlformats.org/officeDocument/2006/relationships/slide" Target="slides/slide1.xml"/><Relationship Id="rId18" Type="http://schemas.openxmlformats.org/officeDocument/2006/relationships/font" Target="fonts/Poppins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2: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Tablo bölümleme ile veriler tek bir tabloda tutulmak yerine daha küçük alt kümeler halinde alt tablolar içerisinde tutulur. Tablolar arasındaki miras kavramı kullanılarak uygulanabilir. Veri yaşlandırma işlemleri için kullanılabileceği gibi aktif kullanılan verilerin yönetimini kolaylaştırmak, erişimleri hızlandırmak ve performans kazanımları için de kullanılabilir. PostgreSQL 9.6 ve önceki sürümlerde bölümlenmiş tablolara gelen okuma, silme ve yazma işlemleri otomatik olarak ilgili alt tabloya yönlendirilirken yazma işlemlerinin uygun alt tabloya yönlendirilmesinde trigger kullanılırdı. PostgreSQL 10 ile birlikte bölümleme için trigger yazılması, alt tablolar için kısıtların eklenmesi gibi işlemlerin uygulanması gerekliliği ortadan kaldırıldı.</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PostgreSQL 10 ile bölümleme işlemlerinde bölümlenecek tablo ve bu tablonun alt bölümleri oluşturulur. Her alt tablo için ayrıca indeks oluşturulmalıdır.</a:t>
            </a:r>
            <a:endParaRPr b="0" sz="11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19fe39b8b_0_7:notes"/>
          <p:cNvSpPr/>
          <p:nvPr>
            <p:ph idx="2" type="sldImg"/>
          </p:nvPr>
        </p:nvSpPr>
        <p:spPr>
          <a:xfrm>
            <a:off x="381240" y="685800"/>
            <a:ext cx="6095400" cy="3428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g1619fe39b8b_0_7:notes"/>
          <p:cNvSpPr txBox="1"/>
          <p:nvPr>
            <p:ph idx="1" type="body"/>
          </p:nvPr>
        </p:nvSpPr>
        <p:spPr>
          <a:xfrm>
            <a:off x="685800" y="4343400"/>
            <a:ext cx="5486100" cy="411450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Tablo bölümleme ile veriler tek bir tabloda tutulmak yerine daha küçük alt kümeler halinde alt tablolar içerisinde tutulur. Tablolar arasındaki miras kavramı kullanılarak uygulanabilir. Veri yaşlandırma işlemleri için kullanılabileceği gibi aktif kullanılan verilerin yönetimini kolaylaştırmak, erişimleri hızlandırmak ve performans kazanımları için de kullanılabilir. PostgreSQL 9.6 ve önceki sürümlerde bölümlenmiş tablolara gelen okuma, silme ve yazma işlemleri otomatik olarak ilgili alt tabloya yönlendirilirken yazma işlemlerinin uygun alt tabloya yönlendirilmesinde trigger kullanılırdı. PostgreSQL 10 ile birlikte bölümleme için trigger yazılması, alt tablolar için kısıtların eklenmesi gibi işlemlerin uygulanması gerekliliği ortadan kaldırıldı.</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PostgreSQL 10 ile bölümleme işlemlerinde bölümlenecek tablo ve bu tablonun alt bölümleri oluşturulur. Her alt tablo için ayrıca indeks oluşturulmalıdır.</a:t>
            </a:r>
            <a:endParaRPr b="0" sz="11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PostgreSQL 10 ile birlikte eklenen </a:t>
            </a:r>
            <a:r>
              <a:rPr b="0" i="1" lang="tr" sz="1100" strike="noStrike">
                <a:latin typeface="Arial"/>
                <a:ea typeface="Arial"/>
                <a:cs typeface="Arial"/>
                <a:sym typeface="Arial"/>
              </a:rPr>
              <a:t>Declerative Partitioning</a:t>
            </a:r>
            <a:r>
              <a:rPr b="0" lang="tr" sz="1100" strike="noStrike">
                <a:latin typeface="Arial"/>
                <a:ea typeface="Arial"/>
                <a:cs typeface="Arial"/>
                <a:sym typeface="Arial"/>
              </a:rPr>
              <a:t> ile tablo bölümlemeleri herhangi bir ek kısıt ve tetikleyici tanımlanmadan yapılabilir hale gelmesini sağladı. Yeni bir bölüm ekleme işlemi yeni tablonun oluşturulması anında veya sonrasında eklenebilir, var olan bölüm ana tablodan kolaylıkla ayrılabilir. Her bir bölüm ayrı birer tablodur ve bir tabloya ait bütün özellikleri barındırır. Her bir bölüm farklı tablespace’ler altında barındırılabilir, böylece sık kullanılan verilerin bulunduğu bölümlere erişimi daha hızlı olan disklerde saklanırken, nadir kullanılacak olan verilerin bulunduğu bölümler yavaş disklere aktarılarak alan kullanımı ve veritabanı performansı optimize edilebilir.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Her bir bölüm aynı sunucu üzerinde bulunan bir tablo olmak zorunda değildir. Tablo bölümleri postgres_fdw ile başka sunuculara da dağıtılabilir ve taşınabilir.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i="1" lang="tr" sz="1100" strike="noStrike">
                <a:latin typeface="Arial"/>
                <a:ea typeface="Arial"/>
                <a:cs typeface="Arial"/>
                <a:sym typeface="Arial"/>
              </a:rPr>
              <a:t>Declerative partitioning</a:t>
            </a:r>
            <a:r>
              <a:rPr b="0" lang="tr" sz="1100" strike="noStrike">
                <a:latin typeface="Arial"/>
                <a:ea typeface="Arial"/>
                <a:cs typeface="Arial"/>
                <a:sym typeface="Arial"/>
              </a:rPr>
              <a:t>’in bazı kısıtlamaları mevcuttur. Bu kısıtlamalar;</a:t>
            </a:r>
            <a:endParaRPr b="0" sz="1100" strike="noStrike">
              <a:latin typeface="Arial"/>
              <a:ea typeface="Arial"/>
              <a:cs typeface="Arial"/>
              <a:sym typeface="Arial"/>
            </a:endParaRPr>
          </a:p>
          <a:p>
            <a:pPr indent="-317160" lvl="0" marL="457200" rtl="0" algn="just">
              <a:lnSpc>
                <a:spcPct val="100000"/>
              </a:lnSpc>
              <a:spcBef>
                <a:spcPts val="1001"/>
              </a:spcBef>
              <a:spcAft>
                <a:spcPts val="0"/>
              </a:spcAft>
              <a:buClr>
                <a:srgbClr val="000000"/>
              </a:buClr>
              <a:buSzPts val="1100"/>
              <a:buFont typeface="Noto Sans Symbols"/>
              <a:buChar char="●"/>
            </a:pPr>
            <a:r>
              <a:rPr b="0" lang="tr" sz="1100" strike="noStrike">
                <a:latin typeface="Arial"/>
                <a:ea typeface="Arial"/>
                <a:cs typeface="Arial"/>
                <a:sym typeface="Arial"/>
              </a:rPr>
              <a:t>Tüm tablo bölümleri arasında indeks oluşturulmasını sağlayan bir yapı yoktur. Her bölümün indeksi ayrıca oluşturulmalıdır.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Tüm bölümleri kapsayacak bir birincil anahtar (primary key) veya teklik koşulu (unique constraint) eklenemez. Her bölüm için ayrıca eklenebilir.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Birincil anahtarlar gibi yabancı anahtar da (foreign key) bölümlenmiş tablolarda desteklenmez.</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INSERT cümlecikleri ile birlikte kullanılan ON CONFLICT (UPSERT) yapısı, tüm bölümler üzerinde bir tekillik sağlanamadığı için hatalı çalışabilir.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Satırın bölümünün değişmesi ile sonuçlanan UPDATE işlemleri desteklenmez.</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Satır düzeyindeki trigger’lar ana tablo üzerinde değil bölümler üzerinde oluşturulmalıdır.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latin typeface="Arial"/>
                <a:ea typeface="Arial"/>
                <a:cs typeface="Arial"/>
                <a:sym typeface="Arial"/>
              </a:rPr>
              <a:t>Foreign tablolara INSERT işlemi yönlendirilemez.</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PostgreSQL 10 ile eklenen tablo bölümlemeye bir örnek aşağıdaki gibidir.</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 (id int, veri text) PARTITION BY RANGE (id);</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buyuk_tablo_p1 PARTITION OF buyuk_tablo FOR VALUES FROM (0) TO (999999);</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buyuk_tablo_p2 PARTITION OF buyuk_tablo FOR VALUES FROM (1000000) TO (1999999);</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buyuk_tablo_p3 PARTITION OF buyuk_tablo FOR VALUES FROM (2000000) TO (2999999);</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Ana tablodan bir bölümü ayırmak için;</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ALTER TABLE buyuk_tablo DETACH PARTITION buyuk_tablo_p1;</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Bölümlenmiş tabloya var olan tabloyu yeni bir bölüm olarak eklemek için;</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ALTER TABLE buyuk_tablo ATTACH PARTITION buyuk_tablo_p4 FOR VALUES FROM (3000000) TO (3999999);</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Tablo bölümleme PostgreSQL 10 öncesindeki versiyonlardaki gibi tablolar arasındaki kalıtım ile de gerçekleştirilebilir. Ana tablo oluşturulur ve bu tablodan alt tablolar türetilerek tablo bölümleri oluşturulur. Ana tabloya gelecek olan okuma, güncelleştirme ve silme işlemleri ilgili alt tablolara otomatik olarak yönlendirilir. Kayıt ekleme işlemleri ise tetikleyiciler veya kurallar ile ilgili alt tabloya yönlendirilir.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Tablolar arasında kalıtım, foreign tablolar ile yerel tablolar arasında oluşturulabilirler. Bu sayede bölümler foreign data wrapper kullanılarak farklı sunuculara dağıtılabilir.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i="1" lang="tr" sz="1100" strike="noStrike">
                <a:latin typeface="Arial"/>
                <a:ea typeface="Arial"/>
                <a:cs typeface="Arial"/>
                <a:sym typeface="Arial"/>
              </a:rPr>
              <a:t>Declerative partitioning’</a:t>
            </a:r>
            <a:r>
              <a:rPr b="0" lang="tr" sz="1100" strike="noStrike">
                <a:latin typeface="Arial"/>
                <a:ea typeface="Arial"/>
                <a:cs typeface="Arial"/>
                <a:sym typeface="Arial"/>
              </a:rPr>
              <a:t>e benzer kısıtlar kalıtım ile tablo bölümlemede de mevcuttur.</a:t>
            </a:r>
            <a:endParaRPr b="0" sz="1100" strike="noStrike">
              <a:latin typeface="Arial"/>
              <a:ea typeface="Arial"/>
              <a:cs typeface="Arial"/>
              <a:sym typeface="Arial"/>
            </a:endParaRPr>
          </a:p>
          <a:p>
            <a:pPr indent="-317160" lvl="0" marL="457200" rtl="0" algn="just">
              <a:lnSpc>
                <a:spcPct val="100000"/>
              </a:lnSpc>
              <a:spcBef>
                <a:spcPts val="1001"/>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Tüm tablo bölümleri arasında indeks oluşturulmasını sağlayan bir yapı yoktur. Her bölümün indeksi ayrıca oluşturulmalıdır.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Tüm bölümleri kapsayacak bir birincil anahtar (primary key) veya teklik kısıtı (unique constraint) eklenemez. Her bölüm için ayrıca eklenebilir.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Birincil anahtarlar gibi yabancı anahtar da (foreign key) bölümlenmiş tablolarda desteklenmez. Yabancı anahtar ana tablodan alt tablolara aynen teklik kısıtı ve birincil anahtarda olduğu gibi kalıtım ile taşınmaz.</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INSERT cümlecikleri ile birlikte kullanılan ON CONFLICT (UPSERT) yapısı, tüm bölümler üzerinde bir tekillik sağlanamadığı için beklendiği gibi çalışmayabilir.</a:t>
            </a:r>
            <a:endParaRPr b="0" sz="1100" strike="noStrike">
              <a:latin typeface="Arial"/>
              <a:ea typeface="Arial"/>
              <a:cs typeface="Arial"/>
              <a:sym typeface="Arial"/>
            </a:endParaRPr>
          </a:p>
          <a:p>
            <a:pPr indent="-317160" lvl="0" marL="457200" rtl="0" algn="just">
              <a:lnSpc>
                <a:spcPct val="100000"/>
              </a:lnSpc>
              <a:spcBef>
                <a:spcPts val="0"/>
              </a:spcBef>
              <a:spcAft>
                <a:spcPts val="0"/>
              </a:spcAft>
              <a:buClr>
                <a:srgbClr val="000000"/>
              </a:buClr>
              <a:buSzPts val="1100"/>
              <a:buFont typeface="Noto Sans Symbols"/>
              <a:buChar char="●"/>
            </a:pPr>
            <a:r>
              <a:rPr b="0" lang="tr" sz="1100" strike="noStrike">
                <a:solidFill>
                  <a:srgbClr val="000000"/>
                </a:solidFill>
                <a:latin typeface="Arial"/>
                <a:ea typeface="Arial"/>
                <a:cs typeface="Arial"/>
                <a:sym typeface="Arial"/>
              </a:rPr>
              <a:t>Satırın bölümünün değişmesi ile sonuçlanan UPDATE işlemleri desteklenmez.</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solidFill>
                  <a:srgbClr val="000000"/>
                </a:solidFill>
                <a:latin typeface="Arial"/>
                <a:ea typeface="Arial"/>
                <a:cs typeface="Arial"/>
                <a:sym typeface="Arial"/>
              </a:rPr>
              <a:t>Declerative partitioning’e göre avantajı ise tetikleyicilerin (trigger) kullanılması ile kayıt ekleme işlemlerinin kolaylıkla yabancı (foreign) tablolara aktarılabilmesi işlemidir. Bu sayede her tablo bölümü farklı sunucular üzerinde bulundurulabilirler.</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 (id int, veri text) PARTITION BY RANGE (id);</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buyuk_tablo_p1 (CHECK id &gt;= 0 AND id &lt; 1000000) INHERITS (buyuk_tablo);</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buyuk_tablo_p2 (CHECK id &gt;= 1000000 AND id &lt; 2000000) INHERITS (buyuk_tablo);</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solidFill>
                  <a:srgbClr val="000000"/>
                </a:solidFill>
                <a:latin typeface="Arial"/>
                <a:ea typeface="Arial"/>
                <a:cs typeface="Arial"/>
                <a:sym typeface="Arial"/>
              </a:rPr>
              <a:t>CREATE TABLE buyuk_tablo_p3 (CHECK id &gt;= 2000000 AND id &lt; 3000000) INHERITS (buyuk_tablo);</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3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4"/>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1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5"/>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6"/>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6"/>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6"/>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6"/>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8"/>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121" name="Google Shape;121;p1"/>
          <p:cNvGrpSpPr/>
          <p:nvPr/>
        </p:nvGrpSpPr>
        <p:grpSpPr>
          <a:xfrm>
            <a:off x="7006680" y="25920"/>
            <a:ext cx="2062440" cy="776520"/>
            <a:chOff x="7006680" y="25920"/>
            <a:chExt cx="2062440" cy="776520"/>
          </a:xfrm>
        </p:grpSpPr>
        <p:sp>
          <p:nvSpPr>
            <p:cNvPr id="122" name="Google Shape;122;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124" name="Google Shape;124;p1"/>
          <p:cNvSpPr/>
          <p:nvPr/>
        </p:nvSpPr>
        <p:spPr>
          <a:xfrm>
            <a:off x="4885560" y="1476720"/>
            <a:ext cx="3951360" cy="93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Tablo Bölümleme</a:t>
            </a:r>
            <a:endParaRPr b="0" i="0" sz="4000" u="none" cap="none" strike="noStrike">
              <a:latin typeface="Arial"/>
              <a:ea typeface="Arial"/>
              <a:cs typeface="Arial"/>
              <a:sym typeface="Arial"/>
            </a:endParaRPr>
          </a:p>
        </p:txBody>
      </p:sp>
      <p:sp>
        <p:nvSpPr>
          <p:cNvPr id="125" name="Google Shape;125;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Tabloyu daha küçük parçalara böl</a:t>
            </a:r>
            <a:r>
              <a:rPr lang="tr" sz="1800">
                <a:solidFill>
                  <a:srgbClr val="595959"/>
                </a:solidFill>
              </a:rPr>
              <a:t>m</a:t>
            </a:r>
            <a:r>
              <a:rPr b="0" i="0" lang="tr" sz="1800" u="none" cap="none" strike="noStrike">
                <a:solidFill>
                  <a:srgbClr val="595959"/>
                </a:solidFill>
                <a:latin typeface="Arial"/>
                <a:ea typeface="Arial"/>
                <a:cs typeface="Arial"/>
                <a:sym typeface="Arial"/>
              </a:rPr>
              <a:t>e işlemidir.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Veriler fiziksel olarak farklı veri dosyalarında tutulurlar.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Her tablonun içerdiği veri kümesi ön tanımlıdır, bu sayede sorgular sadece ilgili tabloda yapılır.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 miktarının büyümesi durumunda verinin yönetimini kolaylaştırır, erişimi hızlandırır.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Miras kavramı ile uygulanır.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19"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PostgreSQL 10 ile daha kolay ve basit hale gelmiştir.</a:t>
            </a:r>
            <a:endParaRPr b="0" i="0" sz="18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solidFill>
                <a:srgbClr val="595959"/>
              </a:solidFill>
            </a:endParaRPr>
          </a:p>
        </p:txBody>
      </p:sp>
      <p:sp>
        <p:nvSpPr>
          <p:cNvPr id="132" name="Google Shape;132;p2"/>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133" name="Google Shape;133;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134" name="Google Shape;134;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135" name="Google Shape;135;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Tablo Bölümleme</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619fe39b8b_0_7"/>
          <p:cNvSpPr/>
          <p:nvPr/>
        </p:nvSpPr>
        <p:spPr>
          <a:xfrm>
            <a:off x="122400" y="567360"/>
            <a:ext cx="381270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619fe39b8b_0_7"/>
          <p:cNvSpPr txBox="1"/>
          <p:nvPr/>
        </p:nvSpPr>
        <p:spPr>
          <a:xfrm>
            <a:off x="201960" y="1010160"/>
            <a:ext cx="8737800" cy="39984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00000"/>
              </a:lnSpc>
              <a:spcBef>
                <a:spcPts val="0"/>
              </a:spcBef>
              <a:spcAft>
                <a:spcPts val="0"/>
              </a:spcAft>
              <a:buClr>
                <a:srgbClr val="595959"/>
              </a:buClr>
              <a:buSzPts val="1800"/>
              <a:buChar char="●"/>
            </a:pPr>
            <a:r>
              <a:rPr lang="tr" sz="1800">
                <a:solidFill>
                  <a:srgbClr val="595959"/>
                </a:solidFill>
              </a:rPr>
              <a:t>Range Partitioning  (tarih aralığı, sayı aralığı)</a:t>
            </a:r>
            <a:endParaRPr sz="1800">
              <a:solidFill>
                <a:srgbClr val="595959"/>
              </a:solidFill>
            </a:endParaRPr>
          </a:p>
          <a:p>
            <a:pPr indent="-342719" lvl="0" marL="457200" marR="0" rtl="0" algn="l">
              <a:lnSpc>
                <a:spcPct val="100000"/>
              </a:lnSpc>
              <a:spcBef>
                <a:spcPts val="0"/>
              </a:spcBef>
              <a:spcAft>
                <a:spcPts val="0"/>
              </a:spcAft>
              <a:buClr>
                <a:srgbClr val="595959"/>
              </a:buClr>
              <a:buSzPts val="1800"/>
              <a:buChar char="●"/>
            </a:pPr>
            <a:r>
              <a:rPr lang="tr" sz="1800">
                <a:solidFill>
                  <a:srgbClr val="595959"/>
                </a:solidFill>
              </a:rPr>
              <a:t>List Partitioning       (durum  success ,fail  error)</a:t>
            </a:r>
            <a:endParaRPr sz="1800">
              <a:solidFill>
                <a:srgbClr val="595959"/>
              </a:solidFill>
            </a:endParaRPr>
          </a:p>
          <a:p>
            <a:pPr indent="-342719" lvl="0" marL="457200" marR="0" rtl="0" algn="l">
              <a:lnSpc>
                <a:spcPct val="100000"/>
              </a:lnSpc>
              <a:spcBef>
                <a:spcPts val="0"/>
              </a:spcBef>
              <a:spcAft>
                <a:spcPts val="0"/>
              </a:spcAft>
              <a:buClr>
                <a:srgbClr val="595959"/>
              </a:buClr>
              <a:buSzPts val="1800"/>
              <a:buChar char="●"/>
            </a:pPr>
            <a:r>
              <a:rPr lang="tr" sz="1800">
                <a:solidFill>
                  <a:srgbClr val="595959"/>
                </a:solidFill>
              </a:rPr>
              <a:t>Hash Partitioning    (partition uygun kolon yok ise mantıksal olarak bölmek için)</a:t>
            </a:r>
            <a:endParaRPr sz="1800">
              <a:solidFill>
                <a:srgbClr val="595959"/>
              </a:solidFill>
            </a:endParaRPr>
          </a:p>
          <a:p>
            <a:pPr indent="0" lvl="0" marL="457200" marR="0" rtl="0" algn="l">
              <a:lnSpc>
                <a:spcPct val="100000"/>
              </a:lnSpc>
              <a:spcBef>
                <a:spcPts val="0"/>
              </a:spcBef>
              <a:spcAft>
                <a:spcPts val="0"/>
              </a:spcAft>
              <a:buNone/>
            </a:pPr>
            <a:r>
              <a:t/>
            </a:r>
            <a:endParaRPr sz="1800">
              <a:solidFill>
                <a:srgbClr val="595959"/>
              </a:solidFill>
            </a:endParaRPr>
          </a:p>
          <a:p>
            <a:pPr indent="0" lvl="0" marL="457200" marR="0" rtl="0" algn="l">
              <a:lnSpc>
                <a:spcPct val="100000"/>
              </a:lnSpc>
              <a:spcBef>
                <a:spcPts val="0"/>
              </a:spcBef>
              <a:spcAft>
                <a:spcPts val="0"/>
              </a:spcAft>
              <a:buNone/>
            </a:pPr>
            <a:r>
              <a:t/>
            </a:r>
            <a:endParaRPr sz="1800">
              <a:solidFill>
                <a:srgbClr val="595959"/>
              </a:solidFill>
            </a:endParaRPr>
          </a:p>
        </p:txBody>
      </p:sp>
      <p:sp>
        <p:nvSpPr>
          <p:cNvPr id="142" name="Google Shape;142;g1619fe39b8b_0_7"/>
          <p:cNvSpPr/>
          <p:nvPr/>
        </p:nvSpPr>
        <p:spPr>
          <a:xfrm>
            <a:off x="7285320" y="4822200"/>
            <a:ext cx="1782000" cy="354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143" name="Google Shape;143;g1619fe39b8b_0_7"/>
          <p:cNvPicPr preferRelativeResize="0"/>
          <p:nvPr/>
        </p:nvPicPr>
        <p:blipFill rotWithShape="1">
          <a:blip r:embed="rId3">
            <a:alphaModFix/>
          </a:blip>
          <a:srcRect b="31262" l="0" r="0" t="0"/>
          <a:stretch/>
        </p:blipFill>
        <p:spPr>
          <a:xfrm>
            <a:off x="7722000" y="323640"/>
            <a:ext cx="1151279" cy="256319"/>
          </a:xfrm>
          <a:prstGeom prst="rect">
            <a:avLst/>
          </a:prstGeom>
          <a:noFill/>
          <a:ln>
            <a:noFill/>
          </a:ln>
        </p:spPr>
      </p:pic>
      <p:pic>
        <p:nvPicPr>
          <p:cNvPr id="144" name="Google Shape;144;g1619fe39b8b_0_7"/>
          <p:cNvPicPr preferRelativeResize="0"/>
          <p:nvPr/>
        </p:nvPicPr>
        <p:blipFill rotWithShape="1">
          <a:blip r:embed="rId4">
            <a:alphaModFix/>
          </a:blip>
          <a:srcRect b="0" l="0" r="0" t="0"/>
          <a:stretch/>
        </p:blipFill>
        <p:spPr>
          <a:xfrm>
            <a:off x="1440" y="731880"/>
            <a:ext cx="9143281" cy="29160"/>
          </a:xfrm>
          <a:prstGeom prst="rect">
            <a:avLst/>
          </a:prstGeom>
          <a:noFill/>
          <a:ln>
            <a:noFill/>
          </a:ln>
        </p:spPr>
      </p:pic>
      <p:sp>
        <p:nvSpPr>
          <p:cNvPr id="145" name="Google Shape;145;g1619fe39b8b_0_7"/>
          <p:cNvSpPr/>
          <p:nvPr/>
        </p:nvSpPr>
        <p:spPr>
          <a:xfrm>
            <a:off x="75600" y="291600"/>
            <a:ext cx="7538100" cy="41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Tablo Bölümleme</a:t>
            </a:r>
            <a:endParaRPr b="0" i="0" sz="2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Bölümlenmiş tablo oluşturmak için;</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 (id int, veri text) PARTITION BY RANGE (id);</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buyuk_tablo_p1 PARTITION OF buyuk_tablo FOR VALUES FROM (0) TO (1000000);</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buyuk_tablo_p2 PARTITION OF buyuk_tablo FOR VALUES FROM (1000000) TO (2000000);</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buyuk_tablo_p3 PARTITION OF buyuk_tablo FOR VALUES FROM (2000000) TO (3000000);</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Tablodan bölümü ayırmak için;</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ALTER TABLE buyuk_tablo DETACH PARTITION buyuk_tablo_p1;</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Var olan bir tabloyu bölüm olarak eklemek için</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ALTER TABLE buyuk_tablo ATTACH PARTITION buyuk_tablo_p4 FOR VALUES FROM (3000000) TO (4000000);</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153" name="Google Shape;153;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154" name="Google Shape;154;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155" name="Google Shape;155;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Tablo Bölümleme - Declerative Partitioning</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 bölümleme tablolar arasındaki kalıtım ile de gerçekleştirilebilir.</a:t>
            </a:r>
            <a:endParaRPr b="0" i="0" sz="18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 (id int, veri text);</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buyuk_tablo_p1 (CHECK id &gt;= 0 AND id &lt; 1000000) INHERITS (buyuk_tablo);</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buyuk_tablo_p2 (CHECK id &gt;= 1000000 AND id &lt; 2000000) INHERITS (buyuk_tablo);</a:t>
            </a:r>
            <a:endParaRPr b="0" i="0" sz="1400" u="none" cap="none" strike="noStrike">
              <a:solidFill>
                <a:srgbClr val="000000"/>
              </a:solidFill>
              <a:latin typeface="Arial"/>
              <a:ea typeface="Arial"/>
              <a:cs typeface="Arial"/>
              <a:sym typeface="Arial"/>
            </a:endParaRPr>
          </a:p>
          <a:p>
            <a:pPr indent="-317160" lvl="1" marL="914400" marR="0" rtl="0" algn="l">
              <a:lnSpc>
                <a:spcPct val="100000"/>
              </a:lnSpc>
              <a:spcBef>
                <a:spcPts val="0"/>
              </a:spcBef>
              <a:spcAft>
                <a:spcPts val="0"/>
              </a:spcAft>
              <a:buClr>
                <a:srgbClr val="595959"/>
              </a:buClr>
              <a:buSzPts val="1400"/>
              <a:buFont typeface="Arial"/>
              <a:buChar char="○"/>
            </a:pPr>
            <a:r>
              <a:rPr b="0" i="0" lang="tr" sz="1400" u="none" cap="none" strike="noStrike">
                <a:solidFill>
                  <a:srgbClr val="595959"/>
                </a:solidFill>
                <a:latin typeface="Arial"/>
                <a:ea typeface="Arial"/>
                <a:cs typeface="Arial"/>
                <a:sym typeface="Arial"/>
              </a:rPr>
              <a:t>CREATE TABLE buyuk_tablo_p3 (CHECK id &gt;= 2000000 AND id &lt; 3000000) INHERITS (buyuk_tablo);</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Okuma, güncelleştirme, silme işlemleri ilgili alt tablolara yönlendirilir, kayıt ekleme işlemleri için kural veya tetikleyici kullanılır.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Kayıt ekleme işlemleri </a:t>
            </a:r>
            <a:r>
              <a:rPr b="0" i="1" lang="tr" sz="1800" u="none" cap="none" strike="noStrike">
                <a:solidFill>
                  <a:srgbClr val="595959"/>
                </a:solidFill>
                <a:latin typeface="Arial"/>
                <a:ea typeface="Arial"/>
                <a:cs typeface="Arial"/>
                <a:sym typeface="Arial"/>
              </a:rPr>
              <a:t>declerative partitioning’e</a:t>
            </a:r>
            <a:r>
              <a:rPr b="0" i="0" lang="tr" sz="1800" u="none" cap="none" strike="noStrike">
                <a:solidFill>
                  <a:srgbClr val="595959"/>
                </a:solidFill>
                <a:latin typeface="Arial"/>
                <a:ea typeface="Arial"/>
                <a:cs typeface="Arial"/>
                <a:sym typeface="Arial"/>
              </a:rPr>
              <a:t> göre daha yavaştır.</a:t>
            </a:r>
            <a:endParaRPr b="0" i="0" sz="1800" u="none" cap="none" strike="noStrike">
              <a:solidFill>
                <a:srgbClr val="000000"/>
              </a:solidFill>
              <a:latin typeface="Arial"/>
              <a:ea typeface="Arial"/>
              <a:cs typeface="Arial"/>
              <a:sym typeface="Arial"/>
            </a:endParaRPr>
          </a:p>
        </p:txBody>
      </p:sp>
      <p:sp>
        <p:nvSpPr>
          <p:cNvPr id="162" name="Google Shape;162;p4"/>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163" name="Google Shape;163;p4"/>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164" name="Google Shape;164;p4"/>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165" name="Google Shape;165;p4"/>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Tablo Bölümleme - Inheritance</a:t>
            </a:r>
            <a:endParaRPr b="0" i="0" sz="2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7157880" y="47844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sp>
        <p:nvSpPr>
          <p:cNvPr id="172" name="Google Shape;172;p5"/>
          <p:cNvSpPr/>
          <p:nvPr/>
        </p:nvSpPr>
        <p:spPr>
          <a:xfrm>
            <a:off x="504000" y="1021320"/>
            <a:ext cx="9071280" cy="12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4735080" y="1196280"/>
            <a:ext cx="1530720" cy="558000"/>
          </a:xfrm>
          <a:prstGeom prst="rect">
            <a:avLst/>
          </a:prstGeom>
          <a:solidFill>
            <a:srgbClr val="FCE5C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a:t>
            </a:r>
            <a:endParaRPr b="0" i="0" sz="1400" u="none" cap="none" strike="noStrike">
              <a:latin typeface="Arial"/>
              <a:ea typeface="Arial"/>
              <a:cs typeface="Arial"/>
              <a:sym typeface="Arial"/>
            </a:endParaRPr>
          </a:p>
        </p:txBody>
      </p:sp>
      <p:sp>
        <p:nvSpPr>
          <p:cNvPr id="174" name="Google Shape;174;p5"/>
          <p:cNvSpPr/>
          <p:nvPr/>
        </p:nvSpPr>
        <p:spPr>
          <a:xfrm>
            <a:off x="2303640" y="2459520"/>
            <a:ext cx="1984320" cy="558000"/>
          </a:xfrm>
          <a:prstGeom prst="rect">
            <a:avLst/>
          </a:prstGeom>
          <a:solidFill>
            <a:srgbClr val="CFE2F3"/>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siparis_YYYY_MM</a:t>
            </a:r>
            <a:endParaRPr b="0" i="0" sz="1400" u="none" cap="none" strike="noStrike">
              <a:latin typeface="Arial"/>
              <a:ea typeface="Arial"/>
              <a:cs typeface="Arial"/>
              <a:sym typeface="Arial"/>
            </a:endParaRPr>
          </a:p>
        </p:txBody>
      </p:sp>
      <p:sp>
        <p:nvSpPr>
          <p:cNvPr id="175" name="Google Shape;175;p5"/>
          <p:cNvSpPr/>
          <p:nvPr/>
        </p:nvSpPr>
        <p:spPr>
          <a:xfrm>
            <a:off x="4508280" y="2459520"/>
            <a:ext cx="1984320" cy="558000"/>
          </a:xfrm>
          <a:prstGeom prst="rect">
            <a:avLst/>
          </a:prstGeom>
          <a:solidFill>
            <a:srgbClr val="CFE2F3"/>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siparis_2018_12</a:t>
            </a:r>
            <a:endParaRPr b="0" i="0" sz="1400" u="none" cap="none" strike="noStrike">
              <a:latin typeface="Arial"/>
              <a:ea typeface="Arial"/>
              <a:cs typeface="Arial"/>
              <a:sym typeface="Arial"/>
            </a:endParaRPr>
          </a:p>
        </p:txBody>
      </p:sp>
      <p:sp>
        <p:nvSpPr>
          <p:cNvPr id="176" name="Google Shape;176;p5"/>
          <p:cNvSpPr/>
          <p:nvPr/>
        </p:nvSpPr>
        <p:spPr>
          <a:xfrm>
            <a:off x="6712560" y="2459520"/>
            <a:ext cx="1984320" cy="558000"/>
          </a:xfrm>
          <a:prstGeom prst="rect">
            <a:avLst/>
          </a:prstGeom>
          <a:solidFill>
            <a:srgbClr val="CFE2F3"/>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siparis_YYYY_MM</a:t>
            </a:r>
            <a:endParaRPr b="0" i="0" sz="1400" u="none" cap="none" strike="noStrike">
              <a:latin typeface="Arial"/>
              <a:ea typeface="Arial"/>
              <a:cs typeface="Arial"/>
              <a:sym typeface="Arial"/>
            </a:endParaRPr>
          </a:p>
        </p:txBody>
      </p:sp>
      <p:sp>
        <p:nvSpPr>
          <p:cNvPr id="177" name="Google Shape;177;p5"/>
          <p:cNvSpPr/>
          <p:nvPr/>
        </p:nvSpPr>
        <p:spPr>
          <a:xfrm>
            <a:off x="2310840" y="4070520"/>
            <a:ext cx="1984320" cy="558000"/>
          </a:xfrm>
          <a:prstGeom prst="rect">
            <a:avLst/>
          </a:prstGeom>
          <a:solidFill>
            <a:srgbClr val="B6D7A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siparis_2018_12_M01</a:t>
            </a:r>
            <a:endParaRPr b="0" i="0" sz="1400" u="none" cap="none" strike="noStrike">
              <a:latin typeface="Arial"/>
              <a:ea typeface="Arial"/>
              <a:cs typeface="Arial"/>
              <a:sym typeface="Arial"/>
            </a:endParaRPr>
          </a:p>
        </p:txBody>
      </p:sp>
      <p:sp>
        <p:nvSpPr>
          <p:cNvPr id="178" name="Google Shape;178;p5"/>
          <p:cNvSpPr/>
          <p:nvPr/>
        </p:nvSpPr>
        <p:spPr>
          <a:xfrm>
            <a:off x="4508280" y="4070520"/>
            <a:ext cx="1984320" cy="558000"/>
          </a:xfrm>
          <a:prstGeom prst="rect">
            <a:avLst/>
          </a:prstGeom>
          <a:solidFill>
            <a:srgbClr val="B6D7A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siparis_2018_12_Mx</a:t>
            </a:r>
            <a:endParaRPr b="0" i="0" sz="1400" u="none" cap="none" strike="noStrike">
              <a:latin typeface="Arial"/>
              <a:ea typeface="Arial"/>
              <a:cs typeface="Arial"/>
              <a:sym typeface="Arial"/>
            </a:endParaRPr>
          </a:p>
        </p:txBody>
      </p:sp>
      <p:sp>
        <p:nvSpPr>
          <p:cNvPr id="179" name="Google Shape;179;p5"/>
          <p:cNvSpPr/>
          <p:nvPr/>
        </p:nvSpPr>
        <p:spPr>
          <a:xfrm>
            <a:off x="6705720" y="4070520"/>
            <a:ext cx="1984320" cy="558000"/>
          </a:xfrm>
          <a:prstGeom prst="rect">
            <a:avLst/>
          </a:prstGeom>
          <a:solidFill>
            <a:srgbClr val="B6D7A8"/>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siparis_2018_12_M07</a:t>
            </a:r>
            <a:endParaRPr b="0" i="0" sz="1400" u="none" cap="none" strike="noStrike">
              <a:latin typeface="Arial"/>
              <a:ea typeface="Arial"/>
              <a:cs typeface="Arial"/>
              <a:sym typeface="Arial"/>
            </a:endParaRPr>
          </a:p>
        </p:txBody>
      </p:sp>
      <p:cxnSp>
        <p:nvCxnSpPr>
          <p:cNvPr id="180" name="Google Shape;180;p5"/>
          <p:cNvCxnSpPr/>
          <p:nvPr/>
        </p:nvCxnSpPr>
        <p:spPr>
          <a:xfrm flipH="1">
            <a:off x="3296220" y="1475280"/>
            <a:ext cx="1438500" cy="984000"/>
          </a:xfrm>
          <a:prstGeom prst="bentConnector2">
            <a:avLst/>
          </a:prstGeom>
          <a:noFill/>
          <a:ln cap="flat" cmpd="sng" w="9525">
            <a:solidFill>
              <a:srgbClr val="1F497D"/>
            </a:solidFill>
            <a:prstDash val="solid"/>
            <a:round/>
            <a:headEnd len="sm" w="sm" type="none"/>
            <a:tailEnd len="sm" w="sm" type="none"/>
          </a:ln>
        </p:spPr>
      </p:cxnSp>
      <p:cxnSp>
        <p:nvCxnSpPr>
          <p:cNvPr id="181" name="Google Shape;181;p5"/>
          <p:cNvCxnSpPr/>
          <p:nvPr/>
        </p:nvCxnSpPr>
        <p:spPr>
          <a:xfrm>
            <a:off x="6266160" y="1475280"/>
            <a:ext cx="1438500" cy="984000"/>
          </a:xfrm>
          <a:prstGeom prst="bentConnector2">
            <a:avLst/>
          </a:prstGeom>
          <a:noFill/>
          <a:ln cap="flat" cmpd="sng" w="9525">
            <a:solidFill>
              <a:srgbClr val="1F497D"/>
            </a:solidFill>
            <a:prstDash val="solid"/>
            <a:round/>
            <a:headEnd len="sm" w="sm" type="none"/>
            <a:tailEnd len="sm" w="sm" type="none"/>
          </a:ln>
        </p:spPr>
      </p:cxnSp>
      <p:cxnSp>
        <p:nvCxnSpPr>
          <p:cNvPr id="182" name="Google Shape;182;p5"/>
          <p:cNvCxnSpPr/>
          <p:nvPr/>
        </p:nvCxnSpPr>
        <p:spPr>
          <a:xfrm flipH="1">
            <a:off x="3303060" y="3017700"/>
            <a:ext cx="2197200" cy="1051800"/>
          </a:xfrm>
          <a:prstGeom prst="bentConnector3">
            <a:avLst>
              <a:gd fmla="val 0" name="adj1"/>
            </a:avLst>
          </a:prstGeom>
          <a:noFill/>
          <a:ln cap="flat" cmpd="sng" w="9525">
            <a:solidFill>
              <a:srgbClr val="1F497D"/>
            </a:solidFill>
            <a:prstDash val="solid"/>
            <a:round/>
            <a:headEnd len="sm" w="sm" type="none"/>
            <a:tailEnd len="sm" w="sm" type="none"/>
          </a:ln>
        </p:spPr>
      </p:cxnSp>
      <p:cxnSp>
        <p:nvCxnSpPr>
          <p:cNvPr id="183" name="Google Shape;183;p5"/>
          <p:cNvCxnSpPr/>
          <p:nvPr/>
        </p:nvCxnSpPr>
        <p:spPr>
          <a:xfrm>
            <a:off x="5500260" y="3017700"/>
            <a:ext cx="2197200" cy="1051800"/>
          </a:xfrm>
          <a:prstGeom prst="bentConnector3">
            <a:avLst>
              <a:gd fmla="val 0" name="adj1"/>
            </a:avLst>
          </a:prstGeom>
          <a:noFill/>
          <a:ln cap="flat" cmpd="sng" w="9525">
            <a:solidFill>
              <a:srgbClr val="1F497D"/>
            </a:solidFill>
            <a:prstDash val="solid"/>
            <a:round/>
            <a:headEnd len="sm" w="sm" type="none"/>
            <a:tailEnd len="sm" w="sm" type="none"/>
          </a:ln>
        </p:spPr>
      </p:cxnSp>
      <p:sp>
        <p:nvSpPr>
          <p:cNvPr id="184" name="Google Shape;184;p5"/>
          <p:cNvSpPr/>
          <p:nvPr/>
        </p:nvSpPr>
        <p:spPr>
          <a:xfrm>
            <a:off x="5500440" y="3017880"/>
            <a:ext cx="360" cy="360"/>
          </a:xfrm>
          <a:custGeom>
            <a:rect b="b" l="l" r="r" t="t"/>
            <a:pathLst>
              <a:path extrusionOk="0" h="21600" w="21600">
                <a:moveTo>
                  <a:pt x="0" y="0"/>
                </a:moveTo>
                <a:lnTo>
                  <a:pt x="21600" y="21600"/>
                </a:lnTo>
              </a:path>
            </a:pathLst>
          </a:custGeom>
          <a:noFill/>
          <a:ln cap="flat" cmpd="sng" w="9525">
            <a:solidFill>
              <a:srgbClr val="1F497D"/>
            </a:solidFill>
            <a:prstDash val="solid"/>
            <a:round/>
            <a:headEnd len="sm" w="sm" type="none"/>
            <a:tailEnd len="sm" w="sm" type="none"/>
          </a:ln>
        </p:spPr>
      </p:sp>
      <p:cxnSp>
        <p:nvCxnSpPr>
          <p:cNvPr id="185" name="Google Shape;185;p5"/>
          <p:cNvCxnSpPr/>
          <p:nvPr/>
        </p:nvCxnSpPr>
        <p:spPr>
          <a:xfrm flipH="1" rot="-5400000">
            <a:off x="5147700" y="2106300"/>
            <a:ext cx="705000" cy="600"/>
          </a:xfrm>
          <a:prstGeom prst="bentConnector3">
            <a:avLst>
              <a:gd fmla="val 49984" name="adj1"/>
            </a:avLst>
          </a:prstGeom>
          <a:noFill/>
          <a:ln cap="flat" cmpd="sng" w="9525">
            <a:solidFill>
              <a:srgbClr val="1F497D"/>
            </a:solidFill>
            <a:prstDash val="solid"/>
            <a:round/>
            <a:headEnd len="sm" w="sm" type="none"/>
            <a:tailEnd len="sm" w="sm" type="none"/>
          </a:ln>
        </p:spPr>
      </p:cxnSp>
      <p:cxnSp>
        <p:nvCxnSpPr>
          <p:cNvPr id="186" name="Google Shape;186;p5"/>
          <p:cNvCxnSpPr/>
          <p:nvPr/>
        </p:nvCxnSpPr>
        <p:spPr>
          <a:xfrm flipH="1" rot="-5400000">
            <a:off x="4974300" y="3543300"/>
            <a:ext cx="1051800" cy="600"/>
          </a:xfrm>
          <a:prstGeom prst="bentConnector3">
            <a:avLst>
              <a:gd fmla="val 50012" name="adj1"/>
            </a:avLst>
          </a:prstGeom>
          <a:noFill/>
          <a:ln cap="flat" cmpd="sng" w="9525">
            <a:solidFill>
              <a:srgbClr val="1F497D"/>
            </a:solidFill>
            <a:prstDash val="solid"/>
            <a:round/>
            <a:headEnd len="sm" w="sm" type="none"/>
            <a:tailEnd len="sm" w="sm" type="none"/>
          </a:ln>
        </p:spPr>
      </p:cxnSp>
      <p:sp>
        <p:nvSpPr>
          <p:cNvPr id="187" name="Google Shape;187;p5"/>
          <p:cNvSpPr/>
          <p:nvPr/>
        </p:nvSpPr>
        <p:spPr>
          <a:xfrm>
            <a:off x="262080" y="2441880"/>
            <a:ext cx="1821600" cy="5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 sz="1400" u="none" cap="none" strike="noStrike">
                <a:solidFill>
                  <a:srgbClr val="000000"/>
                </a:solidFill>
                <a:latin typeface="Arial"/>
                <a:ea typeface="Arial"/>
                <a:cs typeface="Arial"/>
                <a:sym typeface="Arial"/>
              </a:rPr>
              <a:t>Seviye 1</a:t>
            </a:r>
            <a:br>
              <a:rPr b="0" i="0" lang="tr" sz="1800" u="none" cap="none" strike="noStrike">
                <a:latin typeface="Arial"/>
                <a:ea typeface="Arial"/>
                <a:cs typeface="Arial"/>
                <a:sym typeface="Arial"/>
              </a:rPr>
            </a:br>
            <a:r>
              <a:rPr b="0" i="0" lang="tr" sz="1400" u="none" cap="none" strike="noStrike">
                <a:solidFill>
                  <a:srgbClr val="000000"/>
                </a:solidFill>
                <a:latin typeface="Arial"/>
                <a:ea typeface="Arial"/>
                <a:cs typeface="Arial"/>
                <a:sym typeface="Arial"/>
              </a:rPr>
              <a:t>Range (siparis_tarihi)</a:t>
            </a:r>
            <a:endParaRPr b="0" i="0" sz="1400" u="none" cap="none" strike="noStrike">
              <a:latin typeface="Arial"/>
              <a:ea typeface="Arial"/>
              <a:cs typeface="Arial"/>
              <a:sym typeface="Arial"/>
            </a:endParaRPr>
          </a:p>
        </p:txBody>
      </p:sp>
      <p:sp>
        <p:nvSpPr>
          <p:cNvPr id="188" name="Google Shape;188;p5"/>
          <p:cNvSpPr/>
          <p:nvPr/>
        </p:nvSpPr>
        <p:spPr>
          <a:xfrm>
            <a:off x="306720" y="3918240"/>
            <a:ext cx="1821600" cy="866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 sz="1400" u="none" cap="none" strike="noStrike">
                <a:solidFill>
                  <a:srgbClr val="000000"/>
                </a:solidFill>
                <a:latin typeface="Arial"/>
                <a:ea typeface="Arial"/>
                <a:cs typeface="Arial"/>
                <a:sym typeface="Arial"/>
              </a:rPr>
              <a:t>Seviye 2</a:t>
            </a:r>
            <a:br>
              <a:rPr b="0" i="0" lang="tr" sz="1800" u="none" cap="none" strike="noStrike">
                <a:latin typeface="Arial"/>
                <a:ea typeface="Arial"/>
                <a:cs typeface="Arial"/>
                <a:sym typeface="Arial"/>
              </a:rPr>
            </a:br>
            <a:r>
              <a:rPr b="0" i="0" lang="tr" sz="1400" u="none" cap="none" strike="noStrike">
                <a:solidFill>
                  <a:srgbClr val="000000"/>
                </a:solidFill>
                <a:latin typeface="Arial"/>
                <a:ea typeface="Arial"/>
                <a:cs typeface="Arial"/>
                <a:sym typeface="Arial"/>
              </a:rPr>
              <a:t>Hash (musteri_no)</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tr" sz="1400" u="none" cap="none" strike="noStrike">
                <a:solidFill>
                  <a:srgbClr val="000000"/>
                </a:solidFill>
                <a:latin typeface="Arial"/>
                <a:ea typeface="Arial"/>
                <a:cs typeface="Arial"/>
                <a:sym typeface="Arial"/>
              </a:rPr>
              <a:t>8 partition</a:t>
            </a:r>
            <a:endParaRPr b="0" i="0" sz="1400" u="none" cap="none" strike="noStrike">
              <a:latin typeface="Arial"/>
              <a:ea typeface="Arial"/>
              <a:cs typeface="Arial"/>
              <a:sym typeface="Arial"/>
            </a:endParaRPr>
          </a:p>
        </p:txBody>
      </p:sp>
      <p:sp>
        <p:nvSpPr>
          <p:cNvPr id="189" name="Google Shape;189;p5"/>
          <p:cNvSpPr/>
          <p:nvPr/>
        </p:nvSpPr>
        <p:spPr>
          <a:xfrm>
            <a:off x="262080" y="1146600"/>
            <a:ext cx="1821600" cy="5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tr" sz="1400" u="none" cap="none" strike="noStrike">
                <a:solidFill>
                  <a:srgbClr val="000000"/>
                </a:solidFill>
                <a:latin typeface="Arial"/>
                <a:ea typeface="Arial"/>
                <a:cs typeface="Arial"/>
                <a:sym typeface="Arial"/>
              </a:rPr>
              <a:t>Ana tablo</a:t>
            </a:r>
            <a:endParaRPr b="0" i="0" sz="1400" u="none" cap="none" strike="noStrike">
              <a:latin typeface="Arial"/>
              <a:ea typeface="Arial"/>
              <a:cs typeface="Arial"/>
              <a:sym typeface="Arial"/>
            </a:endParaRPr>
          </a:p>
        </p:txBody>
      </p:sp>
      <p:pic>
        <p:nvPicPr>
          <p:cNvPr id="190" name="Google Shape;190;p5"/>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191" name="Google Shape;191;p5"/>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192" name="Google Shape;192;p5"/>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Çok seviyeli Tablo Bölümleme - Multi-level Partitioning</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