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itap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Kitap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Kitap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&#252;bra\Desktop\kitap%20kubr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Kitap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Şubelerin Yüzdelik Hedef</a:t>
            </a:r>
            <a:r>
              <a:rPr lang="tr-TR" baseline="0"/>
              <a:t> Oranı</a:t>
            </a:r>
            <a:r>
              <a:rPr lang="tr-TR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Sayfa6!$G$1</c:f>
              <c:strCache>
                <c:ptCount val="1"/>
                <c:pt idx="0">
                  <c:v>Yüzdelik Hedef Oranı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Sayfa6!$A$2:$A$6</c:f>
              <c:strCache>
                <c:ptCount val="5"/>
                <c:pt idx="0">
                  <c:v>Şube2</c:v>
                </c:pt>
                <c:pt idx="1">
                  <c:v>Şube3</c:v>
                </c:pt>
                <c:pt idx="2">
                  <c:v>Şube4</c:v>
                </c:pt>
                <c:pt idx="3">
                  <c:v>Şube5</c:v>
                </c:pt>
                <c:pt idx="4">
                  <c:v>Şube6</c:v>
                </c:pt>
              </c:strCache>
            </c:strRef>
          </c:cat>
          <c:val>
            <c:numRef>
              <c:f>Sayfa6!$G$2:$G$6</c:f>
              <c:numCache>
                <c:formatCode>General</c:formatCode>
                <c:ptCount val="5"/>
                <c:pt idx="0">
                  <c:v>92.777777777777786</c:v>
                </c:pt>
                <c:pt idx="1">
                  <c:v>105</c:v>
                </c:pt>
                <c:pt idx="2">
                  <c:v>106.66666666666667</c:v>
                </c:pt>
                <c:pt idx="3">
                  <c:v>61.260000000000005</c:v>
                </c:pt>
                <c:pt idx="4">
                  <c:v>109.91666666666666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6-4597-94CD-6170B3DA5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8388048"/>
        <c:axId val="1028388376"/>
      </c:barChart>
      <c:catAx>
        <c:axId val="102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388376"/>
        <c:crosses val="autoZero"/>
        <c:auto val="1"/>
        <c:lblAlgn val="ctr"/>
        <c:lblOffset val="100"/>
        <c:noMultiLvlLbl val="0"/>
      </c:catAx>
      <c:valAx>
        <c:axId val="102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[Kitap1]Sayfa7!PivotTable35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Aylara göre Toplam</a:t>
            </a:r>
            <a:r>
              <a:rPr lang="tr-TR" baseline="0"/>
              <a:t> Yapılan Satış Miktarı Oranı</a:t>
            </a:r>
            <a:endParaRPr lang="en-US"/>
          </a:p>
        </c:rich>
      </c:tx>
      <c:layout>
        <c:manualLayout>
          <c:xMode val="edge"/>
          <c:yMode val="edge"/>
          <c:x val="0.21142207712822556"/>
          <c:y val="2.9221410092748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Sayfa7!$B$3</c:f>
              <c:strCache>
                <c:ptCount val="1"/>
                <c:pt idx="0">
                  <c:v>Toplam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42-4865-B375-3CF0D5E924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42-4865-B375-3CF0D5E924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42-4865-B375-3CF0D5E9246A}"/>
              </c:ext>
            </c:extLst>
          </c:dPt>
          <c:cat>
            <c:strRef>
              <c:f>Sayfa7!$A$4:$A$7</c:f>
              <c:strCache>
                <c:ptCount val="3"/>
                <c:pt idx="0">
                  <c:v>Haz</c:v>
                </c:pt>
                <c:pt idx="1">
                  <c:v>Tem</c:v>
                </c:pt>
                <c:pt idx="2">
                  <c:v>Ağu</c:v>
                </c:pt>
              </c:strCache>
            </c:strRef>
          </c:cat>
          <c:val>
            <c:numRef>
              <c:f>Sayfa7!$B$4:$B$7</c:f>
              <c:numCache>
                <c:formatCode>General</c:formatCode>
                <c:ptCount val="3"/>
                <c:pt idx="0">
                  <c:v>40455</c:v>
                </c:pt>
                <c:pt idx="1">
                  <c:v>41735</c:v>
                </c:pt>
                <c:pt idx="2">
                  <c:v>26200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42-4865-B375-3CF0D5E92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590760973739703"/>
          <c:y val="0.18683051096374789"/>
          <c:w val="0.35409239026260303"/>
          <c:h val="0.813169489036252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tr-TR"/>
              <a:t>Hedef</a:t>
            </a:r>
            <a:r>
              <a:rPr lang="tr-TR" baseline="0"/>
              <a:t> Gerçekleştirme Durumu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Sayfa2!$C$1</c:f>
              <c:strCache>
                <c:ptCount val="1"/>
                <c:pt idx="0">
                  <c:v>3 Aylık Yapılan Toplam Satış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Sayfa2!$A$2:$B$19</c:f>
              <c:multiLvlStrCache>
                <c:ptCount val="18"/>
                <c:lvl>
                  <c:pt idx="0">
                    <c:v>Yurt</c:v>
                  </c:pt>
                  <c:pt idx="1">
                    <c:v>Barış</c:v>
                  </c:pt>
                  <c:pt idx="2">
                    <c:v>Zeybek</c:v>
                  </c:pt>
                  <c:pt idx="3">
                    <c:v>Uyanmış</c:v>
                  </c:pt>
                  <c:pt idx="4">
                    <c:v>Öncül</c:v>
                  </c:pt>
                  <c:pt idx="5">
                    <c:v>Kara</c:v>
                  </c:pt>
                  <c:pt idx="6">
                    <c:v>Demir</c:v>
                  </c:pt>
                  <c:pt idx="7">
                    <c:v>Uçar</c:v>
                  </c:pt>
                  <c:pt idx="8">
                    <c:v>Konmaz</c:v>
                  </c:pt>
                  <c:pt idx="9">
                    <c:v>Naz</c:v>
                  </c:pt>
                  <c:pt idx="10">
                    <c:v>Yapı</c:v>
                  </c:pt>
                  <c:pt idx="11">
                    <c:v>Bakan</c:v>
                  </c:pt>
                  <c:pt idx="12">
                    <c:v>Yanar</c:v>
                  </c:pt>
                  <c:pt idx="13">
                    <c:v>Sanmaz</c:v>
                  </c:pt>
                  <c:pt idx="14">
                    <c:v>Batar</c:v>
                  </c:pt>
                  <c:pt idx="15">
                    <c:v>Sonar</c:v>
                  </c:pt>
                  <c:pt idx="16">
                    <c:v>Yener</c:v>
                  </c:pt>
                  <c:pt idx="17">
                    <c:v>Konak</c:v>
                  </c:pt>
                </c:lvl>
                <c:lvl>
                  <c:pt idx="0">
                    <c:v>Elif</c:v>
                  </c:pt>
                  <c:pt idx="1">
                    <c:v>Mehmet</c:v>
                  </c:pt>
                  <c:pt idx="2">
                    <c:v>Esra</c:v>
                  </c:pt>
                  <c:pt idx="3">
                    <c:v>Mert</c:v>
                  </c:pt>
                  <c:pt idx="4">
                    <c:v>Erkan</c:v>
                  </c:pt>
                  <c:pt idx="5">
                    <c:v>Seda</c:v>
                  </c:pt>
                  <c:pt idx="6">
                    <c:v>Merve</c:v>
                  </c:pt>
                  <c:pt idx="7">
                    <c:v>Aybüke</c:v>
                  </c:pt>
                  <c:pt idx="8">
                    <c:v>Mustafa</c:v>
                  </c:pt>
                  <c:pt idx="9">
                    <c:v>Elif</c:v>
                  </c:pt>
                  <c:pt idx="10">
                    <c:v>Hatice</c:v>
                  </c:pt>
                  <c:pt idx="11">
                    <c:v>Sevinç</c:v>
                  </c:pt>
                  <c:pt idx="12">
                    <c:v>Zehra</c:v>
                  </c:pt>
                  <c:pt idx="13">
                    <c:v>Ayşe</c:v>
                  </c:pt>
                  <c:pt idx="14">
                    <c:v>Fatma</c:v>
                  </c:pt>
                  <c:pt idx="15">
                    <c:v>Esma</c:v>
                  </c:pt>
                  <c:pt idx="16">
                    <c:v>Alihan</c:v>
                  </c:pt>
                  <c:pt idx="17">
                    <c:v>Ayşenur</c:v>
                  </c:pt>
                </c:lvl>
              </c:multiLvlStrCache>
            </c:multiLvlStrRef>
          </c:cat>
          <c:val>
            <c:numRef>
              <c:f>Sayfa2!$C$2:$C$19</c:f>
              <c:numCache>
                <c:formatCode>General</c:formatCode>
                <c:ptCount val="18"/>
                <c:pt idx="0">
                  <c:v>800</c:v>
                </c:pt>
                <c:pt idx="1">
                  <c:v>5300</c:v>
                </c:pt>
                <c:pt idx="2">
                  <c:v>3200</c:v>
                </c:pt>
                <c:pt idx="3">
                  <c:v>6100</c:v>
                </c:pt>
                <c:pt idx="4">
                  <c:v>7400</c:v>
                </c:pt>
                <c:pt idx="5">
                  <c:v>4000</c:v>
                </c:pt>
                <c:pt idx="6">
                  <c:v>6700</c:v>
                </c:pt>
                <c:pt idx="7">
                  <c:v>5100</c:v>
                </c:pt>
                <c:pt idx="8">
                  <c:v>8200</c:v>
                </c:pt>
                <c:pt idx="9">
                  <c:v>7400</c:v>
                </c:pt>
                <c:pt idx="10">
                  <c:v>3500</c:v>
                </c:pt>
                <c:pt idx="11">
                  <c:v>2400</c:v>
                </c:pt>
                <c:pt idx="12">
                  <c:v>5040</c:v>
                </c:pt>
                <c:pt idx="13">
                  <c:v>5025</c:v>
                </c:pt>
                <c:pt idx="14">
                  <c:v>600</c:v>
                </c:pt>
                <c:pt idx="15">
                  <c:v>12350</c:v>
                </c:pt>
                <c:pt idx="16">
                  <c:v>11625</c:v>
                </c:pt>
                <c:pt idx="17">
                  <c:v>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42-421F-8A21-6E75B1E54CC1}"/>
            </c:ext>
          </c:extLst>
        </c:ser>
        <c:ser>
          <c:idx val="1"/>
          <c:order val="1"/>
          <c:tx>
            <c:strRef>
              <c:f>Sayfa2!$D$1</c:f>
              <c:strCache>
                <c:ptCount val="1"/>
                <c:pt idx="0">
                  <c:v>3 Aylık Personelden Beklenen Hedef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Sayfa2!$A$2:$B$19</c:f>
              <c:multiLvlStrCache>
                <c:ptCount val="18"/>
                <c:lvl>
                  <c:pt idx="0">
                    <c:v>Yurt</c:v>
                  </c:pt>
                  <c:pt idx="1">
                    <c:v>Barış</c:v>
                  </c:pt>
                  <c:pt idx="2">
                    <c:v>Zeybek</c:v>
                  </c:pt>
                  <c:pt idx="3">
                    <c:v>Uyanmış</c:v>
                  </c:pt>
                  <c:pt idx="4">
                    <c:v>Öncül</c:v>
                  </c:pt>
                  <c:pt idx="5">
                    <c:v>Kara</c:v>
                  </c:pt>
                  <c:pt idx="6">
                    <c:v>Demir</c:v>
                  </c:pt>
                  <c:pt idx="7">
                    <c:v>Uçar</c:v>
                  </c:pt>
                  <c:pt idx="8">
                    <c:v>Konmaz</c:v>
                  </c:pt>
                  <c:pt idx="9">
                    <c:v>Naz</c:v>
                  </c:pt>
                  <c:pt idx="10">
                    <c:v>Yapı</c:v>
                  </c:pt>
                  <c:pt idx="11">
                    <c:v>Bakan</c:v>
                  </c:pt>
                  <c:pt idx="12">
                    <c:v>Yanar</c:v>
                  </c:pt>
                  <c:pt idx="13">
                    <c:v>Sanmaz</c:v>
                  </c:pt>
                  <c:pt idx="14">
                    <c:v>Batar</c:v>
                  </c:pt>
                  <c:pt idx="15">
                    <c:v>Sonar</c:v>
                  </c:pt>
                  <c:pt idx="16">
                    <c:v>Yener</c:v>
                  </c:pt>
                  <c:pt idx="17">
                    <c:v>Konak</c:v>
                  </c:pt>
                </c:lvl>
                <c:lvl>
                  <c:pt idx="0">
                    <c:v>Elif</c:v>
                  </c:pt>
                  <c:pt idx="1">
                    <c:v>Mehmet</c:v>
                  </c:pt>
                  <c:pt idx="2">
                    <c:v>Esra</c:v>
                  </c:pt>
                  <c:pt idx="3">
                    <c:v>Mert</c:v>
                  </c:pt>
                  <c:pt idx="4">
                    <c:v>Erkan</c:v>
                  </c:pt>
                  <c:pt idx="5">
                    <c:v>Seda</c:v>
                  </c:pt>
                  <c:pt idx="6">
                    <c:v>Merve</c:v>
                  </c:pt>
                  <c:pt idx="7">
                    <c:v>Aybüke</c:v>
                  </c:pt>
                  <c:pt idx="8">
                    <c:v>Mustafa</c:v>
                  </c:pt>
                  <c:pt idx="9">
                    <c:v>Elif</c:v>
                  </c:pt>
                  <c:pt idx="10">
                    <c:v>Hatice</c:v>
                  </c:pt>
                  <c:pt idx="11">
                    <c:v>Sevinç</c:v>
                  </c:pt>
                  <c:pt idx="12">
                    <c:v>Zehra</c:v>
                  </c:pt>
                  <c:pt idx="13">
                    <c:v>Ayşe</c:v>
                  </c:pt>
                  <c:pt idx="14">
                    <c:v>Fatma</c:v>
                  </c:pt>
                  <c:pt idx="15">
                    <c:v>Esma</c:v>
                  </c:pt>
                  <c:pt idx="16">
                    <c:v>Alihan</c:v>
                  </c:pt>
                  <c:pt idx="17">
                    <c:v>Ayşenur</c:v>
                  </c:pt>
                </c:lvl>
              </c:multiLvlStrCache>
            </c:multiLvlStrRef>
          </c:cat>
          <c:val>
            <c:numRef>
              <c:f>Sayfa2!$D$2:$D$19</c:f>
              <c:numCache>
                <c:formatCode>General</c:formatCode>
                <c:ptCount val="18"/>
                <c:pt idx="0">
                  <c:v>2000</c:v>
                </c:pt>
                <c:pt idx="1">
                  <c:v>1000</c:v>
                </c:pt>
                <c:pt idx="2">
                  <c:v>3000</c:v>
                </c:pt>
                <c:pt idx="3">
                  <c:v>4000</c:v>
                </c:pt>
                <c:pt idx="4">
                  <c:v>1000</c:v>
                </c:pt>
                <c:pt idx="5">
                  <c:v>2500</c:v>
                </c:pt>
                <c:pt idx="6">
                  <c:v>4000</c:v>
                </c:pt>
                <c:pt idx="7">
                  <c:v>5000</c:v>
                </c:pt>
                <c:pt idx="8">
                  <c:v>2000</c:v>
                </c:pt>
                <c:pt idx="9">
                  <c:v>1500</c:v>
                </c:pt>
                <c:pt idx="10">
                  <c:v>2000</c:v>
                </c:pt>
                <c:pt idx="11">
                  <c:v>3000</c:v>
                </c:pt>
                <c:pt idx="12">
                  <c:v>1000</c:v>
                </c:pt>
                <c:pt idx="13">
                  <c:v>1000</c:v>
                </c:pt>
                <c:pt idx="14">
                  <c:v>2000</c:v>
                </c:pt>
                <c:pt idx="15">
                  <c:v>2000</c:v>
                </c:pt>
                <c:pt idx="16">
                  <c:v>2500</c:v>
                </c:pt>
                <c:pt idx="17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42-421F-8A21-6E75B1E54CC1}"/>
            </c:ext>
          </c:extLst>
        </c:ser>
        <c:ser>
          <c:idx val="2"/>
          <c:order val="2"/>
          <c:tx>
            <c:strRef>
              <c:f>Sayfa2!$E$1</c:f>
              <c:strCache>
                <c:ptCount val="1"/>
                <c:pt idx="0">
                  <c:v>Hedef Durumu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Sayfa2!$A$2:$B$19</c:f>
              <c:multiLvlStrCache>
                <c:ptCount val="18"/>
                <c:lvl>
                  <c:pt idx="0">
                    <c:v>Yurt</c:v>
                  </c:pt>
                  <c:pt idx="1">
                    <c:v>Barış</c:v>
                  </c:pt>
                  <c:pt idx="2">
                    <c:v>Zeybek</c:v>
                  </c:pt>
                  <c:pt idx="3">
                    <c:v>Uyanmış</c:v>
                  </c:pt>
                  <c:pt idx="4">
                    <c:v>Öncül</c:v>
                  </c:pt>
                  <c:pt idx="5">
                    <c:v>Kara</c:v>
                  </c:pt>
                  <c:pt idx="6">
                    <c:v>Demir</c:v>
                  </c:pt>
                  <c:pt idx="7">
                    <c:v>Uçar</c:v>
                  </c:pt>
                  <c:pt idx="8">
                    <c:v>Konmaz</c:v>
                  </c:pt>
                  <c:pt idx="9">
                    <c:v>Naz</c:v>
                  </c:pt>
                  <c:pt idx="10">
                    <c:v>Yapı</c:v>
                  </c:pt>
                  <c:pt idx="11">
                    <c:v>Bakan</c:v>
                  </c:pt>
                  <c:pt idx="12">
                    <c:v>Yanar</c:v>
                  </c:pt>
                  <c:pt idx="13">
                    <c:v>Sanmaz</c:v>
                  </c:pt>
                  <c:pt idx="14">
                    <c:v>Batar</c:v>
                  </c:pt>
                  <c:pt idx="15">
                    <c:v>Sonar</c:v>
                  </c:pt>
                  <c:pt idx="16">
                    <c:v>Yener</c:v>
                  </c:pt>
                  <c:pt idx="17">
                    <c:v>Konak</c:v>
                  </c:pt>
                </c:lvl>
                <c:lvl>
                  <c:pt idx="0">
                    <c:v>Elif</c:v>
                  </c:pt>
                  <c:pt idx="1">
                    <c:v>Mehmet</c:v>
                  </c:pt>
                  <c:pt idx="2">
                    <c:v>Esra</c:v>
                  </c:pt>
                  <c:pt idx="3">
                    <c:v>Mert</c:v>
                  </c:pt>
                  <c:pt idx="4">
                    <c:v>Erkan</c:v>
                  </c:pt>
                  <c:pt idx="5">
                    <c:v>Seda</c:v>
                  </c:pt>
                  <c:pt idx="6">
                    <c:v>Merve</c:v>
                  </c:pt>
                  <c:pt idx="7">
                    <c:v>Aybüke</c:v>
                  </c:pt>
                  <c:pt idx="8">
                    <c:v>Mustafa</c:v>
                  </c:pt>
                  <c:pt idx="9">
                    <c:v>Elif</c:v>
                  </c:pt>
                  <c:pt idx="10">
                    <c:v>Hatice</c:v>
                  </c:pt>
                  <c:pt idx="11">
                    <c:v>Sevinç</c:v>
                  </c:pt>
                  <c:pt idx="12">
                    <c:v>Zehra</c:v>
                  </c:pt>
                  <c:pt idx="13">
                    <c:v>Ayşe</c:v>
                  </c:pt>
                  <c:pt idx="14">
                    <c:v>Fatma</c:v>
                  </c:pt>
                  <c:pt idx="15">
                    <c:v>Esma</c:v>
                  </c:pt>
                  <c:pt idx="16">
                    <c:v>Alihan</c:v>
                  </c:pt>
                  <c:pt idx="17">
                    <c:v>Ayşenur</c:v>
                  </c:pt>
                </c:lvl>
              </c:multiLvlStrCache>
            </c:multiLvlStrRef>
          </c:cat>
          <c:val>
            <c:numRef>
              <c:f>Sayfa2!$E$2:$E$19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42-421F-8A21-6E75B1E54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842516608"/>
        <c:axId val="842517592"/>
      </c:barChart>
      <c:catAx>
        <c:axId val="842516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517592"/>
        <c:crosses val="autoZero"/>
        <c:auto val="1"/>
        <c:lblAlgn val="ctr"/>
        <c:lblOffset val="100"/>
        <c:noMultiLvlLbl val="0"/>
      </c:catAx>
      <c:valAx>
        <c:axId val="842517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51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[kitap kubra.xlsx]Sayfa8!PivotTable46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/>
              <a:t>Haftalık Toplam Satış Grafiği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Sayfa8!$B$3</c:f>
              <c:strCache>
                <c:ptCount val="1"/>
                <c:pt idx="0">
                  <c:v>Toplam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Sayfa8!$A$4:$A$11</c:f>
              <c:strCache>
                <c:ptCount val="7"/>
                <c:pt idx="0">
                  <c:v>1.06.2020 00:00</c:v>
                </c:pt>
                <c:pt idx="1">
                  <c:v>2.06.2020 00:00</c:v>
                </c:pt>
                <c:pt idx="2">
                  <c:v>3.06.2020 00:00</c:v>
                </c:pt>
                <c:pt idx="3">
                  <c:v>4.06.2020 00:00</c:v>
                </c:pt>
                <c:pt idx="4">
                  <c:v>5.06.2020 00:00</c:v>
                </c:pt>
                <c:pt idx="5">
                  <c:v>6.06.2020 00:00</c:v>
                </c:pt>
                <c:pt idx="6">
                  <c:v>7.06.2020 00:00</c:v>
                </c:pt>
              </c:strCache>
            </c:strRef>
          </c:cat>
          <c:val>
            <c:numRef>
              <c:f>Sayfa8!$B$4:$B$11</c:f>
              <c:numCache>
                <c:formatCode>General</c:formatCode>
                <c:ptCount val="7"/>
                <c:pt idx="0">
                  <c:v>5500</c:v>
                </c:pt>
                <c:pt idx="1">
                  <c:v>2625</c:v>
                </c:pt>
                <c:pt idx="2">
                  <c:v>3975</c:v>
                </c:pt>
                <c:pt idx="3">
                  <c:v>4025</c:v>
                </c:pt>
                <c:pt idx="4">
                  <c:v>7875</c:v>
                </c:pt>
                <c:pt idx="5">
                  <c:v>5830</c:v>
                </c:pt>
                <c:pt idx="6">
                  <c:v>1100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66-4276-A30D-8087715680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99838975"/>
        <c:axId val="1799823583"/>
      </c:lineChart>
      <c:catAx>
        <c:axId val="1799838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823583"/>
        <c:crosses val="autoZero"/>
        <c:auto val="1"/>
        <c:lblAlgn val="ctr"/>
        <c:lblOffset val="100"/>
        <c:noMultiLvlLbl val="0"/>
      </c:catAx>
      <c:valAx>
        <c:axId val="179982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838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Depodaki Toplam Ürün Miktarı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Sayfa11!$A$2:$B$11</c:f>
              <c:multiLvlStrCache>
                <c:ptCount val="10"/>
                <c:lvl>
                  <c:pt idx="0">
                    <c:v>Maske</c:v>
                  </c:pt>
                  <c:pt idx="1">
                    <c:v>Şampuan</c:v>
                  </c:pt>
                  <c:pt idx="2">
                    <c:v>Tonik</c:v>
                  </c:pt>
                  <c:pt idx="3">
                    <c:v>Jöle</c:v>
                  </c:pt>
                  <c:pt idx="4">
                    <c:v>Maskara</c:v>
                  </c:pt>
                  <c:pt idx="5">
                    <c:v>Maske</c:v>
                  </c:pt>
                  <c:pt idx="6">
                    <c:v>Maskara</c:v>
                  </c:pt>
                  <c:pt idx="7">
                    <c:v>Ruj</c:v>
                  </c:pt>
                  <c:pt idx="8">
                    <c:v>Şampuan</c:v>
                  </c:pt>
                  <c:pt idx="9">
                    <c:v>Jöle</c:v>
                  </c:pt>
                </c:lvl>
                <c:lvl>
                  <c:pt idx="0">
                    <c:v>Şube2</c:v>
                  </c:pt>
                  <c:pt idx="1">
                    <c:v>Şube2</c:v>
                  </c:pt>
                  <c:pt idx="2">
                    <c:v>Şube2</c:v>
                  </c:pt>
                  <c:pt idx="3">
                    <c:v>Şube3</c:v>
                  </c:pt>
                  <c:pt idx="4">
                    <c:v>Şube3</c:v>
                  </c:pt>
                  <c:pt idx="5">
                    <c:v>Şube3</c:v>
                  </c:pt>
                  <c:pt idx="6">
                    <c:v>Şube4</c:v>
                  </c:pt>
                  <c:pt idx="7">
                    <c:v>Şube4</c:v>
                  </c:pt>
                  <c:pt idx="8">
                    <c:v>Şube4</c:v>
                  </c:pt>
                  <c:pt idx="9">
                    <c:v>Şube5</c:v>
                  </c:pt>
                </c:lvl>
              </c:multiLvlStrCache>
            </c:multiLvlStrRef>
          </c:cat>
          <c:val>
            <c:numRef>
              <c:f>Sayfa11!$C$2:$C$11</c:f>
              <c:numCache>
                <c:formatCode>General</c:formatCode>
                <c:ptCount val="10"/>
                <c:pt idx="0">
                  <c:v>2200</c:v>
                </c:pt>
                <c:pt idx="1">
                  <c:v>1000</c:v>
                </c:pt>
                <c:pt idx="2">
                  <c:v>4400</c:v>
                </c:pt>
                <c:pt idx="3">
                  <c:v>3200</c:v>
                </c:pt>
                <c:pt idx="4">
                  <c:v>1400</c:v>
                </c:pt>
                <c:pt idx="5">
                  <c:v>1200</c:v>
                </c:pt>
                <c:pt idx="6">
                  <c:v>1400</c:v>
                </c:pt>
                <c:pt idx="7">
                  <c:v>2600</c:v>
                </c:pt>
                <c:pt idx="8">
                  <c:v>2000</c:v>
                </c:pt>
                <c:pt idx="9">
                  <c:v>4500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F-4B98-A97E-1BC2F7BD9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1307960"/>
        <c:axId val="291308944"/>
        <c:axId val="0"/>
      </c:bar3DChart>
      <c:catAx>
        <c:axId val="291307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308944"/>
        <c:crosses val="autoZero"/>
        <c:auto val="1"/>
        <c:lblAlgn val="ctr"/>
        <c:lblOffset val="100"/>
        <c:noMultiLvlLbl val="0"/>
      </c:catAx>
      <c:valAx>
        <c:axId val="29130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307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70E2E-150D-4458-AEE7-F7AF0DA9DBE6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C884B7-347A-4FD0-9A1C-DE1760E1D4CA}">
      <dgm:prSet/>
      <dgm:spPr/>
      <dgm:t>
        <a:bodyPr/>
        <a:lstStyle/>
        <a:p>
          <a:r>
            <a:rPr lang="tr-TR"/>
            <a:t>Yeni Satışların Sisteme Girilmesi</a:t>
          </a:r>
          <a:endParaRPr lang="en-US"/>
        </a:p>
      </dgm:t>
    </dgm:pt>
    <dgm:pt modelId="{247C1C0F-0BC9-47C0-99FE-7EBD5AB068B8}" type="parTrans" cxnId="{DA7B0779-C502-4CE7-BEA3-7D51D3BE853A}">
      <dgm:prSet/>
      <dgm:spPr/>
      <dgm:t>
        <a:bodyPr/>
        <a:lstStyle/>
        <a:p>
          <a:endParaRPr lang="en-US"/>
        </a:p>
      </dgm:t>
    </dgm:pt>
    <dgm:pt modelId="{1AAE210F-0F5C-44D3-91FB-AA6B5AD6A458}" type="sibTrans" cxnId="{DA7B0779-C502-4CE7-BEA3-7D51D3BE853A}">
      <dgm:prSet/>
      <dgm:spPr/>
      <dgm:t>
        <a:bodyPr/>
        <a:lstStyle/>
        <a:p>
          <a:endParaRPr lang="en-US"/>
        </a:p>
      </dgm:t>
    </dgm:pt>
    <dgm:pt modelId="{0F6C2E6C-5E61-4679-9447-8781AA300C66}">
      <dgm:prSet/>
      <dgm:spPr/>
      <dgm:t>
        <a:bodyPr/>
        <a:lstStyle/>
        <a:p>
          <a:r>
            <a:rPr lang="tr-TR"/>
            <a:t>Satışların İptali ve Silinmesi</a:t>
          </a:r>
          <a:endParaRPr lang="en-US"/>
        </a:p>
      </dgm:t>
    </dgm:pt>
    <dgm:pt modelId="{44B3AFBC-12F1-455F-8504-D4106AD1C944}" type="parTrans" cxnId="{25350456-1C37-4303-A263-509B9CDD0B85}">
      <dgm:prSet/>
      <dgm:spPr/>
      <dgm:t>
        <a:bodyPr/>
        <a:lstStyle/>
        <a:p>
          <a:endParaRPr lang="en-US"/>
        </a:p>
      </dgm:t>
    </dgm:pt>
    <dgm:pt modelId="{5C3EB231-DF10-4F28-B112-D8FB5D0BB953}" type="sibTrans" cxnId="{25350456-1C37-4303-A263-509B9CDD0B85}">
      <dgm:prSet/>
      <dgm:spPr/>
      <dgm:t>
        <a:bodyPr/>
        <a:lstStyle/>
        <a:p>
          <a:endParaRPr lang="en-US"/>
        </a:p>
      </dgm:t>
    </dgm:pt>
    <dgm:pt modelId="{97A9FE0A-F9D3-4796-9A74-9DBCE112DC0D}">
      <dgm:prSet/>
      <dgm:spPr/>
      <dgm:t>
        <a:bodyPr/>
        <a:lstStyle/>
        <a:p>
          <a:r>
            <a:rPr lang="tr-TR"/>
            <a:t>Personel Satışlarının İncelenmesi</a:t>
          </a:r>
          <a:endParaRPr lang="en-US"/>
        </a:p>
      </dgm:t>
    </dgm:pt>
    <dgm:pt modelId="{124BD14D-364B-4DE3-9841-899BE0FE9033}" type="parTrans" cxnId="{3485CB46-560E-4F50-9558-5D8F85B6EE33}">
      <dgm:prSet/>
      <dgm:spPr/>
      <dgm:t>
        <a:bodyPr/>
        <a:lstStyle/>
        <a:p>
          <a:endParaRPr lang="en-US"/>
        </a:p>
      </dgm:t>
    </dgm:pt>
    <dgm:pt modelId="{1E511B75-B8B7-48C1-AFB5-6BF2ADD35C7E}" type="sibTrans" cxnId="{3485CB46-560E-4F50-9558-5D8F85B6EE33}">
      <dgm:prSet/>
      <dgm:spPr/>
      <dgm:t>
        <a:bodyPr/>
        <a:lstStyle/>
        <a:p>
          <a:endParaRPr lang="en-US"/>
        </a:p>
      </dgm:t>
    </dgm:pt>
    <dgm:pt modelId="{7A0A3FDA-4166-49B5-842D-AEA00303CBF1}">
      <dgm:prSet/>
      <dgm:spPr/>
      <dgm:t>
        <a:bodyPr/>
        <a:lstStyle/>
        <a:p>
          <a:r>
            <a:rPr lang="tr-TR"/>
            <a:t>Personel Hedef Kontrolü</a:t>
          </a:r>
          <a:endParaRPr lang="en-US"/>
        </a:p>
      </dgm:t>
    </dgm:pt>
    <dgm:pt modelId="{996F44F5-297B-4170-AA38-6DB830D4F118}" type="parTrans" cxnId="{6F1460AD-B283-4444-AB0C-C6F2EE81BA52}">
      <dgm:prSet/>
      <dgm:spPr/>
      <dgm:t>
        <a:bodyPr/>
        <a:lstStyle/>
        <a:p>
          <a:endParaRPr lang="en-US"/>
        </a:p>
      </dgm:t>
    </dgm:pt>
    <dgm:pt modelId="{A1BA5980-C087-42EA-8DE9-32119F85BAE1}" type="sibTrans" cxnId="{6F1460AD-B283-4444-AB0C-C6F2EE81BA52}">
      <dgm:prSet/>
      <dgm:spPr/>
      <dgm:t>
        <a:bodyPr/>
        <a:lstStyle/>
        <a:p>
          <a:endParaRPr lang="en-US"/>
        </a:p>
      </dgm:t>
    </dgm:pt>
    <dgm:pt modelId="{192D5777-490E-4BA4-BBDE-3EBCACDF8657}" type="pres">
      <dgm:prSet presAssocID="{5CC70E2E-150D-4458-AEE7-F7AF0DA9DBE6}" presName="matrix" presStyleCnt="0">
        <dgm:presLayoutVars>
          <dgm:chMax val="1"/>
          <dgm:dir/>
          <dgm:resizeHandles val="exact"/>
        </dgm:presLayoutVars>
      </dgm:prSet>
      <dgm:spPr/>
    </dgm:pt>
    <dgm:pt modelId="{3D8D6181-20BA-45F6-A6A9-FFA55AFD9287}" type="pres">
      <dgm:prSet presAssocID="{5CC70E2E-150D-4458-AEE7-F7AF0DA9DBE6}" presName="diamond" presStyleLbl="bgShp" presStyleIdx="0" presStyleCnt="1"/>
      <dgm:spPr/>
    </dgm:pt>
    <dgm:pt modelId="{0953AA5D-492C-4ED5-B1C9-9C716846F126}" type="pres">
      <dgm:prSet presAssocID="{5CC70E2E-150D-4458-AEE7-F7AF0DA9DBE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AEF24ED-7E34-47F6-B274-E1F1634618C7}" type="pres">
      <dgm:prSet presAssocID="{5CC70E2E-150D-4458-AEE7-F7AF0DA9DBE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68D6C13-CA52-490C-A8FB-EC89DB317725}" type="pres">
      <dgm:prSet presAssocID="{5CC70E2E-150D-4458-AEE7-F7AF0DA9DBE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05262CF-22DF-4631-99FC-E6747287AE0F}" type="pres">
      <dgm:prSet presAssocID="{5CC70E2E-150D-4458-AEE7-F7AF0DA9DBE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113042D-D215-492D-9A6F-A9C315FEDEDC}" type="presOf" srcId="{0F6C2E6C-5E61-4679-9447-8781AA300C66}" destId="{FAEF24ED-7E34-47F6-B274-E1F1634618C7}" srcOrd="0" destOrd="0" presId="urn:microsoft.com/office/officeart/2005/8/layout/matrix3"/>
    <dgm:cxn modelId="{3485CB46-560E-4F50-9558-5D8F85B6EE33}" srcId="{5CC70E2E-150D-4458-AEE7-F7AF0DA9DBE6}" destId="{97A9FE0A-F9D3-4796-9A74-9DBCE112DC0D}" srcOrd="2" destOrd="0" parTransId="{124BD14D-364B-4DE3-9841-899BE0FE9033}" sibTransId="{1E511B75-B8B7-48C1-AFB5-6BF2ADD35C7E}"/>
    <dgm:cxn modelId="{25350456-1C37-4303-A263-509B9CDD0B85}" srcId="{5CC70E2E-150D-4458-AEE7-F7AF0DA9DBE6}" destId="{0F6C2E6C-5E61-4679-9447-8781AA300C66}" srcOrd="1" destOrd="0" parTransId="{44B3AFBC-12F1-455F-8504-D4106AD1C944}" sibTransId="{5C3EB231-DF10-4F28-B112-D8FB5D0BB953}"/>
    <dgm:cxn modelId="{DA7B0779-C502-4CE7-BEA3-7D51D3BE853A}" srcId="{5CC70E2E-150D-4458-AEE7-F7AF0DA9DBE6}" destId="{6AC884B7-347A-4FD0-9A1C-DE1760E1D4CA}" srcOrd="0" destOrd="0" parTransId="{247C1C0F-0BC9-47C0-99FE-7EBD5AB068B8}" sibTransId="{1AAE210F-0F5C-44D3-91FB-AA6B5AD6A458}"/>
    <dgm:cxn modelId="{31E32F86-F268-4E9D-ADD3-AEF7B843ED5D}" type="presOf" srcId="{97A9FE0A-F9D3-4796-9A74-9DBCE112DC0D}" destId="{968D6C13-CA52-490C-A8FB-EC89DB317725}" srcOrd="0" destOrd="0" presId="urn:microsoft.com/office/officeart/2005/8/layout/matrix3"/>
    <dgm:cxn modelId="{CB4A459D-1FFE-486B-9BAB-6622BD5239DD}" type="presOf" srcId="{7A0A3FDA-4166-49B5-842D-AEA00303CBF1}" destId="{305262CF-22DF-4631-99FC-E6747287AE0F}" srcOrd="0" destOrd="0" presId="urn:microsoft.com/office/officeart/2005/8/layout/matrix3"/>
    <dgm:cxn modelId="{6F1460AD-B283-4444-AB0C-C6F2EE81BA52}" srcId="{5CC70E2E-150D-4458-AEE7-F7AF0DA9DBE6}" destId="{7A0A3FDA-4166-49B5-842D-AEA00303CBF1}" srcOrd="3" destOrd="0" parTransId="{996F44F5-297B-4170-AA38-6DB830D4F118}" sibTransId="{A1BA5980-C087-42EA-8DE9-32119F85BAE1}"/>
    <dgm:cxn modelId="{AB3CCFBE-9782-4F5C-B1D0-B59B18F7B205}" type="presOf" srcId="{5CC70E2E-150D-4458-AEE7-F7AF0DA9DBE6}" destId="{192D5777-490E-4BA4-BBDE-3EBCACDF8657}" srcOrd="0" destOrd="0" presId="urn:microsoft.com/office/officeart/2005/8/layout/matrix3"/>
    <dgm:cxn modelId="{E9ACA0EC-0D7B-4F7B-A47E-7D2DD216D3D7}" type="presOf" srcId="{6AC884B7-347A-4FD0-9A1C-DE1760E1D4CA}" destId="{0953AA5D-492C-4ED5-B1C9-9C716846F126}" srcOrd="0" destOrd="0" presId="urn:microsoft.com/office/officeart/2005/8/layout/matrix3"/>
    <dgm:cxn modelId="{BE95A099-C504-4AAE-A68A-CF29475626E6}" type="presParOf" srcId="{192D5777-490E-4BA4-BBDE-3EBCACDF8657}" destId="{3D8D6181-20BA-45F6-A6A9-FFA55AFD9287}" srcOrd="0" destOrd="0" presId="urn:microsoft.com/office/officeart/2005/8/layout/matrix3"/>
    <dgm:cxn modelId="{BB3B3028-CACC-4645-96E1-BCA345820A7F}" type="presParOf" srcId="{192D5777-490E-4BA4-BBDE-3EBCACDF8657}" destId="{0953AA5D-492C-4ED5-B1C9-9C716846F126}" srcOrd="1" destOrd="0" presId="urn:microsoft.com/office/officeart/2005/8/layout/matrix3"/>
    <dgm:cxn modelId="{5A3EA065-A102-4C83-BC90-513914076180}" type="presParOf" srcId="{192D5777-490E-4BA4-BBDE-3EBCACDF8657}" destId="{FAEF24ED-7E34-47F6-B274-E1F1634618C7}" srcOrd="2" destOrd="0" presId="urn:microsoft.com/office/officeart/2005/8/layout/matrix3"/>
    <dgm:cxn modelId="{F6800168-4C51-4DE9-8AD8-4857C90122D7}" type="presParOf" srcId="{192D5777-490E-4BA4-BBDE-3EBCACDF8657}" destId="{968D6C13-CA52-490C-A8FB-EC89DB317725}" srcOrd="3" destOrd="0" presId="urn:microsoft.com/office/officeart/2005/8/layout/matrix3"/>
    <dgm:cxn modelId="{5DBA3081-2F4A-4884-A2FA-E8EBDD70B5B7}" type="presParOf" srcId="{192D5777-490E-4BA4-BBDE-3EBCACDF8657}" destId="{305262CF-22DF-4631-99FC-E6747287AE0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D6181-20BA-45F6-A6A9-FFA55AFD9287}">
      <dsp:nvSpPr>
        <dsp:cNvPr id="0" name=""/>
        <dsp:cNvSpPr/>
      </dsp:nvSpPr>
      <dsp:spPr>
        <a:xfrm>
          <a:off x="672633" y="0"/>
          <a:ext cx="5243992" cy="524399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3AA5D-492C-4ED5-B1C9-9C716846F126}">
      <dsp:nvSpPr>
        <dsp:cNvPr id="0" name=""/>
        <dsp:cNvSpPr/>
      </dsp:nvSpPr>
      <dsp:spPr>
        <a:xfrm>
          <a:off x="1170812" y="498179"/>
          <a:ext cx="2045157" cy="20451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Yeni Satışların Sisteme Girilmesi</a:t>
          </a:r>
          <a:endParaRPr lang="en-US" sz="2600" kern="1200"/>
        </a:p>
      </dsp:txBody>
      <dsp:txXfrm>
        <a:off x="1270648" y="598015"/>
        <a:ext cx="1845485" cy="1845485"/>
      </dsp:txXfrm>
    </dsp:sp>
    <dsp:sp modelId="{FAEF24ED-7E34-47F6-B274-E1F1634618C7}">
      <dsp:nvSpPr>
        <dsp:cNvPr id="0" name=""/>
        <dsp:cNvSpPr/>
      </dsp:nvSpPr>
      <dsp:spPr>
        <a:xfrm>
          <a:off x="3373289" y="498179"/>
          <a:ext cx="2045157" cy="20451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Satışların İptali ve Silinmesi</a:t>
          </a:r>
          <a:endParaRPr lang="en-US" sz="2600" kern="1200"/>
        </a:p>
      </dsp:txBody>
      <dsp:txXfrm>
        <a:off x="3473125" y="598015"/>
        <a:ext cx="1845485" cy="1845485"/>
      </dsp:txXfrm>
    </dsp:sp>
    <dsp:sp modelId="{968D6C13-CA52-490C-A8FB-EC89DB317725}">
      <dsp:nvSpPr>
        <dsp:cNvPr id="0" name=""/>
        <dsp:cNvSpPr/>
      </dsp:nvSpPr>
      <dsp:spPr>
        <a:xfrm>
          <a:off x="1170812" y="2700656"/>
          <a:ext cx="2045157" cy="20451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Personel Satışlarının İncelenmesi</a:t>
          </a:r>
          <a:endParaRPr lang="en-US" sz="2600" kern="1200"/>
        </a:p>
      </dsp:txBody>
      <dsp:txXfrm>
        <a:off x="1270648" y="2800492"/>
        <a:ext cx="1845485" cy="1845485"/>
      </dsp:txXfrm>
    </dsp:sp>
    <dsp:sp modelId="{305262CF-22DF-4631-99FC-E6747287AE0F}">
      <dsp:nvSpPr>
        <dsp:cNvPr id="0" name=""/>
        <dsp:cNvSpPr/>
      </dsp:nvSpPr>
      <dsp:spPr>
        <a:xfrm>
          <a:off x="3373289" y="2700656"/>
          <a:ext cx="2045157" cy="20451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Personel Hedef Kontrolü</a:t>
          </a:r>
          <a:endParaRPr lang="en-US" sz="2600" kern="1200"/>
        </a:p>
      </dsp:txBody>
      <dsp:txXfrm>
        <a:off x="3473125" y="2800492"/>
        <a:ext cx="1845485" cy="1845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1BA3F1-0455-44D9-BBBF-845DAEDAA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3EDA874-49A0-4CEC-A123-59C68AA0B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08C7F31-B8B1-4CC9-87B0-6554495E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7E7F-694E-4D21-8AB5-DB32CF8DB40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CACB6A-1FBA-4CC1-A06C-93507EED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39B73A-5F82-466E-8162-22CEC95E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B8E3-1B4C-4959-8D26-0399F26A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6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FD0CD8-FF8E-4DC4-B2CD-AA729929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3B8BAB7-F7AD-4F10-8A82-BBF60BDE6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1D3C95-CE4F-4E0F-BEF5-9AF17BD9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7E7F-694E-4D21-8AB5-DB32CF8DB40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80C486-D54D-4F80-8678-FB1EF65F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A79803-0884-4B57-81C9-746C53D2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B8E3-1B4C-4959-8D26-0399F26A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E695A12-DB9C-4A5C-AF84-BA59D7785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F824CD-B474-4EC7-A99B-20692C146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02D6C9-E925-4F2E-92EF-35D81335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7E7F-694E-4D21-8AB5-DB32CF8DB40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05C83DA-F982-478F-AA99-D4A4A3D4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2A0839-6C8A-4628-9E13-426E00B4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B8E3-1B4C-4959-8D26-0399F26A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E73C95-5CCE-463D-9A27-C6200881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206ECD-2B6E-409F-BF66-98E58D81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0A645A-B145-4F2C-B77E-902B087B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7E7F-694E-4D21-8AB5-DB32CF8DB40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28BDB0-BE2A-430E-84AC-754F0130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7D9849-D1A8-4D74-8BDB-A5F2CA6E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B8E3-1B4C-4959-8D26-0399F26A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5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F37E16-BB7F-44B6-A997-F9DA314E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ACC0751-797A-467E-90FE-7AECAE1F1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5D20A7-53B4-462E-8D13-8952BA2A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7E7F-694E-4D21-8AB5-DB32CF8DB40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D15C41-47F7-4EBF-B5F7-5B9B384D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6AC905-3E0C-4098-B2A3-3A1394A0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B8E3-1B4C-4959-8D26-0399F26A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C00D58-194F-41EF-B992-77BC0CB6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E9C79E-8F09-4FAB-948D-BACAB9BD0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3E28B7B-C359-48BC-8C71-079DF7994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33D2EF6-B650-4F5F-A693-A811F244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7E7F-694E-4D21-8AB5-DB32CF8DB40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F88533-920B-4716-839C-C0E5C767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FE6E0AA-21E9-469E-970D-0B2F4F51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B8E3-1B4C-4959-8D26-0399F26A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65710F-146C-43BA-8E7B-F6CED68C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0D5E4E3-E993-466D-8678-E117D73A9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9AB8D4F-5E3B-439A-954A-9A91B26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00F5C37-CC02-49B3-88AC-1F5D8D0E7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B49CD39-E855-4227-895F-1F4462BA0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04A1AAC-8A16-41AB-A648-F507F88C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7E7F-694E-4D21-8AB5-DB32CF8DB40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4D2D2FB-D3FD-4624-A7AB-A8C0CDCE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5099537-237B-4354-84B2-B5935266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B8E3-1B4C-4959-8D26-0399F26A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2BAFB2-0FA4-4365-BD2D-F4807224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29FB00E-48C4-43F6-9DAE-59FD44EA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7E7F-694E-4D21-8AB5-DB32CF8DB40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0117A6D-7B23-4AFB-B59C-72CC26E2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57AE6BE-7BDF-41CF-B946-820913AB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B8E3-1B4C-4959-8D26-0399F26A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2C1C476-E27E-4FE7-8FE4-0A571186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7E7F-694E-4D21-8AB5-DB32CF8DB40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5CF38D9-11D3-4725-95F1-C1BAF7A6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46CAA67-4A09-4EAE-B586-1626BA4A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B8E3-1B4C-4959-8D26-0399F26A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8BF4A9-8298-45C9-832D-19305FA9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FFA927-5A95-471D-B8E5-87FD526BE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FD44F82-D2C0-4604-881A-4C3DC4BE2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9C67FA6-13D0-45BB-BDBA-EE66D88E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7E7F-694E-4D21-8AB5-DB32CF8DB40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3557B8D-2B1E-41EE-84A4-8966B9CE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59AD3B8-AD9B-4342-912E-00CD1AA9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B8E3-1B4C-4959-8D26-0399F26A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464D1-45C0-4535-B3E2-353E3612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D222A30-80F3-49F5-9F4C-E21E498F7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7E293A-92E8-4590-8024-0C3491476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5F92838-BBA7-4C3D-96CE-6A44C4F7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7E7F-694E-4D21-8AB5-DB32CF8DB40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EE69F5-13F4-4499-92C8-9C4729F7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EFD03D4-F99A-49CB-999E-BE101A71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B8E3-1B4C-4959-8D26-0399F26A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7892399-3225-4E63-B06E-02B0ED8F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A321AD-DC47-4FAC-A3EF-FA1A6DAA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CD8F67-7C6E-4D9E-917B-66496C3A0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07E7F-694E-4D21-8AB5-DB32CF8DB40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18050B-90F9-49C4-B014-B5BCDB37D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1FEFA99-62F0-4BD7-9F98-5DE7DBF18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B8E3-1B4C-4959-8D26-0399F26A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7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4794708-F108-4E87-8ADC-88FD52BB3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Kozmeplus</a:t>
            </a:r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Örnek</a:t>
            </a:r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Raporların</a:t>
            </a:r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Sunulması</a:t>
            </a:r>
            <a:endParaRPr lang="en-US" sz="5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351AFB9-EFB9-4AB3-AF38-405B1CE97FB3}"/>
              </a:ext>
            </a:extLst>
          </p:cNvPr>
          <p:cNvSpPr txBox="1"/>
          <p:nvPr/>
        </p:nvSpPr>
        <p:spPr>
          <a:xfrm>
            <a:off x="5795298" y="916166"/>
            <a:ext cx="5882351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Genel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merkez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satış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ve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stoklarını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raporlamak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istiyor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Raporların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birden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fazla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filtreli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tablolar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ve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grafikler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içermesini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talep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ediyor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Genel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merkez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şube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ve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satış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yapan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personele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göre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ürün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bazında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satışlarını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takip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etmek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istiyor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. Bu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satış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rakamlarına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göre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şube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personel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performans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durumlarını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takip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edip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gelecek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hem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stok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hem de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satış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aksiyonlarını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almayı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gency FB" panose="020B0503020202020204" pitchFamily="34" charset="0"/>
              </a:rPr>
              <a:t>planlıyor</a:t>
            </a:r>
            <a:r>
              <a:rPr lang="en-US" sz="3000" dirty="0">
                <a:solidFill>
                  <a:srgbClr val="000000"/>
                </a:solidFill>
                <a:latin typeface="Agency FB" panose="020B0503020202020204" pitchFamily="34" charset="0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2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CAFA7E6-CD5F-4E93-95C7-ADD616DB4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6" y="301912"/>
            <a:ext cx="7940185" cy="62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3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>
            <a:extLst>
              <a:ext uri="{FF2B5EF4-FFF2-40B4-BE49-F238E27FC236}">
                <a16:creationId xmlns:a16="http://schemas.microsoft.com/office/drawing/2014/main" id="{D1CD1E89-63D1-4D7A-91AA-48A6AA61C01A}"/>
              </a:ext>
            </a:extLst>
          </p:cNvPr>
          <p:cNvSpPr txBox="1"/>
          <p:nvPr/>
        </p:nvSpPr>
        <p:spPr>
          <a:xfrm>
            <a:off x="417722" y="200326"/>
            <a:ext cx="112041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/>
              <a:t>ŞUBELERİN 3 AYLIK HEDEF DURUMU KONTROLÜ VE HEDEF ORANI SUNULMASI</a:t>
            </a:r>
            <a:endParaRPr lang="en-US" sz="2500" b="1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F83BD1BC-AC60-4AC5-BDF7-7F7E2A164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14268"/>
              </p:ext>
            </p:extLst>
          </p:nvPr>
        </p:nvGraphicFramePr>
        <p:xfrm>
          <a:off x="619125" y="964845"/>
          <a:ext cx="10515601" cy="1681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370">
                  <a:extLst>
                    <a:ext uri="{9D8B030D-6E8A-4147-A177-3AD203B41FA5}">
                      <a16:colId xmlns:a16="http://schemas.microsoft.com/office/drawing/2014/main" val="538080574"/>
                    </a:ext>
                  </a:extLst>
                </a:gridCol>
                <a:gridCol w="1080370">
                  <a:extLst>
                    <a:ext uri="{9D8B030D-6E8A-4147-A177-3AD203B41FA5}">
                      <a16:colId xmlns:a16="http://schemas.microsoft.com/office/drawing/2014/main" val="622720218"/>
                    </a:ext>
                  </a:extLst>
                </a:gridCol>
                <a:gridCol w="1260432">
                  <a:extLst>
                    <a:ext uri="{9D8B030D-6E8A-4147-A177-3AD203B41FA5}">
                      <a16:colId xmlns:a16="http://schemas.microsoft.com/office/drawing/2014/main" val="3230560975"/>
                    </a:ext>
                  </a:extLst>
                </a:gridCol>
                <a:gridCol w="2160740">
                  <a:extLst>
                    <a:ext uri="{9D8B030D-6E8A-4147-A177-3AD203B41FA5}">
                      <a16:colId xmlns:a16="http://schemas.microsoft.com/office/drawing/2014/main" val="3255263968"/>
                    </a:ext>
                  </a:extLst>
                </a:gridCol>
                <a:gridCol w="2256773">
                  <a:extLst>
                    <a:ext uri="{9D8B030D-6E8A-4147-A177-3AD203B41FA5}">
                      <a16:colId xmlns:a16="http://schemas.microsoft.com/office/drawing/2014/main" val="976193678"/>
                    </a:ext>
                  </a:extLst>
                </a:gridCol>
                <a:gridCol w="1224419">
                  <a:extLst>
                    <a:ext uri="{9D8B030D-6E8A-4147-A177-3AD203B41FA5}">
                      <a16:colId xmlns:a16="http://schemas.microsoft.com/office/drawing/2014/main" val="2992804393"/>
                    </a:ext>
                  </a:extLst>
                </a:gridCol>
                <a:gridCol w="1452497">
                  <a:extLst>
                    <a:ext uri="{9D8B030D-6E8A-4147-A177-3AD203B41FA5}">
                      <a16:colId xmlns:a16="http://schemas.microsoft.com/office/drawing/2014/main" val="3561737525"/>
                    </a:ext>
                  </a:extLst>
                </a:gridCol>
              </a:tblGrid>
              <a:tr h="174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Şubenin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Adı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Şubenin</a:t>
                      </a:r>
                      <a:r>
                        <a:rPr lang="en-US" sz="1500" b="1" u="none" strike="noStrike" dirty="0">
                          <a:effectLst/>
                        </a:rPr>
                        <a:t> İli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Şubenin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İlçesi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3 </a:t>
                      </a:r>
                      <a:r>
                        <a:rPr lang="en-US" sz="1500" b="1" u="none" strike="noStrike" dirty="0" err="1">
                          <a:effectLst/>
                        </a:rPr>
                        <a:t>Aylık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Şubeden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Beklenen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Hedef</a:t>
                      </a:r>
                      <a:r>
                        <a:rPr lang="tr-TR" sz="1500" b="1" u="none" strike="noStrike" dirty="0">
                          <a:effectLst/>
                        </a:rPr>
                        <a:t> </a:t>
                      </a:r>
                      <a:r>
                        <a:rPr lang="tr-TR" sz="1400" b="1" u="none" strike="noStrike" dirty="0">
                          <a:effectLst/>
                        </a:rPr>
                        <a:t>(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₺</a:t>
                      </a:r>
                      <a:r>
                        <a:rPr lang="tr-T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3 </a:t>
                      </a:r>
                      <a:r>
                        <a:rPr lang="en-US" sz="1500" b="1" u="none" strike="noStrike" dirty="0" err="1">
                          <a:effectLst/>
                        </a:rPr>
                        <a:t>Aylık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Şube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Toplam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Satış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tr-TR" sz="1500" b="1" u="none" strike="noStrike" dirty="0">
                          <a:effectLst/>
                        </a:rPr>
                        <a:t>Tutarı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₺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Hedef</a:t>
                      </a:r>
                      <a:r>
                        <a:rPr lang="en-US" sz="1500" b="1" u="none" strike="noStrike" dirty="0">
                          <a:effectLst/>
                        </a:rPr>
                        <a:t> Durumu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Yüzdelik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Hedef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Oranı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4200015757"/>
                  </a:ext>
                </a:extLst>
              </a:tr>
              <a:tr h="174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Şube2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İstanbul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Kadıköy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18000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16700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Başarısız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92,77777778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581107579"/>
                  </a:ext>
                </a:extLst>
              </a:tr>
              <a:tr h="174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Şube3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İstanbul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Nişantaşı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20000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21000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Başarılı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105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682256180"/>
                  </a:ext>
                </a:extLst>
              </a:tr>
              <a:tr h="174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Şube4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İstanbul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Bahçelievler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21000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22400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Başarılı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106,6666667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803897698"/>
                  </a:ext>
                </a:extLst>
              </a:tr>
              <a:tr h="174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Şube5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İstanbul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Pendik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25000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15315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Başarısız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61,26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3054473195"/>
                  </a:ext>
                </a:extLst>
              </a:tr>
              <a:tr h="174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Şube6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İstanbul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Esenler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30000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32975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Başarılı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109,9166667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535699035"/>
                  </a:ext>
                </a:extLst>
              </a:tr>
            </a:tbl>
          </a:graphicData>
        </a:graphic>
      </p:graphicFrame>
      <p:graphicFrame>
        <p:nvGraphicFramePr>
          <p:cNvPr id="9" name="Grafik 8">
            <a:extLst>
              <a:ext uri="{FF2B5EF4-FFF2-40B4-BE49-F238E27FC236}">
                <a16:creationId xmlns:a16="http://schemas.microsoft.com/office/drawing/2014/main" id="{9536E04C-2245-40DA-8E35-6880D81271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56408"/>
              </p:ext>
            </p:extLst>
          </p:nvPr>
        </p:nvGraphicFramePr>
        <p:xfrm>
          <a:off x="2647950" y="2753457"/>
          <a:ext cx="6743700" cy="390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105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0392C8F7-6DB7-4596-AAFE-ECB7A81FC460}"/>
              </a:ext>
            </a:extLst>
          </p:cNvPr>
          <p:cNvSpPr txBox="1"/>
          <p:nvPr/>
        </p:nvSpPr>
        <p:spPr>
          <a:xfrm>
            <a:off x="493922" y="329612"/>
            <a:ext cx="112041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/>
              <a:t>YAPILAN 3 AYLIK SATIŞIN AYLARA GÖRE KARŞILAŞTIRILMASI</a:t>
            </a:r>
            <a:endParaRPr lang="en-US" sz="2500" b="1" dirty="0"/>
          </a:p>
        </p:txBody>
      </p:sp>
      <p:graphicFrame>
        <p:nvGraphicFramePr>
          <p:cNvPr id="5" name="Grafik 4">
            <a:extLst>
              <a:ext uri="{FF2B5EF4-FFF2-40B4-BE49-F238E27FC236}">
                <a16:creationId xmlns:a16="http://schemas.microsoft.com/office/drawing/2014/main" id="{4C405075-3735-4843-87F9-33C49C459B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817686"/>
              </p:ext>
            </p:extLst>
          </p:nvPr>
        </p:nvGraphicFramePr>
        <p:xfrm>
          <a:off x="2783205" y="2691130"/>
          <a:ext cx="6625590" cy="354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1FF2CAA1-B9CC-49FE-951B-46326D90F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61755"/>
              </p:ext>
            </p:extLst>
          </p:nvPr>
        </p:nvGraphicFramePr>
        <p:xfrm>
          <a:off x="3182620" y="906712"/>
          <a:ext cx="5370830" cy="158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3293">
                  <a:extLst>
                    <a:ext uri="{9D8B030D-6E8A-4147-A177-3AD203B41FA5}">
                      <a16:colId xmlns:a16="http://schemas.microsoft.com/office/drawing/2014/main" val="2121147284"/>
                    </a:ext>
                  </a:extLst>
                </a:gridCol>
                <a:gridCol w="3107537">
                  <a:extLst>
                    <a:ext uri="{9D8B030D-6E8A-4147-A177-3AD203B41FA5}">
                      <a16:colId xmlns:a16="http://schemas.microsoft.com/office/drawing/2014/main" val="4017935604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A</a:t>
                      </a:r>
                      <a:r>
                        <a:rPr lang="tr-TR" sz="1500" b="1" u="none" strike="noStrike" dirty="0">
                          <a:effectLst/>
                        </a:rPr>
                        <a:t>Y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err="1">
                          <a:effectLst/>
                        </a:rPr>
                        <a:t>Aylık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Toplam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Satış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tr-TR" sz="1500" b="1" u="none" strike="noStrike" dirty="0">
                          <a:effectLst/>
                        </a:rPr>
                        <a:t>Tutarı </a:t>
                      </a:r>
                      <a:r>
                        <a:rPr lang="tr-TR" sz="1400" b="1" u="none" strike="noStrike" dirty="0">
                          <a:effectLst/>
                        </a:rPr>
                        <a:t>(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₺</a:t>
                      </a:r>
                      <a:r>
                        <a:rPr lang="tr-T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971124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Haz</a:t>
                      </a:r>
                      <a:r>
                        <a:rPr lang="tr-TR" sz="1500" b="1" u="none" strike="noStrike" dirty="0" err="1">
                          <a:effectLst/>
                        </a:rPr>
                        <a:t>iran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40455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0846352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err="1">
                          <a:effectLst/>
                        </a:rPr>
                        <a:t>Tem</a:t>
                      </a:r>
                      <a:r>
                        <a:rPr lang="tr-TR" sz="1500" b="1" u="none" strike="noStrike" dirty="0">
                          <a:effectLst/>
                        </a:rPr>
                        <a:t>muz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41735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859253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err="1">
                          <a:effectLst/>
                        </a:rPr>
                        <a:t>Ağu</a:t>
                      </a:r>
                      <a:r>
                        <a:rPr lang="tr-TR" sz="1500" b="1" u="none" strike="noStrike" dirty="0" err="1">
                          <a:effectLst/>
                        </a:rPr>
                        <a:t>stos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26200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9692675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err="1">
                          <a:effectLst/>
                        </a:rPr>
                        <a:t>Genel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Toplam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108390</a:t>
                      </a:r>
                      <a:r>
                        <a:rPr lang="tr-TR" sz="1500" u="none" strike="noStrike" dirty="0">
                          <a:effectLst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₺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715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0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5A6E7516-44DD-487F-A295-3606D06D1E2E}"/>
              </a:ext>
            </a:extLst>
          </p:cNvPr>
          <p:cNvSpPr txBox="1"/>
          <p:nvPr/>
        </p:nvSpPr>
        <p:spPr>
          <a:xfrm>
            <a:off x="716096" y="429658"/>
            <a:ext cx="112041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/>
              <a:t>ŞUBELERİN 3 AYLIK HEDEF DURUMU KONTROLÜ VE HEDEF ORANI SUNULMASI</a:t>
            </a:r>
            <a:endParaRPr lang="en-US" sz="2500" b="1" dirty="0"/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C006CF2B-CC1B-45B7-9A77-9664BA5F1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70334"/>
              </p:ext>
            </p:extLst>
          </p:nvPr>
        </p:nvGraphicFramePr>
        <p:xfrm>
          <a:off x="716096" y="984250"/>
          <a:ext cx="10591983" cy="5274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0683">
                  <a:extLst>
                    <a:ext uri="{9D8B030D-6E8A-4147-A177-3AD203B41FA5}">
                      <a16:colId xmlns:a16="http://schemas.microsoft.com/office/drawing/2014/main" val="1056754578"/>
                    </a:ext>
                  </a:extLst>
                </a:gridCol>
                <a:gridCol w="1625893">
                  <a:extLst>
                    <a:ext uri="{9D8B030D-6E8A-4147-A177-3AD203B41FA5}">
                      <a16:colId xmlns:a16="http://schemas.microsoft.com/office/drawing/2014/main" val="3473296519"/>
                    </a:ext>
                  </a:extLst>
                </a:gridCol>
                <a:gridCol w="2525659">
                  <a:extLst>
                    <a:ext uri="{9D8B030D-6E8A-4147-A177-3AD203B41FA5}">
                      <a16:colId xmlns:a16="http://schemas.microsoft.com/office/drawing/2014/main" val="1697679995"/>
                    </a:ext>
                  </a:extLst>
                </a:gridCol>
                <a:gridCol w="3125503">
                  <a:extLst>
                    <a:ext uri="{9D8B030D-6E8A-4147-A177-3AD203B41FA5}">
                      <a16:colId xmlns:a16="http://schemas.microsoft.com/office/drawing/2014/main" val="4086214562"/>
                    </a:ext>
                  </a:extLst>
                </a:gridCol>
                <a:gridCol w="1894245">
                  <a:extLst>
                    <a:ext uri="{9D8B030D-6E8A-4147-A177-3AD203B41FA5}">
                      <a16:colId xmlns:a16="http://schemas.microsoft.com/office/drawing/2014/main" val="692369674"/>
                    </a:ext>
                  </a:extLst>
                </a:gridCol>
              </a:tblGrid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err="1">
                          <a:effectLst/>
                        </a:rPr>
                        <a:t>Personel</a:t>
                      </a:r>
                      <a:r>
                        <a:rPr lang="en-US" sz="1500" b="1" u="none" strike="noStrike" dirty="0">
                          <a:effectLst/>
                        </a:rPr>
                        <a:t> Ad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>
                          <a:effectLst/>
                        </a:rPr>
                        <a:t>Personel Soyad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3 </a:t>
                      </a:r>
                      <a:r>
                        <a:rPr lang="en-US" sz="1500" b="1" u="none" strike="noStrike" dirty="0" err="1">
                          <a:effectLst/>
                        </a:rPr>
                        <a:t>Aylık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Yapılan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Toplam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Satış</a:t>
                      </a:r>
                      <a:r>
                        <a:rPr lang="tr-TR" sz="1500" b="1" u="none" strike="noStrike" dirty="0">
                          <a:effectLst/>
                        </a:rPr>
                        <a:t> </a:t>
                      </a:r>
                      <a:r>
                        <a:rPr lang="tr-TR" sz="1400" b="1" u="none" strike="noStrike" dirty="0">
                          <a:effectLst/>
                        </a:rPr>
                        <a:t>(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₺</a:t>
                      </a:r>
                      <a:r>
                        <a:rPr lang="tr-T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3 </a:t>
                      </a:r>
                      <a:r>
                        <a:rPr lang="en-US" sz="1500" b="1" u="none" strike="noStrike" dirty="0" err="1">
                          <a:effectLst/>
                        </a:rPr>
                        <a:t>Aylık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Personelden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Beklenen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Hedef</a:t>
                      </a:r>
                      <a:r>
                        <a:rPr lang="tr-TR" sz="1400" b="1" u="none" strike="noStrike" dirty="0">
                          <a:effectLst/>
                        </a:rPr>
                        <a:t>(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₺</a:t>
                      </a:r>
                      <a:r>
                        <a:rPr lang="tr-T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err="1">
                          <a:effectLst/>
                        </a:rPr>
                        <a:t>Hedef</a:t>
                      </a:r>
                      <a:r>
                        <a:rPr lang="en-US" sz="1500" b="1" u="none" strike="noStrike" dirty="0">
                          <a:effectLst/>
                        </a:rPr>
                        <a:t> Durumu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8671540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 err="1">
                          <a:effectLst/>
                        </a:rPr>
                        <a:t>Elif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</a:rPr>
                        <a:t>Yurt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800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2000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 err="1">
                          <a:effectLst/>
                        </a:rPr>
                        <a:t>Başarısız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35923494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Mehmet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Barış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5300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1000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Başarılı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8677151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Esra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 err="1">
                          <a:effectLst/>
                        </a:rPr>
                        <a:t>Zeybek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3200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3000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Başarılı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7811730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Mert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Uyanmış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6100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4000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Başarılı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1922120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Erkan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Öncül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</a:rPr>
                        <a:t>7400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1000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Başarılı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9856921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Seda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Kara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4000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2500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Başarılı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3292399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Merve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Demir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</a:rPr>
                        <a:t>6700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4000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Başarılı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9527004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Aybüke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Uçar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5100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5000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Başarılı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6759798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Mustafa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Konmaz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8200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</a:rPr>
                        <a:t>2000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Başarılı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6283156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Elif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Naz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7400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</a:rPr>
                        <a:t>1500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Başarılı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2371720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Hatice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Yapı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3500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</a:rPr>
                        <a:t>2000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Başarılı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870572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Sevinç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Bakan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2400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3000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Başarısız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5995844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Zehra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Yanar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5040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</a:rPr>
                        <a:t>1000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Başarılı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2563045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Ayşe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Sanmaz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5025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1000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Başarılı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0785371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Fatma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Batar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600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</a:rPr>
                        <a:t>2000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Başarısız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811421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Esma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Sonar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12350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</a:rPr>
                        <a:t>2000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Başarılı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1096556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Alihan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Yener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11625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</a:rPr>
                        <a:t>2500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Başarılı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4333820"/>
                  </a:ext>
                </a:extLst>
              </a:tr>
              <a:tr h="277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Ayşenur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Konak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9000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>
                          <a:effectLst/>
                        </a:rPr>
                        <a:t>3000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 err="1">
                          <a:effectLst/>
                        </a:rPr>
                        <a:t>Başarılı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779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06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k 3">
            <a:extLst>
              <a:ext uri="{FF2B5EF4-FFF2-40B4-BE49-F238E27FC236}">
                <a16:creationId xmlns:a16="http://schemas.microsoft.com/office/drawing/2014/main" id="{C878861A-CD6C-4CF5-A129-BAAD9A7F0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180992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717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9E6053EA-6C05-497A-9012-8D9CBFC9E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274509"/>
              </p:ext>
            </p:extLst>
          </p:nvPr>
        </p:nvGraphicFramePr>
        <p:xfrm>
          <a:off x="616944" y="2310210"/>
          <a:ext cx="3108259" cy="249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79">
                  <a:extLst>
                    <a:ext uri="{9D8B030D-6E8A-4147-A177-3AD203B41FA5}">
                      <a16:colId xmlns:a16="http://schemas.microsoft.com/office/drawing/2014/main" val="4253493829"/>
                    </a:ext>
                  </a:extLst>
                </a:gridCol>
                <a:gridCol w="1634980">
                  <a:extLst>
                    <a:ext uri="{9D8B030D-6E8A-4147-A177-3AD203B41FA5}">
                      <a16:colId xmlns:a16="http://schemas.microsoft.com/office/drawing/2014/main" val="269199544"/>
                    </a:ext>
                  </a:extLst>
                </a:gridCol>
              </a:tblGrid>
              <a:tr h="24862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500" b="1" u="none" strike="noStrike" dirty="0">
                          <a:effectLst/>
                        </a:rPr>
                        <a:t>Tarih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Haftalık Toplam Satış Tutarı </a:t>
                      </a:r>
                      <a:r>
                        <a:rPr lang="tr-TR" sz="1400" b="1" u="none" strike="noStrike" dirty="0">
                          <a:effectLst/>
                        </a:rPr>
                        <a:t>(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₺</a:t>
                      </a:r>
                      <a:r>
                        <a:rPr lang="tr-T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0782638"/>
                  </a:ext>
                </a:extLst>
              </a:tr>
              <a:tr h="24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1.06.2020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5500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4917672"/>
                  </a:ext>
                </a:extLst>
              </a:tr>
              <a:tr h="24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2.06.2020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2625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277083"/>
                  </a:ext>
                </a:extLst>
              </a:tr>
              <a:tr h="24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3.06.2020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3975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0445464"/>
                  </a:ext>
                </a:extLst>
              </a:tr>
              <a:tr h="24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4.06.2020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4025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6102402"/>
                  </a:ext>
                </a:extLst>
              </a:tr>
              <a:tr h="24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5.06.2020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7875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7241826"/>
                  </a:ext>
                </a:extLst>
              </a:tr>
              <a:tr h="24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6.06.2020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5830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1811864"/>
                  </a:ext>
                </a:extLst>
              </a:tr>
              <a:tr h="24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7.06.2020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1100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5961388"/>
                  </a:ext>
                </a:extLst>
              </a:tr>
              <a:tr h="24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err="1">
                          <a:effectLst/>
                        </a:rPr>
                        <a:t>Genel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Toplam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30930</a:t>
                      </a:r>
                      <a:r>
                        <a:rPr lang="tr-TR" sz="1500" b="1" u="none" strike="noStrike" dirty="0">
                          <a:effectLst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₺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9433784"/>
                  </a:ext>
                </a:extLst>
              </a:tr>
            </a:tbl>
          </a:graphicData>
        </a:graphic>
      </p:graphicFrame>
      <p:graphicFrame>
        <p:nvGraphicFramePr>
          <p:cNvPr id="5" name="Grafik 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368098"/>
              </p:ext>
            </p:extLst>
          </p:nvPr>
        </p:nvGraphicFramePr>
        <p:xfrm>
          <a:off x="3925806" y="1415313"/>
          <a:ext cx="8066169" cy="4480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21D176C5-4949-450D-8FAD-08D3F70F99BF}"/>
              </a:ext>
            </a:extLst>
          </p:cNvPr>
          <p:cNvSpPr txBox="1"/>
          <p:nvPr/>
        </p:nvSpPr>
        <p:spPr>
          <a:xfrm>
            <a:off x="1093194" y="590090"/>
            <a:ext cx="116888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b="1" dirty="0"/>
              <a:t>PERSONELLERİN 1 HAFTALIK SATIŞLARI ÇİZGİ GRAFİĞİNDE GÖSTERİLMESİ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41368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31E4C30F-DFBC-448C-9108-426CD6C0E4C9}"/>
              </a:ext>
            </a:extLst>
          </p:cNvPr>
          <p:cNvSpPr txBox="1"/>
          <p:nvPr/>
        </p:nvSpPr>
        <p:spPr>
          <a:xfrm>
            <a:off x="2723515" y="294815"/>
            <a:ext cx="116888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b="1" dirty="0"/>
              <a:t>ŞUBELERİN DEPODAKİ ÜRÜN MİKTARLARI</a:t>
            </a:r>
            <a:endParaRPr lang="en-US" sz="2500" b="1" dirty="0"/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2B6BD224-5F53-49AE-9307-B283E976F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530978"/>
              </p:ext>
            </p:extLst>
          </p:nvPr>
        </p:nvGraphicFramePr>
        <p:xfrm>
          <a:off x="365760" y="985679"/>
          <a:ext cx="4715510" cy="2823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98">
                  <a:extLst>
                    <a:ext uri="{9D8B030D-6E8A-4147-A177-3AD203B41FA5}">
                      <a16:colId xmlns:a16="http://schemas.microsoft.com/office/drawing/2014/main" val="3282052463"/>
                    </a:ext>
                  </a:extLst>
                </a:gridCol>
                <a:gridCol w="1033966">
                  <a:extLst>
                    <a:ext uri="{9D8B030D-6E8A-4147-A177-3AD203B41FA5}">
                      <a16:colId xmlns:a16="http://schemas.microsoft.com/office/drawing/2014/main" val="185859635"/>
                    </a:ext>
                  </a:extLst>
                </a:gridCol>
                <a:gridCol w="2616246">
                  <a:extLst>
                    <a:ext uri="{9D8B030D-6E8A-4147-A177-3AD203B41FA5}">
                      <a16:colId xmlns:a16="http://schemas.microsoft.com/office/drawing/2014/main" val="3046957915"/>
                    </a:ext>
                  </a:extLst>
                </a:gridCol>
              </a:tblGrid>
              <a:tr h="256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>
                          <a:effectLst/>
                        </a:rPr>
                        <a:t>Şube Adı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err="1">
                          <a:effectLst/>
                        </a:rPr>
                        <a:t>Ürün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Adı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err="1">
                          <a:effectLst/>
                        </a:rPr>
                        <a:t>Depodaki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Toplam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Ürün</a:t>
                      </a:r>
                      <a:r>
                        <a:rPr lang="en-US" sz="1500" b="1" u="none" strike="noStrike" dirty="0">
                          <a:effectLst/>
                        </a:rPr>
                        <a:t> </a:t>
                      </a:r>
                      <a:r>
                        <a:rPr lang="en-US" sz="1500" b="1" u="none" strike="noStrike" dirty="0" err="1">
                          <a:effectLst/>
                        </a:rPr>
                        <a:t>Miktarı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0726409"/>
                  </a:ext>
                </a:extLst>
              </a:tr>
              <a:tr h="256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Şube2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Maske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2200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5812997"/>
                  </a:ext>
                </a:extLst>
              </a:tr>
              <a:tr h="256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Şube2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Şampuan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1000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8004455"/>
                  </a:ext>
                </a:extLst>
              </a:tr>
              <a:tr h="256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Şube2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Tonik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4400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9481808"/>
                  </a:ext>
                </a:extLst>
              </a:tr>
              <a:tr h="256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Şube3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Jöle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3200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5166974"/>
                  </a:ext>
                </a:extLst>
              </a:tr>
              <a:tr h="256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Şube3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Maskara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1400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8220534"/>
                  </a:ext>
                </a:extLst>
              </a:tr>
              <a:tr h="256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Şube3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Maske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1200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9957887"/>
                  </a:ext>
                </a:extLst>
              </a:tr>
              <a:tr h="256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Şube4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Maskara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1400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637408"/>
                  </a:ext>
                </a:extLst>
              </a:tr>
              <a:tr h="256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Şube4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Ruj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2600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9297904"/>
                  </a:ext>
                </a:extLst>
              </a:tr>
              <a:tr h="256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Şube4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Şampuan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2000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4601581"/>
                  </a:ext>
                </a:extLst>
              </a:tr>
              <a:tr h="256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Şube5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Jöle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4500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00046477"/>
                  </a:ext>
                </a:extLst>
              </a:tr>
            </a:tbl>
          </a:graphicData>
        </a:graphic>
      </p:graphicFrame>
      <p:graphicFrame>
        <p:nvGraphicFramePr>
          <p:cNvPr id="8" name="Grafik 7">
            <a:extLst>
              <a:ext uri="{FF2B5EF4-FFF2-40B4-BE49-F238E27FC236}">
                <a16:creationId xmlns:a16="http://schemas.microsoft.com/office/drawing/2014/main" id="{C66ACFD3-CD08-4BCE-96A8-92AC511D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212060"/>
              </p:ext>
            </p:extLst>
          </p:nvPr>
        </p:nvGraphicFramePr>
        <p:xfrm>
          <a:off x="5219700" y="1863169"/>
          <a:ext cx="6819900" cy="4528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012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7B5ED29-6C1A-45CC-9367-656A83D9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SATIŞ YÖNETİM SİSTEMİNİN GÖRSEL SUNUMU</a:t>
            </a:r>
            <a:endParaRPr lang="en-US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0549061-9EB0-4ECD-A4DD-DCAE86809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032318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10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2731D97-AB9F-4A48-B74E-D19D0FF8F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" y="437253"/>
            <a:ext cx="10053057" cy="64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0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403</Words>
  <Application>Microsoft Office PowerPoint</Application>
  <PresentationFormat>Geniş ekran</PresentationFormat>
  <Paragraphs>217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Office Teması</vt:lpstr>
      <vt:lpstr>Kozmeplus  Örnek Raporların Sunulması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SATIŞ YÖNETİM SİSTEMİNİN GÖRSEL SUNUMU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Kozmeplus  Örnek Raporların Sunulması</dc:title>
  <dc:creator>kubraunal10@gmail.com</dc:creator>
  <cp:lastModifiedBy>kubraunal10@gmail.com</cp:lastModifiedBy>
  <cp:revision>2</cp:revision>
  <dcterms:created xsi:type="dcterms:W3CDTF">2020-09-10T19:57:35Z</dcterms:created>
  <dcterms:modified xsi:type="dcterms:W3CDTF">2020-09-10T20:19:08Z</dcterms:modified>
</cp:coreProperties>
</file>