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315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3AB78-EBD2-4C00-A376-5BEF8D9D31BB}" type="datetimeFigureOut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65945-995C-44C4-A32F-1B41D7513005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070D8-AF0A-4C33-8140-0E3178F7A235}" type="slidenum">
              <a:rPr lang="tr-TR" smtClean="0"/>
              <a:pPr/>
              <a:t>31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Yuvarlatılmış Dikdörtgen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3947F-9758-4978-B660-4DC755347E44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B71006-F5B8-4DF4-BAD8-E86DF17AD51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6 Dikdörtgen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98CA-B5A8-4842-9CFF-6487672BA774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CE01-874E-4D44-A540-ED9079EA4DB5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Yuvarlatılmış Dikdörtgen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DE1A2-1A4F-485E-85F2-5F7E6EB2924D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7" name="6 Dikdörtgen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B71006-F5B8-4DF4-BAD8-E86DF17AD51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A60B-616C-4CC1-8E30-CE931CF7B88C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A9F0-4FFD-4DB0-987A-E1326149C593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9E213-FC59-418B-AAB8-278152714604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D3185-D942-4380-BB76-863F98DDDFDF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Yuvarlatılmış Dikdörtgen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848E-0717-4F82-A473-4C5DF6ACFB6C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45E7-3CC5-41FA-BD77-8C2C414F79AB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B71006-F5B8-4DF4-BAD8-E86DF17AD51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Dikdörtgen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ikdörtgen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ikdörtgen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Yuvarlatılmış Dikdörtgen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0BA59BF-9988-49B7-B5D5-241BF09311C0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B71006-F5B8-4DF4-BAD8-E86DF17AD51B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BİTKİLERDE TAŞIMA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D7D2-311D-4993-BD1E-4FC157A40A99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3.</a:t>
            </a:r>
            <a:r>
              <a:rPr lang="tr-TR" b="1" dirty="0" smtClean="0"/>
              <a:t> Terleme – Çekim Teorisi ve Kohezyon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rgbClr val="00B050"/>
          </a:solidFill>
        </p:spPr>
        <p:txBody>
          <a:bodyPr>
            <a:normAutofit lnSpcReduction="10000"/>
          </a:bodyPr>
          <a:lstStyle/>
          <a:p>
            <a:r>
              <a:rPr lang="tr-TR" dirty="0" smtClean="0"/>
              <a:t>Bitkilerde suyun buhar halinde atmosfere verilmesine </a:t>
            </a:r>
            <a:r>
              <a:rPr lang="tr-TR" b="1" dirty="0" smtClean="0"/>
              <a:t>terleme </a:t>
            </a:r>
            <a:r>
              <a:rPr lang="tr-TR" dirty="0" smtClean="0"/>
              <a:t>denir. Yapraklarda meydana gelen terleme olayı sonucunda sırasıyla aşağıdaki olaylar gerçekleşir:</a:t>
            </a:r>
          </a:p>
          <a:p>
            <a:r>
              <a:rPr lang="tr-TR" dirty="0" smtClean="0"/>
              <a:t>– Yaprak hücrelerinin </a:t>
            </a:r>
            <a:r>
              <a:rPr lang="tr-TR" dirty="0" err="1" smtClean="0"/>
              <a:t>ozmotik</a:t>
            </a:r>
            <a:r>
              <a:rPr lang="tr-TR" dirty="0" smtClean="0"/>
              <a:t> basıncı artar.</a:t>
            </a:r>
          </a:p>
          <a:p>
            <a:r>
              <a:rPr lang="tr-TR" dirty="0" smtClean="0"/>
              <a:t>– Bitkinin üst kısımlarında emme (çekim) kuvveti oluşur.</a:t>
            </a:r>
          </a:p>
          <a:p>
            <a:r>
              <a:rPr lang="tr-TR" dirty="0" smtClean="0"/>
              <a:t>– Bu kuvvet sayesinde </a:t>
            </a:r>
            <a:r>
              <a:rPr lang="tr-TR" dirty="0" err="1" smtClean="0"/>
              <a:t>ksilemdeki</a:t>
            </a:r>
            <a:r>
              <a:rPr lang="tr-TR" dirty="0" smtClean="0"/>
              <a:t> su kırılmaz bir sütun halinde yaprağa doğru taşınır.</a:t>
            </a:r>
          </a:p>
          <a:p>
            <a:r>
              <a:rPr lang="tr-TR" dirty="0" smtClean="0"/>
              <a:t>Suyun </a:t>
            </a:r>
            <a:r>
              <a:rPr lang="tr-TR" dirty="0" err="1" smtClean="0"/>
              <a:t>adhezyon</a:t>
            </a:r>
            <a:r>
              <a:rPr lang="tr-TR" dirty="0" smtClean="0"/>
              <a:t> ve kohezyon özellikleri bu </a:t>
            </a:r>
            <a:r>
              <a:rPr lang="tr-TR" dirty="0" err="1" smtClean="0"/>
              <a:t>taşınıma</a:t>
            </a:r>
            <a:r>
              <a:rPr lang="tr-TR" dirty="0" smtClean="0"/>
              <a:t> yardımcı olur.</a:t>
            </a:r>
          </a:p>
          <a:p>
            <a:r>
              <a:rPr lang="tr-TR" dirty="0" smtClean="0"/>
              <a:t>– Su kaybı sonucunda </a:t>
            </a:r>
            <a:r>
              <a:rPr lang="tr-TR" dirty="0" err="1" smtClean="0"/>
              <a:t>ozmotik</a:t>
            </a:r>
            <a:r>
              <a:rPr lang="tr-TR" dirty="0" smtClean="0"/>
              <a:t> basıncı artan kök emici tüyleri topraktan su alır.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FE9B-0848-4514-A0B3-169E07C26454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Uzun boylu bitkilerdeki su </a:t>
            </a:r>
            <a:r>
              <a:rPr lang="tr-TR" dirty="0" err="1" smtClean="0"/>
              <a:t>taşınımında</a:t>
            </a:r>
            <a:r>
              <a:rPr lang="tr-TR" dirty="0" smtClean="0"/>
              <a:t> kılcallık ve kök basıncı yardımcı kuvvetlerdir. </a:t>
            </a:r>
          </a:p>
          <a:p>
            <a:r>
              <a:rPr lang="tr-TR" dirty="0" smtClean="0"/>
              <a:t>Bu bitkilerde terleme – çekim kuvveti ve kohezyon suyun yükseklere taşınmasında etkili olan ana faktörlerdir.</a:t>
            </a:r>
          </a:p>
          <a:p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1547664" y="3356992"/>
            <a:ext cx="6480720" cy="18722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 smtClean="0"/>
              <a:t>Terleme-Çekim (Kohezyon)&gt; Kök Basıcı&gt;Kılcallık</a:t>
            </a:r>
            <a:endParaRPr lang="tr-TR" sz="3200" dirty="0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14EA-4891-46AB-AF4D-6FB0C9B0F00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60647"/>
            <a:ext cx="6120680" cy="637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7A20-1940-4637-AB46-991EBD8FCF6E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STOMALARIN SUYUN TAŞINMASINDAKİ ROLÜ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Stomalar</a:t>
            </a:r>
            <a:r>
              <a:rPr lang="tr-TR" dirty="0" smtClean="0"/>
              <a:t> açılıp kapanma özellikleri ile bitkilerde </a:t>
            </a:r>
            <a:r>
              <a:rPr lang="tr-TR" b="1" dirty="0" smtClean="0"/>
              <a:t>gaz alış verişi ve terleme olaylarını </a:t>
            </a:r>
            <a:r>
              <a:rPr lang="tr-TR" dirty="0" smtClean="0"/>
              <a:t>denetler.</a:t>
            </a:r>
          </a:p>
          <a:p>
            <a:r>
              <a:rPr lang="tr-TR" dirty="0" err="1" smtClean="0"/>
              <a:t>Stomaların</a:t>
            </a:r>
            <a:r>
              <a:rPr lang="tr-TR" dirty="0" smtClean="0"/>
              <a:t> açılıp kapanması kilit hücrelerinde bulunan su miktarındaki artış ve azalışla ortaya çıkan turgor basıncı değişiklikleri ile kontrol edilir.</a:t>
            </a:r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130725"/>
            <a:ext cx="3456384" cy="352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09CB-DFCA-4C1A-9C0E-6B6A631B092F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STOMALARIN AÇILMASI</a:t>
            </a:r>
            <a:endParaRPr lang="tr-TR" dirty="0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b="1" dirty="0" smtClean="0"/>
              <a:t>A)FOTOSENTEZİN ETKİSİ</a:t>
            </a:r>
            <a:r>
              <a:rPr lang="tr-TR" dirty="0" smtClean="0"/>
              <a:t>:</a:t>
            </a:r>
          </a:p>
          <a:p>
            <a:r>
              <a:rPr lang="tr-TR" dirty="0" err="1" smtClean="0"/>
              <a:t>Stoma</a:t>
            </a:r>
            <a:r>
              <a:rPr lang="tr-TR" dirty="0" smtClean="0"/>
              <a:t> hücrelerinde fotosentez ile glikoz üretilir.</a:t>
            </a:r>
          </a:p>
          <a:p>
            <a:r>
              <a:rPr lang="tr-TR" dirty="0" smtClean="0"/>
              <a:t>Glikoz miktarı </a:t>
            </a:r>
            <a:r>
              <a:rPr lang="tr-TR" dirty="0" err="1" smtClean="0"/>
              <a:t>stoma</a:t>
            </a:r>
            <a:r>
              <a:rPr lang="tr-TR" dirty="0" smtClean="0"/>
              <a:t> hücrelerinin </a:t>
            </a:r>
            <a:r>
              <a:rPr lang="tr-TR" dirty="0" err="1" smtClean="0"/>
              <a:t>ozmotik</a:t>
            </a:r>
            <a:r>
              <a:rPr lang="tr-TR" dirty="0" smtClean="0"/>
              <a:t> basıncını arttırır.</a:t>
            </a:r>
          </a:p>
          <a:p>
            <a:r>
              <a:rPr lang="tr-TR" dirty="0" smtClean="0"/>
              <a:t>Su geçişi ile </a:t>
            </a:r>
            <a:r>
              <a:rPr lang="tr-TR" dirty="0" err="1" smtClean="0"/>
              <a:t>stoma</a:t>
            </a:r>
            <a:r>
              <a:rPr lang="tr-TR" dirty="0" smtClean="0"/>
              <a:t> hücrelerinde turgor basıncı artar.</a:t>
            </a:r>
          </a:p>
          <a:p>
            <a:r>
              <a:rPr lang="tr-TR" dirty="0" err="1" smtClean="0"/>
              <a:t>Stoma</a:t>
            </a:r>
            <a:r>
              <a:rPr lang="tr-TR" dirty="0" smtClean="0"/>
              <a:t> hücrelerinin ince çeperleri gerilir ve </a:t>
            </a:r>
            <a:r>
              <a:rPr lang="tr-TR" dirty="0" err="1" smtClean="0"/>
              <a:t>stoma</a:t>
            </a:r>
            <a:r>
              <a:rPr lang="tr-TR" dirty="0" smtClean="0"/>
              <a:t> açılır</a:t>
            </a:r>
            <a:endParaRPr lang="tr-TR" dirty="0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1BE5-0B70-4928-94F9-0277F4958656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b="1" dirty="0" smtClean="0"/>
              <a:t>B)POTASYUMUN ETKİSİ</a:t>
            </a:r>
            <a:r>
              <a:rPr lang="tr-TR" dirty="0" smtClean="0"/>
              <a:t>:</a:t>
            </a:r>
          </a:p>
          <a:p>
            <a:r>
              <a:rPr lang="tr-TR" dirty="0" smtClean="0"/>
              <a:t>Gündüz ışık etkisiyle komşu hücrelerdeki potasyumlar bekçi hücrelere aktif taşımayla geçer.</a:t>
            </a:r>
          </a:p>
          <a:p>
            <a:r>
              <a:rPr lang="tr-TR" dirty="0" smtClean="0"/>
              <a:t>Potasyum miktarı artan kilit hücrelerin </a:t>
            </a:r>
            <a:r>
              <a:rPr lang="tr-TR" dirty="0" err="1" smtClean="0"/>
              <a:t>OB’si</a:t>
            </a:r>
            <a:r>
              <a:rPr lang="tr-TR" dirty="0" smtClean="0"/>
              <a:t> artar</a:t>
            </a:r>
          </a:p>
          <a:p>
            <a:r>
              <a:rPr lang="tr-TR" dirty="0" smtClean="0"/>
              <a:t>Komşu hücrelerden kilit hücrelere su geçişi olur.</a:t>
            </a:r>
          </a:p>
          <a:p>
            <a:r>
              <a:rPr lang="tr-TR" dirty="0" smtClean="0"/>
              <a:t>Kilit hücrelerin </a:t>
            </a:r>
            <a:r>
              <a:rPr lang="tr-TR" dirty="0" err="1" smtClean="0"/>
              <a:t>TB’si</a:t>
            </a:r>
            <a:r>
              <a:rPr lang="tr-TR" dirty="0" smtClean="0"/>
              <a:t> artar ve </a:t>
            </a:r>
            <a:r>
              <a:rPr lang="tr-TR" dirty="0" err="1" smtClean="0"/>
              <a:t>stoma</a:t>
            </a:r>
            <a:r>
              <a:rPr lang="tr-TR" dirty="0" smtClean="0"/>
              <a:t> açılır.</a:t>
            </a:r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324" t="59196" r="53450" b="10639"/>
          <a:stretch>
            <a:fillRect/>
          </a:stretch>
        </p:blipFill>
        <p:spPr bwMode="auto">
          <a:xfrm>
            <a:off x="6300192" y="3717031"/>
            <a:ext cx="2548048" cy="2900225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</p:pic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CFE8-2E58-46AA-881A-0F8C47701866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88640"/>
            <a:ext cx="6696744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816A-1B46-4812-A216-BF54EA407BE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b="1" dirty="0" smtClean="0"/>
              <a:t>C)</a:t>
            </a:r>
            <a:r>
              <a:rPr lang="tr-TR" b="1" dirty="0" err="1" smtClean="0"/>
              <a:t>pH</a:t>
            </a:r>
            <a:r>
              <a:rPr lang="tr-TR" b="1" dirty="0" smtClean="0"/>
              <a:t> ETKİSİ</a:t>
            </a:r>
            <a:r>
              <a:rPr lang="tr-TR" dirty="0" smtClean="0"/>
              <a:t>: </a:t>
            </a:r>
          </a:p>
          <a:p>
            <a:pPr marL="363538" indent="-363538">
              <a:buFont typeface="+mj-lt"/>
              <a:buAutoNum type="arabicPeriod"/>
              <a:tabLst>
                <a:tab pos="363538" algn="l"/>
              </a:tabLst>
            </a:pPr>
            <a:r>
              <a:rPr lang="tr-TR" sz="2800" dirty="0" smtClean="0"/>
              <a:t>Gündüzleri fotosenteze bağlı olarak CO</a:t>
            </a:r>
            <a:r>
              <a:rPr lang="tr-TR" sz="2800" baseline="-25000" dirty="0" smtClean="0"/>
              <a:t>2</a:t>
            </a:r>
            <a:r>
              <a:rPr lang="tr-TR" sz="2800" dirty="0" smtClean="0"/>
              <a:t> miktarı azalır ve </a:t>
            </a:r>
            <a:r>
              <a:rPr lang="tr-TR" sz="2800" dirty="0" err="1" smtClean="0"/>
              <a:t>pH</a:t>
            </a:r>
            <a:r>
              <a:rPr lang="tr-TR" sz="2800" dirty="0" smtClean="0"/>
              <a:t> 7’ye yükselir.</a:t>
            </a:r>
          </a:p>
          <a:p>
            <a:pPr marL="363538" indent="-363538">
              <a:buFont typeface="+mj-lt"/>
              <a:buAutoNum type="arabicPeriod"/>
              <a:tabLst>
                <a:tab pos="363538" algn="l"/>
              </a:tabLst>
            </a:pPr>
            <a:r>
              <a:rPr lang="tr-TR" sz="2800" dirty="0" err="1" smtClean="0"/>
              <a:t>pH</a:t>
            </a:r>
            <a:r>
              <a:rPr lang="tr-TR" sz="2800" dirty="0" smtClean="0"/>
              <a:t> 7’de aktifleşen bir enzim nişastayı glikoza parçalar. </a:t>
            </a:r>
          </a:p>
          <a:p>
            <a:pPr marL="363538" indent="-363538">
              <a:buFont typeface="+mj-lt"/>
              <a:buAutoNum type="arabicPeriod"/>
              <a:tabLst>
                <a:tab pos="363538" algn="l"/>
              </a:tabLst>
            </a:pPr>
            <a:r>
              <a:rPr lang="tr-TR" sz="2800" dirty="0" smtClean="0"/>
              <a:t>Nişastanın glikoza parçalanması sonucu  bekçi hücrelerdeki </a:t>
            </a:r>
            <a:r>
              <a:rPr lang="tr-TR" sz="2800" dirty="0" err="1" smtClean="0"/>
              <a:t>ozmotik</a:t>
            </a:r>
            <a:r>
              <a:rPr lang="tr-TR" sz="2800" dirty="0" smtClean="0"/>
              <a:t> basınç  artar.</a:t>
            </a:r>
          </a:p>
          <a:p>
            <a:pPr marL="363538" indent="-363538">
              <a:buFont typeface="+mj-lt"/>
              <a:buAutoNum type="arabicPeriod"/>
              <a:tabLst>
                <a:tab pos="363538" algn="l"/>
              </a:tabLst>
            </a:pPr>
            <a:r>
              <a:rPr lang="tr-TR" sz="2800" dirty="0" smtClean="0"/>
              <a:t>O.</a:t>
            </a:r>
            <a:r>
              <a:rPr lang="tr-TR" sz="2800" dirty="0" err="1" smtClean="0"/>
              <a:t>B’ı</a:t>
            </a:r>
            <a:r>
              <a:rPr lang="tr-TR" sz="2800" dirty="0" smtClean="0"/>
              <a:t> artan bekçi hücreleri komşu hücrelerden su alır. </a:t>
            </a:r>
          </a:p>
          <a:p>
            <a:pPr marL="363538" indent="-363538">
              <a:buFont typeface="+mj-lt"/>
              <a:buAutoNum type="arabicPeriod"/>
              <a:tabLst>
                <a:tab pos="363538" algn="l"/>
              </a:tabLst>
            </a:pPr>
            <a:r>
              <a:rPr lang="tr-TR" sz="2800" dirty="0" smtClean="0"/>
              <a:t>Bekçi hücrelerinin turgor basıncı artar ve </a:t>
            </a:r>
            <a:r>
              <a:rPr lang="tr-TR" sz="2800" dirty="0" err="1" smtClean="0"/>
              <a:t>stoma</a:t>
            </a:r>
            <a:r>
              <a:rPr lang="tr-TR" sz="2800" dirty="0" smtClean="0"/>
              <a:t> aralığı açılır.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304E-23AC-4538-8369-D40A93796DEB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STOMALARIN KAPANMASI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A)</a:t>
            </a:r>
            <a:r>
              <a:rPr lang="tr-TR" b="1" dirty="0" smtClean="0"/>
              <a:t>SOLUNUMUN ETKİSİ</a:t>
            </a:r>
            <a:r>
              <a:rPr lang="tr-TR" dirty="0" smtClean="0"/>
              <a:t>:</a:t>
            </a:r>
          </a:p>
          <a:p>
            <a:r>
              <a:rPr lang="tr-TR" dirty="0" smtClean="0"/>
              <a:t>Işıksız ortamda nişasta sentezi artar ve glikoz yoğunluğu azalır.Ayrıca glikoz solunum tepkimeleriyle de azalır.</a:t>
            </a:r>
          </a:p>
          <a:p>
            <a:r>
              <a:rPr lang="tr-TR" dirty="0" err="1" smtClean="0"/>
              <a:t>Stoma</a:t>
            </a:r>
            <a:r>
              <a:rPr lang="tr-TR" dirty="0" smtClean="0"/>
              <a:t> hücrelerindeki su,komşu hücrelere geçer.</a:t>
            </a:r>
          </a:p>
          <a:p>
            <a:r>
              <a:rPr lang="tr-TR" dirty="0" err="1" smtClean="0"/>
              <a:t>Stoma</a:t>
            </a:r>
            <a:r>
              <a:rPr lang="tr-TR" dirty="0" smtClean="0"/>
              <a:t> hücrelerinde turgor basıncı düşer ve </a:t>
            </a:r>
            <a:r>
              <a:rPr lang="tr-TR" dirty="0" err="1" smtClean="0"/>
              <a:t>stoma</a:t>
            </a:r>
            <a:r>
              <a:rPr lang="tr-TR" dirty="0" smtClean="0"/>
              <a:t> açıklığı kapanır.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D31-2142-4D5D-B2AB-FCBD84A7A2C8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b="1" dirty="0" smtClean="0"/>
              <a:t>B)POTASYUMUN ETKİSİ</a:t>
            </a:r>
            <a:r>
              <a:rPr lang="tr-TR" dirty="0" smtClean="0"/>
              <a:t>:</a:t>
            </a:r>
          </a:p>
          <a:p>
            <a:r>
              <a:rPr lang="tr-TR" dirty="0" smtClean="0"/>
              <a:t>Geceleri bekçi hücrelerdeki potasyumlar komşu hücrelere aktif taşımayla geçer.</a:t>
            </a:r>
          </a:p>
          <a:p>
            <a:pPr indent="-249238"/>
            <a:r>
              <a:rPr lang="tr-TR" sz="2800" dirty="0" smtClean="0"/>
              <a:t>Su bekçi hücrelerden komşu hücrelere geçer.</a:t>
            </a:r>
          </a:p>
          <a:p>
            <a:pPr indent="-249238"/>
            <a:r>
              <a:rPr lang="tr-TR" sz="2800" dirty="0" smtClean="0"/>
              <a:t>Bekçi hücrelerdeki turgor basınç azalır. </a:t>
            </a:r>
          </a:p>
          <a:p>
            <a:pPr indent="-249238"/>
            <a:r>
              <a:rPr lang="tr-TR" sz="2800" dirty="0" smtClean="0"/>
              <a:t>Bekçi hücreleri büzülür ve </a:t>
            </a:r>
            <a:r>
              <a:rPr lang="tr-TR" sz="2800" dirty="0" err="1" smtClean="0"/>
              <a:t>stoma</a:t>
            </a:r>
            <a:r>
              <a:rPr lang="tr-TR" sz="2800" dirty="0" smtClean="0"/>
              <a:t> aralığı kapanır.</a:t>
            </a:r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53354" t="59196" r="5822" b="10639"/>
          <a:stretch>
            <a:fillRect/>
          </a:stretch>
        </p:blipFill>
        <p:spPr bwMode="auto">
          <a:xfrm>
            <a:off x="3779912" y="4221088"/>
            <a:ext cx="2592288" cy="2468846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</p:pic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91105-03D5-4130-AE6D-4E7BA23F05AF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SUYUN KÖKLERLE EMİLİMİ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tr-TR" dirty="0" smtClean="0"/>
              <a:t>Bitkilerde su </a:t>
            </a:r>
            <a:r>
              <a:rPr lang="tr-TR" dirty="0" err="1" smtClean="0"/>
              <a:t>taşınımı</a:t>
            </a:r>
            <a:r>
              <a:rPr lang="tr-TR" dirty="0" smtClean="0"/>
              <a:t>, </a:t>
            </a:r>
            <a:r>
              <a:rPr lang="tr-TR" b="1" dirty="0" smtClean="0"/>
              <a:t>suyun kökler ile emilimi</a:t>
            </a:r>
            <a:r>
              <a:rPr lang="tr-TR" dirty="0" smtClean="0"/>
              <a:t> ve </a:t>
            </a:r>
            <a:r>
              <a:rPr lang="tr-TR" b="1" dirty="0" smtClean="0"/>
              <a:t>suyun gövdede </a:t>
            </a:r>
            <a:r>
              <a:rPr lang="tr-TR" b="1" dirty="0" err="1" smtClean="0"/>
              <a:t>taşınımı</a:t>
            </a:r>
            <a:r>
              <a:rPr lang="tr-TR" b="1" dirty="0" smtClean="0"/>
              <a:t> </a:t>
            </a:r>
            <a:r>
              <a:rPr lang="tr-TR" dirty="0" smtClean="0"/>
              <a:t>olmak üzere iki basamakta gerçekleşir:</a:t>
            </a:r>
          </a:p>
          <a:p>
            <a:r>
              <a:rPr lang="tr-TR" dirty="0" smtClean="0"/>
              <a:t>KISA MESAFELİ TAŞINIM:</a:t>
            </a:r>
          </a:p>
          <a:p>
            <a:r>
              <a:rPr lang="tr-TR" sz="2800" dirty="0" smtClean="0"/>
              <a:t>Topraktan emici tüylerle alınan su ve minerallerin bir kısmı hücreler arasındaki boşluklardan hücreye girmeden (</a:t>
            </a:r>
            <a:r>
              <a:rPr lang="tr-TR" sz="2800" dirty="0" err="1" smtClean="0"/>
              <a:t>Apoplastik</a:t>
            </a:r>
            <a:r>
              <a:rPr lang="tr-TR" sz="2800" dirty="0" smtClean="0"/>
              <a:t> taşınım), bir kısmı da hücrelerin içinde taşınır (</a:t>
            </a:r>
            <a:r>
              <a:rPr lang="tr-TR" sz="2800" dirty="0" err="1" smtClean="0"/>
              <a:t>Simplastik</a:t>
            </a:r>
            <a:r>
              <a:rPr lang="tr-TR" sz="2800" dirty="0" smtClean="0"/>
              <a:t> taşınım)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8262-42F1-45D8-BB72-82A18E1EE5B9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C)</a:t>
            </a:r>
            <a:r>
              <a:rPr lang="tr-TR" dirty="0" err="1" smtClean="0"/>
              <a:t>PH’nın</a:t>
            </a:r>
            <a:r>
              <a:rPr lang="tr-TR" dirty="0" smtClean="0"/>
              <a:t> ETKİSİ:</a:t>
            </a:r>
          </a:p>
          <a:p>
            <a:pPr marL="268288" indent="-268288">
              <a:buFont typeface="+mj-lt"/>
              <a:buAutoNum type="arabicPeriod"/>
            </a:pPr>
            <a:r>
              <a:rPr lang="tr-TR" sz="2800" dirty="0" smtClean="0"/>
              <a:t>Geceleri oksijenli solunuma bağlı olarak CO</a:t>
            </a:r>
            <a:r>
              <a:rPr lang="tr-TR" sz="2800" baseline="-25000" dirty="0" smtClean="0"/>
              <a:t>2</a:t>
            </a:r>
            <a:r>
              <a:rPr lang="tr-TR" sz="2800" dirty="0" smtClean="0"/>
              <a:t> miktarı artar ve </a:t>
            </a:r>
            <a:r>
              <a:rPr lang="tr-TR" sz="2800" dirty="0" err="1" smtClean="0"/>
              <a:t>pH</a:t>
            </a:r>
            <a:r>
              <a:rPr lang="tr-TR" sz="2800" dirty="0" smtClean="0"/>
              <a:t> 4’e düşer.</a:t>
            </a:r>
          </a:p>
          <a:p>
            <a:pPr marL="268288" indent="-268288">
              <a:buFont typeface="+mj-lt"/>
              <a:buAutoNum type="arabicPeriod"/>
            </a:pPr>
            <a:r>
              <a:rPr lang="tr-TR" sz="2800" dirty="0" smtClean="0"/>
              <a:t>Asidik ortamda aktifleşen bir enzim glikozu nişastaya dönüştürür. </a:t>
            </a:r>
          </a:p>
          <a:p>
            <a:pPr marL="268288" indent="-268288">
              <a:buFont typeface="+mj-lt"/>
              <a:buAutoNum type="arabicPeriod"/>
            </a:pPr>
            <a:r>
              <a:rPr lang="tr-TR" sz="2800" dirty="0" smtClean="0"/>
              <a:t>Glikozdan nişasta sentezlenince  bekçi hücrelerdeki </a:t>
            </a:r>
            <a:r>
              <a:rPr lang="tr-TR" sz="2800" dirty="0" err="1" smtClean="0"/>
              <a:t>ozmotik</a:t>
            </a:r>
            <a:r>
              <a:rPr lang="tr-TR" sz="2800" dirty="0" smtClean="0"/>
              <a:t> basınç  azalır.</a:t>
            </a:r>
          </a:p>
          <a:p>
            <a:pPr marL="268288" indent="-268288">
              <a:buFont typeface="+mj-lt"/>
              <a:buAutoNum type="arabicPeriod"/>
            </a:pPr>
            <a:r>
              <a:rPr lang="tr-TR" sz="2800" dirty="0" smtClean="0"/>
              <a:t>O.</a:t>
            </a:r>
            <a:r>
              <a:rPr lang="tr-TR" sz="2800" dirty="0" err="1" smtClean="0"/>
              <a:t>B’ı</a:t>
            </a:r>
            <a:r>
              <a:rPr lang="tr-TR" sz="2800" dirty="0" smtClean="0"/>
              <a:t> düşen bekçi hücrelerden komşu hücrelere su geçer. </a:t>
            </a:r>
          </a:p>
          <a:p>
            <a:pPr marL="268288" indent="-268288">
              <a:buFont typeface="+mj-lt"/>
              <a:buAutoNum type="arabicPeriod"/>
            </a:pPr>
            <a:r>
              <a:rPr lang="tr-TR" sz="2800" dirty="0" smtClean="0"/>
              <a:t>Bekçi hücrelerinin turgor basıncı azalır ve </a:t>
            </a:r>
            <a:r>
              <a:rPr lang="tr-TR" sz="2800" dirty="0" err="1" smtClean="0"/>
              <a:t>stoma</a:t>
            </a:r>
            <a:r>
              <a:rPr lang="tr-TR" sz="2800" dirty="0" smtClean="0"/>
              <a:t> aralığı kapanır.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C5D5-B313-4289-AE9F-449BF3A8C8DC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Topraktaki su miktarının yetersiz olması (su kıtlığı) ve yüksek sıcaklık gündüz açık  olması gereken </a:t>
            </a:r>
            <a:r>
              <a:rPr lang="tr-TR" dirty="0" err="1" smtClean="0"/>
              <a:t>stomaların</a:t>
            </a:r>
            <a:r>
              <a:rPr lang="tr-TR" dirty="0" smtClean="0"/>
              <a:t> kapanmasına neden olur.</a:t>
            </a:r>
          </a:p>
          <a:p>
            <a:r>
              <a:rPr lang="tr-TR" b="1" dirty="0" smtClean="0"/>
              <a:t>Su kıtlığı </a:t>
            </a:r>
            <a:r>
              <a:rPr lang="tr-TR" dirty="0" smtClean="0"/>
              <a:t>sonucu bekçi hücrelerin turgor basıncı düşer </a:t>
            </a:r>
            <a:r>
              <a:rPr lang="tr-TR" dirty="0" err="1" smtClean="0"/>
              <a:t>stoma</a:t>
            </a:r>
            <a:r>
              <a:rPr lang="tr-TR" dirty="0" smtClean="0"/>
              <a:t> kapanır. </a:t>
            </a:r>
          </a:p>
          <a:p>
            <a:r>
              <a:rPr lang="tr-TR" dirty="0" smtClean="0"/>
              <a:t>Ayrıca su kıtlığında </a:t>
            </a:r>
            <a:r>
              <a:rPr lang="tr-TR" dirty="0" err="1" smtClean="0"/>
              <a:t>mezofil</a:t>
            </a:r>
            <a:r>
              <a:rPr lang="tr-TR" dirty="0" smtClean="0"/>
              <a:t> hücreleri </a:t>
            </a:r>
            <a:r>
              <a:rPr lang="tr-TR" dirty="0" err="1" smtClean="0"/>
              <a:t>absisik</a:t>
            </a:r>
            <a:r>
              <a:rPr lang="tr-TR" dirty="0" smtClean="0"/>
              <a:t> asit üreterek </a:t>
            </a:r>
            <a:r>
              <a:rPr lang="tr-TR" dirty="0" err="1" smtClean="0"/>
              <a:t>stomanın</a:t>
            </a:r>
            <a:r>
              <a:rPr lang="tr-TR" dirty="0" smtClean="0"/>
              <a:t> kapanması sinyalini verir.</a:t>
            </a:r>
          </a:p>
          <a:p>
            <a:r>
              <a:rPr lang="tr-TR" b="1" dirty="0" smtClean="0"/>
              <a:t>Yüksek sıcaklık </a:t>
            </a:r>
            <a:r>
              <a:rPr lang="tr-TR" dirty="0" smtClean="0"/>
              <a:t>solunumu  hızlandırır. </a:t>
            </a:r>
          </a:p>
          <a:p>
            <a:pPr indent="20638">
              <a:buNone/>
            </a:pPr>
            <a:r>
              <a:rPr lang="tr-TR" dirty="0" smtClean="0"/>
              <a:t>CO</a:t>
            </a:r>
            <a:r>
              <a:rPr lang="tr-TR" baseline="-25000" dirty="0" smtClean="0"/>
              <a:t>2</a:t>
            </a:r>
            <a:r>
              <a:rPr lang="tr-TR" dirty="0" smtClean="0"/>
              <a:t> artar, </a:t>
            </a:r>
            <a:r>
              <a:rPr lang="tr-TR" dirty="0" err="1" smtClean="0"/>
              <a:t>pH</a:t>
            </a:r>
            <a:r>
              <a:rPr lang="tr-TR" dirty="0" smtClean="0"/>
              <a:t> düşer ve </a:t>
            </a:r>
            <a:r>
              <a:rPr lang="tr-TR" dirty="0" err="1" smtClean="0"/>
              <a:t>stoma</a:t>
            </a:r>
            <a:r>
              <a:rPr lang="tr-TR" dirty="0" smtClean="0"/>
              <a:t> kapanır.</a:t>
            </a:r>
            <a:endParaRPr lang="tr-TR" b="1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3723-B4B5-40AF-B7F2-28C51C1D4FF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04664"/>
            <a:ext cx="6420397" cy="4319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79F1-4EBF-4C66-8D9E-680BC642EDBD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6672"/>
            <a:ext cx="8030364" cy="601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27740-1C2B-4F89-8DFE-77EB84FB031F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23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8640"/>
            <a:ext cx="8051427" cy="652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31AC-0336-46A9-B0EE-03722DE8E401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24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TERLEME (TRANSPİRASYON)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Bitkilerin suyu buhar halinde atmasına </a:t>
            </a:r>
            <a:r>
              <a:rPr lang="tr-TR" b="1" dirty="0" smtClean="0"/>
              <a:t>terleme denir.</a:t>
            </a:r>
          </a:p>
          <a:p>
            <a:r>
              <a:rPr lang="tr-TR" dirty="0" smtClean="0"/>
              <a:t> Terleme olayı bitkilerde fazla ısının atılmasını sağlar. Ayrıca köklerden su ve mineral emilimi ile yaprağa </a:t>
            </a:r>
            <a:r>
              <a:rPr lang="tr-TR" dirty="0" err="1" smtClean="0"/>
              <a:t>taşınımı</a:t>
            </a:r>
            <a:r>
              <a:rPr lang="tr-TR" dirty="0" smtClean="0"/>
              <a:t> gibi olaylara da yardımcı olur.</a:t>
            </a:r>
          </a:p>
          <a:p>
            <a:r>
              <a:rPr lang="tr-TR" dirty="0" smtClean="0"/>
              <a:t> Havanın nemi, sıcaklık, rüzgâr, topraktaki su miktarı ve ışık gibi çevresel faktörler terleme hızını etkiler.</a:t>
            </a:r>
          </a:p>
          <a:p>
            <a:r>
              <a:rPr lang="tr-TR" dirty="0" smtClean="0"/>
              <a:t> Yaprağın yüzey alanı, </a:t>
            </a:r>
            <a:r>
              <a:rPr lang="tr-TR" dirty="0" err="1" smtClean="0"/>
              <a:t>kütikula</a:t>
            </a:r>
            <a:r>
              <a:rPr lang="tr-TR" dirty="0" smtClean="0"/>
              <a:t> kalınlığı, tüy miktarı, </a:t>
            </a:r>
            <a:r>
              <a:rPr lang="tr-TR" dirty="0" err="1" smtClean="0"/>
              <a:t>stomanın</a:t>
            </a:r>
            <a:r>
              <a:rPr lang="tr-TR" dirty="0" smtClean="0"/>
              <a:t> sayısı ve konumu gibi değişkenler ise terleme hızını etkileyen genetik faktörlerdir.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E8B65-53F4-4C46-8ADD-E03D43C15D13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TERLEME HIZINA ETKİ EDEN FAKTÖRLER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1.Havanın nemi: Nemli havalarda terleme azdır. Kuru ve sıcak havalarda daha fazla olur.</a:t>
            </a:r>
          </a:p>
          <a:p>
            <a:r>
              <a:rPr lang="tr-TR" dirty="0" smtClean="0"/>
              <a:t>2.Rüzgar: Terlemeyi arttırır. Sıcak ve rüzgarlı havalarda </a:t>
            </a:r>
            <a:r>
              <a:rPr lang="tr-TR" dirty="0" err="1" smtClean="0"/>
              <a:t>stomalar</a:t>
            </a:r>
            <a:r>
              <a:rPr lang="tr-TR" dirty="0" smtClean="0"/>
              <a:t> kapanacağından terleme azalır.</a:t>
            </a:r>
          </a:p>
          <a:p>
            <a:r>
              <a:rPr lang="tr-TR" dirty="0" smtClean="0"/>
              <a:t>3.Sıcaklık: Belirli oranlardaki artış terlemeyi arttırır.Ancak çok sıcak </a:t>
            </a:r>
            <a:r>
              <a:rPr lang="tr-TR" dirty="0" smtClean="0"/>
              <a:t>havalarda </a:t>
            </a:r>
            <a:r>
              <a:rPr lang="tr-TR" dirty="0" smtClean="0"/>
              <a:t>terleme azalır.</a:t>
            </a:r>
          </a:p>
          <a:p>
            <a:r>
              <a:rPr lang="tr-TR" dirty="0" smtClean="0"/>
              <a:t>4.Atmosferdeki CO2 miktarı: Fazla olursa </a:t>
            </a:r>
            <a:r>
              <a:rPr lang="tr-TR" dirty="0" err="1" smtClean="0"/>
              <a:t>stomalar</a:t>
            </a:r>
            <a:r>
              <a:rPr lang="tr-TR" dirty="0" smtClean="0"/>
              <a:t> kapanır ve terleme azalır.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ADD0-1746-4E3F-94F0-D12BB88A981B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26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ORGANİK MADDE TAŞINMASI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Fotosentez ile üretilen organik ürünler, bitkinin bütün organlarına </a:t>
            </a:r>
            <a:r>
              <a:rPr lang="tr-TR" dirty="0" err="1" smtClean="0"/>
              <a:t>floemle</a:t>
            </a:r>
            <a:r>
              <a:rPr lang="tr-TR" dirty="0" smtClean="0"/>
              <a:t> taşınır.</a:t>
            </a:r>
          </a:p>
          <a:p>
            <a:r>
              <a:rPr lang="tr-TR" dirty="0" smtClean="0"/>
              <a:t> </a:t>
            </a:r>
            <a:r>
              <a:rPr lang="tr-TR" dirty="0" err="1" smtClean="0"/>
              <a:t>Floem</a:t>
            </a:r>
            <a:r>
              <a:rPr lang="tr-TR" dirty="0" smtClean="0"/>
              <a:t> demetlerinde taşıma işlemi kalburlu borular ile çift yönlü gerçekleşir.</a:t>
            </a:r>
          </a:p>
          <a:p>
            <a:r>
              <a:rPr lang="tr-TR" dirty="0" smtClean="0"/>
              <a:t> </a:t>
            </a:r>
            <a:r>
              <a:rPr lang="tr-TR" dirty="0" err="1" smtClean="0"/>
              <a:t>Floemde</a:t>
            </a:r>
            <a:r>
              <a:rPr lang="tr-TR" dirty="0" smtClean="0"/>
              <a:t> taşınma yönü organik maddelerin üretildiği yerden kullanılacağı yere doğrudur. </a:t>
            </a:r>
          </a:p>
          <a:p>
            <a:r>
              <a:rPr lang="tr-TR" dirty="0" smtClean="0"/>
              <a:t>Organik maddelerin üretildiği yaprak gibi hücreler </a:t>
            </a:r>
            <a:r>
              <a:rPr lang="tr-TR" b="1" dirty="0" smtClean="0"/>
              <a:t>kaynak, organik maddelerin </a:t>
            </a:r>
            <a:r>
              <a:rPr lang="tr-TR" dirty="0" smtClean="0"/>
              <a:t>kullanıldığı ya da depolandığı kök ve meyve gibi hücreler ise </a:t>
            </a:r>
            <a:r>
              <a:rPr lang="tr-TR" b="1" dirty="0" smtClean="0"/>
              <a:t>havuz olarak adlandırılır.</a:t>
            </a:r>
          </a:p>
          <a:p>
            <a:r>
              <a:rPr lang="tr-TR" dirty="0" smtClean="0"/>
              <a:t> Organik maddelerin taşınım yönü kaynaktan havuza doğrudur.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57BF-6252-4987-BEF6-5CA83D9C1735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27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BASINÇ-AKIŞ TEORİSİ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Organik moleküllerin </a:t>
            </a:r>
            <a:r>
              <a:rPr lang="tr-TR" dirty="0" err="1" smtClean="0"/>
              <a:t>taşınımı</a:t>
            </a:r>
            <a:r>
              <a:rPr lang="tr-TR" dirty="0" smtClean="0"/>
              <a:t>, </a:t>
            </a:r>
            <a:r>
              <a:rPr lang="tr-TR" dirty="0" err="1" smtClean="0"/>
              <a:t>floem</a:t>
            </a:r>
            <a:r>
              <a:rPr lang="tr-TR" dirty="0" smtClean="0"/>
              <a:t> hücrelerindeki sıvı basıncı farklılığına dayanır ve bu olay </a:t>
            </a:r>
            <a:r>
              <a:rPr lang="tr-TR" b="1" dirty="0" smtClean="0"/>
              <a:t>basınç – akış teorisi ile açıklanır.</a:t>
            </a:r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6000" t="1082" r="2000" b="13901"/>
          <a:stretch>
            <a:fillRect/>
          </a:stretch>
        </p:blipFill>
        <p:spPr bwMode="auto">
          <a:xfrm>
            <a:off x="3635896" y="2204864"/>
            <a:ext cx="288032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10FB-C5A1-4810-A76F-EB386423B155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28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444500" indent="-269875">
              <a:buFont typeface="+mj-lt"/>
              <a:buAutoNum type="arabicPeriod"/>
              <a:tabLst>
                <a:tab pos="93663" algn="l"/>
              </a:tabLst>
            </a:pPr>
            <a:r>
              <a:rPr lang="tr-TR" sz="2800" dirty="0" smtClean="0"/>
              <a:t>Kaynak hücrelerde glikoz miktarı artar.                                                                                           (fotosentez veya nişasta parçalanarak)</a:t>
            </a:r>
          </a:p>
          <a:p>
            <a:pPr marL="444500" indent="-269875">
              <a:buFont typeface="+mj-lt"/>
              <a:buAutoNum type="arabicPeriod"/>
              <a:tabLst>
                <a:tab pos="93663" algn="l"/>
              </a:tabLst>
            </a:pPr>
            <a:endParaRPr lang="tr-TR" sz="1100" dirty="0" smtClean="0"/>
          </a:p>
          <a:p>
            <a:pPr marL="444500" indent="-269875">
              <a:buFont typeface="+mj-lt"/>
              <a:buAutoNum type="arabicPeriod"/>
              <a:tabLst>
                <a:tab pos="93663" algn="l"/>
              </a:tabLst>
            </a:pPr>
            <a:r>
              <a:rPr lang="tr-TR" sz="2800" dirty="0" smtClean="0"/>
              <a:t>Kaynak hücrelerden </a:t>
            </a:r>
            <a:r>
              <a:rPr lang="tr-TR" sz="2800" dirty="0" err="1" smtClean="0"/>
              <a:t>floeme</a:t>
            </a:r>
            <a:r>
              <a:rPr lang="tr-TR" sz="2800" dirty="0" smtClean="0"/>
              <a:t> glikoz geçer.</a:t>
            </a:r>
          </a:p>
          <a:p>
            <a:pPr marL="444500" indent="-269875">
              <a:buFont typeface="+mj-lt"/>
              <a:buAutoNum type="arabicPeriod"/>
              <a:tabLst>
                <a:tab pos="93663" algn="l"/>
              </a:tabLst>
            </a:pPr>
            <a:endParaRPr lang="tr-TR" sz="1400" dirty="0" smtClean="0"/>
          </a:p>
          <a:p>
            <a:pPr marL="444500" indent="-269875">
              <a:buFont typeface="+mj-lt"/>
              <a:buAutoNum type="arabicPeriod"/>
              <a:tabLst>
                <a:tab pos="93663" algn="l"/>
              </a:tabLst>
            </a:pPr>
            <a:r>
              <a:rPr lang="tr-TR" sz="2800" dirty="0" err="1" smtClean="0"/>
              <a:t>Floemin</a:t>
            </a:r>
            <a:r>
              <a:rPr lang="tr-TR" sz="2800" dirty="0" smtClean="0"/>
              <a:t> yoğunluğu artınca çevre dokulardan ve                                                                                        </a:t>
            </a:r>
            <a:r>
              <a:rPr lang="tr-TR" sz="2800" dirty="0" err="1" smtClean="0"/>
              <a:t>ksilemden</a:t>
            </a:r>
            <a:r>
              <a:rPr lang="tr-TR" sz="2800" dirty="0" smtClean="0"/>
              <a:t> su alır.</a:t>
            </a:r>
          </a:p>
          <a:p>
            <a:pPr marL="444500" indent="-269875">
              <a:buFont typeface="+mj-lt"/>
              <a:buAutoNum type="arabicPeriod"/>
              <a:tabLst>
                <a:tab pos="93663" algn="l"/>
              </a:tabLst>
            </a:pPr>
            <a:endParaRPr lang="tr-TR" sz="1100" dirty="0" smtClean="0"/>
          </a:p>
          <a:p>
            <a:pPr marL="444500" indent="-269875">
              <a:buFont typeface="+mj-lt"/>
              <a:buAutoNum type="arabicPeriod"/>
              <a:tabLst>
                <a:tab pos="93663" algn="l"/>
              </a:tabLst>
            </a:pPr>
            <a:r>
              <a:rPr lang="tr-TR" sz="2800" dirty="0" err="1" smtClean="0"/>
              <a:t>Floemin</a:t>
            </a:r>
            <a:r>
              <a:rPr lang="tr-TR" sz="2800" dirty="0" smtClean="0"/>
              <a:t> sıvı basıncı artar. </a:t>
            </a:r>
          </a:p>
          <a:p>
            <a:pPr marL="444500" indent="-269875">
              <a:buFont typeface="+mj-lt"/>
              <a:buAutoNum type="arabicPeriod"/>
              <a:tabLst>
                <a:tab pos="93663" algn="l"/>
              </a:tabLst>
            </a:pPr>
            <a:endParaRPr lang="tr-TR" sz="1100" dirty="0" smtClean="0"/>
          </a:p>
          <a:p>
            <a:pPr marL="444500" indent="-269875">
              <a:buFont typeface="+mj-lt"/>
              <a:buAutoNum type="arabicPeriod"/>
              <a:tabLst>
                <a:tab pos="93663" algn="l"/>
              </a:tabLst>
            </a:pPr>
            <a:r>
              <a:rPr lang="tr-TR" sz="2800" dirty="0" smtClean="0"/>
              <a:t>Bu basıncın etkisiyle </a:t>
            </a:r>
            <a:r>
              <a:rPr lang="tr-TR" sz="2800" dirty="0" err="1" smtClean="0"/>
              <a:t>floem</a:t>
            </a:r>
            <a:r>
              <a:rPr lang="tr-TR" sz="2800" dirty="0" smtClean="0"/>
              <a:t> sıvısı aşağı doğru akar.</a:t>
            </a:r>
          </a:p>
          <a:p>
            <a:pPr marL="444500" indent="-269875">
              <a:buFont typeface="+mj-lt"/>
              <a:buAutoNum type="arabicPeriod"/>
              <a:tabLst>
                <a:tab pos="93663" algn="l"/>
              </a:tabLst>
            </a:pPr>
            <a:endParaRPr lang="tr-TR" sz="1100" dirty="0" smtClean="0"/>
          </a:p>
          <a:p>
            <a:pPr marL="444500" indent="-269875">
              <a:buFont typeface="+mj-lt"/>
              <a:buAutoNum type="arabicPeriod"/>
              <a:tabLst>
                <a:tab pos="93663" algn="l"/>
              </a:tabLst>
            </a:pPr>
            <a:r>
              <a:rPr lang="tr-TR" sz="2800" dirty="0" err="1" smtClean="0"/>
              <a:t>Floemdeki</a:t>
            </a:r>
            <a:r>
              <a:rPr lang="tr-TR" sz="2800" dirty="0" smtClean="0"/>
              <a:t> glikoz havuz hücrelerine aktif olarak geçer.</a:t>
            </a:r>
          </a:p>
          <a:p>
            <a:pPr marL="444500" indent="-269875">
              <a:buFont typeface="+mj-lt"/>
              <a:buAutoNum type="arabicPeriod"/>
              <a:tabLst>
                <a:tab pos="93663" algn="l"/>
              </a:tabLst>
            </a:pPr>
            <a:endParaRPr lang="tr-TR" sz="1100" dirty="0" smtClean="0"/>
          </a:p>
          <a:p>
            <a:pPr marL="444500" indent="-269875">
              <a:buFont typeface="+mj-lt"/>
              <a:buAutoNum type="arabicPeriod"/>
              <a:tabLst>
                <a:tab pos="93663" algn="l"/>
              </a:tabLst>
            </a:pPr>
            <a:r>
              <a:rPr lang="tr-TR" sz="2800" dirty="0" err="1" smtClean="0"/>
              <a:t>Floemin</a:t>
            </a:r>
            <a:r>
              <a:rPr lang="tr-TR" sz="2800" dirty="0" smtClean="0"/>
              <a:t> glikoz derişimi azalır, su derişimi  artar.</a:t>
            </a:r>
          </a:p>
          <a:p>
            <a:pPr marL="444500" indent="-269875">
              <a:buFont typeface="+mj-lt"/>
              <a:buAutoNum type="arabicPeriod"/>
              <a:tabLst>
                <a:tab pos="93663" algn="l"/>
              </a:tabLst>
            </a:pPr>
            <a:endParaRPr lang="tr-TR" sz="1100" dirty="0" smtClean="0"/>
          </a:p>
          <a:p>
            <a:pPr marL="444500" indent="-269875">
              <a:buFont typeface="+mj-lt"/>
              <a:buAutoNum type="arabicPeriod"/>
              <a:tabLst>
                <a:tab pos="93663" algn="l"/>
              </a:tabLst>
            </a:pPr>
            <a:r>
              <a:rPr lang="tr-TR" sz="2800" dirty="0" err="1" smtClean="0"/>
              <a:t>Floemden</a:t>
            </a:r>
            <a:r>
              <a:rPr lang="tr-TR" sz="2800" dirty="0" smtClean="0"/>
              <a:t> </a:t>
            </a:r>
            <a:r>
              <a:rPr lang="tr-TR" sz="2800" dirty="0" err="1" smtClean="0"/>
              <a:t>ksileme</a:t>
            </a:r>
            <a:r>
              <a:rPr lang="tr-TR" sz="2800" dirty="0" smtClean="0"/>
              <a:t> su geçer.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CEF1-2CAC-4A50-96BC-112C9AE578CD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29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600" y="332656"/>
            <a:ext cx="8301880" cy="604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56E8-2E60-4E68-8B2B-A5C33D6767EC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6721"/>
            <a:ext cx="7920879" cy="625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5600-F5E1-4839-B478-7895528E5C7E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30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r="2000"/>
          <a:stretch>
            <a:fillRect/>
          </a:stretch>
        </p:blipFill>
        <p:spPr bwMode="auto">
          <a:xfrm>
            <a:off x="539552" y="0"/>
            <a:ext cx="352839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 l="1515" t="1078" r="3030" b="15936"/>
          <a:stretch>
            <a:fillRect/>
          </a:stretch>
        </p:blipFill>
        <p:spPr bwMode="auto">
          <a:xfrm>
            <a:off x="4283968" y="0"/>
            <a:ext cx="45365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C65C-DC57-403C-8CE7-303B6CA80C5F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31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2015-LYS</a:t>
            </a:r>
            <a:endParaRPr lang="tr-TR" dirty="0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32</a:t>
            </a:fld>
            <a:endParaRPr lang="tr-TR"/>
          </a:p>
        </p:txBody>
      </p:sp>
      <p:pic>
        <p:nvPicPr>
          <p:cNvPr id="7" name="6 İçerik Yer Tutucusu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705678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Oval"/>
          <p:cNvSpPr/>
          <p:nvPr/>
        </p:nvSpPr>
        <p:spPr>
          <a:xfrm>
            <a:off x="1403648" y="4797152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8 Dikdörtgen"/>
          <p:cNvSpPr/>
          <p:nvPr/>
        </p:nvSpPr>
        <p:spPr>
          <a:xfrm>
            <a:off x="1043608" y="5373216"/>
            <a:ext cx="30243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SORULAR</a:t>
            </a:r>
            <a:endParaRPr lang="tr-TR" dirty="0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33</a:t>
            </a:fld>
            <a:endParaRPr lang="tr-T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77007"/>
            <a:ext cx="5544616" cy="658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34</a:t>
            </a:fld>
            <a:endParaRPr lang="tr-T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0"/>
            <a:ext cx="5976664" cy="648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35</a:t>
            </a:fld>
            <a:endParaRPr lang="tr-T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88640"/>
            <a:ext cx="5904655" cy="645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36</a:t>
            </a:fld>
            <a:endParaRPr lang="tr-T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6408712" cy="390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Oval"/>
          <p:cNvSpPr/>
          <p:nvPr/>
        </p:nvSpPr>
        <p:spPr>
          <a:xfrm>
            <a:off x="3563888" y="44371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37</a:t>
            </a:fld>
            <a:endParaRPr lang="tr-T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919" y="1556792"/>
            <a:ext cx="7827893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Oval"/>
          <p:cNvSpPr/>
          <p:nvPr/>
        </p:nvSpPr>
        <p:spPr>
          <a:xfrm>
            <a:off x="3635896" y="472514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38</a:t>
            </a:fld>
            <a:endParaRPr lang="tr-T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47969"/>
            <a:ext cx="5760640" cy="626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Oval"/>
          <p:cNvSpPr/>
          <p:nvPr/>
        </p:nvSpPr>
        <p:spPr>
          <a:xfrm>
            <a:off x="2987824" y="616530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39</a:t>
            </a:fld>
            <a:endParaRPr lang="tr-TR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477" y="1700808"/>
            <a:ext cx="7772955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Oval"/>
          <p:cNvSpPr/>
          <p:nvPr/>
        </p:nvSpPr>
        <p:spPr>
          <a:xfrm>
            <a:off x="4860032" y="522920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rgbClr val="00B0F0"/>
          </a:solidFill>
        </p:spPr>
        <p:txBody>
          <a:bodyPr/>
          <a:lstStyle/>
          <a:p>
            <a:r>
              <a:rPr lang="tr-TR" dirty="0" smtClean="0"/>
              <a:t>Su </a:t>
            </a:r>
            <a:r>
              <a:rPr lang="tr-TR" dirty="0" err="1" smtClean="0"/>
              <a:t>ozmozla</a:t>
            </a:r>
            <a:r>
              <a:rPr lang="tr-TR" dirty="0" smtClean="0"/>
              <a:t> topraktan kök hücrelerine geçerken, mineraller aktif taşıma ile alınır.</a:t>
            </a:r>
          </a:p>
          <a:p>
            <a:pPr marL="363538" indent="-269875">
              <a:buFont typeface="Arial" pitchFamily="34" charset="0"/>
              <a:buChar char="•"/>
            </a:pPr>
            <a:r>
              <a:rPr lang="tr-TR" sz="2800" dirty="0" smtClean="0"/>
              <a:t>Minerallerin topraktaki derişimi emici tüylerden düşük olduğu için emici tüyler tarafından alınması aktif taşımayla olur.</a:t>
            </a:r>
          </a:p>
          <a:p>
            <a:pPr marL="363538" indent="-269875">
              <a:buFont typeface="Arial" pitchFamily="34" charset="0"/>
              <a:buChar char="•"/>
            </a:pPr>
            <a:endParaRPr lang="tr-TR" sz="1600" dirty="0" smtClean="0"/>
          </a:p>
          <a:p>
            <a:pPr marL="363538" indent="-269875">
              <a:buFont typeface="Arial" pitchFamily="34" charset="0"/>
              <a:buChar char="•"/>
            </a:pPr>
            <a:r>
              <a:rPr lang="tr-TR" sz="2800" dirty="0" smtClean="0"/>
              <a:t>Aktif taşıma için gerekli olan enerji emici tüylerdeki mitokondrilerde üretilir. </a:t>
            </a:r>
          </a:p>
          <a:p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DF9C-F752-49B0-88D7-F70B47913D21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40</a:t>
            </a:fld>
            <a:endParaRPr lang="tr-TR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7253442" cy="34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Oval"/>
          <p:cNvSpPr/>
          <p:nvPr/>
        </p:nvSpPr>
        <p:spPr>
          <a:xfrm>
            <a:off x="755576" y="4005064"/>
            <a:ext cx="28803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41</a:t>
            </a:fld>
            <a:endParaRPr lang="tr-TR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824614"/>
            <a:ext cx="6715147" cy="362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Oval"/>
          <p:cNvSpPr/>
          <p:nvPr/>
        </p:nvSpPr>
        <p:spPr>
          <a:xfrm>
            <a:off x="2411760" y="479715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42</a:t>
            </a:fld>
            <a:endParaRPr lang="tr-TR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688719"/>
            <a:ext cx="7056784" cy="399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Oval"/>
          <p:cNvSpPr/>
          <p:nvPr/>
        </p:nvSpPr>
        <p:spPr>
          <a:xfrm>
            <a:off x="1115616" y="4725144"/>
            <a:ext cx="432048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43</a:t>
            </a:fld>
            <a:endParaRPr lang="tr-TR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143" y="1844824"/>
            <a:ext cx="7409519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Oval"/>
          <p:cNvSpPr/>
          <p:nvPr/>
        </p:nvSpPr>
        <p:spPr>
          <a:xfrm>
            <a:off x="6084168" y="4365104"/>
            <a:ext cx="36004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44</a:t>
            </a:fld>
            <a:endParaRPr lang="tr-TR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841180"/>
            <a:ext cx="7011354" cy="3532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Oval"/>
          <p:cNvSpPr/>
          <p:nvPr/>
        </p:nvSpPr>
        <p:spPr>
          <a:xfrm>
            <a:off x="3635896" y="44371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45</a:t>
            </a:fld>
            <a:endParaRPr lang="tr-TR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11182"/>
            <a:ext cx="7344816" cy="370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Oval"/>
          <p:cNvSpPr/>
          <p:nvPr/>
        </p:nvSpPr>
        <p:spPr>
          <a:xfrm>
            <a:off x="1187624" y="486916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46</a:t>
            </a:fld>
            <a:endParaRPr lang="tr-TR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75510"/>
            <a:ext cx="6840760" cy="414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Oval"/>
          <p:cNvSpPr/>
          <p:nvPr/>
        </p:nvSpPr>
        <p:spPr>
          <a:xfrm>
            <a:off x="3635896" y="4869160"/>
            <a:ext cx="36004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47</a:t>
            </a:fld>
            <a:endParaRPr lang="tr-TR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060848"/>
            <a:ext cx="7155943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Oval"/>
          <p:cNvSpPr/>
          <p:nvPr/>
        </p:nvSpPr>
        <p:spPr>
          <a:xfrm>
            <a:off x="1331640" y="3933056"/>
            <a:ext cx="36004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48</a:t>
            </a:fld>
            <a:endParaRPr lang="tr-TR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564263"/>
            <a:ext cx="6624735" cy="592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Oval"/>
          <p:cNvSpPr/>
          <p:nvPr/>
        </p:nvSpPr>
        <p:spPr>
          <a:xfrm>
            <a:off x="2339752" y="6093296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49</a:t>
            </a:fld>
            <a:endParaRPr lang="tr-TR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32656"/>
            <a:ext cx="6264696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Oval"/>
          <p:cNvSpPr/>
          <p:nvPr/>
        </p:nvSpPr>
        <p:spPr>
          <a:xfrm>
            <a:off x="1619672" y="609329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tr-TR" dirty="0" smtClean="0"/>
              <a:t>Köklerde bulunan emici tüyler ile alınan su ve mineraller </a:t>
            </a:r>
            <a:r>
              <a:rPr lang="tr-TR" b="1" dirty="0" err="1" smtClean="0"/>
              <a:t>epidermis</a:t>
            </a:r>
            <a:r>
              <a:rPr lang="tr-TR" b="1" dirty="0" smtClean="0"/>
              <a:t>, korteks ve </a:t>
            </a:r>
            <a:r>
              <a:rPr lang="tr-TR" b="1" dirty="0" err="1" smtClean="0"/>
              <a:t>endodermis</a:t>
            </a:r>
            <a:r>
              <a:rPr lang="tr-TR" b="1" dirty="0" smtClean="0"/>
              <a:t> </a:t>
            </a:r>
            <a:r>
              <a:rPr lang="tr-TR" dirty="0" smtClean="0"/>
              <a:t>kısımlarından geçerek </a:t>
            </a:r>
            <a:r>
              <a:rPr lang="tr-TR" dirty="0" err="1" smtClean="0"/>
              <a:t>ksileme</a:t>
            </a:r>
            <a:r>
              <a:rPr lang="tr-TR" dirty="0" smtClean="0"/>
              <a:t> ulaşır.</a:t>
            </a:r>
          </a:p>
          <a:p>
            <a:r>
              <a:rPr lang="tr-TR" dirty="0" err="1" smtClean="0"/>
              <a:t>Ksileme</a:t>
            </a:r>
            <a:r>
              <a:rPr lang="tr-TR" dirty="0" smtClean="0"/>
              <a:t> ulaşan su ve mineraller </a:t>
            </a:r>
            <a:r>
              <a:rPr lang="tr-TR" b="1" dirty="0" smtClean="0"/>
              <a:t>uzun mesafeli taşınım </a:t>
            </a:r>
            <a:r>
              <a:rPr lang="tr-TR" dirty="0" smtClean="0"/>
              <a:t>ile gövde boyunca yapraklara kadar taşınır.</a:t>
            </a:r>
          </a:p>
          <a:p>
            <a:r>
              <a:rPr lang="tr-TR" dirty="0" smtClean="0"/>
              <a:t>SUYUN GÖVDEDE TAŞINIMI:</a:t>
            </a:r>
          </a:p>
          <a:p>
            <a:r>
              <a:rPr lang="tr-TR" dirty="0" smtClean="0"/>
              <a:t>Gelişmiş bitkilerde su ve minerallerin taşınmasında </a:t>
            </a:r>
            <a:r>
              <a:rPr lang="tr-TR" b="1" dirty="0" smtClean="0"/>
              <a:t>kılcallık, kök basıncı, terleme– çekim ve kohezyon</a:t>
            </a:r>
            <a:r>
              <a:rPr lang="tr-TR" dirty="0" smtClean="0"/>
              <a:t> gibi faktörler etkilidir.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B08C5-B2D2-4F65-95B2-A89B4BE5031F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50</a:t>
            </a:fld>
            <a:endParaRPr lang="tr-TR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692696"/>
            <a:ext cx="6840759" cy="559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Oval"/>
          <p:cNvSpPr/>
          <p:nvPr/>
        </p:nvSpPr>
        <p:spPr>
          <a:xfrm>
            <a:off x="1547664" y="5301208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51</a:t>
            </a:fld>
            <a:endParaRPr lang="tr-TR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2203" y="1038584"/>
            <a:ext cx="6806181" cy="455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Oval"/>
          <p:cNvSpPr/>
          <p:nvPr/>
        </p:nvSpPr>
        <p:spPr>
          <a:xfrm>
            <a:off x="4860032" y="5085184"/>
            <a:ext cx="28803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52</a:t>
            </a:fld>
            <a:endParaRPr lang="tr-TR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7488831" cy="4730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Oval"/>
          <p:cNvSpPr/>
          <p:nvPr/>
        </p:nvSpPr>
        <p:spPr>
          <a:xfrm>
            <a:off x="5148064" y="5301208"/>
            <a:ext cx="36004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53</a:t>
            </a:fld>
            <a:endParaRPr lang="tr-TR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764704"/>
            <a:ext cx="7540718" cy="5160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Oval"/>
          <p:cNvSpPr/>
          <p:nvPr/>
        </p:nvSpPr>
        <p:spPr>
          <a:xfrm>
            <a:off x="899592" y="1844824"/>
            <a:ext cx="36004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54</a:t>
            </a:fld>
            <a:endParaRPr lang="tr-TR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04664"/>
            <a:ext cx="7128792" cy="5747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Oval"/>
          <p:cNvSpPr/>
          <p:nvPr/>
        </p:nvSpPr>
        <p:spPr>
          <a:xfrm>
            <a:off x="3203848" y="515719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55</a:t>
            </a:fld>
            <a:endParaRPr lang="tr-TR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4788" y="1307200"/>
            <a:ext cx="6589579" cy="4426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Oval"/>
          <p:cNvSpPr/>
          <p:nvPr/>
        </p:nvSpPr>
        <p:spPr>
          <a:xfrm>
            <a:off x="5652120" y="4653136"/>
            <a:ext cx="36004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56</a:t>
            </a:fld>
            <a:endParaRPr lang="tr-TR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35330"/>
            <a:ext cx="6696744" cy="6362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Oval"/>
          <p:cNvSpPr/>
          <p:nvPr/>
        </p:nvSpPr>
        <p:spPr>
          <a:xfrm>
            <a:off x="1475656" y="4365104"/>
            <a:ext cx="288032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57</a:t>
            </a:fld>
            <a:endParaRPr lang="tr-TR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6912768" cy="4544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Oval"/>
          <p:cNvSpPr/>
          <p:nvPr/>
        </p:nvSpPr>
        <p:spPr>
          <a:xfrm>
            <a:off x="1043608" y="5085184"/>
            <a:ext cx="21602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58</a:t>
            </a:fld>
            <a:endParaRPr lang="tr-TR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764704"/>
            <a:ext cx="7271843" cy="555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Oval"/>
          <p:cNvSpPr/>
          <p:nvPr/>
        </p:nvSpPr>
        <p:spPr>
          <a:xfrm>
            <a:off x="3491880" y="5949280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8807-D5B5-475B-950D-7AAB3909173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59</a:t>
            </a:fld>
            <a:endParaRPr lang="tr-TR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1.KILCALLIK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chemeClr val="bg2">
              <a:lumMod val="50000"/>
            </a:schemeClr>
          </a:solidFill>
        </p:spPr>
        <p:txBody>
          <a:bodyPr>
            <a:normAutofit fontScale="92500"/>
          </a:bodyPr>
          <a:lstStyle/>
          <a:p>
            <a:pPr marL="352425" indent="-352425">
              <a:buFont typeface="Arial" pitchFamily="34" charset="0"/>
              <a:buChar char="•"/>
            </a:pPr>
            <a:r>
              <a:rPr lang="tr-TR" sz="2800" dirty="0" err="1" smtClean="0"/>
              <a:t>Ksilemin</a:t>
            </a:r>
            <a:r>
              <a:rPr lang="tr-TR" sz="2800" dirty="0" smtClean="0"/>
              <a:t> çeperinin su moleküllerini çekmesiyle ortaya çıkar.</a:t>
            </a:r>
          </a:p>
          <a:p>
            <a:pPr marL="352425" indent="-352425"/>
            <a:endParaRPr lang="tr-TR" sz="2800" dirty="0" smtClean="0"/>
          </a:p>
          <a:p>
            <a:pPr marL="352425" indent="-352425">
              <a:buFont typeface="Arial" pitchFamily="34" charset="0"/>
              <a:buChar char="•"/>
            </a:pPr>
            <a:r>
              <a:rPr lang="tr-TR" sz="2800" dirty="0" smtClean="0"/>
              <a:t>Suyun taşınmasında diğer etkenlere göre daha az etkilidir.</a:t>
            </a:r>
          </a:p>
          <a:p>
            <a:pPr marL="352425" indent="-352425"/>
            <a:endParaRPr lang="tr-TR" sz="2800" dirty="0" smtClean="0"/>
          </a:p>
          <a:p>
            <a:pPr marL="352425" indent="-352425">
              <a:buFont typeface="Arial" pitchFamily="34" charset="0"/>
              <a:buChar char="•"/>
            </a:pPr>
            <a:r>
              <a:rPr lang="tr-TR" sz="2800" dirty="0" err="1" smtClean="0"/>
              <a:t>Ksilem</a:t>
            </a:r>
            <a:r>
              <a:rPr lang="tr-TR" sz="2800" dirty="0" smtClean="0"/>
              <a:t> boruları çok ince olması su moleküllerinin yükseğe çıkmasında etkili olur. </a:t>
            </a:r>
          </a:p>
          <a:p>
            <a:pPr marL="352425" indent="-352425"/>
            <a:endParaRPr lang="tr-TR" sz="2800" dirty="0" smtClean="0"/>
          </a:p>
          <a:p>
            <a:r>
              <a:rPr lang="tr-TR" dirty="0" err="1" smtClean="0"/>
              <a:t>Ksilemin</a:t>
            </a:r>
            <a:r>
              <a:rPr lang="tr-TR" dirty="0" smtClean="0"/>
              <a:t> çeperinde oluşan bu çekim kuvveti, suyun </a:t>
            </a:r>
            <a:r>
              <a:rPr lang="tr-TR" b="1" dirty="0" err="1" smtClean="0"/>
              <a:t>adhezyon</a:t>
            </a:r>
            <a:r>
              <a:rPr lang="tr-TR" b="1" dirty="0" smtClean="0"/>
              <a:t> özelliğinden kaynaklanır.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9171-D103-4A43-B2FB-F1C1A4F6D8C7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9295" r="10587" b="19048"/>
          <a:stretch>
            <a:fillRect/>
          </a:stretch>
        </p:blipFill>
        <p:spPr bwMode="auto">
          <a:xfrm>
            <a:off x="683568" y="577482"/>
            <a:ext cx="3816424" cy="383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2636912"/>
            <a:ext cx="456636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525C-628F-4C21-9F92-4F2442974715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2.KÖK BASINCI KUVVETİ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tr-TR" dirty="0" smtClean="0"/>
              <a:t>Kök emici tüylerinin su yoğunluğu, toprakta bulunan su yoğunluğuna göre daha azdır. Bu yoğunluk farkından dolayı oluşan </a:t>
            </a:r>
            <a:r>
              <a:rPr lang="tr-TR" dirty="0" err="1" smtClean="0"/>
              <a:t>ozmotik</a:t>
            </a:r>
            <a:r>
              <a:rPr lang="tr-TR" dirty="0" smtClean="0"/>
              <a:t> basınç </a:t>
            </a:r>
            <a:r>
              <a:rPr lang="tr-TR" b="1" dirty="0" smtClean="0"/>
              <a:t>kök basıncını </a:t>
            </a:r>
            <a:r>
              <a:rPr lang="tr-TR" dirty="0" smtClean="0"/>
              <a:t>meydana getirir.</a:t>
            </a:r>
          </a:p>
          <a:p>
            <a:r>
              <a:rPr lang="tr-TR" dirty="0" smtClean="0"/>
              <a:t>Kök OB&gt; Ortamın OB</a:t>
            </a:r>
          </a:p>
          <a:p>
            <a:r>
              <a:rPr lang="tr-TR" dirty="0" smtClean="0"/>
              <a:t>Kök basıncı suyun topraktan kök hücrelerine geçmesini ve gövde içinde belirli bir yüksekliğe kadar taşınmasını sağlar.</a:t>
            </a:r>
          </a:p>
          <a:p>
            <a:r>
              <a:rPr lang="tr-TR" dirty="0" smtClean="0"/>
              <a:t>Kurak ve tuzlu ortamda yaşayan bitkilerin kök OB fazladır.</a:t>
            </a:r>
          </a:p>
          <a:p>
            <a:r>
              <a:rPr lang="tr-TR" sz="2800" dirty="0" smtClean="0"/>
              <a:t>Kök basıncı </a:t>
            </a:r>
            <a:r>
              <a:rPr lang="tr-TR" sz="2800" dirty="0" err="1" smtClean="0"/>
              <a:t>ksilemdeki</a:t>
            </a:r>
            <a:r>
              <a:rPr lang="tr-TR" sz="2800" dirty="0" smtClean="0"/>
              <a:t> suyun ilerlemesinde etkili olan itici bir güç oluşturur.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B03A-9E90-41BA-99F3-E09AC89A92A5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tr-TR" dirty="0" smtClean="0"/>
              <a:t>Kök basıncı, toprak neminin yüksek ve bitkide terlemenin düşük olduğu zamanlarda suyun yaprak kenarlarında bulunan </a:t>
            </a:r>
            <a:r>
              <a:rPr lang="tr-TR" dirty="0" err="1" smtClean="0"/>
              <a:t>hidatotlardan</a:t>
            </a:r>
            <a:r>
              <a:rPr lang="tr-TR" dirty="0" smtClean="0"/>
              <a:t> sıvı damlalar halinde atılmasına neden olur.</a:t>
            </a:r>
          </a:p>
          <a:p>
            <a:r>
              <a:rPr lang="tr-TR" dirty="0" smtClean="0"/>
              <a:t>Bitkiler fizyolojik kuraklık durumunda suyu aktif taşımayla alır.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3335-69AF-4D1E-B03B-50E9D1CC27A4}" type="datetime1">
              <a:rPr lang="tr-TR" smtClean="0"/>
              <a:pPr/>
              <a:t>11.12.2016</a:t>
            </a:fld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1006-F5B8-4DF4-BAD8-E86DF17AD51B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Copyright Tzn Arc</a:t>
            </a:r>
            <a:endParaRPr lang="tr-T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sse Senedi">
  <a:themeElements>
    <a:clrScheme name="Hisse Senedi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isse Senedi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isse Senedi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205</TotalTime>
  <Words>1364</Words>
  <Application>Microsoft Office PowerPoint</Application>
  <PresentationFormat>Ekran Gösterisi (4:3)</PresentationFormat>
  <Paragraphs>296</Paragraphs>
  <Slides>59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59</vt:i4>
      </vt:variant>
    </vt:vector>
  </HeadingPairs>
  <TitlesOfParts>
    <vt:vector size="60" baseType="lpstr">
      <vt:lpstr>Hisse Senedi</vt:lpstr>
      <vt:lpstr>BİTKİLERDE TAŞIMA</vt:lpstr>
      <vt:lpstr>SUYUN KÖKLERLE EMİLİMİ</vt:lpstr>
      <vt:lpstr>Slayt 3</vt:lpstr>
      <vt:lpstr>Slayt 4</vt:lpstr>
      <vt:lpstr>Slayt 5</vt:lpstr>
      <vt:lpstr>1.KILCALLIK</vt:lpstr>
      <vt:lpstr>Slayt 7</vt:lpstr>
      <vt:lpstr>2.KÖK BASINCI KUVVETİ</vt:lpstr>
      <vt:lpstr>Slayt 9</vt:lpstr>
      <vt:lpstr>3. Terleme – Çekim Teorisi ve Kohezyon</vt:lpstr>
      <vt:lpstr>Slayt 11</vt:lpstr>
      <vt:lpstr>Slayt 12</vt:lpstr>
      <vt:lpstr>STOMALARIN SUYUN TAŞINMASINDAKİ ROLÜ</vt:lpstr>
      <vt:lpstr>STOMALARIN AÇILMASI</vt:lpstr>
      <vt:lpstr>Slayt 15</vt:lpstr>
      <vt:lpstr>Slayt 16</vt:lpstr>
      <vt:lpstr>Slayt 17</vt:lpstr>
      <vt:lpstr>STOMALARIN KAPANMASI</vt:lpstr>
      <vt:lpstr>Slayt 19</vt:lpstr>
      <vt:lpstr>Slayt 20</vt:lpstr>
      <vt:lpstr>NOT</vt:lpstr>
      <vt:lpstr>Slayt 22</vt:lpstr>
      <vt:lpstr>Slayt 23</vt:lpstr>
      <vt:lpstr>Slayt 24</vt:lpstr>
      <vt:lpstr>TERLEME (TRANSPİRASYON)</vt:lpstr>
      <vt:lpstr>TERLEME HIZINA ETKİ EDEN FAKTÖRLER</vt:lpstr>
      <vt:lpstr>ORGANİK MADDE TAŞINMASI</vt:lpstr>
      <vt:lpstr>BASINÇ-AKIŞ TEORİSİ</vt:lpstr>
      <vt:lpstr>Slayt 29</vt:lpstr>
      <vt:lpstr>Slayt 30</vt:lpstr>
      <vt:lpstr>Slayt 31</vt:lpstr>
      <vt:lpstr>2015-LYS</vt:lpstr>
      <vt:lpstr>SORULAR</vt:lpstr>
      <vt:lpstr>Slayt 34</vt:lpstr>
      <vt:lpstr>Slayt 35</vt:lpstr>
      <vt:lpstr>Slayt 36</vt:lpstr>
      <vt:lpstr>Slayt 37</vt:lpstr>
      <vt:lpstr>Slayt 38</vt:lpstr>
      <vt:lpstr>Slayt 39</vt:lpstr>
      <vt:lpstr>Slayt 40</vt:lpstr>
      <vt:lpstr>Slayt 41</vt:lpstr>
      <vt:lpstr>Slayt 42</vt:lpstr>
      <vt:lpstr>Slayt 43</vt:lpstr>
      <vt:lpstr>Slayt 44</vt:lpstr>
      <vt:lpstr>Slayt 45</vt:lpstr>
      <vt:lpstr>Slayt 46</vt:lpstr>
      <vt:lpstr>Slayt 47</vt:lpstr>
      <vt:lpstr>Slayt 48</vt:lpstr>
      <vt:lpstr>Slayt 49</vt:lpstr>
      <vt:lpstr>Slayt 50</vt:lpstr>
      <vt:lpstr>Slayt 51</vt:lpstr>
      <vt:lpstr>Slayt 52</vt:lpstr>
      <vt:lpstr>Slayt 53</vt:lpstr>
      <vt:lpstr>Slayt 54</vt:lpstr>
      <vt:lpstr>Slayt 55</vt:lpstr>
      <vt:lpstr>Slayt 56</vt:lpstr>
      <vt:lpstr>Slayt 57</vt:lpstr>
      <vt:lpstr>Slayt 58</vt:lpstr>
      <vt:lpstr>Slayt 59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BİTKİLERDE TAŞIMA</dc:title>
  <dc:creator>pc</dc:creator>
  <cp:lastModifiedBy>pc</cp:lastModifiedBy>
  <cp:revision>24</cp:revision>
  <dcterms:created xsi:type="dcterms:W3CDTF">2014-10-12T11:49:51Z</dcterms:created>
  <dcterms:modified xsi:type="dcterms:W3CDTF">2016-12-11T16:26:35Z</dcterms:modified>
</cp:coreProperties>
</file>