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C47035-D4E4-472E-825C-7B1A17657681}" type="datetimeFigureOut">
              <a:rPr lang="tr-TR" smtClean="0"/>
              <a:pPr/>
              <a:t>02.04.2016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20F82B-FC55-4A37-A672-3F0C2EF84F2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DAVRANIŞ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tr-TR" dirty="0" smtClean="0"/>
              <a:t>Öğrenmenin çeşitli şekilleri vardır:</a:t>
            </a:r>
          </a:p>
          <a:p>
            <a:r>
              <a:rPr lang="tr-TR" b="1" dirty="0" smtClean="0"/>
              <a:t>Alışma yoluyla öğrenme</a:t>
            </a:r>
            <a:r>
              <a:rPr lang="tr-TR" dirty="0" smtClean="0"/>
              <a:t>:</a:t>
            </a:r>
          </a:p>
          <a:p>
            <a:r>
              <a:rPr lang="tr-TR" dirty="0" smtClean="0"/>
              <a:t>Öğrenmenin en basit şekli.Belirli bir uyarıya karşı tepkinin bir süre sonra kararlı bir şekilde azalması ve zamanla ortadan kalkmasına alışma denir.</a:t>
            </a:r>
          </a:p>
          <a:p>
            <a:r>
              <a:rPr lang="tr-TR" dirty="0" smtClean="0"/>
              <a:t>ÖRNEK: Tarladaki bostan korkuluklarından başlangıçta kaçan kargalar bir süre sonra zararlı olmadığını öğrenir ve kaçmazlar.</a:t>
            </a:r>
          </a:p>
          <a:p>
            <a:r>
              <a:rPr lang="tr-TR" dirty="0" smtClean="0"/>
              <a:t>Alışma,gereksiz enerji harcanmasını önler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tr-TR" b="1" dirty="0" smtClean="0"/>
              <a:t>Şartlanma yoluyla (birleşik) öğrenme</a:t>
            </a:r>
            <a:r>
              <a:rPr lang="tr-TR" dirty="0" smtClean="0"/>
              <a:t>: Öğrenmenin en karmaşık şeklidir. İki şekilde olur: Klasik (koşullu) şartlanma ve işlevsel (</a:t>
            </a:r>
            <a:r>
              <a:rPr lang="tr-TR" dirty="0" err="1" smtClean="0"/>
              <a:t>operant</a:t>
            </a:r>
            <a:r>
              <a:rPr lang="tr-TR" dirty="0" smtClean="0"/>
              <a:t>) şartlanma </a:t>
            </a:r>
          </a:p>
          <a:p>
            <a:r>
              <a:rPr lang="tr-TR" dirty="0" smtClean="0"/>
              <a:t>Klasik şartlanmayla ilgili ilk çalışmayı </a:t>
            </a:r>
            <a:r>
              <a:rPr lang="tr-TR" dirty="0" err="1" smtClean="0"/>
              <a:t>Ivan</a:t>
            </a:r>
            <a:r>
              <a:rPr lang="tr-TR" dirty="0" smtClean="0"/>
              <a:t> </a:t>
            </a:r>
            <a:r>
              <a:rPr lang="tr-TR" dirty="0" err="1" smtClean="0"/>
              <a:t>Pavlov</a:t>
            </a:r>
            <a:r>
              <a:rPr lang="tr-TR" dirty="0" smtClean="0"/>
              <a:t> yapmıştır. </a:t>
            </a:r>
            <a:r>
              <a:rPr lang="tr-TR" dirty="0" err="1" smtClean="0"/>
              <a:t>Pavlov’un</a:t>
            </a:r>
            <a:r>
              <a:rPr lang="tr-TR" dirty="0" smtClean="0"/>
              <a:t> deneyinin sonucunda basit bir uyaranın başka bir uyaranla aynı anda verilmesi durumunda ,uyaranların eşleştirildiği gözlenmiştir.</a:t>
            </a:r>
          </a:p>
          <a:p>
            <a:r>
              <a:rPr lang="tr-TR" dirty="0" err="1" smtClean="0"/>
              <a:t>Operant</a:t>
            </a:r>
            <a:r>
              <a:rPr lang="tr-TR" dirty="0" smtClean="0"/>
              <a:t> şartlanmada hayvan kendi davranışını ödül ya da cezayla ilişkilendirmeyi öğrenir. </a:t>
            </a:r>
            <a:r>
              <a:rPr lang="tr-TR" dirty="0" err="1" smtClean="0"/>
              <a:t>Skinner’in</a:t>
            </a:r>
            <a:r>
              <a:rPr lang="tr-TR" dirty="0" smtClean="0"/>
              <a:t> fare deneyinde kullandığı pedal bu duruma örnektir. Pedala bastıkça besin geldiğini gören fare </a:t>
            </a:r>
            <a:r>
              <a:rPr lang="tr-TR" dirty="0" err="1" smtClean="0"/>
              <a:t>operant</a:t>
            </a:r>
            <a:r>
              <a:rPr lang="tr-TR" dirty="0" smtClean="0"/>
              <a:t> şartlanmıştır. Sirklerde çalıştırılan hayvanlarda bu şekilde öğrenir.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b="1" dirty="0" smtClean="0"/>
              <a:t>İzlenim yoluyla öğrenme: </a:t>
            </a:r>
            <a:r>
              <a:rPr lang="tr-TR" dirty="0" smtClean="0"/>
              <a:t>Canlıların gördükleri objeleri taklit ederek öğrenmeleridir. Basit bir öğrenme şeklidir.Yaparak ya da yaşayarak öğrenme de denilir. Yeni doğmuş ya da yumurtadan çıkmış yavrularda görülür.Bazı hayvanlar yürüme,avlanma ve saklanmayı izleyerek öğrenir.</a:t>
            </a:r>
          </a:p>
          <a:p>
            <a:r>
              <a:rPr lang="tr-TR" b="1" dirty="0" smtClean="0"/>
              <a:t>Kavrama yoluyla öğrenme: </a:t>
            </a:r>
            <a:r>
              <a:rPr lang="tr-TR" dirty="0" smtClean="0"/>
              <a:t>Öğrenmenin en ileri şekli.</a:t>
            </a:r>
          </a:p>
          <a:p>
            <a:r>
              <a:rPr lang="tr-TR" dirty="0" smtClean="0"/>
              <a:t>Gelişmiş omurgalılarda görülür. Yeni bir sorunla karşılaşıldığında önceki deneyimlerden yararlanılarak sorun çözülür.Bu öğrenme şekline </a:t>
            </a:r>
            <a:r>
              <a:rPr lang="tr-TR" b="1" dirty="0" smtClean="0"/>
              <a:t>iç yüzüyle öğrenme </a:t>
            </a:r>
            <a:r>
              <a:rPr lang="tr-TR" dirty="0" smtClean="0"/>
              <a:t>de denilir.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SOSYAL DAVRANIŞLAR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tr-TR" dirty="0" smtClean="0"/>
              <a:t>Aynı türden canlıların enerjiyi tasarruflu kullanmak amacıyla belirli bir hiyerarşik düzen içinde oluşturdukları topluluğa SOSYETE (SOSYAL GRUP) adı verilir.</a:t>
            </a:r>
          </a:p>
          <a:p>
            <a:r>
              <a:rPr lang="tr-TR" dirty="0" smtClean="0"/>
              <a:t>Sosyetelerde;</a:t>
            </a:r>
          </a:p>
          <a:p>
            <a:r>
              <a:rPr lang="tr-TR" dirty="0" smtClean="0"/>
              <a:t>1.Hiyerarşi</a:t>
            </a:r>
          </a:p>
          <a:p>
            <a:r>
              <a:rPr lang="tr-TR" dirty="0" smtClean="0"/>
              <a:t>2.Haberleşme</a:t>
            </a:r>
          </a:p>
          <a:p>
            <a:r>
              <a:rPr lang="tr-TR" dirty="0" smtClean="0"/>
              <a:t>3.İletişim vardır.</a:t>
            </a:r>
          </a:p>
          <a:p>
            <a:r>
              <a:rPr lang="tr-TR" dirty="0" smtClean="0"/>
              <a:t>Hayvan toplulukları organize olmuş gruplar değildir ama sosyeteler organizedir.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tr-TR" dirty="0" smtClean="0"/>
              <a:t>Sosyal davranışlar 4 grupta incelenir:</a:t>
            </a:r>
          </a:p>
          <a:p>
            <a:r>
              <a:rPr lang="tr-TR" dirty="0" smtClean="0"/>
              <a:t>1.İş birliğine dayalı davranış</a:t>
            </a:r>
          </a:p>
          <a:p>
            <a:r>
              <a:rPr lang="tr-TR" dirty="0" smtClean="0"/>
              <a:t>2.Çatışma ve baskınlık davranışları</a:t>
            </a:r>
          </a:p>
          <a:p>
            <a:r>
              <a:rPr lang="tr-TR" dirty="0" smtClean="0"/>
              <a:t>3.Yurt savunması</a:t>
            </a:r>
          </a:p>
          <a:p>
            <a:r>
              <a:rPr lang="tr-TR" dirty="0" smtClean="0"/>
              <a:t>4.İletişim davranışları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İşbirliğine dayalı davranış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 smtClean="0"/>
              <a:t>ÖRNEK: Erkek misk öküzleri tehlike karşısında halka oluşturur ve yavruları halkanın ortasına alır.Yavruyu ve kendilerini korurlar (savunma amaçlı işbirliği)</a:t>
            </a:r>
          </a:p>
          <a:p>
            <a:r>
              <a:rPr lang="tr-TR" dirty="0" smtClean="0"/>
              <a:t>Küçük kuşlar işbirliği yaparak karga ve atmacalara saldırır ve av olmaktan kurtulur (çete davranışı)</a:t>
            </a:r>
          </a:p>
          <a:p>
            <a:r>
              <a:rPr lang="tr-TR" dirty="0" smtClean="0"/>
              <a:t>İş birliğine dayalı davranışlar karınca,arı,kuş,balık ve hayvan sürüleri gibi büyük topluluklarda görülür. Aile içi ilişkiler,</a:t>
            </a:r>
            <a:r>
              <a:rPr lang="tr-TR" dirty="0" err="1" smtClean="0"/>
              <a:t>ebevyn</a:t>
            </a:r>
            <a:r>
              <a:rPr lang="tr-TR" dirty="0" smtClean="0"/>
              <a:t> ve yavru arasındaki ilişki iş birliğine dayalı davranışları içerir. 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Çatışma ve baskınlık davranışları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Rekabete dayalı grup içindeki çatışmalarda hiyerarşik bir konum ortaya çıkar. Hiyerarşik konum,bireylerin üstünlüklerine göre derece derece sıralanması ve birbirlerini kontrol etmesidir.</a:t>
            </a:r>
          </a:p>
          <a:p>
            <a:r>
              <a:rPr lang="tr-TR" dirty="0" smtClean="0"/>
              <a:t>Hiyerarşik konum davranışları kavgalar sonucu kurulur.Üstünlüğünü ispatlayan bireyler gereksinimlerini diğerlerinden daha önce karşılama hakkına sahip olur.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Yurt savunması davranışları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YURT (</a:t>
            </a:r>
            <a:r>
              <a:rPr lang="tr-TR" dirty="0" err="1" smtClean="0"/>
              <a:t>Territoryum</a:t>
            </a:r>
            <a:r>
              <a:rPr lang="tr-TR" dirty="0" smtClean="0"/>
              <a:t>): Bir türün beslenme,eşleşme, yavru büyütme amacıyla kendi türünden başka bireylere karşı koruduğu alandır.</a:t>
            </a:r>
          </a:p>
          <a:p>
            <a:r>
              <a:rPr lang="tr-TR" dirty="0" smtClean="0"/>
              <a:t>Yurt </a:t>
            </a:r>
            <a:r>
              <a:rPr lang="tr-TR" dirty="0" smtClean="0"/>
              <a:t>savunması;</a:t>
            </a:r>
          </a:p>
          <a:p>
            <a:r>
              <a:rPr lang="tr-TR" dirty="0" smtClean="0"/>
              <a:t>Bireyler arasındaki çekişmeyi azaltır</a:t>
            </a:r>
          </a:p>
          <a:p>
            <a:r>
              <a:rPr lang="tr-TR" dirty="0" err="1" smtClean="0"/>
              <a:t>Populasyon</a:t>
            </a:r>
            <a:r>
              <a:rPr lang="tr-TR" dirty="0" smtClean="0"/>
              <a:t> büyüklüğünü kontrol altında tutar</a:t>
            </a:r>
          </a:p>
          <a:p>
            <a:r>
              <a:rPr lang="tr-TR" dirty="0" smtClean="0"/>
              <a:t>Bireylerin habitatları içinde eşit olarak dağılmasını </a:t>
            </a:r>
            <a:r>
              <a:rPr lang="tr-TR" dirty="0" smtClean="0"/>
              <a:t>sağlar.</a:t>
            </a:r>
          </a:p>
          <a:p>
            <a:r>
              <a:rPr lang="tr-TR" dirty="0" smtClean="0"/>
              <a:t>Örnek: Sumsuk kuşları aralarında boyunlarını uzatıp birbirlerini gagalayabilecek kadar mesafeler bırakacak şekilde yuva yapar ve savunur.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davranışları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tr-TR" dirty="0" smtClean="0"/>
              <a:t>İletişimi sağlayan mesajlar kimyasal salgılar,sesli ve görsel uyarılar olabilir. Kimyasal salgılara FEROMON denir. Aynı türe ait karşı cinsiyetin davranışlarını etkiler.</a:t>
            </a:r>
          </a:p>
          <a:p>
            <a:r>
              <a:rPr lang="tr-TR" dirty="0" smtClean="0"/>
              <a:t>Örnek: Dişi ipek böceğinin salgıladığı </a:t>
            </a:r>
            <a:r>
              <a:rPr lang="tr-TR" dirty="0" err="1" smtClean="0"/>
              <a:t>feromon</a:t>
            </a:r>
            <a:r>
              <a:rPr lang="tr-TR" dirty="0" smtClean="0"/>
              <a:t> 3km. Uzaklıktaki erkeği uyarabilir.</a:t>
            </a:r>
          </a:p>
          <a:p>
            <a:r>
              <a:rPr lang="tr-TR" dirty="0" smtClean="0"/>
              <a:t>Sesli mesajlar böcek,kurbağa,kuş ve balina gibi pek çok hayvan grubunda görülebilir.</a:t>
            </a:r>
          </a:p>
          <a:p>
            <a:r>
              <a:rPr lang="tr-TR" dirty="0" smtClean="0"/>
              <a:t>Görsel mesaj arılar arasındaki iletişimi sağlamada kullanılır.</a:t>
            </a:r>
          </a:p>
          <a:p>
            <a:r>
              <a:rPr lang="tr-TR" dirty="0" smtClean="0"/>
              <a:t>ALTURİZM: Özveri,fedakarlık. Yer sincapları yırtıcı kuş yaklaştığında içlerinden birisi yüksek frekanslı çığlık atarak diğer bireyleri uyarır ama kendisi risk altında kalır.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Arılarda görsel mesajlaşma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DANS ŞEKİLLERİ</a:t>
            </a:r>
          </a:p>
          <a:p>
            <a:r>
              <a:rPr lang="tr-TR" b="1" dirty="0" smtClean="0"/>
              <a:t>a) Dairesel Dans:</a:t>
            </a:r>
          </a:p>
          <a:p>
            <a:r>
              <a:rPr lang="tr-TR" dirty="0" smtClean="0"/>
              <a:t>Kovanın yakınındaki besin kaynağını göstermek için yapılır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 </a:t>
            </a:r>
            <a:r>
              <a:rPr lang="tr-TR" b="1" dirty="0" smtClean="0"/>
              <a:t>Dairesel dans</a:t>
            </a:r>
            <a:r>
              <a:rPr lang="tr-TR" dirty="0" smtClean="0"/>
              <a:t>, kaynağın, 100 </a:t>
            </a:r>
            <a:r>
              <a:rPr lang="tr-TR" dirty="0" err="1" smtClean="0"/>
              <a:t>m’den</a:t>
            </a:r>
            <a:r>
              <a:rPr lang="tr-TR" dirty="0" smtClean="0"/>
              <a:t> az olduğunda yapılan danstır.</a:t>
            </a:r>
            <a:r>
              <a:rPr lang="tr-TR" b="1" dirty="0" smtClean="0"/>
              <a:t>Dans</a:t>
            </a:r>
            <a:r>
              <a:rPr lang="tr-TR" dirty="0" smtClean="0"/>
              <a:t>ın yönü, sık sık değiştirilir ve her yönde 1-2 halka çizilir. Süresi birkaç saniye olmakla beraber, bir dakikaya kadar sürebilir. Kaynağın yönü hakkında bilgi, ya hiç yoktur veya çok azdır.</a:t>
            </a:r>
          </a:p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725144"/>
            <a:ext cx="345133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611560" y="4941168"/>
            <a:ext cx="410445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smtClean="0"/>
              <a:t>a) Daire şeklindeki dans, kovanın yakınındaki besin kaynağını göstermek için kullanılır. b) Yarım daire şeklindeki dans da uzaktaki besinlerin yerini bildirmek için yapılır.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TEPKİ: Uyarılara karşı </a:t>
            </a:r>
            <a:r>
              <a:rPr lang="tr-TR" dirty="0" err="1" smtClean="0"/>
              <a:t>efektör</a:t>
            </a:r>
            <a:r>
              <a:rPr lang="tr-TR" dirty="0" smtClean="0"/>
              <a:t> organların verdiği cevap</a:t>
            </a:r>
          </a:p>
          <a:p>
            <a:r>
              <a:rPr lang="tr-TR" dirty="0" smtClean="0"/>
              <a:t>DAVRANIŞ:İç ve dış çevreden gelen uyarılara karşı canlının gösterdiği tepkilerin tamamı</a:t>
            </a:r>
          </a:p>
          <a:p>
            <a:r>
              <a:rPr lang="tr-TR" dirty="0" smtClean="0"/>
              <a:t>ÖRNEK: Vücudun aşırı ısınmasına bağlı olarak terlemek (fizyolojik tepki). Terlemeye bağlı olarak kalın </a:t>
            </a:r>
            <a:r>
              <a:rPr lang="tr-TR" dirty="0" err="1" smtClean="0"/>
              <a:t>giyisilerin</a:t>
            </a:r>
            <a:r>
              <a:rPr lang="tr-TR" dirty="0" smtClean="0"/>
              <a:t> çıkarılması ve daha serin yer aramak (davranış)</a:t>
            </a:r>
          </a:p>
          <a:p>
            <a:r>
              <a:rPr lang="tr-TR" dirty="0" smtClean="0"/>
              <a:t>Besin kokusu alan köpeğin </a:t>
            </a:r>
            <a:r>
              <a:rPr lang="tr-TR" dirty="0" err="1" smtClean="0"/>
              <a:t>tükrük</a:t>
            </a:r>
            <a:r>
              <a:rPr lang="tr-TR" dirty="0" smtClean="0"/>
              <a:t> salgılaması (fizyolojik tepki).Besini bulmaya çalışmak (davranış)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Arılarda Görsel Mesajlaşma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5307920" cy="42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5868144" y="1484784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1- Eğer besin kaynağı, tam Güneş yönünde veya tam aksi yönde ise, dansın orta kısmı yere dik gelecek şekilde olur.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5940152" y="2852936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2- Dansın düz olarak verilen doğrultusu, yerçekimi doğrultusu ile 80 derecelik bir açı yapıyorsa; bu, yiyecek kaynağının, Güneş'in 80 derece sağında olduğunu gösterir. 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6012160" y="5013176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3-Arı, düz yolu, yukarı doğru alıyorsa; yiyecek kaynağı tam Güneş yönündedir. Aşağı doğru alıyorsa; kaynak Güneş'in tam aksi yönünde demektir.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ETOLOJİ: Organizmaların davranışlarını ve bunun fizyolojik temellerini inceleyen bilim dalı.</a:t>
            </a:r>
          </a:p>
          <a:p>
            <a:r>
              <a:rPr lang="tr-TR" dirty="0" smtClean="0"/>
              <a:t>Davranışların gerçekleşmesini 2 faktör belirler: Genetik ve çevresel</a:t>
            </a:r>
          </a:p>
          <a:p>
            <a:r>
              <a:rPr lang="tr-TR" dirty="0" smtClean="0"/>
              <a:t>Davranış 3 grupta incelenir:</a:t>
            </a:r>
          </a:p>
          <a:p>
            <a:r>
              <a:rPr lang="tr-TR" dirty="0" smtClean="0"/>
              <a:t>1.Doğuştan gelen davranışlar</a:t>
            </a:r>
          </a:p>
          <a:p>
            <a:r>
              <a:rPr lang="tr-TR" dirty="0" smtClean="0"/>
              <a:t>2.Öğrenilmiş davranışlar</a:t>
            </a:r>
          </a:p>
          <a:p>
            <a:r>
              <a:rPr lang="tr-TR" dirty="0" smtClean="0"/>
              <a:t>3.Sosyal davranışlar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Doğuştan Gelen Davranışlar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Kalıtsal olarak kazanılır</a:t>
            </a:r>
          </a:p>
          <a:p>
            <a:r>
              <a:rPr lang="tr-TR" dirty="0" smtClean="0"/>
              <a:t>Çevresel etkilerin bu davranış şeklinde etkisi çok azdır.</a:t>
            </a:r>
          </a:p>
          <a:p>
            <a:r>
              <a:rPr lang="tr-TR" dirty="0" smtClean="0"/>
              <a:t>Bir türün bütün bireylerinde hemen hemen aynıdır</a:t>
            </a:r>
          </a:p>
          <a:p>
            <a:r>
              <a:rPr lang="tr-TR" dirty="0" smtClean="0"/>
              <a:t>İki grupta incelenir:</a:t>
            </a:r>
          </a:p>
          <a:p>
            <a:r>
              <a:rPr lang="tr-TR" dirty="0" smtClean="0"/>
              <a:t>1.Refleksler</a:t>
            </a:r>
          </a:p>
          <a:p>
            <a:r>
              <a:rPr lang="tr-TR" dirty="0" smtClean="0"/>
              <a:t>2.İç güdüler</a:t>
            </a:r>
          </a:p>
          <a:p>
            <a:r>
              <a:rPr lang="tr-TR" dirty="0" smtClean="0"/>
              <a:t>REFLEKSLER: Savunma amaçlı gerçekleştirilen davranışlardır.Belirli uyarılara karşı ani ve değişmez tepkiler basit,hızlı ve otomatik olarak oluşturulur.Beyin denetiminden geçmez.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REFLEKS DAVRANIŞLARA ÖRNEKLER:</a:t>
            </a:r>
          </a:p>
          <a:p>
            <a:r>
              <a:rPr lang="tr-TR" dirty="0" smtClean="0"/>
              <a:t>1.Elektrik şoku verilen solucanın büzülmesi</a:t>
            </a:r>
          </a:p>
          <a:p>
            <a:r>
              <a:rPr lang="tr-TR" dirty="0" smtClean="0"/>
              <a:t>2.Yeni doğan bebeğin emmesi</a:t>
            </a:r>
          </a:p>
          <a:p>
            <a:r>
              <a:rPr lang="tr-TR" dirty="0" smtClean="0"/>
              <a:t>3.Göz kapağının kırpılması</a:t>
            </a:r>
          </a:p>
          <a:p>
            <a:r>
              <a:rPr lang="tr-TR" dirty="0" smtClean="0"/>
              <a:t>4.Köpeği gören kedinin kuyruk tüylerini dikleştirmesi</a:t>
            </a:r>
          </a:p>
          <a:p>
            <a:r>
              <a:rPr lang="tr-TR" dirty="0" smtClean="0"/>
              <a:t>5.Göz bebeğinin küçülüp büyümesi</a:t>
            </a:r>
          </a:p>
          <a:p>
            <a:r>
              <a:rPr lang="tr-TR" dirty="0" smtClean="0"/>
              <a:t>6.Öksürme,hapşırma,gülme,kızarma</a:t>
            </a:r>
          </a:p>
          <a:p>
            <a:r>
              <a:rPr lang="tr-TR" dirty="0" smtClean="0"/>
              <a:t>Kurbağanın asit damlatılan bacağını çekmesi</a:t>
            </a:r>
          </a:p>
          <a:p>
            <a:r>
              <a:rPr lang="tr-TR" dirty="0" smtClean="0"/>
              <a:t>Sırtı ovulan köpeğin gerilmesi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tr-TR" dirty="0" smtClean="0"/>
              <a:t>NOT:Reflekslerin bazıları doğuştan geldiği halde bazıları öğrenmeyle sonradan kazanılabilir.</a:t>
            </a:r>
          </a:p>
          <a:p>
            <a:r>
              <a:rPr lang="tr-TR" dirty="0" smtClean="0"/>
              <a:t>İÇ GÜDÜLER: Üreme,yuva yapma,göç etme,yavru bakımı gibi davranışlar iç güdüsel gerçekleşir. Kalıtsaldır.</a:t>
            </a:r>
          </a:p>
          <a:p>
            <a:r>
              <a:rPr lang="tr-TR" dirty="0" smtClean="0"/>
              <a:t>Bir davranışın iç güdüsel olabilmesi için;</a:t>
            </a:r>
          </a:p>
          <a:p>
            <a:r>
              <a:rPr lang="tr-TR" dirty="0" smtClean="0"/>
              <a:t>1.öğrenilmemiş olması</a:t>
            </a:r>
          </a:p>
          <a:p>
            <a:r>
              <a:rPr lang="tr-TR" dirty="0" smtClean="0"/>
              <a:t>2.türe özgü olması</a:t>
            </a:r>
          </a:p>
          <a:p>
            <a:r>
              <a:rPr lang="tr-TR" dirty="0" smtClean="0"/>
              <a:t>3.çevre şartlarına uyumunu sağlayacak özellikte olması gerekir. Kompleks davranışlardır. ÖRNEK: Örümceklerin ağ örmesi, Kazların V şeklinde uçması,kuşların göç etmesi,kur davranışları,koza örme,yuva yapma vb…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 smtClean="0"/>
              <a:t>Memelilerde iç güdüsel davranışların kontrol merkezi </a:t>
            </a:r>
            <a:r>
              <a:rPr lang="tr-TR" dirty="0" err="1" smtClean="0"/>
              <a:t>hipotalamustur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Hayvanlarda göç etme sırasında gerçekleşen yön bulma davranışlarında güneş,yıldız ya da manyetik alanlar kılavuz olarak kullanılmaktadır.</a:t>
            </a:r>
          </a:p>
          <a:p>
            <a:r>
              <a:rPr lang="tr-TR" dirty="0" smtClean="0"/>
              <a:t>ÖRNEK: Gece göç eden mavi kiraz kuşları yönlerini bulmak için kutup yıldızlarını kullanır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400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5508104" y="1628800"/>
            <a:ext cx="3456384" cy="4893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Niko</a:t>
            </a:r>
            <a:r>
              <a:rPr lang="tr-TR" sz="2400" dirty="0" smtClean="0"/>
              <a:t> </a:t>
            </a:r>
            <a:r>
              <a:rPr lang="tr-TR" sz="2400" dirty="0" err="1" smtClean="0"/>
              <a:t>Tinbergen’in</a:t>
            </a:r>
            <a:r>
              <a:rPr lang="tr-TR" sz="2400" dirty="0" smtClean="0"/>
              <a:t> yaptığı deneylerden çıkan sonuçlar:</a:t>
            </a:r>
          </a:p>
          <a:p>
            <a:r>
              <a:rPr lang="tr-TR" sz="2400" dirty="0" smtClean="0"/>
              <a:t>1.Yaban arıları yuva yerlerini bulabilmek için görsel işaretleri kullanır</a:t>
            </a:r>
          </a:p>
          <a:p>
            <a:r>
              <a:rPr lang="tr-TR" sz="2400" dirty="0" smtClean="0"/>
              <a:t>2.Fiziksel nesneleri değil onların düzenlenme biçimlerini gözlemler</a:t>
            </a:r>
          </a:p>
          <a:p>
            <a:r>
              <a:rPr lang="tr-TR" sz="2400" dirty="0" smtClean="0"/>
              <a:t>3.Arıların yavrularına besin getirme iç güdüseldir ancak yuvalarını öğrenmesi gerekir. Yani iç güdüsel ve öğrenilmiş davranışlar iç içedir.</a:t>
            </a:r>
            <a:endParaRPr lang="tr-T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ÖĞRENİLMİŞ DAVRANIŞLAR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Öğrenilen bilgiler beyinde kaydedilir ve ihtiyaç durumunda tekrar hatırlanır (hafıza) </a:t>
            </a:r>
          </a:p>
          <a:p>
            <a:r>
              <a:rPr lang="tr-TR" dirty="0" smtClean="0"/>
              <a:t>Bu tür davranışlar aynı tür içindeki bireylerde bile bazı farklılıklar gösterir.</a:t>
            </a:r>
          </a:p>
          <a:p>
            <a:r>
              <a:rPr lang="tr-TR" dirty="0" smtClean="0"/>
              <a:t>ÖRNEK:Susamış bir hayvanda su arama davranışı iç güdüseldir.Suyun bulunduğu yeri bir defa öğrenen hayvanın her susadığında aynı yere gitmesi öğrenilmiş davranıştır.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146</TotalTime>
  <Words>1012</Words>
  <Application>Microsoft Office PowerPoint</Application>
  <PresentationFormat>Ekran Gösterisi (4:3)</PresentationFormat>
  <Paragraphs>98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Hisse Senedi</vt:lpstr>
      <vt:lpstr>DAVRANIŞ</vt:lpstr>
      <vt:lpstr>Slayt 2</vt:lpstr>
      <vt:lpstr>Slayt 3</vt:lpstr>
      <vt:lpstr>Doğuştan Gelen Davranışlar</vt:lpstr>
      <vt:lpstr>Slayt 5</vt:lpstr>
      <vt:lpstr>Slayt 6</vt:lpstr>
      <vt:lpstr>Slayt 7</vt:lpstr>
      <vt:lpstr>Slayt 8</vt:lpstr>
      <vt:lpstr>ÖĞRENİLMİŞ DAVRANIŞLAR</vt:lpstr>
      <vt:lpstr>Slayt 10</vt:lpstr>
      <vt:lpstr>Slayt 11</vt:lpstr>
      <vt:lpstr>Slayt 12</vt:lpstr>
      <vt:lpstr>SOSYAL DAVRANIŞLAR</vt:lpstr>
      <vt:lpstr>Slayt 14</vt:lpstr>
      <vt:lpstr>İşbirliğine dayalı davranış</vt:lpstr>
      <vt:lpstr>Çatışma ve baskınlık davranışları</vt:lpstr>
      <vt:lpstr>Yurt savunması davranışları</vt:lpstr>
      <vt:lpstr>İletişim davranışları</vt:lpstr>
      <vt:lpstr>Arılarda görsel mesajlaşma</vt:lpstr>
      <vt:lpstr>Arılarda Görsel Mesajlaşma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DAVRANIŞ</dc:title>
  <dc:creator>pc</dc:creator>
  <cp:lastModifiedBy>pc</cp:lastModifiedBy>
  <cp:revision>18</cp:revision>
  <dcterms:created xsi:type="dcterms:W3CDTF">2016-01-03T12:25:12Z</dcterms:created>
  <dcterms:modified xsi:type="dcterms:W3CDTF">2016-04-02T09:03:08Z</dcterms:modified>
</cp:coreProperties>
</file>