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69" r:id="rId4"/>
    <p:sldId id="259" r:id="rId5"/>
    <p:sldId id="272" r:id="rId6"/>
    <p:sldId id="260" r:id="rId7"/>
    <p:sldId id="262" r:id="rId8"/>
    <p:sldId id="270" r:id="rId9"/>
    <p:sldId id="273" r:id="rId10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809" autoAdjust="0"/>
    <p:restoredTop sz="93969" autoAdjust="0"/>
  </p:normalViewPr>
  <p:slideViewPr>
    <p:cSldViewPr>
      <p:cViewPr varScale="1">
        <p:scale>
          <a:sx n="68" d="100"/>
          <a:sy n="68" d="100"/>
        </p:scale>
        <p:origin x="-70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F77A13-6A75-4701-BA9C-CC36BEDC48B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B768AFA2-6593-4E9B-B7DD-3D9807A3099E}">
      <dgm:prSet phldrT="[Text]" custT="1"/>
      <dgm:spPr/>
      <dgm:t>
        <a:bodyPr/>
        <a:lstStyle/>
        <a:p>
          <a:r>
            <a:rPr lang="tr-TR" sz="2700" dirty="0" smtClean="0"/>
            <a:t>Heteretrof organizmalar beslenme özellikleri yönünden holozoikdir. </a:t>
          </a:r>
          <a:r>
            <a:rPr lang="tr-TR" sz="2000" dirty="0" smtClean="0"/>
            <a:t>(besinlerini katı parçacıklar halinde alır)</a:t>
          </a:r>
          <a:endParaRPr lang="tr-TR" sz="2000" dirty="0"/>
        </a:p>
      </dgm:t>
    </dgm:pt>
    <dgm:pt modelId="{2D04B22C-5855-47B9-88CF-AC27A2FDE61D}" type="parTrans" cxnId="{B01FC802-6F33-454D-9DA9-D798ED4B459F}">
      <dgm:prSet/>
      <dgm:spPr/>
      <dgm:t>
        <a:bodyPr/>
        <a:lstStyle/>
        <a:p>
          <a:endParaRPr lang="tr-TR"/>
        </a:p>
      </dgm:t>
    </dgm:pt>
    <dgm:pt modelId="{DE5EB91E-7DC9-41A5-A604-2671A26A5242}" type="sibTrans" cxnId="{B01FC802-6F33-454D-9DA9-D798ED4B459F}">
      <dgm:prSet/>
      <dgm:spPr/>
      <dgm:t>
        <a:bodyPr/>
        <a:lstStyle/>
        <a:p>
          <a:endParaRPr lang="tr-TR"/>
        </a:p>
      </dgm:t>
    </dgm:pt>
    <dgm:pt modelId="{43C87684-DC98-43E6-BE3D-73F088DE5B1F}">
      <dgm:prSet phldrT="[Text]"/>
      <dgm:spPr/>
      <dgm:t>
        <a:bodyPr/>
        <a:lstStyle/>
        <a:p>
          <a:endParaRPr lang="tr-TR" dirty="0"/>
        </a:p>
      </dgm:t>
    </dgm:pt>
    <dgm:pt modelId="{D91909B1-D20E-49C3-B0F2-48B37EA4F743}" type="parTrans" cxnId="{CC189EA6-74AD-4E1D-B74B-7FC9140DE293}">
      <dgm:prSet/>
      <dgm:spPr/>
      <dgm:t>
        <a:bodyPr/>
        <a:lstStyle/>
        <a:p>
          <a:endParaRPr lang="tr-TR"/>
        </a:p>
      </dgm:t>
    </dgm:pt>
    <dgm:pt modelId="{2C21805A-1732-4C27-A86C-F3FA36A02FA8}" type="sibTrans" cxnId="{CC189EA6-74AD-4E1D-B74B-7FC9140DE293}">
      <dgm:prSet/>
      <dgm:spPr/>
      <dgm:t>
        <a:bodyPr/>
        <a:lstStyle/>
        <a:p>
          <a:endParaRPr lang="tr-TR"/>
        </a:p>
      </dgm:t>
    </dgm:pt>
    <dgm:pt modelId="{350FEC9F-C9D0-4174-86A9-706022E67F2E}">
      <dgm:prSet phldrT="[Text]"/>
      <dgm:spPr/>
      <dgm:t>
        <a:bodyPr/>
        <a:lstStyle/>
        <a:p>
          <a:r>
            <a:rPr lang="tr-TR" dirty="0" smtClean="0"/>
            <a:t>Canlıların birbiriyle olan ilişkilerine abiyotik faktörler denir.</a:t>
          </a:r>
          <a:endParaRPr lang="tr-TR" dirty="0"/>
        </a:p>
      </dgm:t>
    </dgm:pt>
    <dgm:pt modelId="{A686CC5B-A137-4C27-B29E-737C6BCDDAF7}" type="parTrans" cxnId="{0CDFFC4B-9FA9-4035-9F51-3E1229EDE6D0}">
      <dgm:prSet/>
      <dgm:spPr/>
      <dgm:t>
        <a:bodyPr/>
        <a:lstStyle/>
        <a:p>
          <a:endParaRPr lang="tr-TR"/>
        </a:p>
      </dgm:t>
    </dgm:pt>
    <dgm:pt modelId="{99B6338D-AC69-4CC8-B91D-3DC83B7A13DE}" type="sibTrans" cxnId="{0CDFFC4B-9FA9-4035-9F51-3E1229EDE6D0}">
      <dgm:prSet/>
      <dgm:spPr/>
      <dgm:t>
        <a:bodyPr/>
        <a:lstStyle/>
        <a:p>
          <a:endParaRPr lang="tr-TR"/>
        </a:p>
      </dgm:t>
    </dgm:pt>
    <dgm:pt modelId="{3E6A1260-3FF2-4600-B28B-5246A85EEA8F}">
      <dgm:prSet phldrT="[Text]"/>
      <dgm:spPr/>
      <dgm:t>
        <a:bodyPr/>
        <a:lstStyle/>
        <a:p>
          <a:endParaRPr lang="tr-TR" dirty="0"/>
        </a:p>
      </dgm:t>
    </dgm:pt>
    <dgm:pt modelId="{F4BC3385-6D70-4C2B-B597-BF2BE3237EE7}" type="parTrans" cxnId="{D59AB610-BC80-4457-9D34-C6D6CB381F67}">
      <dgm:prSet/>
      <dgm:spPr/>
      <dgm:t>
        <a:bodyPr/>
        <a:lstStyle/>
        <a:p>
          <a:endParaRPr lang="tr-TR"/>
        </a:p>
      </dgm:t>
    </dgm:pt>
    <dgm:pt modelId="{F6103DDF-AB66-4E46-8B65-AA297C8FE1F8}" type="sibTrans" cxnId="{D59AB610-BC80-4457-9D34-C6D6CB381F67}">
      <dgm:prSet/>
      <dgm:spPr/>
      <dgm:t>
        <a:bodyPr/>
        <a:lstStyle/>
        <a:p>
          <a:endParaRPr lang="tr-TR"/>
        </a:p>
      </dgm:t>
    </dgm:pt>
    <dgm:pt modelId="{ACE70F3B-2845-4793-AAC7-4D6B71EDF60E}">
      <dgm:prSet phldrT="[Text]"/>
      <dgm:spPr/>
      <dgm:t>
        <a:bodyPr/>
        <a:lstStyle/>
        <a:p>
          <a:r>
            <a:rPr lang="tr-TR" dirty="0" smtClean="0"/>
            <a:t>Tüketiciler üç grupta incelenir.</a:t>
          </a:r>
          <a:endParaRPr lang="tr-TR" dirty="0"/>
        </a:p>
      </dgm:t>
    </dgm:pt>
    <dgm:pt modelId="{057992B1-92AB-4971-B2FD-64B3D90AC38D}" type="parTrans" cxnId="{7B42DF3C-8B4E-47AF-BA96-065D4005E859}">
      <dgm:prSet/>
      <dgm:spPr/>
      <dgm:t>
        <a:bodyPr/>
        <a:lstStyle/>
        <a:p>
          <a:endParaRPr lang="tr-TR"/>
        </a:p>
      </dgm:t>
    </dgm:pt>
    <dgm:pt modelId="{0B50F7D4-C97F-40B4-A0A1-5EC08AB060AF}" type="sibTrans" cxnId="{7B42DF3C-8B4E-47AF-BA96-065D4005E859}">
      <dgm:prSet/>
      <dgm:spPr/>
      <dgm:t>
        <a:bodyPr/>
        <a:lstStyle/>
        <a:p>
          <a:endParaRPr lang="tr-TR"/>
        </a:p>
      </dgm:t>
    </dgm:pt>
    <dgm:pt modelId="{A8F34E89-79BF-4109-B587-C3D3960DFDD6}">
      <dgm:prSet phldrT="[Text]"/>
      <dgm:spPr/>
      <dgm:t>
        <a:bodyPr/>
        <a:lstStyle/>
        <a:p>
          <a:endParaRPr lang="tr-TR" dirty="0"/>
        </a:p>
      </dgm:t>
    </dgm:pt>
    <dgm:pt modelId="{43BE5D0C-D57D-4FC6-85D9-3BAE0D15F7CC}" type="sibTrans" cxnId="{6C1C0826-EE3B-40C2-815A-C984EF92B59C}">
      <dgm:prSet/>
      <dgm:spPr/>
      <dgm:t>
        <a:bodyPr/>
        <a:lstStyle/>
        <a:p>
          <a:endParaRPr lang="tr-TR"/>
        </a:p>
      </dgm:t>
    </dgm:pt>
    <dgm:pt modelId="{5967ADB2-5F36-42DE-B314-BBD7C8ADB6D0}" type="parTrans" cxnId="{6C1C0826-EE3B-40C2-815A-C984EF92B59C}">
      <dgm:prSet/>
      <dgm:spPr/>
      <dgm:t>
        <a:bodyPr/>
        <a:lstStyle/>
        <a:p>
          <a:endParaRPr lang="tr-TR"/>
        </a:p>
      </dgm:t>
    </dgm:pt>
    <dgm:pt modelId="{87400F08-C992-4805-97C6-F9B378F79E2D}" type="pres">
      <dgm:prSet presAssocID="{91F77A13-6A75-4701-BA9C-CC36BEDC48B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5476A2C3-1B56-43D2-84DE-E4E3CE8AF492}" type="pres">
      <dgm:prSet presAssocID="{A8F34E89-79BF-4109-B587-C3D3960DFDD6}" presName="composite" presStyleCnt="0"/>
      <dgm:spPr/>
    </dgm:pt>
    <dgm:pt modelId="{462E9B2D-C8B3-4767-8FE6-97B31C4CC8E4}" type="pres">
      <dgm:prSet presAssocID="{A8F34E89-79BF-4109-B587-C3D3960DFDD6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E68BEDB6-D9DF-4F0A-85F9-74AB16B2F93D}" type="pres">
      <dgm:prSet presAssocID="{A8F34E89-79BF-4109-B587-C3D3960DFDD6}" presName="descendantText" presStyleLbl="alignAcc1" presStyleIdx="0" presStyleCnt="3" custLinFactNeighborX="398" custLinFactNeighborY="-51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4C6B840D-67DB-4E87-A2DB-C7A4D061306B}" type="pres">
      <dgm:prSet presAssocID="{43BE5D0C-D57D-4FC6-85D9-3BAE0D15F7CC}" presName="sp" presStyleCnt="0"/>
      <dgm:spPr/>
    </dgm:pt>
    <dgm:pt modelId="{F77695F5-6206-4C77-B1D6-E586175EE834}" type="pres">
      <dgm:prSet presAssocID="{43C87684-DC98-43E6-BE3D-73F088DE5B1F}" presName="composite" presStyleCnt="0"/>
      <dgm:spPr/>
    </dgm:pt>
    <dgm:pt modelId="{29F4EC99-5F39-4761-BA48-8226E72AFC20}" type="pres">
      <dgm:prSet presAssocID="{43C87684-DC98-43E6-BE3D-73F088DE5B1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A6DA0CF6-6D76-4A9B-9AC5-7669DB62564E}" type="pres">
      <dgm:prSet presAssocID="{43C87684-DC98-43E6-BE3D-73F088DE5B1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ADDE81DE-AC98-4212-A43B-8D3CCDF614D4}" type="pres">
      <dgm:prSet presAssocID="{2C21805A-1732-4C27-A86C-F3FA36A02FA8}" presName="sp" presStyleCnt="0"/>
      <dgm:spPr/>
    </dgm:pt>
    <dgm:pt modelId="{B18C9BA8-B947-49B1-AA4A-C0BC7A98DA5B}" type="pres">
      <dgm:prSet presAssocID="{3E6A1260-3FF2-4600-B28B-5246A85EEA8F}" presName="composite" presStyleCnt="0"/>
      <dgm:spPr/>
    </dgm:pt>
    <dgm:pt modelId="{7C2E1D4B-8E44-437E-9CCF-B7DB665C090D}" type="pres">
      <dgm:prSet presAssocID="{3E6A1260-3FF2-4600-B28B-5246A85EEA8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663F5D8A-BC4C-43B8-A6A1-83BB3DB334AD}" type="pres">
      <dgm:prSet presAssocID="{3E6A1260-3FF2-4600-B28B-5246A85EEA8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4C5A3348-127C-45DD-81E8-4F530F8E2889}" type="presOf" srcId="{3E6A1260-3FF2-4600-B28B-5246A85EEA8F}" destId="{7C2E1D4B-8E44-437E-9CCF-B7DB665C090D}" srcOrd="0" destOrd="0" presId="urn:microsoft.com/office/officeart/2005/8/layout/chevron2"/>
    <dgm:cxn modelId="{372C16C6-CF3A-4D78-9EF1-36A09FB99A74}" type="presOf" srcId="{43C87684-DC98-43E6-BE3D-73F088DE5B1F}" destId="{29F4EC99-5F39-4761-BA48-8226E72AFC20}" srcOrd="0" destOrd="0" presId="urn:microsoft.com/office/officeart/2005/8/layout/chevron2"/>
    <dgm:cxn modelId="{4536CE1E-D14A-458D-8471-BCA4BF4A2DE1}" type="presOf" srcId="{A8F34E89-79BF-4109-B587-C3D3960DFDD6}" destId="{462E9B2D-C8B3-4767-8FE6-97B31C4CC8E4}" srcOrd="0" destOrd="0" presId="urn:microsoft.com/office/officeart/2005/8/layout/chevron2"/>
    <dgm:cxn modelId="{DB9BDFC6-2835-4A8C-8A7C-F7822A1FAB5F}" type="presOf" srcId="{91F77A13-6A75-4701-BA9C-CC36BEDC48BF}" destId="{87400F08-C992-4805-97C6-F9B378F79E2D}" srcOrd="0" destOrd="0" presId="urn:microsoft.com/office/officeart/2005/8/layout/chevron2"/>
    <dgm:cxn modelId="{6C1C0826-EE3B-40C2-815A-C984EF92B59C}" srcId="{91F77A13-6A75-4701-BA9C-CC36BEDC48BF}" destId="{A8F34E89-79BF-4109-B587-C3D3960DFDD6}" srcOrd="0" destOrd="0" parTransId="{5967ADB2-5F36-42DE-B314-BBD7C8ADB6D0}" sibTransId="{43BE5D0C-D57D-4FC6-85D9-3BAE0D15F7CC}"/>
    <dgm:cxn modelId="{0CDFFC4B-9FA9-4035-9F51-3E1229EDE6D0}" srcId="{43C87684-DC98-43E6-BE3D-73F088DE5B1F}" destId="{350FEC9F-C9D0-4174-86A9-706022E67F2E}" srcOrd="0" destOrd="0" parTransId="{A686CC5B-A137-4C27-B29E-737C6BCDDAF7}" sibTransId="{99B6338D-AC69-4CC8-B91D-3DC83B7A13DE}"/>
    <dgm:cxn modelId="{718B82C4-C908-4107-B24F-7423B4541190}" type="presOf" srcId="{B768AFA2-6593-4E9B-B7DD-3D9807A3099E}" destId="{E68BEDB6-D9DF-4F0A-85F9-74AB16B2F93D}" srcOrd="0" destOrd="0" presId="urn:microsoft.com/office/officeart/2005/8/layout/chevron2"/>
    <dgm:cxn modelId="{E9CF69DA-16EB-4644-B14B-148273FD0FFC}" type="presOf" srcId="{ACE70F3B-2845-4793-AAC7-4D6B71EDF60E}" destId="{663F5D8A-BC4C-43B8-A6A1-83BB3DB334AD}" srcOrd="0" destOrd="0" presId="urn:microsoft.com/office/officeart/2005/8/layout/chevron2"/>
    <dgm:cxn modelId="{CC189EA6-74AD-4E1D-B74B-7FC9140DE293}" srcId="{91F77A13-6A75-4701-BA9C-CC36BEDC48BF}" destId="{43C87684-DC98-43E6-BE3D-73F088DE5B1F}" srcOrd="1" destOrd="0" parTransId="{D91909B1-D20E-49C3-B0F2-48B37EA4F743}" sibTransId="{2C21805A-1732-4C27-A86C-F3FA36A02FA8}"/>
    <dgm:cxn modelId="{D59AB610-BC80-4457-9D34-C6D6CB381F67}" srcId="{91F77A13-6A75-4701-BA9C-CC36BEDC48BF}" destId="{3E6A1260-3FF2-4600-B28B-5246A85EEA8F}" srcOrd="2" destOrd="0" parTransId="{F4BC3385-6D70-4C2B-B597-BF2BE3237EE7}" sibTransId="{F6103DDF-AB66-4E46-8B65-AA297C8FE1F8}"/>
    <dgm:cxn modelId="{ECA3AA86-C2BC-4C80-BB8A-D0F672C376CA}" type="presOf" srcId="{350FEC9F-C9D0-4174-86A9-706022E67F2E}" destId="{A6DA0CF6-6D76-4A9B-9AC5-7669DB62564E}" srcOrd="0" destOrd="0" presId="urn:microsoft.com/office/officeart/2005/8/layout/chevron2"/>
    <dgm:cxn modelId="{7B42DF3C-8B4E-47AF-BA96-065D4005E859}" srcId="{3E6A1260-3FF2-4600-B28B-5246A85EEA8F}" destId="{ACE70F3B-2845-4793-AAC7-4D6B71EDF60E}" srcOrd="0" destOrd="0" parTransId="{057992B1-92AB-4971-B2FD-64B3D90AC38D}" sibTransId="{0B50F7D4-C97F-40B4-A0A1-5EC08AB060AF}"/>
    <dgm:cxn modelId="{B01FC802-6F33-454D-9DA9-D798ED4B459F}" srcId="{A8F34E89-79BF-4109-B587-C3D3960DFDD6}" destId="{B768AFA2-6593-4E9B-B7DD-3D9807A3099E}" srcOrd="0" destOrd="0" parTransId="{2D04B22C-5855-47B9-88CF-AC27A2FDE61D}" sibTransId="{DE5EB91E-7DC9-41A5-A604-2671A26A5242}"/>
    <dgm:cxn modelId="{8FBB484A-E5A1-403A-A654-9DAAA981B990}" type="presParOf" srcId="{87400F08-C992-4805-97C6-F9B378F79E2D}" destId="{5476A2C3-1B56-43D2-84DE-E4E3CE8AF492}" srcOrd="0" destOrd="0" presId="urn:microsoft.com/office/officeart/2005/8/layout/chevron2"/>
    <dgm:cxn modelId="{AC43568E-3C7C-4A26-A638-D773622C32DF}" type="presParOf" srcId="{5476A2C3-1B56-43D2-84DE-E4E3CE8AF492}" destId="{462E9B2D-C8B3-4767-8FE6-97B31C4CC8E4}" srcOrd="0" destOrd="0" presId="urn:microsoft.com/office/officeart/2005/8/layout/chevron2"/>
    <dgm:cxn modelId="{C2BA0E49-115C-4C69-BF65-CA9F92DDA903}" type="presParOf" srcId="{5476A2C3-1B56-43D2-84DE-E4E3CE8AF492}" destId="{E68BEDB6-D9DF-4F0A-85F9-74AB16B2F93D}" srcOrd="1" destOrd="0" presId="urn:microsoft.com/office/officeart/2005/8/layout/chevron2"/>
    <dgm:cxn modelId="{28F58652-0BE0-4BEB-BCD8-44A5AC4DFCDF}" type="presParOf" srcId="{87400F08-C992-4805-97C6-F9B378F79E2D}" destId="{4C6B840D-67DB-4E87-A2DB-C7A4D061306B}" srcOrd="1" destOrd="0" presId="urn:microsoft.com/office/officeart/2005/8/layout/chevron2"/>
    <dgm:cxn modelId="{72DCF16C-8644-408B-993A-2E1DA7042ADB}" type="presParOf" srcId="{87400F08-C992-4805-97C6-F9B378F79E2D}" destId="{F77695F5-6206-4C77-B1D6-E586175EE834}" srcOrd="2" destOrd="0" presId="urn:microsoft.com/office/officeart/2005/8/layout/chevron2"/>
    <dgm:cxn modelId="{FC35457D-3BEF-4D25-8C2B-71DA1C7B28B6}" type="presParOf" srcId="{F77695F5-6206-4C77-B1D6-E586175EE834}" destId="{29F4EC99-5F39-4761-BA48-8226E72AFC20}" srcOrd="0" destOrd="0" presId="urn:microsoft.com/office/officeart/2005/8/layout/chevron2"/>
    <dgm:cxn modelId="{760F49EB-964C-48DD-87F7-245BC08F608B}" type="presParOf" srcId="{F77695F5-6206-4C77-B1D6-E586175EE834}" destId="{A6DA0CF6-6D76-4A9B-9AC5-7669DB62564E}" srcOrd="1" destOrd="0" presId="urn:microsoft.com/office/officeart/2005/8/layout/chevron2"/>
    <dgm:cxn modelId="{0F62EFA4-4CBD-4743-9A55-851816F23DE9}" type="presParOf" srcId="{87400F08-C992-4805-97C6-F9B378F79E2D}" destId="{ADDE81DE-AC98-4212-A43B-8D3CCDF614D4}" srcOrd="3" destOrd="0" presId="urn:microsoft.com/office/officeart/2005/8/layout/chevron2"/>
    <dgm:cxn modelId="{423113D4-EF40-484D-AAC4-7AE8B26A342C}" type="presParOf" srcId="{87400F08-C992-4805-97C6-F9B378F79E2D}" destId="{B18C9BA8-B947-49B1-AA4A-C0BC7A98DA5B}" srcOrd="4" destOrd="0" presId="urn:microsoft.com/office/officeart/2005/8/layout/chevron2"/>
    <dgm:cxn modelId="{4F6691CE-F7F2-4D4F-B407-6DE01DF25A39}" type="presParOf" srcId="{B18C9BA8-B947-49B1-AA4A-C0BC7A98DA5B}" destId="{7C2E1D4B-8E44-437E-9CCF-B7DB665C090D}" srcOrd="0" destOrd="0" presId="urn:microsoft.com/office/officeart/2005/8/layout/chevron2"/>
    <dgm:cxn modelId="{EF779FC6-3F5E-44B7-9C71-663CF30571AB}" type="presParOf" srcId="{B18C9BA8-B947-49B1-AA4A-C0BC7A98DA5B}" destId="{663F5D8A-BC4C-43B8-A6A1-83BB3DB334AD}" srcOrd="1" destOrd="0" presId="urn:microsoft.com/office/officeart/2005/8/layout/chevr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F4B9A7-E8ED-48B5-BD1F-A27B2FD109D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FA172897-98F5-4948-9C00-E846D7CA5445}">
      <dgm:prSet phldrT="[Text]"/>
      <dgm:spPr/>
      <dgm:t>
        <a:bodyPr/>
        <a:lstStyle/>
        <a:p>
          <a:endParaRPr lang="tr-TR" dirty="0"/>
        </a:p>
      </dgm:t>
    </dgm:pt>
    <dgm:pt modelId="{C96F97FA-31A5-457A-8A2B-118B7758F86B}" type="parTrans" cxnId="{29B37D8F-B6FD-4921-8652-8244BDD16BED}">
      <dgm:prSet/>
      <dgm:spPr/>
      <dgm:t>
        <a:bodyPr/>
        <a:lstStyle/>
        <a:p>
          <a:endParaRPr lang="tr-TR"/>
        </a:p>
      </dgm:t>
    </dgm:pt>
    <dgm:pt modelId="{14D1923C-63BC-4981-985F-E77AEFE94083}" type="sibTrans" cxnId="{29B37D8F-B6FD-4921-8652-8244BDD16BED}">
      <dgm:prSet/>
      <dgm:spPr/>
      <dgm:t>
        <a:bodyPr/>
        <a:lstStyle/>
        <a:p>
          <a:endParaRPr lang="tr-TR"/>
        </a:p>
      </dgm:t>
    </dgm:pt>
    <dgm:pt modelId="{3993D49C-9CF1-49D4-B360-EC6B0B5B3A2A}">
      <dgm:prSet phldrT="[Text]"/>
      <dgm:spPr/>
      <dgm:t>
        <a:bodyPr/>
        <a:lstStyle/>
        <a:p>
          <a:r>
            <a:rPr lang="tr-TR" dirty="0" smtClean="0"/>
            <a:t>Omnivorlar kendi besinlerini üreten bazı bakteri ve mavi-yeşil alglerdir.</a:t>
          </a:r>
          <a:endParaRPr lang="tr-TR" dirty="0"/>
        </a:p>
      </dgm:t>
    </dgm:pt>
    <dgm:pt modelId="{0B41D6D5-5694-429F-96CE-3E3407E14CD3}" type="parTrans" cxnId="{313A21EC-F802-4E4E-BDE6-D2ABC639DB71}">
      <dgm:prSet/>
      <dgm:spPr/>
      <dgm:t>
        <a:bodyPr/>
        <a:lstStyle/>
        <a:p>
          <a:endParaRPr lang="tr-TR"/>
        </a:p>
      </dgm:t>
    </dgm:pt>
    <dgm:pt modelId="{E089B3ED-1BBA-43EA-B262-730CA05B8C83}" type="sibTrans" cxnId="{313A21EC-F802-4E4E-BDE6-D2ABC639DB71}">
      <dgm:prSet/>
      <dgm:spPr/>
      <dgm:t>
        <a:bodyPr/>
        <a:lstStyle/>
        <a:p>
          <a:endParaRPr lang="tr-TR"/>
        </a:p>
      </dgm:t>
    </dgm:pt>
    <dgm:pt modelId="{B28B2DCC-DCB8-4A5B-949A-417E64549AB9}">
      <dgm:prSet phldrT="[Text]"/>
      <dgm:spPr/>
      <dgm:t>
        <a:bodyPr/>
        <a:lstStyle/>
        <a:p>
          <a:endParaRPr lang="tr-TR" dirty="0"/>
        </a:p>
      </dgm:t>
    </dgm:pt>
    <dgm:pt modelId="{A18770EF-F871-48F1-9179-EFCA21BFC9B7}" type="parTrans" cxnId="{71974A69-5F3A-424A-B481-DA0DED8FB6E8}">
      <dgm:prSet/>
      <dgm:spPr/>
      <dgm:t>
        <a:bodyPr/>
        <a:lstStyle/>
        <a:p>
          <a:endParaRPr lang="tr-TR"/>
        </a:p>
      </dgm:t>
    </dgm:pt>
    <dgm:pt modelId="{1087FC27-13C1-4A12-9C54-6C96057DCB1F}" type="sibTrans" cxnId="{71974A69-5F3A-424A-B481-DA0DED8FB6E8}">
      <dgm:prSet/>
      <dgm:spPr/>
      <dgm:t>
        <a:bodyPr/>
        <a:lstStyle/>
        <a:p>
          <a:endParaRPr lang="tr-TR"/>
        </a:p>
      </dgm:t>
    </dgm:pt>
    <dgm:pt modelId="{B8737852-8DCC-42E5-A013-A58151CB26D3}">
      <dgm:prSet phldrT="[Text]"/>
      <dgm:spPr/>
      <dgm:t>
        <a:bodyPr/>
        <a:lstStyle/>
        <a:p>
          <a:r>
            <a:rPr lang="tr-TR" dirty="0" smtClean="0"/>
            <a:t>Tüketiciler olmazsa ekosistemde madde aktarımı sağlanamaz.</a:t>
          </a:r>
          <a:endParaRPr lang="tr-TR" dirty="0"/>
        </a:p>
      </dgm:t>
    </dgm:pt>
    <dgm:pt modelId="{C9F27D60-C9A3-48C3-8606-3D777374A241}" type="parTrans" cxnId="{B0A34BC5-852F-4F04-8ACD-8ACF2420EA41}">
      <dgm:prSet/>
      <dgm:spPr/>
      <dgm:t>
        <a:bodyPr/>
        <a:lstStyle/>
        <a:p>
          <a:endParaRPr lang="tr-TR"/>
        </a:p>
      </dgm:t>
    </dgm:pt>
    <dgm:pt modelId="{7FC050BB-21B8-462B-9898-456D2AD95F81}" type="sibTrans" cxnId="{B0A34BC5-852F-4F04-8ACD-8ACF2420EA41}">
      <dgm:prSet/>
      <dgm:spPr/>
      <dgm:t>
        <a:bodyPr/>
        <a:lstStyle/>
        <a:p>
          <a:endParaRPr lang="tr-TR"/>
        </a:p>
      </dgm:t>
    </dgm:pt>
    <dgm:pt modelId="{3D2017AA-243D-427A-92D5-80C35FA9E397}">
      <dgm:prSet phldrT="[Text]"/>
      <dgm:spPr/>
      <dgm:t>
        <a:bodyPr/>
        <a:lstStyle/>
        <a:p>
          <a:endParaRPr lang="tr-TR" dirty="0"/>
        </a:p>
      </dgm:t>
    </dgm:pt>
    <dgm:pt modelId="{385249EE-6E5A-4C34-8104-19648C015F72}" type="parTrans" cxnId="{20FC283E-CD7B-4106-98E4-6461B07CA5FB}">
      <dgm:prSet/>
      <dgm:spPr/>
      <dgm:t>
        <a:bodyPr/>
        <a:lstStyle/>
        <a:p>
          <a:endParaRPr lang="tr-TR"/>
        </a:p>
      </dgm:t>
    </dgm:pt>
    <dgm:pt modelId="{7419B583-AE08-49A4-BE01-985E8E96FF27}" type="sibTrans" cxnId="{20FC283E-CD7B-4106-98E4-6461B07CA5FB}">
      <dgm:prSet/>
      <dgm:spPr/>
      <dgm:t>
        <a:bodyPr/>
        <a:lstStyle/>
        <a:p>
          <a:endParaRPr lang="tr-TR"/>
        </a:p>
      </dgm:t>
    </dgm:pt>
    <dgm:pt modelId="{7B181E3E-D231-4B7F-8641-AE7795131C8C}">
      <dgm:prSet phldrT="[Text]"/>
      <dgm:spPr/>
      <dgm:t>
        <a:bodyPr/>
        <a:lstStyle/>
        <a:p>
          <a:r>
            <a:rPr lang="tr-TR" dirty="0" smtClean="0"/>
            <a:t>Her faktörün doğadaki düzenin devamlılığı için önemi vardır .</a:t>
          </a:r>
          <a:endParaRPr lang="tr-TR" dirty="0"/>
        </a:p>
      </dgm:t>
    </dgm:pt>
    <dgm:pt modelId="{19933C2A-3ED0-4395-B693-2BE061F85F92}" type="parTrans" cxnId="{9502FFB6-266A-4C57-8D71-7F352EB81E23}">
      <dgm:prSet/>
      <dgm:spPr/>
      <dgm:t>
        <a:bodyPr/>
        <a:lstStyle/>
        <a:p>
          <a:endParaRPr lang="tr-TR"/>
        </a:p>
      </dgm:t>
    </dgm:pt>
    <dgm:pt modelId="{6E13DABF-9E6F-4374-8009-CBF8512DC494}" type="sibTrans" cxnId="{9502FFB6-266A-4C57-8D71-7F352EB81E23}">
      <dgm:prSet/>
      <dgm:spPr/>
      <dgm:t>
        <a:bodyPr/>
        <a:lstStyle/>
        <a:p>
          <a:endParaRPr lang="tr-TR"/>
        </a:p>
      </dgm:t>
    </dgm:pt>
    <dgm:pt modelId="{6982C225-2804-4468-B60D-15C205F50023}" type="pres">
      <dgm:prSet presAssocID="{0CF4B9A7-E8ED-48B5-BD1F-A27B2FD109D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F65DB601-E9FE-4F76-B95E-3F84F7C34493}" type="pres">
      <dgm:prSet presAssocID="{FA172897-98F5-4948-9C00-E846D7CA5445}" presName="composite" presStyleCnt="0"/>
      <dgm:spPr/>
    </dgm:pt>
    <dgm:pt modelId="{DC71CE1A-09AC-4125-8630-D902ABDF24A7}" type="pres">
      <dgm:prSet presAssocID="{FA172897-98F5-4948-9C00-E846D7CA5445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A40E5291-F601-4A6C-AE67-7DCD84F412DB}" type="pres">
      <dgm:prSet presAssocID="{FA172897-98F5-4948-9C00-E846D7CA5445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D59C63BD-2365-4E5F-902A-0FF79AF92EA0}" type="pres">
      <dgm:prSet presAssocID="{14D1923C-63BC-4981-985F-E77AEFE94083}" presName="sp" presStyleCnt="0"/>
      <dgm:spPr/>
    </dgm:pt>
    <dgm:pt modelId="{3F4C1022-A815-4CCE-891A-14EADFAF2E0C}" type="pres">
      <dgm:prSet presAssocID="{B28B2DCC-DCB8-4A5B-949A-417E64549AB9}" presName="composite" presStyleCnt="0"/>
      <dgm:spPr/>
    </dgm:pt>
    <dgm:pt modelId="{A99F0537-E892-49B6-A938-4B6DC0B76720}" type="pres">
      <dgm:prSet presAssocID="{B28B2DCC-DCB8-4A5B-949A-417E64549AB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66D119FE-1538-41D5-8D4C-16D158A368DB}" type="pres">
      <dgm:prSet presAssocID="{B28B2DCC-DCB8-4A5B-949A-417E64549AB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04D992BD-2509-427C-BC5D-A2F3E6B4E064}" type="pres">
      <dgm:prSet presAssocID="{1087FC27-13C1-4A12-9C54-6C96057DCB1F}" presName="sp" presStyleCnt="0"/>
      <dgm:spPr/>
    </dgm:pt>
    <dgm:pt modelId="{D5FA6FD8-B035-4405-95D3-C1D9D595A0F1}" type="pres">
      <dgm:prSet presAssocID="{3D2017AA-243D-427A-92D5-80C35FA9E397}" presName="composite" presStyleCnt="0"/>
      <dgm:spPr/>
    </dgm:pt>
    <dgm:pt modelId="{8593172C-2156-4757-B83E-D17D34EE35DC}" type="pres">
      <dgm:prSet presAssocID="{3D2017AA-243D-427A-92D5-80C35FA9E397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2B090185-C78F-49BD-867B-5535CA87176A}" type="pres">
      <dgm:prSet presAssocID="{3D2017AA-243D-427A-92D5-80C35FA9E397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92C7B856-4157-4A93-ADC8-A0BC90AD519C}" type="presOf" srcId="{7B181E3E-D231-4B7F-8641-AE7795131C8C}" destId="{2B090185-C78F-49BD-867B-5535CA87176A}" srcOrd="0" destOrd="0" presId="urn:microsoft.com/office/officeart/2005/8/layout/chevron2"/>
    <dgm:cxn modelId="{A7E58ECC-BA75-433D-B6BE-F8D8F7AA234E}" type="presOf" srcId="{B28B2DCC-DCB8-4A5B-949A-417E64549AB9}" destId="{A99F0537-E892-49B6-A938-4B6DC0B76720}" srcOrd="0" destOrd="0" presId="urn:microsoft.com/office/officeart/2005/8/layout/chevron2"/>
    <dgm:cxn modelId="{20FC283E-CD7B-4106-98E4-6461B07CA5FB}" srcId="{0CF4B9A7-E8ED-48B5-BD1F-A27B2FD109D0}" destId="{3D2017AA-243D-427A-92D5-80C35FA9E397}" srcOrd="2" destOrd="0" parTransId="{385249EE-6E5A-4C34-8104-19648C015F72}" sibTransId="{7419B583-AE08-49A4-BE01-985E8E96FF27}"/>
    <dgm:cxn modelId="{9D90A3AB-045B-4BA6-9688-D8F7C19AC345}" type="presOf" srcId="{0CF4B9A7-E8ED-48B5-BD1F-A27B2FD109D0}" destId="{6982C225-2804-4468-B60D-15C205F50023}" srcOrd="0" destOrd="0" presId="urn:microsoft.com/office/officeart/2005/8/layout/chevron2"/>
    <dgm:cxn modelId="{7C7A6337-B302-4C35-B381-1FCE376D11C0}" type="presOf" srcId="{3993D49C-9CF1-49D4-B360-EC6B0B5B3A2A}" destId="{A40E5291-F601-4A6C-AE67-7DCD84F412DB}" srcOrd="0" destOrd="0" presId="urn:microsoft.com/office/officeart/2005/8/layout/chevron2"/>
    <dgm:cxn modelId="{29B37D8F-B6FD-4921-8652-8244BDD16BED}" srcId="{0CF4B9A7-E8ED-48B5-BD1F-A27B2FD109D0}" destId="{FA172897-98F5-4948-9C00-E846D7CA5445}" srcOrd="0" destOrd="0" parTransId="{C96F97FA-31A5-457A-8A2B-118B7758F86B}" sibTransId="{14D1923C-63BC-4981-985F-E77AEFE94083}"/>
    <dgm:cxn modelId="{B0A34BC5-852F-4F04-8ACD-8ACF2420EA41}" srcId="{B28B2DCC-DCB8-4A5B-949A-417E64549AB9}" destId="{B8737852-8DCC-42E5-A013-A58151CB26D3}" srcOrd="0" destOrd="0" parTransId="{C9F27D60-C9A3-48C3-8606-3D777374A241}" sibTransId="{7FC050BB-21B8-462B-9898-456D2AD95F81}"/>
    <dgm:cxn modelId="{490E816D-7A69-4A14-82C9-19ADB74F1E7C}" type="presOf" srcId="{B8737852-8DCC-42E5-A013-A58151CB26D3}" destId="{66D119FE-1538-41D5-8D4C-16D158A368DB}" srcOrd="0" destOrd="0" presId="urn:microsoft.com/office/officeart/2005/8/layout/chevron2"/>
    <dgm:cxn modelId="{313A21EC-F802-4E4E-BDE6-D2ABC639DB71}" srcId="{FA172897-98F5-4948-9C00-E846D7CA5445}" destId="{3993D49C-9CF1-49D4-B360-EC6B0B5B3A2A}" srcOrd="0" destOrd="0" parTransId="{0B41D6D5-5694-429F-96CE-3E3407E14CD3}" sibTransId="{E089B3ED-1BBA-43EA-B262-730CA05B8C83}"/>
    <dgm:cxn modelId="{F20CDA52-CF04-44BA-B0C0-32E0CD01B0D1}" type="presOf" srcId="{3D2017AA-243D-427A-92D5-80C35FA9E397}" destId="{8593172C-2156-4757-B83E-D17D34EE35DC}" srcOrd="0" destOrd="0" presId="urn:microsoft.com/office/officeart/2005/8/layout/chevron2"/>
    <dgm:cxn modelId="{9502FFB6-266A-4C57-8D71-7F352EB81E23}" srcId="{3D2017AA-243D-427A-92D5-80C35FA9E397}" destId="{7B181E3E-D231-4B7F-8641-AE7795131C8C}" srcOrd="0" destOrd="0" parTransId="{19933C2A-3ED0-4395-B693-2BE061F85F92}" sibTransId="{6E13DABF-9E6F-4374-8009-CBF8512DC494}"/>
    <dgm:cxn modelId="{33DDA308-2CFF-450B-9417-5BB12411542B}" type="presOf" srcId="{FA172897-98F5-4948-9C00-E846D7CA5445}" destId="{DC71CE1A-09AC-4125-8630-D902ABDF24A7}" srcOrd="0" destOrd="0" presId="urn:microsoft.com/office/officeart/2005/8/layout/chevron2"/>
    <dgm:cxn modelId="{71974A69-5F3A-424A-B481-DA0DED8FB6E8}" srcId="{0CF4B9A7-E8ED-48B5-BD1F-A27B2FD109D0}" destId="{B28B2DCC-DCB8-4A5B-949A-417E64549AB9}" srcOrd="1" destOrd="0" parTransId="{A18770EF-F871-48F1-9179-EFCA21BFC9B7}" sibTransId="{1087FC27-13C1-4A12-9C54-6C96057DCB1F}"/>
    <dgm:cxn modelId="{3043A09F-B4B8-4ACF-A7D6-239E9CC3AE81}" type="presParOf" srcId="{6982C225-2804-4468-B60D-15C205F50023}" destId="{F65DB601-E9FE-4F76-B95E-3F84F7C34493}" srcOrd="0" destOrd="0" presId="urn:microsoft.com/office/officeart/2005/8/layout/chevron2"/>
    <dgm:cxn modelId="{6507F5AB-5F3B-4CE5-AAE5-03C64D926351}" type="presParOf" srcId="{F65DB601-E9FE-4F76-B95E-3F84F7C34493}" destId="{DC71CE1A-09AC-4125-8630-D902ABDF24A7}" srcOrd="0" destOrd="0" presId="urn:microsoft.com/office/officeart/2005/8/layout/chevron2"/>
    <dgm:cxn modelId="{1234F86F-D7A9-42A7-9F5B-0DA915F6B816}" type="presParOf" srcId="{F65DB601-E9FE-4F76-B95E-3F84F7C34493}" destId="{A40E5291-F601-4A6C-AE67-7DCD84F412DB}" srcOrd="1" destOrd="0" presId="urn:microsoft.com/office/officeart/2005/8/layout/chevron2"/>
    <dgm:cxn modelId="{FA76FB7B-F351-4C73-B502-3D3B30FAC3B7}" type="presParOf" srcId="{6982C225-2804-4468-B60D-15C205F50023}" destId="{D59C63BD-2365-4E5F-902A-0FF79AF92EA0}" srcOrd="1" destOrd="0" presId="urn:microsoft.com/office/officeart/2005/8/layout/chevron2"/>
    <dgm:cxn modelId="{81835C11-11E4-4FB7-A3DE-F24F0C6C6382}" type="presParOf" srcId="{6982C225-2804-4468-B60D-15C205F50023}" destId="{3F4C1022-A815-4CCE-891A-14EADFAF2E0C}" srcOrd="2" destOrd="0" presId="urn:microsoft.com/office/officeart/2005/8/layout/chevron2"/>
    <dgm:cxn modelId="{B0802D0A-523F-454C-A436-5E45D7E9A242}" type="presParOf" srcId="{3F4C1022-A815-4CCE-891A-14EADFAF2E0C}" destId="{A99F0537-E892-49B6-A938-4B6DC0B76720}" srcOrd="0" destOrd="0" presId="urn:microsoft.com/office/officeart/2005/8/layout/chevron2"/>
    <dgm:cxn modelId="{6B7EB666-79F6-4A2A-813D-3FAA4C24EA37}" type="presParOf" srcId="{3F4C1022-A815-4CCE-891A-14EADFAF2E0C}" destId="{66D119FE-1538-41D5-8D4C-16D158A368DB}" srcOrd="1" destOrd="0" presId="urn:microsoft.com/office/officeart/2005/8/layout/chevron2"/>
    <dgm:cxn modelId="{1CF29C43-FCCE-4D04-B5F0-3E3D5F11B1D1}" type="presParOf" srcId="{6982C225-2804-4468-B60D-15C205F50023}" destId="{04D992BD-2509-427C-BC5D-A2F3E6B4E064}" srcOrd="3" destOrd="0" presId="urn:microsoft.com/office/officeart/2005/8/layout/chevron2"/>
    <dgm:cxn modelId="{90905BD5-E04F-4126-A320-CF211177A57A}" type="presParOf" srcId="{6982C225-2804-4468-B60D-15C205F50023}" destId="{D5FA6FD8-B035-4405-95D3-C1D9D595A0F1}" srcOrd="4" destOrd="0" presId="urn:microsoft.com/office/officeart/2005/8/layout/chevron2"/>
    <dgm:cxn modelId="{061C8BB2-A2B7-4230-B053-19269CC3B36D}" type="presParOf" srcId="{D5FA6FD8-B035-4405-95D3-C1D9D595A0F1}" destId="{8593172C-2156-4757-B83E-D17D34EE35DC}" srcOrd="0" destOrd="0" presId="urn:microsoft.com/office/officeart/2005/8/layout/chevron2"/>
    <dgm:cxn modelId="{DD5C1732-5A58-4F74-B3F5-7B601F11A0AD}" type="presParOf" srcId="{D5FA6FD8-B035-4405-95D3-C1D9D595A0F1}" destId="{2B090185-C78F-49BD-867B-5535CA87176A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5/5/2013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5/5/2013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5/5/2013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5/5/2013</a:t>
            </a:fld>
            <a:endParaRPr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5/5/2013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5/5/2013</a:t>
            </a:fld>
            <a:endParaRPr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5/5/2013</a:t>
            </a:fld>
            <a:endParaRPr lang="en-U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dirty="0" smtClean="0"/>
              <a:t>Click to add detail to the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5/5/2013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5/5/2013</a:t>
            </a:fld>
            <a:endParaRPr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ple Cho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7696200" cy="1371600"/>
          </a:xfrm>
        </p:spPr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5/5/2013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9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10"/>
          <p:cNvSpPr txBox="1"/>
          <p:nvPr userDrawn="1"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A.</a:t>
            </a:r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48006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" y="41148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34290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 hasCustomPrompt="1"/>
          </p:nvPr>
        </p:nvSpPr>
        <p:spPr>
          <a:xfrm>
            <a:off x="1143000" y="27432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20574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 correct answer (then rearrange the choices)</a:t>
            </a:r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B.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C.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D.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xit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1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2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3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4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5</a:t>
            </a:r>
            <a:endParaRPr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5/5/2013</a:t>
            </a:fld>
            <a:endParaRPr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5</a:t>
            </a:r>
            <a:endParaRPr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3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1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2</a:t>
            </a:r>
            <a:endParaRPr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4</a:t>
            </a:r>
            <a:endParaRPr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type your question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>
              <a:defRPr sz="1100"/>
            </a:lvl1pPr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5/5/2013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>
              <a:defRPr sz="1200"/>
            </a:lvl1pPr>
            <a:extLst/>
          </a:lstStyle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>
              <a:defRPr sz="1200"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>
          <a:xfrm>
            <a:off x="1714480" y="428604"/>
            <a:ext cx="6509239" cy="3886200"/>
          </a:xfrm>
        </p:spPr>
        <p:txBody>
          <a:bodyPr>
            <a:normAutofit/>
          </a:bodyPr>
          <a:lstStyle>
            <a:extLst/>
          </a:lstStyle>
          <a:p>
            <a:r>
              <a:rPr lang="tr-TR" sz="4000" dirty="0"/>
              <a:t>Ekosistemde </a:t>
            </a:r>
            <a:r>
              <a:rPr lang="tr-TR" sz="4000" dirty="0" smtClean="0"/>
              <a:t>Canlıları Etkileyen Biyotik </a:t>
            </a:r>
            <a:r>
              <a:rPr lang="tr-TR" sz="4000" dirty="0"/>
              <a:t/>
            </a:r>
            <a:br>
              <a:rPr lang="tr-TR" sz="4000" dirty="0"/>
            </a:br>
            <a:r>
              <a:rPr lang="tr-TR" sz="4000" dirty="0"/>
              <a:t>F</a:t>
            </a:r>
            <a:r>
              <a:rPr lang="tr-TR" sz="4000" dirty="0" smtClean="0"/>
              <a:t>aktörler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9" name="Vertical Scroll 8"/>
          <p:cNvSpPr/>
          <p:nvPr/>
        </p:nvSpPr>
        <p:spPr>
          <a:xfrm>
            <a:off x="500034" y="142852"/>
            <a:ext cx="7786742" cy="6572296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571604" y="1225689"/>
            <a:ext cx="564360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tr-TR" sz="2000" dirty="0" smtClean="0">
                <a:cs typeface="Times New Roman" pitchFamily="18" charset="0"/>
              </a:rPr>
              <a:t>Birbirini bir ekosistemde doğrudan veya dolaylı bir şekilde etkileyen canlıların hepsine ......... ........denir.</a:t>
            </a:r>
          </a:p>
          <a:p>
            <a:pPr>
              <a:buFont typeface="Wingdings" pitchFamily="2" charset="2"/>
              <a:buChar char="Ø"/>
            </a:pPr>
            <a:r>
              <a:rPr lang="tr-TR" sz="2000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Times New Roman" pitchFamily="18" charset="0"/>
              </a:rPr>
              <a:t>biyotik faktör </a:t>
            </a:r>
            <a:r>
              <a:rPr lang="tr-TR" sz="2000" dirty="0" smtClean="0">
                <a:cs typeface="Times New Roman" pitchFamily="18" charset="0"/>
              </a:rPr>
              <a:t/>
            </a:r>
            <a:br>
              <a:rPr lang="tr-TR" sz="2000" dirty="0" smtClean="0">
                <a:cs typeface="Times New Roman" pitchFamily="18" charset="0"/>
              </a:rPr>
            </a:br>
            <a:endParaRPr lang="tr-TR" sz="2000" dirty="0" smtClean="0"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tr-TR" sz="2000" dirty="0" smtClean="0">
                <a:cs typeface="Times New Roman" pitchFamily="18" charset="0"/>
              </a:rPr>
              <a:t>...... canlıların şekillerini ve birbirleriyle olan ilişkilerini inceler.</a:t>
            </a:r>
          </a:p>
          <a:p>
            <a:pPr>
              <a:buFont typeface="Wingdings" pitchFamily="2" charset="2"/>
              <a:buChar char="Ø"/>
            </a:pPr>
            <a:r>
              <a:rPr lang="tr-TR" sz="2000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Times New Roman" pitchFamily="18" charset="0"/>
              </a:rPr>
              <a:t>Ekoloji</a:t>
            </a:r>
            <a:r>
              <a:rPr lang="tr-TR" sz="2000" dirty="0" smtClean="0">
                <a:cs typeface="Times New Roman" pitchFamily="18" charset="0"/>
              </a:rPr>
              <a:t/>
            </a:r>
            <a:br>
              <a:rPr lang="tr-TR" sz="2000" dirty="0" smtClean="0">
                <a:cs typeface="Times New Roman" pitchFamily="18" charset="0"/>
              </a:rPr>
            </a:br>
            <a:endParaRPr lang="tr-TR" sz="2000" dirty="0" smtClean="0"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tr-TR" sz="2000" dirty="0" smtClean="0">
                <a:cs typeface="Times New Roman" pitchFamily="18" charset="0"/>
              </a:rPr>
              <a:t>Karasal ekosistemlerin asıl üreticileri ...........</a:t>
            </a:r>
          </a:p>
          <a:p>
            <a:pPr>
              <a:buFont typeface="Wingdings" pitchFamily="2" charset="2"/>
              <a:buChar char="Ø"/>
            </a:pPr>
            <a:r>
              <a:rPr lang="tr-TR" sz="2000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Times New Roman" pitchFamily="18" charset="0"/>
              </a:rPr>
              <a:t>Bitkilerdir.</a:t>
            </a:r>
            <a:r>
              <a:rPr lang="tr-TR" sz="2000" dirty="0" smtClean="0">
                <a:cs typeface="Times New Roman" pitchFamily="18" charset="0"/>
              </a:rPr>
              <a:t/>
            </a:r>
            <a:br>
              <a:rPr lang="tr-TR" sz="2000" dirty="0" smtClean="0">
                <a:cs typeface="Times New Roman" pitchFamily="18" charset="0"/>
              </a:rPr>
            </a:br>
            <a:endParaRPr lang="tr-TR" sz="2000" dirty="0" smtClean="0"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tr-TR" sz="2000" dirty="0" smtClean="0">
                <a:cs typeface="Times New Roman" pitchFamily="18" charset="0"/>
              </a:rPr>
              <a:t>Sucul ekosistemlerin asıl üreticileri........... ve  ...........</a:t>
            </a:r>
          </a:p>
          <a:p>
            <a:pPr>
              <a:buFont typeface="Wingdings" pitchFamily="2" charset="2"/>
              <a:buChar char="Ø"/>
            </a:pPr>
            <a:r>
              <a:rPr lang="tr-TR" sz="2000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Times New Roman" pitchFamily="18" charset="0"/>
              </a:rPr>
              <a:t>siyano bakteriler ve alglerdir </a:t>
            </a:r>
            <a:br>
              <a:rPr lang="tr-TR" sz="2000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Times New Roman" pitchFamily="18" charset="0"/>
              </a:rPr>
            </a:br>
            <a:r>
              <a:rPr lang="tr-TR" sz="2000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Times New Roman" pitchFamily="18" charset="0"/>
              </a:rPr>
              <a:t/>
            </a:r>
            <a:br>
              <a:rPr lang="tr-TR" sz="2000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Times New Roman" pitchFamily="18" charset="0"/>
              </a:rPr>
            </a:br>
            <a:endParaRPr lang="tr-TR" sz="2000" dirty="0" smtClean="0">
              <a:solidFill>
                <a:schemeClr val="bg1">
                  <a:lumMod val="95000"/>
                  <a:lumOff val="5000"/>
                </a:schemeClr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tr-TR" dirty="0" smtClean="0"/>
              <a:t>İlgili Kavramları Eşleştirin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>
            <a:extLst/>
          </a:lstStyle>
          <a:p>
            <a:r>
              <a:rPr lang="tr-TR" dirty="0" smtClean="0"/>
              <a:t>Tüketici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>
            <a:extLst/>
          </a:lstStyle>
          <a:p>
            <a:r>
              <a:rPr lang="tr-TR" dirty="0" smtClean="0"/>
              <a:t>Ayrıştırıcı</a:t>
            </a:r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>
            <a:extLst/>
          </a:lstStyle>
          <a:p>
            <a:r>
              <a:rPr lang="tr-TR" dirty="0" smtClean="0"/>
              <a:t>Üretici</a:t>
            </a:r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6"/>
          </p:nvPr>
        </p:nvSpPr>
        <p:spPr/>
        <p:txBody>
          <a:bodyPr/>
          <a:lstStyle>
            <a:extLst/>
          </a:lstStyle>
          <a:p>
            <a:r>
              <a:rPr lang="tr-TR" dirty="0" smtClean="0"/>
              <a:t>Ekoloji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body" sz="quarter" idx="17"/>
          </p:nvPr>
        </p:nvSpPr>
        <p:spPr/>
        <p:txBody>
          <a:bodyPr/>
          <a:lstStyle>
            <a:extLst/>
          </a:lstStyle>
          <a:p>
            <a:r>
              <a:rPr lang="tr-TR" dirty="0" smtClean="0"/>
              <a:t>Biyotik Faktör</a:t>
            </a:r>
            <a:endParaRPr lang="en-US" dirty="0"/>
          </a:p>
        </p:txBody>
      </p:sp>
      <p:sp>
        <p:nvSpPr>
          <p:cNvPr id="8" name="Rectangle 8"/>
          <p:cNvSpPr>
            <a:spLocks noGrp="1"/>
          </p:cNvSpPr>
          <p:nvPr>
            <p:ph type="body" sz="quarter" idx="18"/>
          </p:nvPr>
        </p:nvSpPr>
        <p:spPr/>
        <p:txBody>
          <a:bodyPr/>
          <a:lstStyle>
            <a:extLst/>
          </a:lstStyle>
          <a:p>
            <a:r>
              <a:rPr lang="tr-TR" dirty="0" smtClean="0"/>
              <a:t>İnsan</a:t>
            </a:r>
            <a:endParaRPr lang="en-US" dirty="0"/>
          </a:p>
        </p:txBody>
      </p:sp>
      <p:sp>
        <p:nvSpPr>
          <p:cNvPr id="9" name="Rectangle 9"/>
          <p:cNvSpPr>
            <a:spLocks noGrp="1"/>
          </p:cNvSpPr>
          <p:nvPr>
            <p:ph type="body" sz="quarter" idx="19"/>
          </p:nvPr>
        </p:nvSpPr>
        <p:spPr/>
        <p:txBody>
          <a:bodyPr/>
          <a:lstStyle>
            <a:extLst/>
          </a:lstStyle>
          <a:p>
            <a:r>
              <a:rPr lang="tr-TR" dirty="0" smtClean="0"/>
              <a:t>Meşe</a:t>
            </a:r>
            <a:endParaRPr lang="en-US" dirty="0"/>
          </a:p>
        </p:txBody>
      </p:sp>
      <p:sp>
        <p:nvSpPr>
          <p:cNvPr id="10" name="Rectangle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>
            <a:extLst/>
          </a:lstStyle>
          <a:p>
            <a:r>
              <a:rPr lang="tr-TR" dirty="0" smtClean="0"/>
              <a:t>Kaplan</a:t>
            </a:r>
            <a:endParaRPr lang="en-US" dirty="0"/>
          </a:p>
        </p:txBody>
      </p:sp>
      <p:sp>
        <p:nvSpPr>
          <p:cNvPr id="11" name="Rectangle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>
            <a:extLst/>
          </a:lstStyle>
          <a:p>
            <a:r>
              <a:rPr lang="tr-TR" dirty="0" smtClean="0"/>
              <a:t>Mantar</a:t>
            </a:r>
            <a:endParaRPr lang="en-US" dirty="0"/>
          </a:p>
        </p:txBody>
      </p:sp>
      <p:sp>
        <p:nvSpPr>
          <p:cNvPr id="12" name="Rectangle 12"/>
          <p:cNvSpPr>
            <a:spLocks noGrp="1"/>
          </p:cNvSpPr>
          <p:nvPr>
            <p:ph type="body" sz="quarter" idx="22"/>
          </p:nvPr>
        </p:nvSpPr>
        <p:spPr/>
        <p:txBody>
          <a:bodyPr/>
          <a:lstStyle>
            <a:extLst/>
          </a:lstStyle>
          <a:p>
            <a:r>
              <a:rPr lang="tr-TR" dirty="0" smtClean="0"/>
              <a:t>Bilim Dalı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/>
        </p:nvGraphicFramePr>
        <p:xfrm>
          <a:off x="142844" y="0"/>
          <a:ext cx="8429684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4348" y="928670"/>
            <a:ext cx="609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5400" dirty="0" smtClean="0"/>
              <a:t>D</a:t>
            </a:r>
            <a:endParaRPr lang="tr-TR" sz="5400" dirty="0"/>
          </a:p>
        </p:txBody>
      </p:sp>
      <p:sp>
        <p:nvSpPr>
          <p:cNvPr id="11" name="TextBox 10"/>
          <p:cNvSpPr txBox="1"/>
          <p:nvPr/>
        </p:nvSpPr>
        <p:spPr>
          <a:xfrm>
            <a:off x="714348" y="3071810"/>
            <a:ext cx="928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400" dirty="0" smtClean="0"/>
              <a:t>Y</a:t>
            </a:r>
            <a:endParaRPr lang="tr-TR" sz="5400" dirty="0"/>
          </a:p>
        </p:txBody>
      </p:sp>
      <p:sp>
        <p:nvSpPr>
          <p:cNvPr id="12" name="TextBox 11"/>
          <p:cNvSpPr txBox="1"/>
          <p:nvPr/>
        </p:nvSpPr>
        <p:spPr>
          <a:xfrm>
            <a:off x="714348" y="5286388"/>
            <a:ext cx="714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400" dirty="0" smtClean="0"/>
              <a:t>D</a:t>
            </a:r>
            <a:endParaRPr lang="tr-TR" sz="5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Diagram 19"/>
          <p:cNvGraphicFramePr/>
          <p:nvPr/>
        </p:nvGraphicFramePr>
        <p:xfrm>
          <a:off x="214282" y="0"/>
          <a:ext cx="8286808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85786" y="857232"/>
            <a:ext cx="1000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400" dirty="0" smtClean="0"/>
              <a:t>Y</a:t>
            </a:r>
            <a:endParaRPr lang="tr-TR" sz="5400" dirty="0"/>
          </a:p>
        </p:txBody>
      </p:sp>
      <p:sp>
        <p:nvSpPr>
          <p:cNvPr id="23" name="TextBox 22"/>
          <p:cNvSpPr txBox="1"/>
          <p:nvPr/>
        </p:nvSpPr>
        <p:spPr>
          <a:xfrm>
            <a:off x="714348" y="3214686"/>
            <a:ext cx="714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400" dirty="0" smtClean="0"/>
              <a:t>D</a:t>
            </a:r>
            <a:endParaRPr lang="tr-TR" sz="5400" dirty="0"/>
          </a:p>
        </p:txBody>
      </p:sp>
      <p:sp>
        <p:nvSpPr>
          <p:cNvPr id="24" name="TextBox 23"/>
          <p:cNvSpPr txBox="1"/>
          <p:nvPr/>
        </p:nvSpPr>
        <p:spPr>
          <a:xfrm>
            <a:off x="785786" y="5429264"/>
            <a:ext cx="785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400" dirty="0" smtClean="0"/>
              <a:t>D</a:t>
            </a:r>
            <a:endParaRPr lang="tr-TR" sz="5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2"/>
          <p:cNvSpPr>
            <a:spLocks noGrp="1"/>
          </p:cNvSpPr>
          <p:nvPr>
            <p:ph type="title"/>
          </p:nvPr>
        </p:nvSpPr>
        <p:spPr>
          <a:xfrm>
            <a:off x="228600" y="457200"/>
            <a:ext cx="8915400" cy="1143000"/>
          </a:xfrm>
        </p:spPr>
        <p:txBody>
          <a:bodyPr>
            <a:normAutofit/>
          </a:bodyPr>
          <a:lstStyle>
            <a:extLst/>
          </a:lstStyle>
          <a:p>
            <a:r>
              <a:rPr lang="tr-TR" dirty="0" smtClean="0"/>
              <a:t>Tüketicileri oluşturan gruplar nelerdir?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28600" y="1676400"/>
            <a:ext cx="8229600" cy="4324368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tr-TR" b="0" dirty="0" smtClean="0">
                <a:latin typeface="Arial Black" pitchFamily="34" charset="0"/>
              </a:rPr>
              <a:t>Tüketiciler üç grupta incelenir</a:t>
            </a:r>
          </a:p>
          <a:p>
            <a:pPr algn="l"/>
            <a:r>
              <a:rPr lang="tr-TR" b="0" dirty="0" smtClean="0">
                <a:latin typeface="Arial Black" pitchFamily="34" charset="0"/>
              </a:rPr>
              <a:t>  1- Bitkilerle beslenen(</a:t>
            </a:r>
            <a:r>
              <a:rPr lang="tr-TR" b="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Herbivor</a:t>
            </a:r>
            <a:r>
              <a:rPr lang="tr-TR" b="0" dirty="0" smtClean="0">
                <a:latin typeface="Arial Black" pitchFamily="34" charset="0"/>
              </a:rPr>
              <a:t>)</a:t>
            </a:r>
          </a:p>
          <a:p>
            <a:pPr algn="l"/>
            <a:r>
              <a:rPr lang="tr-TR" b="0" dirty="0" smtClean="0">
                <a:latin typeface="Arial Black" pitchFamily="34" charset="0"/>
              </a:rPr>
              <a:t>  2- Hayvanlarla beslenen(</a:t>
            </a:r>
            <a:r>
              <a:rPr lang="tr-TR" b="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Karnivor</a:t>
            </a:r>
            <a:r>
              <a:rPr lang="tr-TR" b="0" dirty="0" smtClean="0">
                <a:latin typeface="Arial Black" pitchFamily="34" charset="0"/>
              </a:rPr>
              <a:t>) </a:t>
            </a:r>
          </a:p>
          <a:p>
            <a:pPr algn="l"/>
            <a:r>
              <a:rPr lang="tr-TR" b="0" dirty="0" smtClean="0">
                <a:latin typeface="Arial Black" pitchFamily="34" charset="0"/>
              </a:rPr>
              <a:t>  3- Karışık beslenen(</a:t>
            </a:r>
            <a:r>
              <a:rPr lang="tr-TR" b="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Omnivor</a:t>
            </a:r>
            <a:r>
              <a:rPr lang="tr-TR" b="0" dirty="0" smtClean="0"/>
              <a:t>)</a:t>
            </a:r>
            <a:endParaRPr lang="tr-TR" b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tr-TR" dirty="0" smtClean="0"/>
              <a:t>Tüketici gruplarında canlılara örnek veriniz</a:t>
            </a:r>
            <a:endParaRPr lang="en-US" dirty="0"/>
          </a:p>
        </p:txBody>
      </p:sp>
      <p:sp>
        <p:nvSpPr>
          <p:cNvPr id="22" name="Rectangle 7"/>
          <p:cNvSpPr>
            <a:spLocks noGrp="1"/>
          </p:cNvSpPr>
          <p:nvPr>
            <p:ph type="body" sz="quarter" idx="15"/>
          </p:nvPr>
        </p:nvSpPr>
        <p:spPr>
          <a:xfrm>
            <a:off x="357158" y="1571612"/>
            <a:ext cx="3643338" cy="5072098"/>
          </a:xfrm>
        </p:spPr>
        <p:txBody>
          <a:bodyPr>
            <a:normAutofit/>
          </a:bodyPr>
          <a:lstStyle>
            <a:extLst/>
          </a:lstStyle>
          <a:p>
            <a:pPr marL="0" indent="0" algn="l"/>
            <a:r>
              <a:rPr lang="tr-TR" sz="5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HERBİVOR: </a:t>
            </a:r>
            <a:r>
              <a:rPr lang="tr-TR" sz="5400" dirty="0" smtClean="0"/>
              <a:t/>
            </a:r>
            <a:br>
              <a:rPr lang="tr-TR" sz="5400" dirty="0" smtClean="0"/>
            </a:br>
            <a:r>
              <a:rPr lang="tr-TR" sz="5400" dirty="0" smtClean="0"/>
              <a:t/>
            </a:r>
            <a:br>
              <a:rPr lang="tr-TR" sz="5400" dirty="0" smtClean="0"/>
            </a:br>
            <a:r>
              <a:rPr lang="tr-TR" sz="5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KARNİVOR: </a:t>
            </a:r>
            <a:br>
              <a:rPr lang="tr-TR" sz="5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tr-TR" sz="5400" dirty="0" smtClean="0"/>
              <a:t/>
            </a:r>
            <a:br>
              <a:rPr lang="tr-TR" sz="5400" dirty="0" smtClean="0"/>
            </a:br>
            <a:r>
              <a:rPr lang="tr-TR" sz="5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OMNİVOR :</a:t>
            </a:r>
            <a:endParaRPr lang="en-US" sz="4000" i="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1934" y="1714488"/>
            <a:ext cx="4500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 smtClean="0">
                <a:solidFill>
                  <a:schemeClr val="tx1">
                    <a:lumMod val="85000"/>
                  </a:schemeClr>
                </a:solidFill>
              </a:rPr>
              <a:t>Koyun, çekirge</a:t>
            </a:r>
            <a:endParaRPr lang="tr-TR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4071934" y="3286124"/>
            <a:ext cx="3500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 smtClean="0">
                <a:solidFill>
                  <a:schemeClr val="tx1">
                    <a:lumMod val="85000"/>
                  </a:schemeClr>
                </a:solidFill>
              </a:rPr>
              <a:t>Kaplan, şahin</a:t>
            </a:r>
            <a:endParaRPr lang="tr-TR" sz="4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1934" y="5072074"/>
            <a:ext cx="4286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smtClean="0">
                <a:solidFill>
                  <a:schemeClr val="tx1">
                    <a:lumMod val="85000"/>
                  </a:schemeClr>
                </a:solidFill>
              </a:rPr>
              <a:t>Domuz, ayı, insan</a:t>
            </a:r>
            <a:endParaRPr lang="tr-TR" sz="36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1414450"/>
          </a:xfrm>
        </p:spPr>
        <p:txBody>
          <a:bodyPr>
            <a:noAutofit/>
          </a:bodyPr>
          <a:lstStyle>
            <a:extLst/>
          </a:lstStyle>
          <a:p>
            <a:r>
              <a:rPr lang="tr-TR" sz="2400" i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Doğal bir ekosistemde, ayrıştırıcı organizmaların görev yapamaması halinde, aşağıda belirtilen durumlardan hangisi ortaya çıkabilir?</a:t>
            </a: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>
            <a:extLst/>
          </a:lstStyle>
          <a:p>
            <a:r>
              <a:rPr lang="tr-TR" dirty="0" smtClean="0"/>
              <a:t>Doğal ortamlardaki toprak miktarının artması</a:t>
            </a:r>
            <a:endParaRPr lang="en-US" dirty="0"/>
          </a:p>
        </p:txBody>
      </p:sp>
      <p:sp>
        <p:nvSpPr>
          <p:cNvPr id="12" name="Rectangle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>
            <a:extLst/>
          </a:lstStyle>
          <a:p>
            <a:r>
              <a:rPr lang="tr-TR" dirty="0" smtClean="0"/>
              <a:t>Toprağın mineral oranının artması</a:t>
            </a:r>
            <a:endParaRPr lang="en-US" dirty="0"/>
          </a:p>
        </p:txBody>
      </p:sp>
      <p:sp>
        <p:nvSpPr>
          <p:cNvPr id="15" name="Rectangle 15"/>
          <p:cNvSpPr>
            <a:spLocks noGrp="1"/>
          </p:cNvSpPr>
          <p:nvPr>
            <p:ph type="body" sz="quarter" idx="19"/>
          </p:nvPr>
        </p:nvSpPr>
        <p:spPr>
          <a:xfrm>
            <a:off x="1143000" y="2057400"/>
            <a:ext cx="7086600" cy="457200"/>
          </a:xfrm>
        </p:spPr>
        <p:txBody>
          <a:bodyPr/>
          <a:lstStyle>
            <a:extLst/>
          </a:lstStyle>
          <a:p>
            <a:r>
              <a:rPr lang="tr-TR" dirty="0" smtClean="0"/>
              <a:t>Tüketici canlıların, daha çok organik besin bulması</a:t>
            </a:r>
            <a:endParaRPr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body" sz="quarter" idx="20"/>
          </p:nvPr>
        </p:nvSpPr>
        <p:spPr/>
        <p:txBody>
          <a:bodyPr/>
          <a:lstStyle>
            <a:extLst/>
          </a:lstStyle>
          <a:p>
            <a:r>
              <a:rPr lang="tr-TR" dirty="0" smtClean="0"/>
              <a:t>Bitkilerin fotosentez hızlarının artması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body" sz="quarter" idx="21"/>
          </p:nvPr>
        </p:nvSpPr>
        <p:spPr>
          <a:xfrm>
            <a:off x="1143000" y="3429000"/>
            <a:ext cx="7086600" cy="457200"/>
          </a:xfrm>
        </p:spPr>
        <p:txBody>
          <a:bodyPr/>
          <a:lstStyle>
            <a:extLst/>
          </a:lstStyle>
          <a:p>
            <a:r>
              <a:rPr lang="tr-TR" dirty="0" smtClean="0"/>
              <a:t>Ekosistemlerdeki organik artıkların artması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1557326"/>
          </a:xfrm>
        </p:spPr>
        <p:txBody>
          <a:bodyPr>
            <a:noAutofit/>
          </a:bodyPr>
          <a:lstStyle/>
          <a:p>
            <a:r>
              <a:rPr lang="tr-TR" sz="2400" i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Ototrof olarak beslenen canlılar; fotosentetikler ve kemosentetikler olarak iki grupta toplanır. Buna göre, bütün bu ototrof canlı çeşitlerinde, aşağıdaki özelliklerden hangisi ortaktır?</a:t>
            </a:r>
            <a:endParaRPr lang="tr-TR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 fontAlgn="base"/>
            <a:r>
              <a:rPr lang="tr-TR" dirty="0" smtClean="0"/>
              <a:t>Sentezledikleri glikozların fazlasını, nişasta olarak depolama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pPr fontAlgn="base"/>
            <a:r>
              <a:rPr lang="tr-TR" dirty="0" smtClean="0"/>
              <a:t>Atmosfer oksijenini artırıcı yönde etki etme</a:t>
            </a:r>
            <a:endParaRPr lang="tr-T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 fontAlgn="base"/>
            <a:r>
              <a:rPr lang="tr-TR" dirty="0" smtClean="0"/>
              <a:t>Prokaryot hücre yapısında olma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1143000" y="2643182"/>
            <a:ext cx="7086600" cy="557218"/>
          </a:xfrm>
        </p:spPr>
        <p:txBody>
          <a:bodyPr>
            <a:noAutofit/>
          </a:bodyPr>
          <a:lstStyle/>
          <a:p>
            <a:pPr fontAlgn="base"/>
            <a:r>
              <a:rPr lang="tr-TR" dirty="0" smtClean="0"/>
              <a:t>Sitoplazmasında, klorofil pigmentleri veya kloroplast bulundurma</a:t>
            </a:r>
            <a:endParaRPr lang="tr-T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1142976" y="2143116"/>
            <a:ext cx="7086600" cy="457200"/>
          </a:xfrm>
        </p:spPr>
        <p:txBody>
          <a:bodyPr>
            <a:normAutofit fontScale="25000" lnSpcReduction="20000"/>
          </a:bodyPr>
          <a:lstStyle/>
          <a:p>
            <a:pPr fontAlgn="base"/>
            <a:r>
              <a:rPr lang="tr-TR" sz="8000" dirty="0" smtClean="0"/>
              <a:t>Işıklı ortamlarda besin sentezi yapabilme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iz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243</Words>
  <Application>Microsoft Office PowerPoint</Application>
  <PresentationFormat>On-screen Show (4:3)</PresentationFormat>
  <Paragraphs>62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QuizShow</vt:lpstr>
      <vt:lpstr>Ekosistemde Canlıları Etkileyen Biyotik  Faktörler</vt:lpstr>
      <vt:lpstr>Slide 2</vt:lpstr>
      <vt:lpstr>İlgili Kavramları Eşleştirin</vt:lpstr>
      <vt:lpstr>Slide 4</vt:lpstr>
      <vt:lpstr>Slide 5</vt:lpstr>
      <vt:lpstr>Tüketicileri oluşturan gruplar nelerdir?</vt:lpstr>
      <vt:lpstr>Tüketici gruplarında canlılara örnek veriniz</vt:lpstr>
      <vt:lpstr>Doğal bir ekosistemde, ayrıştırıcı organizmaların görev yapamaması halinde, aşağıda belirtilen durumlardan hangisi ortaya çıkabilir?</vt:lpstr>
      <vt:lpstr>Ototrof olarak beslenen canlılar; fotosentetikler ve kemosentetikler olarak iki grupta toplanır. Buna göre, bütün bu ototrof canlı çeşitlerinde, aşağıdaki özelliklerden hangisi ortaktır?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keywords>Ekosistem, Biyotik,</cp:keywords>
  <cp:lastModifiedBy/>
  <cp:revision>1</cp:revision>
  <dcterms:created xsi:type="dcterms:W3CDTF">2013-04-15T16:02:43Z</dcterms:created>
  <dcterms:modified xsi:type="dcterms:W3CDTF">2013-05-05T14:49:26Z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