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8" r:id="rId2"/>
    <p:sldId id="259" r:id="rId3"/>
    <p:sldId id="278" r:id="rId4"/>
    <p:sldId id="279" r:id="rId5"/>
    <p:sldId id="260" r:id="rId6"/>
    <p:sldId id="261" r:id="rId7"/>
    <p:sldId id="264" r:id="rId8"/>
    <p:sldId id="265" r:id="rId9"/>
    <p:sldId id="263" r:id="rId10"/>
    <p:sldId id="262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5" r:id="rId22"/>
    <p:sldId id="281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F303-689C-431E-BFAA-AD205E4F2B0C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67F3-E950-4A20-89AC-42CE4F7B3687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F67F3-E950-4A20-89AC-42CE4F7B3687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Başlık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6" name="1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7" name="2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Başlık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5" name="24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8" name="27 İçerik Yer Tutucusu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24" name="2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Başlık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dirty="0" smtClean="0"/>
              <a:t>Resim eklemek için simgeyi tıklatın</a:t>
            </a:r>
            <a:endParaRPr kumimoji="0" lang="en-US" dirty="0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Metin Yer Tutucusu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14.2.2019</a:t>
            </a:fld>
            <a:endParaRPr lang="tr-TR" dirty="0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9 Başlık Yer Tutucusu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HİLAL\Pictures\imagesCA2BTFDX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2627784" y="1412776"/>
            <a:ext cx="5040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accent3">
                    <a:lumMod val="50000"/>
                  </a:schemeClr>
                </a:solidFill>
              </a:rPr>
              <a:t>EKOSİSTEM EKOLOJİSİ</a:t>
            </a:r>
            <a:endParaRPr lang="tr-TR" sz="6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ıgen"/>
          <p:cNvSpPr/>
          <p:nvPr/>
        </p:nvSpPr>
        <p:spPr>
          <a:xfrm>
            <a:off x="2339752" y="188640"/>
            <a:ext cx="1276728" cy="12961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Biyo-top</a:t>
            </a:r>
            <a:endParaRPr lang="tr-TR" dirty="0"/>
          </a:p>
        </p:txBody>
      </p:sp>
      <p:sp>
        <p:nvSpPr>
          <p:cNvPr id="5" name="4 Altıgen"/>
          <p:cNvSpPr/>
          <p:nvPr/>
        </p:nvSpPr>
        <p:spPr>
          <a:xfrm>
            <a:off x="3275856" y="836712"/>
            <a:ext cx="1224136" cy="12241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Biyos-fer</a:t>
            </a:r>
            <a:endParaRPr lang="tr-TR" dirty="0"/>
          </a:p>
        </p:txBody>
      </p:sp>
      <p:sp>
        <p:nvSpPr>
          <p:cNvPr id="6" name="5 Altıgen"/>
          <p:cNvSpPr/>
          <p:nvPr/>
        </p:nvSpPr>
        <p:spPr>
          <a:xfrm>
            <a:off x="4211960" y="188640"/>
            <a:ext cx="1224136" cy="12961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Komü-nite</a:t>
            </a:r>
            <a:endParaRPr lang="tr-TR" dirty="0"/>
          </a:p>
        </p:txBody>
      </p:sp>
      <p:sp>
        <p:nvSpPr>
          <p:cNvPr id="7" name="6 Altıgen"/>
          <p:cNvSpPr/>
          <p:nvPr/>
        </p:nvSpPr>
        <p:spPr>
          <a:xfrm>
            <a:off x="5076056" y="836712"/>
            <a:ext cx="1368152" cy="12241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Ekoloji</a:t>
            </a:r>
            <a:endParaRPr lang="tr-TR" dirty="0"/>
          </a:p>
        </p:txBody>
      </p:sp>
      <p:sp>
        <p:nvSpPr>
          <p:cNvPr id="8" name="7 Altıgen"/>
          <p:cNvSpPr/>
          <p:nvPr/>
        </p:nvSpPr>
        <p:spPr>
          <a:xfrm>
            <a:off x="1403648" y="836712"/>
            <a:ext cx="1224136" cy="12241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Sosyo-</a:t>
            </a:r>
          </a:p>
          <a:p>
            <a:pPr algn="ctr"/>
            <a:r>
              <a:rPr lang="tr-TR" dirty="0" smtClean="0"/>
              <a:t>loji</a:t>
            </a:r>
            <a:endParaRPr lang="tr-TR" dirty="0"/>
          </a:p>
        </p:txBody>
      </p:sp>
      <p:sp>
        <p:nvSpPr>
          <p:cNvPr id="9" name="8 Altıgen"/>
          <p:cNvSpPr/>
          <p:nvPr/>
        </p:nvSpPr>
        <p:spPr>
          <a:xfrm>
            <a:off x="6156176" y="260648"/>
            <a:ext cx="1368152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Habitat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395536" y="2708920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1)Canlıların çevreleri ve birbirleri ile olan ilişkilerini inceleyen bilim dalına …………………  denir.</a:t>
            </a:r>
          </a:p>
          <a:p>
            <a:r>
              <a:rPr lang="tr-TR" sz="2000" dirty="0" smtClean="0"/>
              <a:t>2)Ekoloji ile ilişkili bilim dallarından biri ……………………..  dir.</a:t>
            </a:r>
          </a:p>
          <a:p>
            <a:r>
              <a:rPr lang="tr-TR" sz="2000" dirty="0" smtClean="0"/>
              <a:t>3)Komünitelerin yaşamak için ihtiyaç duyduğu alana ……………………. denir.</a:t>
            </a:r>
          </a:p>
          <a:p>
            <a:r>
              <a:rPr lang="tr-TR" sz="2000" dirty="0" smtClean="0"/>
              <a:t>4)Belirli bir alanda karşılıklı ilişkiler içinde yaşayan çeşitli bitki ve hayvan türlerinin oluşturduğu topluluğa ……………………….. denir.</a:t>
            </a:r>
          </a:p>
          <a:p>
            <a:r>
              <a:rPr lang="tr-TR" sz="2000" dirty="0" smtClean="0"/>
              <a:t>5)Dünyada canlıların yaşadığı tabakanın tamamına ……………………. denir. </a:t>
            </a:r>
          </a:p>
          <a:p>
            <a:r>
              <a:rPr lang="tr-TR" sz="2000" dirty="0" smtClean="0"/>
              <a:t>6)Bir canlı organizmanın doğal olarak yaşayıp ürediği bölgeye ……………………. denir. 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692696"/>
            <a:ext cx="8686800" cy="5760640"/>
          </a:xfrm>
        </p:spPr>
        <p:txBody>
          <a:bodyPr>
            <a:normAutofit fontScale="850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Belirli bir bölgedeki veya biyosferdeki bitki topluluklarına …………… denir.</a:t>
            </a:r>
          </a:p>
          <a:p>
            <a:r>
              <a:rPr lang="tr-TR" dirty="0" smtClean="0"/>
              <a:t>Habitat içerisindeki canlıların yaptığı biyolojik faaliyet ya da işe ……………. denir.</a:t>
            </a:r>
          </a:p>
          <a:p>
            <a:r>
              <a:rPr lang="tr-TR" dirty="0" smtClean="0"/>
              <a:t>Hayvanların oluşturduğu topluluklara ………….. denir.</a:t>
            </a:r>
          </a:p>
          <a:p>
            <a:r>
              <a:rPr lang="tr-TR" dirty="0" smtClean="0"/>
              <a:t>Biyosferin aynı iklim koşullarının ve aynı bitki örtüsünün egemen olduğu çok geniş bölümlerine …………… denir.</a:t>
            </a:r>
          </a:p>
          <a:p>
            <a:r>
              <a:rPr lang="tr-TR" dirty="0" smtClean="0"/>
              <a:t>Ormanlar gibi bazı yaşama birliklerinin her katında özel iklim şartları bulunur. Buna ………………. denir.</a:t>
            </a:r>
          </a:p>
        </p:txBody>
      </p:sp>
      <p:sp>
        <p:nvSpPr>
          <p:cNvPr id="4" name="3 Altıgen"/>
          <p:cNvSpPr/>
          <p:nvPr/>
        </p:nvSpPr>
        <p:spPr>
          <a:xfrm>
            <a:off x="2051720" y="764704"/>
            <a:ext cx="1224136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Biyom</a:t>
            </a:r>
            <a:endParaRPr lang="tr-TR" dirty="0"/>
          </a:p>
        </p:txBody>
      </p:sp>
      <p:sp>
        <p:nvSpPr>
          <p:cNvPr id="5" name="4 Altıgen"/>
          <p:cNvSpPr/>
          <p:nvPr/>
        </p:nvSpPr>
        <p:spPr>
          <a:xfrm>
            <a:off x="2987824" y="1340768"/>
            <a:ext cx="1152128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Mikroklima</a:t>
            </a:r>
            <a:endParaRPr lang="tr-TR" dirty="0"/>
          </a:p>
        </p:txBody>
      </p:sp>
      <p:sp>
        <p:nvSpPr>
          <p:cNvPr id="6" name="5 Altıgen"/>
          <p:cNvSpPr/>
          <p:nvPr/>
        </p:nvSpPr>
        <p:spPr>
          <a:xfrm>
            <a:off x="3851920" y="764704"/>
            <a:ext cx="1152128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Flora</a:t>
            </a:r>
            <a:endParaRPr lang="tr-TR" dirty="0"/>
          </a:p>
        </p:txBody>
      </p:sp>
      <p:sp>
        <p:nvSpPr>
          <p:cNvPr id="7" name="6 Altıgen"/>
          <p:cNvSpPr/>
          <p:nvPr/>
        </p:nvSpPr>
        <p:spPr>
          <a:xfrm>
            <a:off x="4716016" y="1340768"/>
            <a:ext cx="1080120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Niş</a:t>
            </a:r>
            <a:endParaRPr lang="tr-TR" dirty="0"/>
          </a:p>
        </p:txBody>
      </p:sp>
      <p:sp>
        <p:nvSpPr>
          <p:cNvPr id="8" name="7 Altıgen"/>
          <p:cNvSpPr/>
          <p:nvPr/>
        </p:nvSpPr>
        <p:spPr>
          <a:xfrm>
            <a:off x="5508104" y="764704"/>
            <a:ext cx="1080120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Fau</a:t>
            </a:r>
          </a:p>
          <a:p>
            <a:pPr algn="ctr"/>
            <a:r>
              <a:rPr lang="tr-TR" dirty="0" smtClean="0"/>
              <a:t>na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/>
              <a:t>    1)</a:t>
            </a:r>
            <a:r>
              <a:rPr lang="tr-TR" sz="2400" dirty="0" smtClean="0"/>
              <a:t> Bir yaşama birliğindeki yapısal elemanlar aşağıda verilmiştir.</a:t>
            </a:r>
          </a:p>
          <a:p>
            <a:pPr>
              <a:buNone/>
            </a:pPr>
            <a:r>
              <a:rPr lang="tr-TR" sz="2400" dirty="0" smtClean="0"/>
              <a:t>      	   I.  Ekosistem </a:t>
            </a:r>
          </a:p>
          <a:p>
            <a:pPr>
              <a:buNone/>
            </a:pPr>
            <a:r>
              <a:rPr lang="tr-TR" sz="2400" dirty="0" smtClean="0"/>
              <a:t>     	  II.  Populasyon </a:t>
            </a:r>
          </a:p>
          <a:p>
            <a:pPr>
              <a:buNone/>
            </a:pPr>
            <a:r>
              <a:rPr lang="tr-TR" sz="2400" dirty="0" smtClean="0"/>
              <a:t>   		 III.  Komünite </a:t>
            </a:r>
          </a:p>
          <a:p>
            <a:pPr>
              <a:buNone/>
            </a:pPr>
            <a:r>
              <a:rPr lang="tr-TR" sz="2400" dirty="0" smtClean="0"/>
              <a:t>     </a:t>
            </a:r>
          </a:p>
          <a:p>
            <a:pPr>
              <a:buNone/>
            </a:pPr>
            <a:r>
              <a:rPr lang="tr-TR" sz="2400" b="1" dirty="0" smtClean="0"/>
              <a:t>     Buradaki canlı sayılarını çoktan aza doğru sıralanması aşağıdakilerden hangisinde doğru olarak verilmiştir?</a:t>
            </a:r>
          </a:p>
          <a:p>
            <a:pPr>
              <a:buNone/>
            </a:pPr>
            <a:r>
              <a:rPr lang="tr-TR" sz="2400" b="1" dirty="0" smtClean="0"/>
              <a:t>	</a:t>
            </a:r>
            <a:r>
              <a:rPr lang="tr-TR" sz="2400" dirty="0" smtClean="0"/>
              <a:t>a) I,II,III        b) I,III,II        c) II,I,III       d) III,I,II      e) III,II,I 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/>
              <a:t>  </a:t>
            </a:r>
            <a:r>
              <a:rPr lang="tr-TR" sz="2400" b="1" dirty="0" smtClean="0"/>
              <a:t>2)</a:t>
            </a:r>
            <a:r>
              <a:rPr lang="tr-TR" sz="2400" dirty="0" smtClean="0"/>
              <a:t> Ekoloji bilimi, </a:t>
            </a:r>
          </a:p>
          <a:p>
            <a:pPr>
              <a:buNone/>
            </a:pPr>
            <a:r>
              <a:rPr lang="tr-TR" sz="2400" dirty="0" smtClean="0"/>
              <a:t>        I.   Eczacılık</a:t>
            </a:r>
          </a:p>
          <a:p>
            <a:pPr>
              <a:buNone/>
            </a:pPr>
            <a:r>
              <a:rPr lang="tr-TR" sz="2400" dirty="0" smtClean="0"/>
              <a:t>       II.   Kimya</a:t>
            </a:r>
          </a:p>
          <a:p>
            <a:pPr>
              <a:buNone/>
            </a:pPr>
            <a:r>
              <a:rPr lang="tr-TR" sz="2400" dirty="0" smtClean="0"/>
              <a:t>      III.  Coğrafya </a:t>
            </a:r>
          </a:p>
          <a:p>
            <a:pPr>
              <a:buNone/>
            </a:pPr>
            <a:r>
              <a:rPr lang="tr-TR" sz="2400" dirty="0" smtClean="0"/>
              <a:t>  </a:t>
            </a:r>
            <a:r>
              <a:rPr lang="tr-TR" sz="2400" b="1" dirty="0" smtClean="0"/>
              <a:t>bilim dallarından hangileri ile ilişkilidir?</a:t>
            </a:r>
          </a:p>
          <a:p>
            <a:pPr>
              <a:buNone/>
            </a:pPr>
            <a:endParaRPr lang="tr-TR" sz="2400" b="1" dirty="0" smtClean="0"/>
          </a:p>
          <a:p>
            <a:pPr>
              <a:buNone/>
            </a:pPr>
            <a:r>
              <a:rPr lang="tr-TR" sz="2400" b="1" dirty="0" smtClean="0"/>
              <a:t>  </a:t>
            </a:r>
            <a:r>
              <a:rPr lang="tr-TR" sz="2400" dirty="0" smtClean="0"/>
              <a:t>a) yalnız I     b) yalnız II     c) I ve II      d) II ve III      e) I,II ve III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/>
              <a:t>     </a:t>
            </a:r>
            <a:r>
              <a:rPr lang="tr-TR" sz="2400" b="1" dirty="0" smtClean="0"/>
              <a:t>3)</a:t>
            </a:r>
            <a:r>
              <a:rPr lang="tr-TR" sz="2400" dirty="0" smtClean="0"/>
              <a:t> İki yaşama birliğinin karşılaştığı yere yani yaşama birliklerinin sınırlarının kesiştiği yere ekoton adı verilir. </a:t>
            </a:r>
          </a:p>
          <a:p>
            <a:pPr>
              <a:buNone/>
            </a:pPr>
            <a:r>
              <a:rPr lang="tr-TR" sz="2400" dirty="0" smtClean="0"/>
              <a:t>     </a:t>
            </a:r>
            <a:r>
              <a:rPr lang="tr-TR" sz="2400" b="1" dirty="0" smtClean="0"/>
              <a:t>Buna göre,</a:t>
            </a:r>
          </a:p>
          <a:p>
            <a:pPr>
              <a:buNone/>
            </a:pPr>
            <a:r>
              <a:rPr lang="tr-TR" sz="2400" b="1" dirty="0" smtClean="0"/>
              <a:t>      </a:t>
            </a:r>
            <a:r>
              <a:rPr lang="tr-TR" sz="2400" dirty="0" smtClean="0"/>
              <a:t>I. Ekotonlar iki yaşama birliği içindeki en uygun alanlardır.</a:t>
            </a:r>
          </a:p>
          <a:p>
            <a:pPr>
              <a:buNone/>
            </a:pPr>
            <a:r>
              <a:rPr lang="tr-TR" sz="2400" dirty="0" smtClean="0"/>
              <a:t>      II. Canlı çeşitliliği ekotonlarda daha fazladır.</a:t>
            </a:r>
          </a:p>
          <a:p>
            <a:pPr>
              <a:buNone/>
            </a:pPr>
            <a:r>
              <a:rPr lang="tr-TR" sz="2400" dirty="0" smtClean="0"/>
              <a:t>      III. Bir türe ait populasyonlardan ekotonlarda yaşayanlar daha fazla birey sayısına sahiptir.</a:t>
            </a:r>
          </a:p>
          <a:p>
            <a:pPr>
              <a:buNone/>
            </a:pPr>
            <a:r>
              <a:rPr lang="tr-TR" sz="2400" dirty="0" smtClean="0"/>
              <a:t>     </a:t>
            </a:r>
            <a:r>
              <a:rPr lang="tr-TR" sz="2400" b="1" dirty="0" smtClean="0"/>
              <a:t>yargılarından hangileri doğrudur?</a:t>
            </a:r>
          </a:p>
          <a:p>
            <a:pPr>
              <a:buNone/>
            </a:pPr>
            <a:r>
              <a:rPr lang="tr-TR" sz="2400" b="1" dirty="0" smtClean="0"/>
              <a:t>  </a:t>
            </a:r>
            <a:r>
              <a:rPr lang="tr-TR" sz="2400" dirty="0" smtClean="0"/>
              <a:t>a) yalnız I     b) yalnız II     c) I ve II      d) II ve III     e) I,II ve III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/>
              <a:t>  </a:t>
            </a:r>
            <a:r>
              <a:rPr lang="tr-TR" sz="2400" b="1" dirty="0" smtClean="0"/>
              <a:t>4)</a:t>
            </a:r>
            <a:r>
              <a:rPr lang="tr-TR" sz="2400" dirty="0" smtClean="0"/>
              <a:t> Aşağıdaki habitatlardan hangisinde biyoçeşitlilik diğerlerine göre daha fazla olabilir?</a:t>
            </a:r>
          </a:p>
          <a:p>
            <a:pPr>
              <a:buNone/>
            </a:pPr>
            <a:r>
              <a:rPr lang="tr-TR" sz="2400" dirty="0" smtClean="0"/>
              <a:t>    </a:t>
            </a:r>
          </a:p>
          <a:p>
            <a:pPr>
              <a:buNone/>
            </a:pPr>
            <a:r>
              <a:rPr lang="tr-TR" sz="2400" dirty="0" smtClean="0"/>
              <a:t>     a) Çöl ekosistemi </a:t>
            </a:r>
          </a:p>
          <a:p>
            <a:pPr>
              <a:buNone/>
            </a:pPr>
            <a:r>
              <a:rPr lang="tr-TR" sz="2400" dirty="0" smtClean="0"/>
              <a:t>     b) Toprağın derinliklerinde</a:t>
            </a:r>
          </a:p>
          <a:p>
            <a:pPr>
              <a:buNone/>
            </a:pPr>
            <a:r>
              <a:rPr lang="tr-TR" sz="2400" dirty="0" smtClean="0"/>
              <a:t>     c) Göl ekosisteminde</a:t>
            </a:r>
          </a:p>
          <a:p>
            <a:pPr>
              <a:buNone/>
            </a:pPr>
            <a:r>
              <a:rPr lang="tr-TR" sz="2400" dirty="0" smtClean="0"/>
              <a:t>     d) Buzul ortamlarda </a:t>
            </a:r>
          </a:p>
          <a:p>
            <a:pPr>
              <a:buNone/>
            </a:pPr>
            <a:r>
              <a:rPr lang="tr-TR" sz="2400" dirty="0" smtClean="0"/>
              <a:t>     e) Tuzlanmış sularda 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/>
              <a:t> </a:t>
            </a:r>
            <a:r>
              <a:rPr lang="tr-TR" sz="2400" b="1" dirty="0" smtClean="0"/>
              <a:t> 5) </a:t>
            </a:r>
            <a:r>
              <a:rPr lang="tr-TR" sz="2400" dirty="0" smtClean="0"/>
              <a:t>Şekilde ekolojik organizasyon ile ilgili birimler verilmiştir.</a:t>
            </a:r>
          </a:p>
        </p:txBody>
      </p:sp>
      <p:sp>
        <p:nvSpPr>
          <p:cNvPr id="4" name="3 Oval"/>
          <p:cNvSpPr/>
          <p:nvPr/>
        </p:nvSpPr>
        <p:spPr>
          <a:xfrm>
            <a:off x="1979712" y="1484784"/>
            <a:ext cx="3456384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4 Bulut"/>
          <p:cNvSpPr/>
          <p:nvPr/>
        </p:nvSpPr>
        <p:spPr>
          <a:xfrm>
            <a:off x="2339752" y="1700808"/>
            <a:ext cx="2664296" cy="12241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5 Akış Çizelgesi: Bağlayıcı"/>
          <p:cNvSpPr/>
          <p:nvPr/>
        </p:nvSpPr>
        <p:spPr>
          <a:xfrm>
            <a:off x="2771800" y="2204864"/>
            <a:ext cx="432048" cy="43204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7" name="6 Akış Çizelgesi: Bağlayıcı"/>
          <p:cNvSpPr/>
          <p:nvPr/>
        </p:nvSpPr>
        <p:spPr>
          <a:xfrm>
            <a:off x="3059832" y="2204864"/>
            <a:ext cx="432048" cy="43204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8" name="7 Akış Çizelgesi: Bağlayıcı"/>
          <p:cNvSpPr/>
          <p:nvPr/>
        </p:nvSpPr>
        <p:spPr>
          <a:xfrm>
            <a:off x="3419872" y="2132856"/>
            <a:ext cx="432048" cy="50405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9" name="8 Akış Çizelgesi: Bağlayıcı"/>
          <p:cNvSpPr/>
          <p:nvPr/>
        </p:nvSpPr>
        <p:spPr>
          <a:xfrm>
            <a:off x="3707904" y="2132856"/>
            <a:ext cx="457200" cy="50405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sp>
        <p:nvSpPr>
          <p:cNvPr id="10" name="9 Akış Çizelgesi: Bağlayıcı"/>
          <p:cNvSpPr/>
          <p:nvPr/>
        </p:nvSpPr>
        <p:spPr>
          <a:xfrm flipH="1">
            <a:off x="4067939" y="2132856"/>
            <a:ext cx="504060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2" name="11 Düz Bağlayıcı"/>
          <p:cNvCxnSpPr>
            <a:stCxn id="6" idx="1"/>
          </p:cNvCxnSpPr>
          <p:nvPr/>
        </p:nvCxnSpPr>
        <p:spPr>
          <a:xfrm flipH="1" flipV="1">
            <a:off x="2195736" y="1556792"/>
            <a:ext cx="639336" cy="71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Bağlayıcı"/>
          <p:cNvCxnSpPr>
            <a:stCxn id="7" idx="0"/>
          </p:cNvCxnSpPr>
          <p:nvPr/>
        </p:nvCxnSpPr>
        <p:spPr>
          <a:xfrm flipH="1" flipV="1">
            <a:off x="2123728" y="1484784"/>
            <a:ext cx="115212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Bağlayıcı"/>
          <p:cNvCxnSpPr>
            <a:stCxn id="8" idx="0"/>
          </p:cNvCxnSpPr>
          <p:nvPr/>
        </p:nvCxnSpPr>
        <p:spPr>
          <a:xfrm flipH="1" flipV="1">
            <a:off x="2195736" y="1484784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1979712" y="13407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</a:t>
            </a:r>
            <a:endParaRPr lang="tr-TR" dirty="0"/>
          </a:p>
        </p:txBody>
      </p:sp>
      <p:cxnSp>
        <p:nvCxnSpPr>
          <p:cNvPr id="20" name="19 Düz Bağlayıcı"/>
          <p:cNvCxnSpPr/>
          <p:nvPr/>
        </p:nvCxnSpPr>
        <p:spPr>
          <a:xfrm flipV="1">
            <a:off x="3995936" y="134076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>
            <a:stCxn id="4" idx="7"/>
          </p:cNvCxnSpPr>
          <p:nvPr/>
        </p:nvCxnSpPr>
        <p:spPr>
          <a:xfrm flipV="1">
            <a:off x="4929920" y="1556793"/>
            <a:ext cx="146136" cy="15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Metin kutusu"/>
          <p:cNvSpPr txBox="1"/>
          <p:nvPr/>
        </p:nvSpPr>
        <p:spPr>
          <a:xfrm>
            <a:off x="3923928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II</a:t>
            </a:r>
            <a:endParaRPr lang="tr-TR" dirty="0"/>
          </a:p>
        </p:txBody>
      </p:sp>
      <p:sp>
        <p:nvSpPr>
          <p:cNvPr id="24" name="23 Metin kutusu"/>
          <p:cNvSpPr txBox="1"/>
          <p:nvPr/>
        </p:nvSpPr>
        <p:spPr>
          <a:xfrm>
            <a:off x="5076056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III</a:t>
            </a:r>
            <a:endParaRPr lang="tr-TR" dirty="0"/>
          </a:p>
        </p:txBody>
      </p:sp>
      <p:sp>
        <p:nvSpPr>
          <p:cNvPr id="25" name="24 Metin kutusu"/>
          <p:cNvSpPr txBox="1"/>
          <p:nvPr/>
        </p:nvSpPr>
        <p:spPr>
          <a:xfrm>
            <a:off x="611560" y="364502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Buna göre, şekil üzerinde numaralandırılan ekolojik  birimler aşağıdakilerden hangisini ifade eder?</a:t>
            </a:r>
          </a:p>
          <a:p>
            <a:r>
              <a:rPr lang="tr-TR" sz="2400" b="1" dirty="0" smtClean="0"/>
              <a:t>                 I                       II                        III</a:t>
            </a:r>
          </a:p>
          <a:p>
            <a:r>
              <a:rPr lang="tr-TR" sz="2400" b="1" dirty="0" smtClean="0"/>
              <a:t>  a)   </a:t>
            </a:r>
            <a:r>
              <a:rPr lang="tr-TR" sz="2400" dirty="0" smtClean="0"/>
              <a:t>ekosistem           populasyon        komünite</a:t>
            </a:r>
            <a:r>
              <a:rPr lang="tr-TR" sz="2400" b="1" dirty="0" smtClean="0"/>
              <a:t>   </a:t>
            </a:r>
          </a:p>
          <a:p>
            <a:r>
              <a:rPr lang="tr-TR" sz="2400" b="1" dirty="0" smtClean="0"/>
              <a:t>  b)   </a:t>
            </a:r>
            <a:r>
              <a:rPr lang="tr-TR" sz="2400" dirty="0" smtClean="0"/>
              <a:t>populasyon         ekosistem          komünite</a:t>
            </a:r>
            <a:endParaRPr lang="tr-TR" sz="2400" b="1" dirty="0" smtClean="0"/>
          </a:p>
          <a:p>
            <a:r>
              <a:rPr lang="tr-TR" sz="2400" b="1" dirty="0" smtClean="0"/>
              <a:t>  c)   </a:t>
            </a:r>
            <a:r>
              <a:rPr lang="tr-TR" sz="2400" dirty="0" smtClean="0"/>
              <a:t>ekosistem           komünite            populasyon</a:t>
            </a:r>
            <a:r>
              <a:rPr lang="tr-TR" sz="2400" b="1" dirty="0" smtClean="0"/>
              <a:t>   </a:t>
            </a:r>
          </a:p>
          <a:p>
            <a:r>
              <a:rPr lang="tr-TR" sz="2400" b="1" dirty="0" smtClean="0"/>
              <a:t>  d)</a:t>
            </a:r>
            <a:r>
              <a:rPr lang="tr-TR" sz="2400" dirty="0" smtClean="0"/>
              <a:t>   populasyon         komünite            ekosistem</a:t>
            </a:r>
            <a:endParaRPr lang="tr-TR" sz="2400" b="1" dirty="0" smtClean="0"/>
          </a:p>
          <a:p>
            <a:r>
              <a:rPr lang="tr-TR" sz="2400" b="1" dirty="0" smtClean="0"/>
              <a:t>  e)   </a:t>
            </a:r>
            <a:r>
              <a:rPr lang="tr-TR" sz="2400" dirty="0" smtClean="0"/>
              <a:t>komünite            ekosistem           populasyon</a:t>
            </a:r>
            <a:endParaRPr lang="tr-TR" sz="2400" b="1" dirty="0" smtClean="0"/>
          </a:p>
          <a:p>
            <a:r>
              <a:rPr lang="tr-TR" sz="2400" b="1" dirty="0" smtClean="0"/>
              <a:t>     </a:t>
            </a:r>
          </a:p>
          <a:p>
            <a:endParaRPr lang="tr-TR" sz="2400" dirty="0"/>
          </a:p>
        </p:txBody>
      </p:sp>
      <p:cxnSp>
        <p:nvCxnSpPr>
          <p:cNvPr id="21" name="20 Düz Bağlayıcı"/>
          <p:cNvCxnSpPr/>
          <p:nvPr/>
        </p:nvCxnSpPr>
        <p:spPr>
          <a:xfrm>
            <a:off x="1403648" y="4797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Bağlayıcı"/>
          <p:cNvCxnSpPr/>
          <p:nvPr/>
        </p:nvCxnSpPr>
        <p:spPr>
          <a:xfrm>
            <a:off x="3491880" y="479715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Düz Bağlayıcı"/>
          <p:cNvCxnSpPr/>
          <p:nvPr/>
        </p:nvCxnSpPr>
        <p:spPr>
          <a:xfrm>
            <a:off x="5508104" y="4797152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/>
              <a:t>    6)</a:t>
            </a:r>
            <a:r>
              <a:rPr lang="tr-TR" sz="2400" dirty="0" smtClean="0"/>
              <a:t>  </a:t>
            </a:r>
            <a:r>
              <a:rPr lang="tr-TR" sz="2400" b="1" dirty="0" smtClean="0"/>
              <a:t>Komünite ve ekosistem ile ilgili olarak;</a:t>
            </a:r>
          </a:p>
          <a:p>
            <a:pPr>
              <a:buNone/>
            </a:pPr>
            <a:r>
              <a:rPr lang="tr-TR" sz="2400" b="1" dirty="0" smtClean="0"/>
              <a:t>           </a:t>
            </a:r>
            <a:r>
              <a:rPr lang="tr-TR" sz="2400" dirty="0" smtClean="0"/>
              <a:t>I.   Tek türe ait canlılar farklı alanlarda farklı komüniteler     	oluşturabilir.</a:t>
            </a:r>
          </a:p>
          <a:p>
            <a:pPr>
              <a:buNone/>
            </a:pPr>
            <a:r>
              <a:rPr lang="tr-TR" sz="2400" dirty="0" smtClean="0"/>
              <a:t>          II.   Bir komünitede bitki ve hayvan populasyonları 	bulunabilir.</a:t>
            </a:r>
          </a:p>
          <a:p>
            <a:pPr>
              <a:buNone/>
            </a:pPr>
            <a:r>
              <a:rPr lang="tr-TR" sz="2400" dirty="0" smtClean="0"/>
              <a:t>          III.  Her ekosistem canlı ve cansız çevrenin bütününden 	oluşur.</a:t>
            </a:r>
          </a:p>
          <a:p>
            <a:pPr>
              <a:buNone/>
            </a:pPr>
            <a:r>
              <a:rPr lang="tr-TR" sz="2400" dirty="0" smtClean="0"/>
              <a:t>      </a:t>
            </a:r>
            <a:r>
              <a:rPr lang="tr-TR" sz="2400" b="1" dirty="0" smtClean="0"/>
              <a:t>açıklamalarından  hangileri doğrudur?</a:t>
            </a:r>
          </a:p>
          <a:p>
            <a:pPr>
              <a:buNone/>
            </a:pPr>
            <a:r>
              <a:rPr lang="tr-TR" sz="2400" b="1" dirty="0" smtClean="0"/>
              <a:t>     a) </a:t>
            </a:r>
            <a:r>
              <a:rPr lang="tr-TR" sz="2400" dirty="0" smtClean="0"/>
              <a:t>yalnız II</a:t>
            </a:r>
            <a:r>
              <a:rPr lang="tr-TR" sz="2400" b="1" dirty="0" smtClean="0"/>
              <a:t>       b) </a:t>
            </a:r>
            <a:r>
              <a:rPr lang="tr-TR" sz="2400" dirty="0" smtClean="0"/>
              <a:t>yalnız III</a:t>
            </a:r>
            <a:r>
              <a:rPr lang="tr-TR" sz="2400" b="1" dirty="0" smtClean="0"/>
              <a:t>     c) </a:t>
            </a:r>
            <a:r>
              <a:rPr lang="tr-TR" sz="2400" dirty="0" smtClean="0"/>
              <a:t>I ve II</a:t>
            </a:r>
            <a:r>
              <a:rPr lang="tr-TR" sz="2400" b="1" dirty="0" smtClean="0"/>
              <a:t>       d) </a:t>
            </a:r>
            <a:r>
              <a:rPr lang="tr-TR" sz="2400" dirty="0" smtClean="0"/>
              <a:t>II ve III</a:t>
            </a:r>
            <a:r>
              <a:rPr lang="tr-TR" sz="2400" b="1" dirty="0" smtClean="0"/>
              <a:t>    e) </a:t>
            </a:r>
            <a:r>
              <a:rPr lang="tr-TR" sz="2400" dirty="0" smtClean="0"/>
              <a:t>I,II ve III</a:t>
            </a:r>
            <a:r>
              <a:rPr lang="tr-TR" sz="2400" b="1" dirty="0" smtClean="0"/>
              <a:t>       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 </a:t>
            </a:r>
            <a:r>
              <a:rPr lang="tr-TR" sz="2400" b="1" dirty="0" smtClean="0"/>
              <a:t>7) Belirli bir populasyonda yaşayan bireylerin,</a:t>
            </a:r>
          </a:p>
          <a:p>
            <a:pPr>
              <a:buNone/>
            </a:pPr>
            <a:r>
              <a:rPr lang="tr-TR" sz="2400" dirty="0" smtClean="0"/>
              <a:t>        I.  Türleri</a:t>
            </a:r>
          </a:p>
          <a:p>
            <a:pPr>
              <a:buNone/>
            </a:pPr>
            <a:r>
              <a:rPr lang="tr-TR" sz="2400" dirty="0" smtClean="0"/>
              <a:t>       II.	Boşaltım atığı</a:t>
            </a:r>
          </a:p>
          <a:p>
            <a:pPr>
              <a:buNone/>
            </a:pPr>
            <a:r>
              <a:rPr lang="tr-TR" sz="2400" dirty="0" smtClean="0"/>
              <a:t>      III.	Kromozom sayısı</a:t>
            </a:r>
          </a:p>
          <a:p>
            <a:pPr>
              <a:buNone/>
            </a:pPr>
            <a:r>
              <a:rPr lang="tr-TR" sz="2400" dirty="0" smtClean="0"/>
              <a:t>      IV.	Alemleri</a:t>
            </a:r>
          </a:p>
          <a:p>
            <a:pPr>
              <a:buNone/>
            </a:pPr>
            <a:r>
              <a:rPr lang="tr-TR" sz="2400" dirty="0" smtClean="0"/>
              <a:t>      </a:t>
            </a:r>
            <a:r>
              <a:rPr lang="tr-TR" sz="2400" b="1" dirty="0" smtClean="0"/>
              <a:t>gibi özelliklerinden hangilerinin kesin olarak aynı olması beklenir?</a:t>
            </a:r>
          </a:p>
          <a:p>
            <a:pPr>
              <a:buNone/>
            </a:pPr>
            <a:r>
              <a:rPr lang="tr-TR" sz="2400" b="1" dirty="0" smtClean="0"/>
              <a:t>     </a:t>
            </a:r>
            <a:r>
              <a:rPr lang="tr-TR" sz="2400" dirty="0" smtClean="0"/>
              <a:t>a)I ve II      b)I ve IV    c)I,II ve IV    d)II,III ve IV   e)I,II,III ve IV   </a:t>
            </a:r>
            <a:endParaRPr lang="tr-T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  <a:r>
              <a:rPr lang="tr-TR" sz="2400" b="1" dirty="0" smtClean="0"/>
              <a:t>8) </a:t>
            </a:r>
            <a:r>
              <a:rPr lang="tr-TR" sz="2400" dirty="0" smtClean="0"/>
              <a:t>Canlıların birbirleriyle ve çevresiyle olan ilişkilerini inceleyen bilim dalına ekoloji denir.</a:t>
            </a:r>
          </a:p>
          <a:p>
            <a:pPr>
              <a:buNone/>
            </a:pPr>
            <a:r>
              <a:rPr lang="tr-TR" sz="2400" dirty="0" smtClean="0"/>
              <a:t>     </a:t>
            </a:r>
          </a:p>
          <a:p>
            <a:pPr>
              <a:buNone/>
            </a:pPr>
            <a:r>
              <a:rPr lang="tr-TR" sz="2400" dirty="0" smtClean="0"/>
              <a:t>     </a:t>
            </a:r>
            <a:r>
              <a:rPr lang="tr-TR" sz="2400" b="1" dirty="0" smtClean="0"/>
              <a:t>Ekoloji,</a:t>
            </a:r>
          </a:p>
          <a:p>
            <a:pPr>
              <a:buNone/>
            </a:pPr>
            <a:r>
              <a:rPr lang="tr-TR" sz="2400" b="1" dirty="0" smtClean="0"/>
              <a:t>     </a:t>
            </a:r>
            <a:r>
              <a:rPr lang="tr-TR" sz="2400" dirty="0" smtClean="0"/>
              <a:t>I. Zooloji</a:t>
            </a:r>
          </a:p>
          <a:p>
            <a:pPr>
              <a:buNone/>
            </a:pPr>
            <a:r>
              <a:rPr lang="tr-TR" sz="2400" dirty="0" smtClean="0"/>
              <a:t>    II. Mikrobiyoloji</a:t>
            </a:r>
          </a:p>
          <a:p>
            <a:pPr>
              <a:buNone/>
            </a:pPr>
            <a:r>
              <a:rPr lang="tr-TR" sz="2400" dirty="0" smtClean="0"/>
              <a:t>   III. İstatistik</a:t>
            </a:r>
          </a:p>
          <a:p>
            <a:pPr>
              <a:buNone/>
            </a:pPr>
            <a:r>
              <a:rPr lang="tr-TR" sz="2400" dirty="0" smtClean="0"/>
              <a:t>   IV. Coğrafya</a:t>
            </a:r>
          </a:p>
          <a:p>
            <a:pPr>
              <a:buNone/>
            </a:pPr>
            <a:r>
              <a:rPr lang="tr-TR" sz="2400" b="1" dirty="0" smtClean="0"/>
              <a:t>  bilim dallarından hangileriyle ilişki halindedir?</a:t>
            </a:r>
          </a:p>
          <a:p>
            <a:pPr>
              <a:buNone/>
            </a:pPr>
            <a:r>
              <a:rPr lang="tr-TR" sz="2400" dirty="0" smtClean="0"/>
              <a:t>   a) Yalnız I    b)I ve II   c) II ve IV     d) I,II ve IV      e) I,II,III ve IV</a:t>
            </a:r>
          </a:p>
          <a:p>
            <a:pPr>
              <a:buNone/>
            </a:pP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ETKİNLİKLER: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99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720606">
                <a:tc>
                  <a:txBody>
                    <a:bodyPr/>
                    <a:lstStyle/>
                    <a:p>
                      <a:r>
                        <a:rPr lang="tr-TR" dirty="0" smtClean="0"/>
                        <a:t>1)Her</a:t>
                      </a:r>
                      <a:r>
                        <a:rPr lang="tr-TR" baseline="0" dirty="0" smtClean="0"/>
                        <a:t> populasyona ait bireyler doğada kendine özgü koşulları olan ortamlarda barınır.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a)Komünite</a:t>
                      </a:r>
                      <a:endParaRPr lang="tr-TR" dirty="0"/>
                    </a:p>
                  </a:txBody>
                  <a:tcPr/>
                </a:tc>
              </a:tr>
              <a:tr h="720606">
                <a:tc>
                  <a:txBody>
                    <a:bodyPr/>
                    <a:lstStyle/>
                    <a:p>
                      <a:r>
                        <a:rPr lang="tr-TR" dirty="0" smtClean="0"/>
                        <a:t>2)Belirli sınırlar içerisinde yaşayan, aynı türe ait canlı topluluğudur.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b)Habitat</a:t>
                      </a:r>
                      <a:endParaRPr lang="tr-TR" dirty="0"/>
                    </a:p>
                  </a:txBody>
                  <a:tcPr/>
                </a:tc>
              </a:tr>
              <a:tr h="720606">
                <a:tc>
                  <a:txBody>
                    <a:bodyPr/>
                    <a:lstStyle/>
                    <a:p>
                      <a:r>
                        <a:rPr lang="tr-TR" dirty="0" smtClean="0"/>
                        <a:t>3)Belirli bir alanda bulunan,</a:t>
                      </a:r>
                      <a:r>
                        <a:rPr lang="tr-TR" baseline="0" dirty="0" smtClean="0"/>
                        <a:t> uyumlu populasyonların oluşturduğu topluluktur.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c)Populasyon</a:t>
                      </a:r>
                      <a:endParaRPr lang="tr-TR" dirty="0"/>
                    </a:p>
                  </a:txBody>
                  <a:tcPr/>
                </a:tc>
              </a:tr>
              <a:tr h="720606">
                <a:tc>
                  <a:txBody>
                    <a:bodyPr/>
                    <a:lstStyle/>
                    <a:p>
                      <a:r>
                        <a:rPr lang="tr-TR" dirty="0" smtClean="0"/>
                        <a:t>4)Birbirine benzeyen ve kendi aralarında çiftleştiklerinde</a:t>
                      </a:r>
                      <a:r>
                        <a:rPr lang="tr-TR" baseline="0" dirty="0" smtClean="0"/>
                        <a:t> yeni bireyler oluşturabilen canlı guruplarıdır.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d)Ekosistem</a:t>
                      </a:r>
                      <a:endParaRPr lang="tr-TR" dirty="0"/>
                    </a:p>
                  </a:txBody>
                  <a:tcPr/>
                </a:tc>
              </a:tr>
              <a:tr h="720606">
                <a:tc>
                  <a:txBody>
                    <a:bodyPr/>
                    <a:lstStyle/>
                    <a:p>
                      <a:r>
                        <a:rPr lang="tr-TR" dirty="0" smtClean="0"/>
                        <a:t>5)Belirli</a:t>
                      </a:r>
                      <a:r>
                        <a:rPr lang="tr-TR" baseline="0" dirty="0" smtClean="0"/>
                        <a:t> bir bölgedeki canlılarla cansız varlıkların birlikte oluşturduğu ortamdır.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e)Tür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17140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  </a:t>
            </a:r>
            <a:r>
              <a:rPr lang="tr-TR" sz="2400" b="1" dirty="0" smtClean="0"/>
              <a:t>9)  </a:t>
            </a:r>
            <a:r>
              <a:rPr lang="tr-TR" sz="2400" dirty="0" smtClean="0"/>
              <a:t>Yandaki şekilde iki farklı komünite </a:t>
            </a:r>
          </a:p>
          <a:p>
            <a:pPr>
              <a:buNone/>
            </a:pPr>
            <a:r>
              <a:rPr lang="tr-TR" sz="2400" b="1" dirty="0" smtClean="0"/>
              <a:t>        </a:t>
            </a:r>
            <a:r>
              <a:rPr lang="tr-TR" sz="2400" dirty="0" smtClean="0"/>
              <a:t>olan komünite I ve komünite II’nin</a:t>
            </a:r>
          </a:p>
          <a:p>
            <a:pPr>
              <a:buNone/>
            </a:pPr>
            <a:r>
              <a:rPr lang="tr-TR" sz="2400" b="1" dirty="0" smtClean="0"/>
              <a:t>        </a:t>
            </a:r>
            <a:r>
              <a:rPr lang="tr-TR" sz="2400" dirty="0" smtClean="0"/>
              <a:t>kesişim bölgeleri verilmiştir.</a:t>
            </a:r>
          </a:p>
          <a:p>
            <a:pPr>
              <a:buNone/>
            </a:pPr>
            <a:r>
              <a:rPr lang="tr-TR" sz="2400" b="1" dirty="0" smtClean="0"/>
              <a:t>        Buna göre;  </a:t>
            </a:r>
          </a:p>
          <a:p>
            <a:pPr>
              <a:buNone/>
            </a:pPr>
            <a:r>
              <a:rPr lang="tr-TR" sz="2400" b="1" dirty="0" smtClean="0"/>
              <a:t>		</a:t>
            </a:r>
            <a:r>
              <a:rPr lang="tr-TR" sz="2400" dirty="0" smtClean="0"/>
              <a:t>I.  Taralı bölgeye biyotop denir.</a:t>
            </a:r>
          </a:p>
          <a:p>
            <a:pPr>
              <a:buNone/>
            </a:pPr>
            <a:r>
              <a:rPr lang="tr-TR" sz="2400" dirty="0" smtClean="0"/>
              <a:t>		II.  Komünitelerin kesiştikleri bölgede </a:t>
            </a:r>
          </a:p>
          <a:p>
            <a:pPr>
              <a:buNone/>
            </a:pPr>
            <a:r>
              <a:rPr lang="tr-TR" sz="2400" dirty="0" smtClean="0"/>
              <a:t>		      tür çeşitliliği fazladır.</a:t>
            </a:r>
          </a:p>
          <a:p>
            <a:pPr>
              <a:buNone/>
            </a:pPr>
            <a:r>
              <a:rPr lang="tr-TR" sz="2400" dirty="0" smtClean="0"/>
              <a:t>		III. Taralı bölge dışındaki bireylerin hoşgörüsü zayıftır.</a:t>
            </a:r>
          </a:p>
          <a:p>
            <a:pPr>
              <a:buNone/>
            </a:pPr>
            <a:r>
              <a:rPr lang="tr-TR" sz="2400" dirty="0" smtClean="0"/>
              <a:t>        </a:t>
            </a:r>
            <a:r>
              <a:rPr lang="tr-TR" sz="2400" b="1" dirty="0" smtClean="0"/>
              <a:t>açıklamalardan hangileri doğrudur?</a:t>
            </a:r>
          </a:p>
          <a:p>
            <a:pPr>
              <a:buNone/>
            </a:pPr>
            <a:r>
              <a:rPr lang="tr-TR" sz="2400" dirty="0" smtClean="0"/>
              <a:t>     a) yalnız I      b) yalnız II       c) yalnız III      d) I ve II        e) II ve III</a:t>
            </a:r>
          </a:p>
          <a:p>
            <a:pPr>
              <a:buNone/>
            </a:pPr>
            <a:endParaRPr lang="tr-TR" sz="2400" b="1" dirty="0" smtClean="0"/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        </a:t>
            </a:r>
            <a:endParaRPr lang="tr-TR" dirty="0"/>
          </a:p>
        </p:txBody>
      </p:sp>
      <p:pic>
        <p:nvPicPr>
          <p:cNvPr id="1026" name="Picture 2" descr="C:\Users\HİLAL\Desktop\Adsız.png"/>
          <p:cNvPicPr>
            <a:picLocks noChangeAspect="1" noChangeArrowheads="1"/>
          </p:cNvPicPr>
          <p:nvPr/>
        </p:nvPicPr>
        <p:blipFill>
          <a:blip r:embed="rId2" cstate="print"/>
          <a:srcRect l="30769" t="29077" r="49573" b="33539"/>
          <a:stretch>
            <a:fillRect/>
          </a:stretch>
        </p:blipFill>
        <p:spPr bwMode="auto">
          <a:xfrm>
            <a:off x="6372200" y="1340768"/>
            <a:ext cx="2016224" cy="2232248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572412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Komünite I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7452320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Komünite II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 </a:t>
            </a:r>
            <a:r>
              <a:rPr lang="tr-TR" sz="2400" b="1" dirty="0" smtClean="0"/>
              <a:t>10) Ekolojinin inceleme alanına,</a:t>
            </a:r>
          </a:p>
          <a:p>
            <a:pPr>
              <a:buNone/>
            </a:pPr>
            <a:r>
              <a:rPr lang="tr-TR" sz="2400" b="1" dirty="0" smtClean="0"/>
              <a:t>       </a:t>
            </a:r>
            <a:r>
              <a:rPr lang="tr-TR" sz="2400" dirty="0" smtClean="0"/>
              <a:t>I.Canlıların birbirleri ile olan ilişkisi</a:t>
            </a:r>
          </a:p>
          <a:p>
            <a:pPr>
              <a:buNone/>
            </a:pPr>
            <a:r>
              <a:rPr lang="tr-TR" sz="2400" dirty="0" smtClean="0"/>
              <a:t>      II. Canlıların çevre ile olan ilişkisi</a:t>
            </a:r>
          </a:p>
          <a:p>
            <a:pPr>
              <a:buNone/>
            </a:pPr>
            <a:r>
              <a:rPr lang="tr-TR" sz="2400" dirty="0" smtClean="0"/>
              <a:t>     III. Çevrenin yapısı</a:t>
            </a:r>
          </a:p>
          <a:p>
            <a:pPr>
              <a:buNone/>
            </a:pPr>
            <a:r>
              <a:rPr lang="tr-TR" sz="2400" dirty="0" smtClean="0"/>
              <a:t>         </a:t>
            </a:r>
            <a:r>
              <a:rPr lang="tr-TR" sz="2400" b="1" dirty="0" smtClean="0"/>
              <a:t>verilenlerden hangileri girer ?</a:t>
            </a:r>
          </a:p>
          <a:p>
            <a:pPr>
              <a:buNone/>
            </a:pPr>
            <a:r>
              <a:rPr lang="tr-TR" sz="2400" b="1" dirty="0" smtClean="0"/>
              <a:t>    </a:t>
            </a:r>
            <a:r>
              <a:rPr lang="tr-TR" sz="2400" dirty="0" smtClean="0"/>
              <a:t>a) yalnız I     b) yalnız II   c) yalnız III    d) I ve II    e) I,II ve III</a:t>
            </a:r>
            <a:endParaRPr lang="tr-TR" sz="2400" b="1" dirty="0" smtClean="0"/>
          </a:p>
          <a:p>
            <a:pPr>
              <a:buNone/>
            </a:pPr>
            <a:r>
              <a:rPr lang="tr-TR" sz="2400" b="1" dirty="0" smtClean="0"/>
              <a:t>     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Arial" pitchFamily="34" charset="0"/>
              <a:buChar char="•"/>
            </a:pPr>
            <a:r>
              <a:rPr lang="tr-TR" sz="2400" dirty="0" smtClean="0"/>
              <a:t>Aydoğan,M.,’Kampus Dershanesi 10.Sınıf Biyoloji Soru Bankası’,Eksen yay.,202-208,2011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tr-TR" sz="2400" dirty="0" smtClean="0"/>
              <a:t>Teker,S.,Özet,M.,Kuşak,A.,Erdoğan,T.,’Biyoloji Soru Bankası’,Zambak yay.,224-231,2010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tr-TR" sz="2400" dirty="0" smtClean="0"/>
              <a:t>Bostancı,B.,Kılıç,A.,’Çöz Bitir Soru Kitabı’,Eksen yay.,77-102,2012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tr-TR" sz="2400" dirty="0" smtClean="0"/>
              <a:t>Kolçak,A.,’10.Sınıf Biyoloji Soru Bankası’,Açı yay.,23-50,2012</a:t>
            </a:r>
          </a:p>
          <a:p>
            <a:pPr marL="457200" indent="-457200">
              <a:buNone/>
            </a:pPr>
            <a:endParaRPr lang="tr-TR" sz="2400" dirty="0" smtClean="0"/>
          </a:p>
          <a:p>
            <a:pPr marL="457200" indent="-457200">
              <a:buAutoNum type="arabicParenR"/>
            </a:pPr>
            <a:endParaRPr lang="tr-TR" sz="2400" dirty="0" smtClean="0"/>
          </a:p>
          <a:p>
            <a:pPr marL="457200" indent="-457200">
              <a:buAutoNum type="arabicParenR"/>
            </a:pPr>
            <a:endParaRPr lang="tr-T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sz="2400" dirty="0" smtClean="0"/>
          </a:p>
          <a:p>
            <a:r>
              <a:rPr lang="tr-TR" sz="2400" dirty="0" smtClean="0"/>
              <a:t>Çarşamba ovası ve Sultan Sazlığı ………………….örnek olabilir.</a:t>
            </a:r>
          </a:p>
          <a:p>
            <a:r>
              <a:rPr lang="tr-TR" sz="2400" dirty="0" smtClean="0"/>
              <a:t>Bozdağlar’daki kızıl çam ormanında yaşayan çam kese böcekleri ………………… örnektir.</a:t>
            </a:r>
          </a:p>
          <a:p>
            <a:r>
              <a:rPr lang="tr-TR" sz="2400" dirty="0" smtClean="0"/>
              <a:t>Kızılcahamam’daki alageyikler …………………. örnek olabilir.</a:t>
            </a:r>
          </a:p>
          <a:p>
            <a:r>
              <a:rPr lang="tr-TR" sz="2400" dirty="0" smtClean="0"/>
              <a:t>Belgrad ormanlarında yaşayan kuşlar,memeliler ve diğer canlılar …………………. örnek olabilir.</a:t>
            </a:r>
          </a:p>
          <a:p>
            <a:r>
              <a:rPr lang="tr-TR" sz="2400" dirty="0" smtClean="0"/>
              <a:t>Abant’taki Crocus abantentis bitkileri ………………. örnek olabilir.</a:t>
            </a:r>
          </a:p>
          <a:p>
            <a:endParaRPr lang="tr-TR" sz="2400" dirty="0"/>
          </a:p>
        </p:txBody>
      </p:sp>
      <p:sp>
        <p:nvSpPr>
          <p:cNvPr id="5" name="4 Akış Çizelgesi: Öteki İşlem"/>
          <p:cNvSpPr/>
          <p:nvPr/>
        </p:nvSpPr>
        <p:spPr>
          <a:xfrm>
            <a:off x="827584" y="1700808"/>
            <a:ext cx="1728192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POPÜLASYON</a:t>
            </a:r>
            <a:endParaRPr lang="tr-TR" dirty="0"/>
          </a:p>
        </p:txBody>
      </p:sp>
      <p:sp>
        <p:nvSpPr>
          <p:cNvPr id="6" name="5 Akış Çizelgesi: Öteki İşlem"/>
          <p:cNvSpPr/>
          <p:nvPr/>
        </p:nvSpPr>
        <p:spPr>
          <a:xfrm>
            <a:off x="3707904" y="1700808"/>
            <a:ext cx="180020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KOMÜNİTE</a:t>
            </a:r>
            <a:endParaRPr lang="tr-TR" dirty="0"/>
          </a:p>
        </p:txBody>
      </p:sp>
      <p:sp>
        <p:nvSpPr>
          <p:cNvPr id="7" name="6 Akış Çizelgesi: Öteki İşlem"/>
          <p:cNvSpPr/>
          <p:nvPr/>
        </p:nvSpPr>
        <p:spPr>
          <a:xfrm>
            <a:off x="6516216" y="1700808"/>
            <a:ext cx="1728192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EKOSİSTEM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Toros dağlarındaki toprak,su,bitkiler ve hayvanlar ………………. örnek olabilir.</a:t>
            </a:r>
          </a:p>
          <a:p>
            <a:r>
              <a:rPr lang="tr-TR" dirty="0" smtClean="0"/>
              <a:t>Hatay’daki böcekler,bitkiler ve memeliler …………… örnek olabilir.</a:t>
            </a:r>
          </a:p>
          <a:p>
            <a:r>
              <a:rPr lang="tr-TR" dirty="0" smtClean="0"/>
              <a:t>Van Gölü’nde yaşayan inci kefalleri …………….. örnek olabilir.</a:t>
            </a:r>
          </a:p>
          <a:p>
            <a:r>
              <a:rPr lang="tr-TR" dirty="0" smtClean="0"/>
              <a:t>Atlas Okyanusu’nda yaşayan balinalar ve bitkiler …………….. örnek olabilir.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Oval"/>
          <p:cNvSpPr/>
          <p:nvPr/>
        </p:nvSpPr>
        <p:spPr>
          <a:xfrm>
            <a:off x="611560" y="2276872"/>
            <a:ext cx="2232248" cy="20882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971600" y="256490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Dünya üzerinde  canlıların yaşadığı bütün alanlar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6" name="5 Oval"/>
          <p:cNvSpPr/>
          <p:nvPr/>
        </p:nvSpPr>
        <p:spPr>
          <a:xfrm>
            <a:off x="611560" y="0"/>
            <a:ext cx="2304256" cy="21328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Komünite içinde sayı ve faaliyetleri bakımından daha fazla göze çarpan türlere denir.</a:t>
            </a:r>
            <a:endParaRPr lang="tr-TR" dirty="0"/>
          </a:p>
        </p:txBody>
      </p:sp>
      <p:sp>
        <p:nvSpPr>
          <p:cNvPr id="7" name="6 Oval"/>
          <p:cNvSpPr/>
          <p:nvPr/>
        </p:nvSpPr>
        <p:spPr>
          <a:xfrm>
            <a:off x="683568" y="4509120"/>
            <a:ext cx="2376264" cy="21602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Bir komünitede baskın olan bir türün yerini çevre şartlarının etkisiyle zamanla başka bir türün alması olayı</a:t>
            </a:r>
          </a:p>
        </p:txBody>
      </p:sp>
      <p:sp>
        <p:nvSpPr>
          <p:cNvPr id="8" name="7 Patlama 1"/>
          <p:cNvSpPr/>
          <p:nvPr/>
        </p:nvSpPr>
        <p:spPr>
          <a:xfrm>
            <a:off x="5004048" y="332656"/>
            <a:ext cx="2160240" cy="180020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süksesyon </a:t>
            </a:r>
            <a:endParaRPr lang="tr-TR" dirty="0"/>
          </a:p>
        </p:txBody>
      </p:sp>
      <p:sp>
        <p:nvSpPr>
          <p:cNvPr id="9" name="8 Patlama 1"/>
          <p:cNvSpPr/>
          <p:nvPr/>
        </p:nvSpPr>
        <p:spPr>
          <a:xfrm>
            <a:off x="6588224" y="1628800"/>
            <a:ext cx="1944216" cy="1872208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komünite</a:t>
            </a:r>
            <a:endParaRPr lang="tr-TR" dirty="0"/>
          </a:p>
        </p:txBody>
      </p:sp>
      <p:sp>
        <p:nvSpPr>
          <p:cNvPr id="10" name="9 Patlama 1"/>
          <p:cNvSpPr/>
          <p:nvPr/>
        </p:nvSpPr>
        <p:spPr>
          <a:xfrm>
            <a:off x="4211960" y="4149080"/>
            <a:ext cx="2088232" cy="1728192"/>
          </a:xfrm>
          <a:prstGeom prst="irregularSeal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baskın tür</a:t>
            </a:r>
            <a:endParaRPr lang="tr-TR" dirty="0"/>
          </a:p>
        </p:txBody>
      </p:sp>
      <p:sp>
        <p:nvSpPr>
          <p:cNvPr id="11" name="10 Patlama 1"/>
          <p:cNvSpPr/>
          <p:nvPr/>
        </p:nvSpPr>
        <p:spPr>
          <a:xfrm>
            <a:off x="6588224" y="3933056"/>
            <a:ext cx="2160240" cy="187220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ekosfer</a:t>
            </a:r>
            <a:endParaRPr lang="tr-TR" dirty="0"/>
          </a:p>
        </p:txBody>
      </p:sp>
      <p:sp>
        <p:nvSpPr>
          <p:cNvPr id="13" name="12 Patlama 1"/>
          <p:cNvSpPr/>
          <p:nvPr/>
        </p:nvSpPr>
        <p:spPr>
          <a:xfrm>
            <a:off x="4067944" y="2060848"/>
            <a:ext cx="1944216" cy="1584176"/>
          </a:xfrm>
          <a:prstGeom prst="irregularSeal1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Ekosis-tem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Oval"/>
          <p:cNvSpPr/>
          <p:nvPr/>
        </p:nvSpPr>
        <p:spPr>
          <a:xfrm>
            <a:off x="755576" y="188640"/>
            <a:ext cx="2160240" cy="20882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Canlıların birbirleri ve çevreleri ile olan etkileşimini inceleyen bilim dalı</a:t>
            </a:r>
            <a:endParaRPr lang="tr-TR" dirty="0"/>
          </a:p>
        </p:txBody>
      </p:sp>
      <p:sp>
        <p:nvSpPr>
          <p:cNvPr id="5" name="4 Oval"/>
          <p:cNvSpPr/>
          <p:nvPr/>
        </p:nvSpPr>
        <p:spPr>
          <a:xfrm>
            <a:off x="755576" y="2420888"/>
            <a:ext cx="2088232" cy="19442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Canlıların ekosistemdeki görevi</a:t>
            </a:r>
            <a:endParaRPr lang="tr-TR" dirty="0"/>
          </a:p>
        </p:txBody>
      </p:sp>
      <p:sp>
        <p:nvSpPr>
          <p:cNvPr id="6" name="5 Oval"/>
          <p:cNvSpPr/>
          <p:nvPr/>
        </p:nvSpPr>
        <p:spPr>
          <a:xfrm>
            <a:off x="755576" y="4509120"/>
            <a:ext cx="2088232" cy="19442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Komünitelerin kesiştiği bölge</a:t>
            </a:r>
            <a:endParaRPr lang="tr-TR" dirty="0"/>
          </a:p>
        </p:txBody>
      </p:sp>
      <p:sp>
        <p:nvSpPr>
          <p:cNvPr id="7" name="6 Patlama 1"/>
          <p:cNvSpPr/>
          <p:nvPr/>
        </p:nvSpPr>
        <p:spPr>
          <a:xfrm>
            <a:off x="4211960" y="2204864"/>
            <a:ext cx="1944216" cy="2016224"/>
          </a:xfrm>
          <a:prstGeom prst="irregularSeal1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ekoton</a:t>
            </a:r>
            <a:endParaRPr lang="tr-TR" dirty="0"/>
          </a:p>
        </p:txBody>
      </p:sp>
      <p:sp>
        <p:nvSpPr>
          <p:cNvPr id="8" name="7 Patlama 1"/>
          <p:cNvSpPr/>
          <p:nvPr/>
        </p:nvSpPr>
        <p:spPr>
          <a:xfrm>
            <a:off x="6804248" y="2276872"/>
            <a:ext cx="1872208" cy="1944216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ekoloji</a:t>
            </a:r>
            <a:endParaRPr lang="tr-TR" dirty="0"/>
          </a:p>
        </p:txBody>
      </p:sp>
      <p:sp>
        <p:nvSpPr>
          <p:cNvPr id="9" name="8 Patlama 1"/>
          <p:cNvSpPr/>
          <p:nvPr/>
        </p:nvSpPr>
        <p:spPr>
          <a:xfrm>
            <a:off x="3995936" y="4509120"/>
            <a:ext cx="2016224" cy="1728192"/>
          </a:xfrm>
          <a:prstGeom prst="irregularSeal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Ekolojik niş</a:t>
            </a:r>
            <a:endParaRPr lang="tr-TR" dirty="0"/>
          </a:p>
        </p:txBody>
      </p:sp>
      <p:sp>
        <p:nvSpPr>
          <p:cNvPr id="10" name="9 Patlama 1"/>
          <p:cNvSpPr/>
          <p:nvPr/>
        </p:nvSpPr>
        <p:spPr>
          <a:xfrm>
            <a:off x="5220072" y="476672"/>
            <a:ext cx="1944216" cy="180020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Biyocoğ-rafya</a:t>
            </a:r>
            <a:endParaRPr lang="tr-TR" dirty="0"/>
          </a:p>
        </p:txBody>
      </p:sp>
      <p:sp>
        <p:nvSpPr>
          <p:cNvPr id="11" name="10 Patlama 1"/>
          <p:cNvSpPr/>
          <p:nvPr/>
        </p:nvSpPr>
        <p:spPr>
          <a:xfrm>
            <a:off x="6732240" y="4509120"/>
            <a:ext cx="1944216" cy="172819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biyotop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473935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1) Doğal denge canlıların birbirleriyle ve cansız çevre ile ilişkisi sağlıklı olduğunda sağlanır.   (…..)</a:t>
            </a:r>
          </a:p>
          <a:p>
            <a:r>
              <a:rPr lang="tr-TR" sz="2400" dirty="0" smtClean="0"/>
              <a:t>2) Popülasyon, belirli sınırlar içinde yaşamakta olan aynı türe ait canlı topluluğu olup,ekolojinin en büyük birimidir.   (…..)</a:t>
            </a:r>
          </a:p>
          <a:p>
            <a:r>
              <a:rPr lang="tr-TR" sz="2400" dirty="0" smtClean="0"/>
              <a:t>3) Bir popülasyonda sadece bir türe ait bireyler bulunur.   (…..)</a:t>
            </a:r>
          </a:p>
          <a:p>
            <a:r>
              <a:rPr lang="tr-TR" sz="2400" dirty="0" smtClean="0"/>
              <a:t>4) Komünite belirli bir alanda bulunan, uyumlu popülasyonların oluşturduğu topluluktur.    (…..)</a:t>
            </a:r>
          </a:p>
          <a:p>
            <a:r>
              <a:rPr lang="tr-TR" sz="2400" dirty="0" smtClean="0"/>
              <a:t>5) Karadeniz’de yaşayan hamsiler, Eğirdir gölündeki sazanlar, Uludağ’daki çam ağaçları birer habitat örneğidir.   (…..)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6) Belirli bir bölgedeki canlılar ile cansız varlıkların birlikte oluşturduğu yapıya ekosistem denir.   (…..)</a:t>
            </a:r>
          </a:p>
          <a:p>
            <a:r>
              <a:rPr lang="tr-TR" sz="2400" dirty="0" smtClean="0"/>
              <a:t>7) Ekosistemler kendi kendine yetebilen dengeli sistemlerdir.   (…..)</a:t>
            </a:r>
          </a:p>
          <a:p>
            <a:r>
              <a:rPr lang="tr-TR" sz="2400" dirty="0" smtClean="0"/>
              <a:t>8) Canlının arandığı zaman bulunacağı yaşam alanına komünite denir.   (…..)</a:t>
            </a:r>
          </a:p>
          <a:p>
            <a:r>
              <a:rPr lang="tr-TR" sz="2400" dirty="0" smtClean="0"/>
              <a:t>9) Habitat bir okyanus ya da bir çayırlık kadar büyük olabileceği gibi, çürümüş bir ağaç kütüğünün altı ya da bir böceğin bağırsağı kadar küçük olabilir.   (…..)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İLAL\Desktop\matruska-bebekleri-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776864" cy="4320480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827584" y="5229200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Organizma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2987824" y="522920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Ekosistem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5004048" y="522920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Populasyon</a:t>
            </a:r>
            <a:endParaRPr lang="tr-TR" dirty="0"/>
          </a:p>
        </p:txBody>
      </p:sp>
      <p:sp>
        <p:nvSpPr>
          <p:cNvPr id="8" name="7 Dikdörtgen"/>
          <p:cNvSpPr/>
          <p:nvPr/>
        </p:nvSpPr>
        <p:spPr>
          <a:xfrm>
            <a:off x="6732240" y="522920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Komünite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zinti">
  <a:themeElements>
    <a:clrScheme name="Gezinti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ezint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ezinti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407</TotalTime>
  <Words>997</Words>
  <Application>Microsoft Office PowerPoint</Application>
  <PresentationFormat>Ekran Gösterisi (4:3)</PresentationFormat>
  <Paragraphs>179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Gezinti</vt:lpstr>
      <vt:lpstr>Slayt 1</vt:lpstr>
      <vt:lpstr>ETKİNLİKLER: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Kaynaklar: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HİLAL</dc:creator>
  <cp:lastModifiedBy>Asuspc</cp:lastModifiedBy>
  <cp:revision>52</cp:revision>
  <dcterms:created xsi:type="dcterms:W3CDTF">2013-03-16T19:25:14Z</dcterms:created>
  <dcterms:modified xsi:type="dcterms:W3CDTF">2019-02-14T05:37:09Z</dcterms:modified>
</cp:coreProperties>
</file>