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5"/>
  </p:notesMasterIdLst>
  <p:sldIdLst>
    <p:sldId id="261" r:id="rId2"/>
    <p:sldId id="279" r:id="rId3"/>
    <p:sldId id="259" r:id="rId4"/>
    <p:sldId id="264" r:id="rId5"/>
    <p:sldId id="263" r:id="rId6"/>
    <p:sldId id="291" r:id="rId7"/>
    <p:sldId id="293" r:id="rId8"/>
    <p:sldId id="324" r:id="rId9"/>
    <p:sldId id="326" r:id="rId10"/>
    <p:sldId id="292" r:id="rId11"/>
    <p:sldId id="327" r:id="rId12"/>
    <p:sldId id="294" r:id="rId13"/>
    <p:sldId id="328" r:id="rId14"/>
    <p:sldId id="295" r:id="rId15"/>
    <p:sldId id="329" r:id="rId16"/>
    <p:sldId id="330" r:id="rId17"/>
    <p:sldId id="325" r:id="rId18"/>
    <p:sldId id="321" r:id="rId19"/>
    <p:sldId id="333" r:id="rId20"/>
    <p:sldId id="334" r:id="rId21"/>
    <p:sldId id="335" r:id="rId22"/>
    <p:sldId id="331" r:id="rId23"/>
    <p:sldId id="276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6"/>
    <p:restoredTop sz="76624"/>
  </p:normalViewPr>
  <p:slideViewPr>
    <p:cSldViewPr snapToGrid="0" snapToObjects="1">
      <p:cViewPr varScale="1">
        <p:scale>
          <a:sx n="92" d="100"/>
          <a:sy n="92" d="100"/>
        </p:scale>
        <p:origin x="1792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2022. 9. 28.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EXCEL</a:t>
            </a:r>
            <a:r>
              <a:rPr lang="ko-KR" altLang="en-US"/>
              <a:t>창을 생각하면 편하다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r>
              <a:rPr lang="ko-KR" altLang="en-US"/>
              <a:t>일단 </a:t>
            </a:r>
            <a:r>
              <a:rPr lang="en-US" altLang="ko-KR"/>
              <a:t>pandas</a:t>
            </a:r>
            <a:r>
              <a:rPr lang="ko-KR" altLang="en-US"/>
              <a:t>는 아마 파이썬으로 데이터를 다룬다면 무조건 쓰게 될 라이브러리이다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r>
              <a:rPr lang="ko-KR" altLang="en-US"/>
              <a:t>판다스가 무엇인지 이론적으로 설명하기 보다는 직접 코드를 작성하면서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코드로 실습하기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374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코드로 실습하기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76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회사를 배경으로 하는 드라마</a:t>
            </a:r>
            <a:r>
              <a:rPr lang="en-US" altLang="ko-KR"/>
              <a:t>,</a:t>
            </a:r>
            <a:r>
              <a:rPr lang="ko-KR" altLang="en-US"/>
              <a:t> 영화들을 보다보면 이런 장면들을 자주 볼 수 있다</a:t>
            </a:r>
            <a:r>
              <a:rPr lang="en-US" altLang="ko-KR"/>
              <a:t>.</a:t>
            </a:r>
            <a:r>
              <a:rPr lang="ko-KR" altLang="en-US"/>
              <a:t>   </a:t>
            </a:r>
          </a:p>
          <a:p>
            <a:pPr lvl="0">
              <a:defRPr/>
            </a:pPr>
            <a:r>
              <a:rPr lang="ko-KR" altLang="en-US"/>
              <a:t>만약 파이썬을 못하는데 </a:t>
            </a:r>
          </a:p>
          <a:p>
            <a:pPr lvl="0">
              <a:defRPr/>
            </a:pPr>
            <a:r>
              <a:rPr lang="ko-KR" altLang="en-US"/>
              <a:t>회사 내부의 방대한 고객 데이터를 기반으로 부장님이 요청하신 여러 고객분석에 대한 사항들을 </a:t>
            </a:r>
            <a:r>
              <a:rPr lang="en-US" altLang="ko-KR"/>
              <a:t>1</a:t>
            </a:r>
            <a:r>
              <a:rPr lang="ko-KR" altLang="en-US"/>
              <a:t>시간 내로 끝내야한다면</a:t>
            </a:r>
            <a:r>
              <a:rPr lang="en-US" altLang="ko-KR"/>
              <a:t>...</a:t>
            </a:r>
          </a:p>
          <a:p>
            <a:pPr lvl="0">
              <a:defRPr/>
            </a:pPr>
            <a:r>
              <a:rPr lang="ko-KR" altLang="en-US"/>
              <a:t>멘붕에 빠지게 될 수도 있다</a:t>
            </a:r>
            <a:r>
              <a:rPr lang="en-US" altLang="ko-KR"/>
              <a:t>.....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다음 그림은 엑셀과 파이썬 코드를 비교한 사례입니다. 학생 20명의 5과목 성적을 분석한다고 할 때 엑셀에서는 계산하고자 하는 함수와 범위를 지정해 결과를 구해야 합니다. 즉 과목별 평균 및 편차, 최소값, 최대값 등을 구할 때마다 매번 함수와 범위를 지정해야 합니다. 그러나 파이썬은 명령어 한 줄로 간단하게 처리할 수 있습니다. </a:t>
            </a:r>
            <a:r>
              <a:rPr lang="en-US" altLang="ko-KR"/>
              <a:t> </a:t>
            </a:r>
            <a:r>
              <a:rPr lang="ko-KR" altLang="en-US"/>
              <a:t>뿐만 아니라 매번 같은 동작에 대해 업무 자동화를 할 수 있는 함수를 직접생성하여 업무 시간을 효율적으로 단축할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이때</a:t>
            </a:r>
            <a:r>
              <a:rPr lang="en-US" altLang="ko-KR"/>
              <a:t>,</a:t>
            </a:r>
            <a:r>
              <a:rPr lang="ko-KR" altLang="en-US"/>
              <a:t> 이러한 데이터프레임을 다루는 가장 기본적인 라이브러리가 바로 판다스 입니다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코드로 실습하기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Matplotlib는 파이썬에서 데이타를 차트나 플롯(Plot)으로 그려주는 라이브러리 패키지로서 가장 많이 사용되는 데이타 시각화(Data Visualization) 패키지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MATPLOTLIB</a:t>
            </a:r>
            <a:r>
              <a:rPr lang="ko-KR" altLang="en-US"/>
              <a:t> 를 사용하여 그릴 수 있는 그래프의 대표적 예시들이다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r>
              <a:rPr lang="ko-KR" altLang="en-US"/>
              <a:t>우리는 오늘 세션에서 이러한 </a:t>
            </a:r>
            <a:r>
              <a:rPr lang="en-US" altLang="ko-KR"/>
              <a:t>matplotlib</a:t>
            </a:r>
            <a:r>
              <a:rPr lang="ko-KR" altLang="en-US"/>
              <a:t>를 이용하여 이와 같은 경영학적 상황에 놓였을때</a:t>
            </a:r>
            <a:r>
              <a:rPr lang="en-US" altLang="ko-KR"/>
              <a:t>,</a:t>
            </a:r>
            <a:r>
              <a:rPr lang="ko-KR" altLang="en-US"/>
              <a:t> 데이터를 어떻게 시각화하는 것이 목표 달성에 가장 효율적인 시각화차트를 그려낼 수 있는 방법인지에 대해 알아볼 것이다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시각화란?</a:t>
            </a:r>
          </a:p>
          <a:p>
            <a:pPr lvl="0">
              <a:defRPr/>
            </a:pPr>
            <a:r>
              <a:rPr lang="ko-KR" altLang="en-US"/>
              <a:t>회사에서 데이터를 다루는 사람들은 본인이 가지고 있는 데이터에 대한 스토리를, 보는 사람이 큰 노력을 들이지 않고도 이해할 수 있도록 스토리를 간결화하여 나타내는 능력이 중요합니다.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코드로 실습하기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B741B-1E58-3AD6-C132-A998DE284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61FC2B-9B08-B522-BC94-93B7DA93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36C5B-D597-1EA2-F606-DBDC32D8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9/28/22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3AB97-3DED-7F6C-DA8F-335FAC97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A738B-1D64-25C2-07E8-37235240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757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7058C-41D7-0E73-B9EE-F9A55D64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F783A5-CE21-0BEE-BA06-75719C0A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AACB1-CB6D-3A5B-FF4C-7D2A86E9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9/28/22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FBECC-B1C8-6255-A18E-B1ABE6D5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503A0-F364-0BC1-2C92-FE7226E6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117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11A67B-9252-8593-708C-847DF5557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A405A4-B0EE-6BE6-2B73-8B93AF45B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404A5-D3B8-123A-7F22-10E56DD7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9/28/22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575DE-CB87-3097-8234-13A8DD8A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D10DB-B43C-DADB-2A10-DE009E71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635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B3C3-D14C-05A2-87E0-497F2206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C70AC-F0B3-96E1-3F46-E7413F9C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37DAD-D5EC-B044-A562-09FDCF24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9/28/22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9E91A-1982-6DDB-EDC8-58F45BE0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EC775-FF35-51C7-7589-D68F78BA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510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FC2E-1F96-8C83-FAC0-8BAC22BB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62F78F-6AB3-E798-D954-4569BBFE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A002B-46CE-DFC9-B211-47F694C6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9/28/22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DEFE8-7938-8EBB-89AC-EEC2D6DB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5D0FB-A869-8610-5A8A-E135CDC0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56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429B4-12CD-D7B8-13F3-A4F4E8BB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C87DB-CA31-0907-B61D-A7384004F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B02E39-CCCD-8554-E4DD-22924D5EB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D24AB-7766-EBBC-C6CF-5DC96A1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9/28/22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CE8F0-18EB-9B65-C6EA-06C5F619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B7E50-B168-C538-34BF-420334EB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31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8FC48-A1B8-A9F7-32C8-A7FCDDF4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703E9-E847-CB4F-361C-9A22A1F69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877ED-DEC4-8590-0E3A-B2D02E72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531689-E524-6AD4-9F65-01F3CE446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DD1A11-7384-6959-9477-060C48227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1EA328-D997-9B52-BCD6-852C6D62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9/28/22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AB4AA8-C79E-90B2-3E62-46C35D29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6CE08-FC7D-7D42-4F96-4E8B8B55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28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4042C-04D8-ABBA-1F0B-7551CD98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2DFB25-AF1A-D138-388F-61982560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9/28/22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E16820-C294-D965-6C6E-0EBE67E7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DD4EED-B619-CF46-0F10-34A21A01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009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C672F8-00B6-3314-944B-9B27F534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9/28/22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C50111-D4DE-6C32-603A-4B7949BD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8C6C9D-AD0C-D3B5-07D8-DB230B40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2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55BE2-B63C-7244-CEAE-EEC35A48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ADF54-A7D3-F9C3-E3BD-434E0B6C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8AB5B2-D97E-A26C-D6A2-087697B79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1BE38-8D17-D085-8879-FD98DC22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9/28/22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3B2F4-658D-5EBD-30BC-FB094632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ABCAB-FFF5-7B95-7BE2-5C55DB16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662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4B5E5-A903-B7F0-07DF-D6DFB297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BFF731-0EF8-9C7C-323E-A04B64A36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1E730F-C343-85BE-4723-CC1F35D8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C91070-6EA9-6FEF-0511-933CD213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9/28/22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B8213-6474-BB33-40A1-11E02788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B19D7-904B-BA7A-93F8-3C2FC99D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786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84FF11-D99F-F7B5-1A7C-2318BE4E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474568-3801-39DB-0B97-F1CF8F2AA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677DB-32A4-72A8-C486-3C6BB7F9A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99ECF-BE6D-7248-80F1-E6948D730B15}" type="datetimeFigureOut">
              <a:rPr kumimoji="1" lang="ko-Kore-KR" altLang="en-US" smtClean="0"/>
              <a:t>9/28/22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6BF37-83F7-5EF3-994A-CE3D90489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0DF84-7359-5E38-B4FB-662D3F7DC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16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B49254-1834-5171-8A65-C0F51C8A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2508250"/>
            <a:ext cx="2794000" cy="1841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DE4E6E3-502B-5549-8907-EBE52AD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6968"/>
            <a:ext cx="10515600" cy="1325563"/>
          </a:xfrm>
        </p:spPr>
        <p:txBody>
          <a:bodyPr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세션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로딩 중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56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 b="1">
                <a:latin typeface="맑은 고딕"/>
                <a:ea typeface="맑은 고딕"/>
              </a:rPr>
              <a:t>matplotlib?</a:t>
            </a:r>
          </a:p>
        </p:txBody>
      </p:sp>
      <p:sp>
        <p:nvSpPr>
          <p:cNvPr id="6" name="직사각형 5"/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sp>
        <p:nvSpPr>
          <p:cNvPr id="13" name="TextBox 2"/>
          <p:cNvSpPr txBox="1"/>
          <p:nvPr/>
        </p:nvSpPr>
        <p:spPr>
          <a:xfrm>
            <a:off x="636745" y="1432559"/>
            <a:ext cx="13004716" cy="19964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defTabSz="914400" rtl="0" eaLnBrk="1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Matplotlib는 파이썬에서 데이터를 차트나 플롯(Plot)으로 그려주는 </a:t>
            </a:r>
          </a:p>
          <a:p>
            <a:pPr marL="0" lvl="0" indent="0" defTabSz="914400" rtl="0" eaLnBrk="1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라이브러리 패키지로서 가장 많이 사용되는 데이터 시각화(Data Visualization) 패키지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78171" y="5650504"/>
            <a:ext cx="5413829" cy="120749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3274" y="3429000"/>
            <a:ext cx="10355884" cy="2221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 b="1">
                <a:latin typeface="맑은 고딕"/>
                <a:ea typeface="맑은 고딕"/>
              </a:rPr>
              <a:t>matplotlib</a:t>
            </a:r>
            <a:r>
              <a:rPr kumimoji="1" lang="ko-KR" altLang="en-US" b="1">
                <a:latin typeface="맑은 고딕"/>
                <a:ea typeface="맑은 고딕"/>
              </a:rPr>
              <a:t>로 무엇을 할 수 있을까</a:t>
            </a:r>
            <a:r>
              <a:rPr kumimoji="1" lang="en-US" altLang="ko-KR" b="1">
                <a:latin typeface="맑은 고딕"/>
                <a:ea typeface="맑은 고딕"/>
              </a:rPr>
              <a:t>?</a:t>
            </a:r>
            <a:r>
              <a:rPr kumimoji="1" lang="ko-KR" altLang="en-US" b="1">
                <a:latin typeface="맑은 고딕"/>
                <a:ea typeface="맑은 고딕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738" y="1554167"/>
            <a:ext cx="6858312" cy="50967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17304" y="1809750"/>
            <a:ext cx="3536496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0" name="모서리가 둥근 사각형 설명선[R] 9"/>
          <p:cNvSpPr/>
          <p:nvPr/>
        </p:nvSpPr>
        <p:spPr>
          <a:xfrm>
            <a:off x="7606624" y="1585875"/>
            <a:ext cx="4049555" cy="2459493"/>
          </a:xfrm>
          <a:prstGeom prst="wedgeRoundRectCallout">
            <a:avLst>
              <a:gd name="adj1" fmla="val 51359"/>
              <a:gd name="adj2" fmla="val 59939"/>
              <a:gd name="adj3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7660546" y="1989772"/>
            <a:ext cx="3941710" cy="1920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우리 회사 제품 라인별 </a:t>
            </a: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고객군 특성은 어떠할까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?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성별을 기준으로</a:t>
            </a: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나이를 기준으로 </a:t>
            </a: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지역변수를 기준으로 </a:t>
            </a: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소득을 기준으로</a:t>
            </a: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...</a:t>
            </a:r>
          </a:p>
        </p:txBody>
      </p:sp>
      <p:sp>
        <p:nvSpPr>
          <p:cNvPr id="12" name="모서리가 둥근 사각형 설명선[R] 11"/>
          <p:cNvSpPr/>
          <p:nvPr/>
        </p:nvSpPr>
        <p:spPr>
          <a:xfrm>
            <a:off x="7639556" y="4324919"/>
            <a:ext cx="4049555" cy="674320"/>
          </a:xfrm>
          <a:prstGeom prst="wedgeRoundRectCallout">
            <a:avLst>
              <a:gd name="adj1" fmla="val -50274"/>
              <a:gd name="adj2" fmla="val 66083"/>
              <a:gd name="adj3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7689283" y="4182019"/>
            <a:ext cx="3941710" cy="9601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시장에서 자사 제품점유율은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?</a:t>
            </a:r>
          </a:p>
        </p:txBody>
      </p:sp>
      <p:sp>
        <p:nvSpPr>
          <p:cNvPr id="14" name="모서리가 둥근 사각형 설명선[R] 13"/>
          <p:cNvSpPr/>
          <p:nvPr/>
        </p:nvSpPr>
        <p:spPr>
          <a:xfrm>
            <a:off x="7623090" y="5180238"/>
            <a:ext cx="4082487" cy="1365341"/>
          </a:xfrm>
          <a:prstGeom prst="wedgeRoundRectCallout">
            <a:avLst>
              <a:gd name="adj1" fmla="val 52127"/>
              <a:gd name="adj2" fmla="val 61987"/>
              <a:gd name="adj3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7720439" y="5512389"/>
            <a:ext cx="3887788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2010~2021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까지 시계열 데이터를 이용하여 자사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제품과 </a:t>
            </a: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경쟁사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B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제품 매출실적 비교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b="1">
                <a:latin typeface="맑은 고딕"/>
                <a:ea typeface="맑은 고딕"/>
              </a:rPr>
              <a:t>일반적인 시각화 방법</a:t>
            </a:r>
          </a:p>
        </p:txBody>
      </p:sp>
      <p:sp>
        <p:nvSpPr>
          <p:cNvPr id="6" name="직사각형 5"/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3158" y="1470344"/>
            <a:ext cx="6750396" cy="51691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9200"/>
          <a:stretch>
            <a:fillRect/>
          </a:stretch>
        </p:blipFill>
        <p:spPr>
          <a:xfrm>
            <a:off x="7103555" y="1470344"/>
            <a:ext cx="5235223" cy="5765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b="1">
                <a:latin typeface="맑은 고딕"/>
                <a:ea typeface="맑은 고딕"/>
              </a:rPr>
              <a:t>시각화 전 선행 과제 </a:t>
            </a:r>
            <a:r>
              <a:rPr kumimoji="1" lang="en-US" altLang="ko-KR" sz="3000" b="1">
                <a:latin typeface="맑은 고딕"/>
                <a:ea typeface="맑은 고딕"/>
              </a:rPr>
              <a:t>-</a:t>
            </a:r>
            <a:r>
              <a:rPr kumimoji="1" lang="ko-KR" altLang="en-US" sz="3000" b="1">
                <a:latin typeface="맑은 고딕"/>
                <a:ea typeface="맑은 고딕"/>
              </a:rPr>
              <a:t>데이터 도메인과 변수 이해 </a:t>
            </a:r>
          </a:p>
        </p:txBody>
      </p:sp>
      <p:sp>
        <p:nvSpPr>
          <p:cNvPr id="6" name="직사각형 5"/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09085" y="2429169"/>
            <a:ext cx="6255281" cy="18601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lvl="0" indent="-457200" algn="r">
              <a:lnSpc>
                <a:spcPct val="250000"/>
              </a:lnSpc>
              <a:buAutoNum type="arabicPeriod"/>
              <a:defRPr/>
            </a:pPr>
            <a:endParaRPr lang="en-US" altLang="ko-KR" sz="2500" b="1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590852" y="1690688"/>
            <a:ext cx="23379264" cy="7367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b="1">
                <a:latin typeface="맑은 고딕"/>
                <a:ea typeface="맑은 고딕"/>
              </a:rPr>
              <a:t>시각화 전 선행 과제 </a:t>
            </a:r>
            <a:r>
              <a:rPr kumimoji="1" lang="en-US" altLang="ko-KR" sz="3000" b="1">
                <a:latin typeface="맑은 고딕"/>
                <a:ea typeface="맑은 고딕"/>
              </a:rPr>
              <a:t>-</a:t>
            </a:r>
            <a:r>
              <a:rPr kumimoji="1" lang="ko-KR" altLang="en-US" sz="3000" b="1">
                <a:latin typeface="맑은 고딕"/>
                <a:ea typeface="맑은 고딕"/>
              </a:rPr>
              <a:t>데이터 도메인과 변수 이해 </a:t>
            </a:r>
          </a:p>
        </p:txBody>
      </p:sp>
      <p:sp>
        <p:nvSpPr>
          <p:cNvPr id="6" name="직사각형 5"/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09085" y="2429169"/>
            <a:ext cx="6255281" cy="18601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lvl="0" indent="-457200" algn="r">
              <a:lnSpc>
                <a:spcPct val="250000"/>
              </a:lnSpc>
              <a:buAutoNum type="arabicPeriod"/>
              <a:defRPr/>
            </a:pPr>
            <a:endParaRPr lang="en-US" altLang="ko-KR" sz="2500" b="1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2910" y="1690688"/>
            <a:ext cx="11346180" cy="40062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defRPr/>
            </a:pPr>
            <a:endParaRPr sz="1600" b="0" i="0" strike="noStrike">
              <a:solidFill>
                <a:srgbClr val="292929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sz="1600" b="0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먼저, 가지고 있는 데이터에 대해서 이해하기 위해서는 어떤 변수들이 있는지 </a:t>
            </a:r>
          </a:p>
          <a:p>
            <a:pPr lvl="0" algn="l">
              <a:defRPr/>
            </a:pPr>
            <a:r>
              <a:rPr sz="1600" b="0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그리고</a:t>
            </a:r>
            <a:r>
              <a:rPr sz="1600" b="0" i="1" u="sng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각 변수들의 의미와 풀고자하는 문제 간의 연관성 등을 파악해야</a:t>
            </a:r>
            <a:r>
              <a:rPr sz="1600" b="0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0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한다</a:t>
            </a:r>
            <a:r>
              <a:rPr sz="1600" b="0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</a:p>
          <a:p>
            <a:pPr lvl="0" algn="l">
              <a:defRPr/>
            </a:pPr>
            <a:endParaRPr sz="1600" b="0" i="0" strike="noStrike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sz="1600" b="0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nyc_citibike 예시에서는 아래와 같이 Segmentation 해볼 수 있다.</a:t>
            </a:r>
          </a:p>
          <a:p>
            <a:pPr lvl="0" algn="l">
              <a:defRPr/>
            </a:pPr>
            <a:endParaRPr sz="1600" b="0" i="0" strike="noStrike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lang="en-US" altLang="ko-KR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##</a:t>
            </a:r>
            <a:r>
              <a:rPr lang="ko-KR" altLang="en-US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1.</a:t>
            </a:r>
            <a:r>
              <a:rPr lang="ko-KR" altLang="en-US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데이터 내용 파악하기</a:t>
            </a:r>
            <a:endParaRPr lang="ko-KR" altLang="en-US" sz="1600" b="0" i="0" strike="noStrike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lnSpc>
                <a:spcPct val="250000"/>
              </a:lnSpc>
              <a:defRPr/>
            </a:pPr>
            <a:r>
              <a:rPr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1. 주행시간 변수 (start_date, end_date, start_hour, end_hour, trip_duration)</a:t>
            </a:r>
          </a:p>
          <a:p>
            <a:pPr lvl="0" algn="l">
              <a:lnSpc>
                <a:spcPct val="250000"/>
              </a:lnSpc>
              <a:defRPr/>
            </a:pPr>
            <a:r>
              <a:rPr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2. 주행위치 변수 (start_station_id,start_station_name, start_station_latitude, start_station_longitutde, end_station_id,end_station_name, end_station_latitude, end_station_longitude)</a:t>
            </a:r>
          </a:p>
          <a:p>
            <a:pPr lvl="0" algn="l">
              <a:lnSpc>
                <a:spcPct val="250000"/>
              </a:lnSpc>
              <a:defRPr/>
            </a:pPr>
            <a:r>
              <a:rPr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3. 대여바이크종류 변수 (bike_id)</a:t>
            </a:r>
          </a:p>
          <a:p>
            <a:pPr lvl="0" algn="l">
              <a:defRPr/>
            </a:pPr>
            <a:r>
              <a:rPr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4. 유저정보 변수 (usertype, birth_year, gender,day_since_register)</a:t>
            </a:r>
            <a:endParaRPr sz="1600" b="0" i="0" strike="noStrike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endParaRPr sz="1600" b="0" i="0" strike="noStrike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b="1">
                <a:latin typeface="맑은 고딕"/>
                <a:ea typeface="맑은 고딕"/>
              </a:rPr>
              <a:t>시각화 전 선행 과제 </a:t>
            </a:r>
            <a:r>
              <a:rPr kumimoji="1" lang="en-US" altLang="ko-KR" sz="3000" b="1">
                <a:latin typeface="맑은 고딕"/>
                <a:ea typeface="맑은 고딕"/>
              </a:rPr>
              <a:t>-</a:t>
            </a:r>
            <a:r>
              <a:rPr kumimoji="1" lang="ko-KR" altLang="en-US" sz="3000" b="1">
                <a:latin typeface="맑은 고딕"/>
                <a:ea typeface="맑은 고딕"/>
              </a:rPr>
              <a:t>데이터 도메인과 변수 이해 </a:t>
            </a:r>
          </a:p>
        </p:txBody>
      </p:sp>
      <p:sp>
        <p:nvSpPr>
          <p:cNvPr id="6" name="직사각형 5"/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09085" y="2429169"/>
            <a:ext cx="6255281" cy="18601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lvl="0" indent="-457200" algn="r">
              <a:lnSpc>
                <a:spcPct val="250000"/>
              </a:lnSpc>
              <a:buAutoNum type="arabicPeriod"/>
              <a:defRPr/>
            </a:pPr>
            <a:endParaRPr lang="en-US" altLang="ko-KR" sz="2500" b="1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6745" y="1425892"/>
            <a:ext cx="11346180" cy="40062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defRPr/>
            </a:pPr>
            <a:endParaRPr sz="1600" b="0" i="0" strike="noStrike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lang="en-US" altLang="ko-KR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##</a:t>
            </a:r>
            <a:r>
              <a:rPr lang="ko-KR" altLang="en-US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2.</a:t>
            </a:r>
            <a:r>
              <a:rPr lang="ko-KR" altLang="en-US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데이터 활용방안</a:t>
            </a:r>
            <a:r>
              <a:rPr lang="en-US" altLang="ko-KR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/</a:t>
            </a:r>
            <a:r>
              <a:rPr lang="ko-KR" altLang="en-US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시각화 방안</a:t>
            </a:r>
            <a:endParaRPr lang="ko-KR" altLang="en-US" sz="1600" b="0" i="0" strike="noStrike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endParaRPr sz="1600" b="0" i="0" strike="noStrike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sz="1600" b="0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단변수 분석에서, 변수들에 대해 알고 싶은 정보를 생각합니다.</a:t>
            </a:r>
          </a:p>
          <a:p>
            <a:pPr lvl="0" algn="l">
              <a:lnSpc>
                <a:spcPct val="200000"/>
              </a:lnSpc>
              <a:defRPr/>
            </a:pPr>
            <a:r>
              <a:rPr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1. 평균적 trip_duration은 얼마일까?</a:t>
            </a:r>
          </a:p>
          <a:p>
            <a:pPr lvl="0" algn="l">
              <a:lnSpc>
                <a:spcPct val="200000"/>
              </a:lnSpc>
              <a:defRPr/>
            </a:pPr>
            <a:r>
              <a:rPr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2. 가장 기록(=대여 건 수)이 많은 start_hour는 언제일까?</a:t>
            </a:r>
          </a:p>
          <a:p>
            <a:pPr lvl="0" algn="l">
              <a:lnSpc>
                <a:spcPct val="200000"/>
              </a:lnSpc>
              <a:defRPr/>
            </a:pPr>
            <a:r>
              <a:rPr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3. 유저들 성별 분포는 어떨까?</a:t>
            </a:r>
            <a:endParaRPr sz="1600" b="0" i="0" strike="noStrike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endParaRPr sz="1600" b="0" i="0" strike="noStrike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endParaRPr sz="1600" b="0" i="0" strike="noStrike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lang="en-US" altLang="ko-KR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##</a:t>
            </a:r>
            <a:r>
              <a:rPr lang="ko-KR" altLang="en-US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목표 달성을 위한 가설설정 </a:t>
            </a:r>
            <a:endParaRPr lang="ko-KR" altLang="en-US" sz="1600" b="0" i="0" strike="noStrike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endParaRPr lang="ko-KR" altLang="en-US" sz="1600" b="0" i="0" strike="noStrike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sz="1600" b="0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서로 영향을 줄 변수들에 대한 기대 가설을 세워봅니다.</a:t>
            </a:r>
          </a:p>
          <a:p>
            <a:pPr lvl="0" algn="l">
              <a:lnSpc>
                <a:spcPct val="200000"/>
              </a:lnSpc>
              <a:defRPr/>
            </a:pPr>
            <a:r>
              <a:rPr lang="en-US" altLang="ko-KR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1.</a:t>
            </a:r>
            <a:r>
              <a:rPr lang="ko-KR" altLang="en-US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신규 가입자들이 한번 탈 때 더 짧게 쓰지 않을까?</a:t>
            </a:r>
          </a:p>
          <a:p>
            <a:pPr lvl="0" algn="l">
              <a:lnSpc>
                <a:spcPct val="200000"/>
              </a:lnSpc>
              <a:defRPr/>
            </a:pPr>
            <a:r>
              <a:rPr lang="en-US" altLang="ko-KR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2.</a:t>
            </a:r>
            <a:r>
              <a:rPr lang="ko-KR" altLang="en-US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gender에 따라 trip_duration이 다르지 않을까? 어떻게 다를까?</a:t>
            </a:r>
          </a:p>
          <a:p>
            <a:pPr lvl="0" algn="l">
              <a:lnSpc>
                <a:spcPct val="200000"/>
              </a:lnSpc>
              <a:defRPr/>
            </a:pPr>
            <a:r>
              <a:rPr lang="en-US" altLang="ko-KR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3.</a:t>
            </a:r>
            <a:r>
              <a:rPr lang="ko-KR" altLang="en-US"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16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start_hour이 새벽 시간대일수록 trip_duration이 짧지 않을까?</a:t>
            </a:r>
          </a:p>
        </p:txBody>
      </p:sp>
      <p:sp>
        <p:nvSpPr>
          <p:cNvPr id="13" name="오른쪽 화살표[R] 12"/>
          <p:cNvSpPr/>
          <p:nvPr/>
        </p:nvSpPr>
        <p:spPr>
          <a:xfrm>
            <a:off x="6982940" y="2316071"/>
            <a:ext cx="707571" cy="31160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97585" y="3429000"/>
            <a:ext cx="3823609" cy="82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sz="20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시각화 후</a:t>
            </a:r>
            <a:r>
              <a:rPr lang="en-US" altLang="ko-KR" sz="20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,</a:t>
            </a:r>
            <a:r>
              <a:rPr lang="ko-KR" altLang="en-US" sz="20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</a:p>
          <a:p>
            <a:pPr lvl="0" algn="ctr">
              <a:defRPr/>
            </a:pPr>
            <a:r>
              <a:rPr lang="ko-KR" altLang="en-US" sz="20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시각화 이전</a:t>
            </a:r>
            <a:r>
              <a:rPr sz="20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기대한 가설과 </a:t>
            </a:r>
            <a:endParaRPr lang="ko-KR" altLang="en-US" sz="2000" b="1" i="0" strike="noStrike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ko-KR" altLang="en-US" sz="20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시각화 </a:t>
            </a:r>
            <a:r>
              <a:rPr sz="2000" b="1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결과를 보며 해석.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lvl="0" algn="ctr">
              <a:defRPr/>
            </a:pPr>
            <a:r>
              <a:rPr kumimoji="1"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Then, jump to code!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lvl="0" algn="ctr">
              <a:defRPr/>
            </a:pPr>
            <a:r>
              <a:rPr kumimoji="1" lang="en-US" altLang="ko-KR" b="1" dirty="0">
                <a:solidFill>
                  <a:schemeClr val="bg1"/>
                </a:solidFill>
                <a:latin typeface="맑은 고딕"/>
                <a:ea typeface="맑은 고딕"/>
              </a:rPr>
              <a:t>3.</a:t>
            </a:r>
            <a:r>
              <a:rPr kumimoji="1" lang="ko-KR" altLang="en-US" b="1" dirty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맑은 고딕"/>
                <a:ea typeface="맑은 고딕"/>
              </a:rPr>
              <a:t>What is </a:t>
            </a:r>
            <a:r>
              <a:rPr kumimoji="1" lang="en-US" altLang="ko-KR" b="1" dirty="0" err="1">
                <a:solidFill>
                  <a:schemeClr val="bg1"/>
                </a:solidFill>
                <a:latin typeface="맑은 고딕"/>
                <a:ea typeface="맑은 고딕"/>
              </a:rPr>
              <a:t>numpy</a:t>
            </a:r>
            <a:r>
              <a:rPr kumimoji="1" lang="en-US" altLang="ko-KR" b="1" dirty="0">
                <a:solidFill>
                  <a:schemeClr val="bg1"/>
                </a:solidFill>
                <a:latin typeface="맑은 고딕"/>
                <a:ea typeface="맑은 고딕"/>
              </a:rPr>
              <a:t>?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 b="1">
                <a:latin typeface="맑은 고딕"/>
                <a:ea typeface="맑은 고딕"/>
              </a:rPr>
              <a:t>numpy? </a:t>
            </a:r>
          </a:p>
        </p:txBody>
      </p:sp>
      <p:sp>
        <p:nvSpPr>
          <p:cNvPr id="6" name="직사각형 5"/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4A16A5-7FCC-859A-5ACE-E7F25A279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41" y="4683941"/>
            <a:ext cx="4876800" cy="190331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45C2C8AF-01AC-DE5B-9EAB-3B58B6E13551}"/>
              </a:ext>
            </a:extLst>
          </p:cNvPr>
          <p:cNvSpPr txBox="1"/>
          <p:nvPr/>
        </p:nvSpPr>
        <p:spPr>
          <a:xfrm>
            <a:off x="636744" y="1690688"/>
            <a:ext cx="13004716" cy="16480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defTabSz="914400" rtl="0" eaLnBrk="1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행렬이나 일반적으로 대규모 다차원 배열을 쉽게 처리할 수 있도록 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defTabSz="914400" rtl="0" eaLnBrk="1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2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지원하는 파이썬 라이브러리 </a:t>
            </a:r>
            <a:endParaRPr kumimoji="0" lang="ko-KR" altLang="en-US" sz="22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 b="1" dirty="0">
                <a:latin typeface="맑은 고딕"/>
                <a:ea typeface="맑은 고딕"/>
              </a:rPr>
              <a:t>WHY </a:t>
            </a:r>
            <a:r>
              <a:rPr kumimoji="1" lang="en-US" altLang="ko-KR" b="1" dirty="0" err="1">
                <a:latin typeface="맑은 고딕"/>
                <a:ea typeface="맑은 고딕"/>
              </a:rPr>
              <a:t>numpy</a:t>
            </a:r>
            <a:r>
              <a:rPr kumimoji="1" lang="en-US" altLang="ko-KR" b="1" dirty="0">
                <a:latin typeface="맑은 고딕"/>
                <a:ea typeface="맑은 고딕"/>
              </a:rPr>
              <a:t>? </a:t>
            </a:r>
          </a:p>
        </p:txBody>
      </p:sp>
      <p:sp>
        <p:nvSpPr>
          <p:cNvPr id="6" name="직사각형 5"/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5C2C8AF-01AC-DE5B-9EAB-3B58B6E13551}"/>
              </a:ext>
            </a:extLst>
          </p:cNvPr>
          <p:cNvSpPr txBox="1"/>
          <p:nvPr/>
        </p:nvSpPr>
        <p:spPr>
          <a:xfrm>
            <a:off x="680009" y="1652769"/>
            <a:ext cx="9799834" cy="105278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넘파이를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사용하면 우리가 엑셀에서 하던 것과 같은 연산을 </a:t>
            </a:r>
            <a:r>
              <a:rPr kumimoji="0" lang="ko-KR" altLang="en-US" sz="2200" b="1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파이썬으로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쉽게 처리할 수</a:t>
            </a:r>
            <a:r>
              <a:rPr kumimoji="0" lang="en-US" altLang="ko-KR" sz="2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있다</a:t>
            </a:r>
            <a:r>
              <a:rPr kumimoji="0" lang="en-US" altLang="ko-KR" sz="2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B05C5E-194A-D57C-1775-1ED18C08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53" y="2857985"/>
            <a:ext cx="7467600" cy="22704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F023C-8180-B04B-E2A6-A603D4754B63}"/>
              </a:ext>
            </a:extLst>
          </p:cNvPr>
          <p:cNvSpPr txBox="1"/>
          <p:nvPr/>
        </p:nvSpPr>
        <p:spPr>
          <a:xfrm>
            <a:off x="433953" y="5323894"/>
            <a:ext cx="9217389" cy="105278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엑셀</a:t>
            </a:r>
            <a:r>
              <a:rPr kumimoji="0" lang="en-US" altLang="ko-KR" sz="2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그림과 같이 첫 번째 행에 수식을 입력한 후 마우스로 수식을 </a:t>
            </a:r>
            <a:r>
              <a:rPr kumimoji="0" lang="ko-KR" altLang="en-US" sz="2200" b="1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드래그하면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" altLang="ko-KR" sz="2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B1~B3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셀에 </a:t>
            </a:r>
            <a:r>
              <a:rPr kumimoji="0" lang="en" altLang="ko-KR" sz="2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A1~A3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 값에 </a:t>
            </a:r>
            <a:r>
              <a:rPr kumimoji="0" lang="en-US" altLang="ko-KR" sz="2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10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을 곱한 값들이 생성</a:t>
            </a:r>
          </a:p>
        </p:txBody>
      </p:sp>
    </p:spTree>
    <p:extLst>
      <p:ext uri="{BB962C8B-B14F-4D97-AF65-F5344CB8AC3E}">
        <p14:creationId xmlns:p14="http://schemas.microsoft.com/office/powerpoint/2010/main" val="94995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3575564"/>
            <a:ext cx="9144000" cy="1193800"/>
          </a:xfrm>
        </p:spPr>
        <p:txBody>
          <a:bodyPr anchor="ctr" anchorCtr="1">
            <a:normAutofit/>
          </a:bodyPr>
          <a:lstStyle/>
          <a:p>
            <a:pPr lvl="0">
              <a:lnSpc>
                <a:spcPct val="100000"/>
              </a:lnSpc>
              <a:defRPr/>
            </a:pPr>
            <a:r>
              <a:rPr kumimoji="1" lang="en-US" altLang="ko-KR" sz="3000" b="1" dirty="0">
                <a:latin typeface="맑은 고딕"/>
                <a:ea typeface="맑은 고딕"/>
              </a:rPr>
              <a:t>pandas/ </a:t>
            </a:r>
            <a:r>
              <a:rPr kumimoji="1" lang="en-US" altLang="ko-KR" sz="3000" b="1" dirty="0" err="1">
                <a:latin typeface="맑은 고딕"/>
                <a:ea typeface="맑은 고딕"/>
              </a:rPr>
              <a:t>numpy</a:t>
            </a:r>
            <a:r>
              <a:rPr kumimoji="1" lang="en-US" altLang="ko-KR" sz="3000" b="1" dirty="0">
                <a:latin typeface="맑은 고딕"/>
                <a:ea typeface="맑은 고딕"/>
              </a:rPr>
              <a:t>/ matplotlib</a:t>
            </a:r>
            <a:r>
              <a:rPr kumimoji="1" lang="ko-KR" altLang="en-US" sz="3000" b="1" dirty="0">
                <a:latin typeface="맑은 고딕"/>
                <a:ea typeface="맑은 고딕"/>
              </a:rPr>
              <a:t> </a:t>
            </a:r>
            <a:r>
              <a:rPr kumimoji="1" lang="en-US" altLang="ko-KR" sz="3000" b="1" dirty="0">
                <a:latin typeface="맑은 고딕"/>
                <a:ea typeface="맑은 고딕"/>
              </a:rPr>
              <a:t>&amp; seaborn</a:t>
            </a:r>
            <a:r>
              <a:rPr kumimoji="1" lang="en-US" altLang="ko-KR" sz="2000" b="1" dirty="0">
                <a:latin typeface="맑은 고딕"/>
                <a:ea typeface="맑은 고딕"/>
              </a:rPr>
              <a:t> (visualization)</a:t>
            </a:r>
            <a:br>
              <a:rPr kumimoji="1" lang="en-US" altLang="ko-KR" sz="3000" b="1" dirty="0">
                <a:latin typeface="맑은 고딕"/>
                <a:ea typeface="맑은 고딕"/>
              </a:rPr>
            </a:br>
            <a:r>
              <a:rPr kumimoji="1" lang="en-US" altLang="ko-KR" sz="3000" b="1" dirty="0">
                <a:latin typeface="맑은 고딕"/>
                <a:ea typeface="맑은 고딕"/>
              </a:rPr>
              <a:t>basic session 03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69356" y="2084289"/>
            <a:ext cx="3253288" cy="1491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 b="1" dirty="0">
                <a:latin typeface="맑은 고딕"/>
                <a:ea typeface="맑은 고딕"/>
              </a:rPr>
              <a:t>WHY </a:t>
            </a:r>
            <a:r>
              <a:rPr kumimoji="1" lang="en-US" altLang="ko-KR" b="1" dirty="0" err="1">
                <a:latin typeface="맑은 고딕"/>
                <a:ea typeface="맑은 고딕"/>
              </a:rPr>
              <a:t>numpy</a:t>
            </a:r>
            <a:r>
              <a:rPr kumimoji="1" lang="en-US" altLang="ko-KR" b="1" dirty="0">
                <a:latin typeface="맑은 고딕"/>
                <a:ea typeface="맑은 고딕"/>
              </a:rPr>
              <a:t>? </a:t>
            </a:r>
          </a:p>
        </p:txBody>
      </p:sp>
      <p:sp>
        <p:nvSpPr>
          <p:cNvPr id="6" name="직사각형 5"/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F52850-F78D-C23B-70A3-FDAAA2C6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74" y="2482850"/>
            <a:ext cx="4343400" cy="1892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DDFD3C-CE4F-D4D9-4649-B39E88937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671" y="2482850"/>
            <a:ext cx="4151325" cy="18923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2E59C337-DFF3-40AE-2DAD-1FA20BFD74B3}"/>
              </a:ext>
            </a:extLst>
          </p:cNvPr>
          <p:cNvSpPr txBox="1">
            <a:spLocks/>
          </p:cNvSpPr>
          <p:nvPr/>
        </p:nvSpPr>
        <p:spPr>
          <a:xfrm>
            <a:off x="5578098" y="2220737"/>
            <a:ext cx="2233047" cy="2416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1" lang="en-US" altLang="ko-KR" b="1" dirty="0">
                <a:latin typeface="맑은 고딕"/>
                <a:ea typeface="맑은 고딕"/>
              </a:rPr>
              <a:t>vs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79AE4AD-A2A4-A2DA-23F4-75FA5043E099}"/>
              </a:ext>
            </a:extLst>
          </p:cNvPr>
          <p:cNvSpPr txBox="1"/>
          <p:nvPr/>
        </p:nvSpPr>
        <p:spPr>
          <a:xfrm>
            <a:off x="636745" y="4837509"/>
            <a:ext cx="5175120" cy="11601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파이썬 리스트 사용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</a:p>
          <a:p>
            <a:pPr marL="0" lvl="0" indent="0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간단한 연산임에도 불구하고 리스트 내의 각 원소에 연산을 적용하기 위하여 반복문을 사용해야만 함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AF0C9473-1A5A-6DEF-6C4B-62BFE8E55E56}"/>
              </a:ext>
            </a:extLst>
          </p:cNvPr>
          <p:cNvSpPr txBox="1"/>
          <p:nvPr/>
        </p:nvSpPr>
        <p:spPr>
          <a:xfrm>
            <a:off x="6380137" y="4664695"/>
            <a:ext cx="5175120" cy="152945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kumimoji="0" lang="en-US" altLang="ko-KR" sz="1600" b="1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numpy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사용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en-US" sz="1600" b="1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넘파이는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반복문을 사용하지 않고 단순히 </a:t>
            </a:r>
            <a:r>
              <a:rPr kumimoji="0" lang="en" altLang="ko-KR" sz="1600" b="1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ndarray</a:t>
            </a:r>
            <a:r>
              <a:rPr kumimoji="0" lang="en" altLang="ko-KR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객체에 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10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을 곱하면 </a:t>
            </a:r>
            <a:r>
              <a:rPr kumimoji="0" lang="en" altLang="ko-KR" sz="1600" b="1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ndarray</a:t>
            </a:r>
            <a:r>
              <a:rPr kumimoji="0" lang="en" altLang="ko-KR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객체의 모든 원소에 동일한 연산이 반복적으로 적용</a:t>
            </a: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09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lvl="0" algn="ctr">
              <a:defRPr/>
            </a:pPr>
            <a:r>
              <a:rPr kumimoji="1"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Then, jump to code! </a:t>
            </a:r>
          </a:p>
        </p:txBody>
      </p:sp>
    </p:spTree>
    <p:extLst>
      <p:ext uri="{BB962C8B-B14F-4D97-AF65-F5344CB8AC3E}">
        <p14:creationId xmlns:p14="http://schemas.microsoft.com/office/powerpoint/2010/main" val="29982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lvl="0" algn="ctr">
              <a:defRPr/>
            </a:pPr>
            <a:r>
              <a:rPr kumimoji="1" lang="en-US" altLang="ko-KR" b="1" dirty="0">
                <a:solidFill>
                  <a:schemeClr val="bg1"/>
                </a:solidFill>
                <a:latin typeface="맑은 고딕"/>
                <a:ea typeface="맑은 고딕"/>
              </a:rPr>
              <a:t>Assignment</a:t>
            </a:r>
            <a:r>
              <a:rPr kumimoji="1" lang="ko-KR" altLang="en-US" b="1" dirty="0">
                <a:solidFill>
                  <a:schemeClr val="bg1"/>
                </a:solidFill>
                <a:latin typeface="맑은 고딕"/>
                <a:ea typeface="맑은 고딕"/>
              </a:rPr>
              <a:t> 공지</a:t>
            </a:r>
            <a:r>
              <a:rPr kumimoji="1" lang="en-US" altLang="ko-KR" b="1" dirty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443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lvl="0" algn="ctr">
              <a:defRPr/>
            </a:pPr>
            <a:r>
              <a:rPr kumimoji="1" lang="ko-KR" altLang="en-US" b="1">
                <a:solidFill>
                  <a:schemeClr val="bg1"/>
                </a:solidFill>
                <a:latin typeface="맑은 고딕"/>
                <a:ea typeface="맑은 고딕"/>
              </a:rPr>
              <a:t>세션 끝</a:t>
            </a:r>
            <a:r>
              <a:rPr kumimoji="1"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!</a:t>
            </a:r>
            <a:endParaRPr kumimoji="1" lang="ko-Kore-KR" altLang="en-US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b="1" dirty="0">
                <a:latin typeface="맑은 고딕"/>
                <a:ea typeface="맑은 고딕"/>
              </a:rPr>
              <a:t>학습목표</a:t>
            </a:r>
            <a:endParaRPr kumimoji="1" lang="ko-Kore-KR" altLang="en-US" b="1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200000"/>
              </a:lnSpc>
              <a:defRPr/>
            </a:pPr>
            <a:r>
              <a:rPr kumimoji="1" lang="en-US" altLang="ko-KR" b="1" dirty="0">
                <a:latin typeface="맑은 고딕"/>
                <a:ea typeface="맑은 고딕"/>
              </a:rPr>
              <a:t>what is pandas/</a:t>
            </a:r>
            <a:r>
              <a:rPr kumimoji="1" lang="en-US" altLang="ko-KR" b="1" dirty="0" err="1">
                <a:latin typeface="맑은 고딕"/>
                <a:ea typeface="맑은 고딕"/>
              </a:rPr>
              <a:t>numpy</a:t>
            </a:r>
            <a:r>
              <a:rPr kumimoji="1" lang="en-US" altLang="ko-KR" b="1" dirty="0">
                <a:latin typeface="맑은 고딕"/>
                <a:ea typeface="맑은 고딕"/>
              </a:rPr>
              <a:t>/matplotlib ?</a:t>
            </a:r>
          </a:p>
          <a:p>
            <a:pPr lvl="0">
              <a:lnSpc>
                <a:spcPct val="200000"/>
              </a:lnSpc>
              <a:defRPr/>
            </a:pPr>
            <a:r>
              <a:rPr kumimoji="1" lang="en-US" altLang="ko-KR" b="1" dirty="0">
                <a:latin typeface="맑은 고딕"/>
                <a:ea typeface="맑은 고딕"/>
              </a:rPr>
              <a:t>how to use ?</a:t>
            </a:r>
          </a:p>
          <a:p>
            <a:pPr lvl="0">
              <a:lnSpc>
                <a:spcPct val="200000"/>
              </a:lnSpc>
              <a:defRPr/>
            </a:pPr>
            <a:r>
              <a:rPr kumimoji="1" lang="ko-KR" altLang="en-US" b="1" dirty="0">
                <a:latin typeface="맑은 고딕"/>
                <a:ea typeface="맑은 고딕"/>
              </a:rPr>
              <a:t>어떠한 데이터를</a:t>
            </a:r>
            <a:r>
              <a:rPr kumimoji="1" lang="en-US" altLang="ko-KR" b="1" dirty="0">
                <a:latin typeface="맑은 고딕"/>
                <a:ea typeface="맑은 고딕"/>
              </a:rPr>
              <a:t>/</a:t>
            </a:r>
            <a:r>
              <a:rPr kumimoji="1" lang="ko-KR" altLang="en-US" b="1" dirty="0">
                <a:latin typeface="맑은 고딕"/>
                <a:ea typeface="맑은 고딕"/>
              </a:rPr>
              <a:t> 언제</a:t>
            </a:r>
            <a:r>
              <a:rPr kumimoji="1" lang="en-US" altLang="ko-KR" b="1" dirty="0">
                <a:latin typeface="맑은 고딕"/>
                <a:ea typeface="맑은 고딕"/>
              </a:rPr>
              <a:t>/</a:t>
            </a:r>
            <a:r>
              <a:rPr kumimoji="1" lang="ko-KR" altLang="en-US" b="1" dirty="0">
                <a:latin typeface="맑은 고딕"/>
                <a:ea typeface="맑은 고딕"/>
              </a:rPr>
              <a:t> 어떠한 방법으로 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kumimoji="1" lang="ko-KR" altLang="en-US" b="1" dirty="0">
                <a:latin typeface="맑은 고딕"/>
                <a:ea typeface="맑은 고딕"/>
              </a:rPr>
              <a:t>필요에 맞게 사용하고 가공할 수 있을까</a:t>
            </a:r>
            <a:r>
              <a:rPr kumimoji="1" lang="en-US" altLang="ko-KR" b="1" dirty="0">
                <a:latin typeface="맑은 고딕"/>
                <a:ea typeface="맑은 고딕"/>
              </a:rPr>
              <a:t>?</a:t>
            </a:r>
            <a:r>
              <a:rPr kumimoji="1" lang="ko-KR" altLang="en-US" b="1" dirty="0">
                <a:latin typeface="맑은 고딕"/>
                <a:ea typeface="맑은 고딕"/>
              </a:rPr>
              <a:t> </a:t>
            </a:r>
            <a:r>
              <a:rPr kumimoji="1" lang="en-US" altLang="ko-KR" b="1" dirty="0">
                <a:latin typeface="맑은 고딕"/>
                <a:ea typeface="맑은 고딕"/>
              </a:rPr>
              <a:t>(</a:t>
            </a:r>
            <a:r>
              <a:rPr kumimoji="1" lang="ko-KR" altLang="en-US" b="1" dirty="0">
                <a:latin typeface="맑은 고딕"/>
                <a:ea typeface="맑은 고딕"/>
              </a:rPr>
              <a:t>특히</a:t>
            </a:r>
            <a:r>
              <a:rPr kumimoji="1" lang="en-US" altLang="ko-KR" b="1" dirty="0">
                <a:latin typeface="맑은 고딕"/>
                <a:ea typeface="맑은 고딕"/>
              </a:rPr>
              <a:t>,</a:t>
            </a:r>
            <a:r>
              <a:rPr kumimoji="1" lang="ko-KR" altLang="en-US" b="1" dirty="0">
                <a:latin typeface="맑은 고딕"/>
                <a:ea typeface="맑은 고딕"/>
              </a:rPr>
              <a:t> 경영상황에서</a:t>
            </a:r>
            <a:r>
              <a:rPr kumimoji="1" lang="en-US" altLang="ko-KR" b="1" dirty="0">
                <a:latin typeface="맑은 고딕"/>
                <a:ea typeface="맑은 고딕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lvl="0" algn="ctr">
              <a:defRPr/>
            </a:pPr>
            <a:r>
              <a:rPr kumimoji="1"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1.</a:t>
            </a:r>
            <a:r>
              <a:rPr kumimoji="1" lang="ko-KR" altLang="en-US" b="1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What is pandas?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 b="1">
                <a:latin typeface="맑은 고딕"/>
                <a:ea typeface="맑은 고딕"/>
              </a:rPr>
              <a:t>pandas? </a:t>
            </a:r>
          </a:p>
        </p:txBody>
      </p:sp>
      <p:sp>
        <p:nvSpPr>
          <p:cNvPr id="6" name="직사각형 5"/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46842" y="4629028"/>
            <a:ext cx="3800475" cy="1971675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636745" y="2430780"/>
            <a:ext cx="10370486" cy="19964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Pandas의</a:t>
            </a:r>
            <a:r>
              <a:rPr kumimoji="0" lang="ko-KR" altLang="en-US" sz="2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공식 </a:t>
            </a:r>
            <a:r>
              <a:rPr kumimoji="0" lang="ko-KR" altLang="en-US" sz="2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Github에서</a:t>
            </a:r>
            <a:r>
              <a:rPr kumimoji="0" lang="ko-KR" altLang="en-US" sz="2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설명하는 </a:t>
            </a:r>
            <a:r>
              <a:rPr kumimoji="0" lang="ko-KR" altLang="en-US" sz="2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Pandas는</a:t>
            </a:r>
            <a:r>
              <a:rPr kumimoji="0" lang="ko-KR" altLang="en-US" sz="2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아래와 같습니다.</a:t>
            </a:r>
          </a:p>
          <a:p>
            <a:pPr marL="0" lvl="0" indent="0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</a:p>
          <a:p>
            <a:pPr marL="0" lvl="0" indent="0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"관계형" 또는 "레이블이 된" 데이터로 쉽고 직관적으로 작업할 수 있도록 설계되었고 빠르고, 유연한 데이터 구조를 제공하는 </a:t>
            </a:r>
            <a:r>
              <a:rPr kumimoji="0" lang="ko-KR" altLang="en-US" sz="2500" b="1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Python</a:t>
            </a:r>
            <a:r>
              <a:rPr kumimoji="0" lang="ko-KR" altLang="en-US" sz="25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패키지</a:t>
            </a:r>
            <a:endParaRPr kumimoji="0" lang="ko-KR" altLang="en-US" sz="2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사각형 설명선[R] 15"/>
          <p:cNvSpPr/>
          <p:nvPr/>
        </p:nvSpPr>
        <p:spPr>
          <a:xfrm>
            <a:off x="7606624" y="1643025"/>
            <a:ext cx="4049555" cy="3171900"/>
          </a:xfrm>
          <a:prstGeom prst="wedgeRoundRectCallout">
            <a:avLst>
              <a:gd name="adj1" fmla="val 52127"/>
              <a:gd name="adj2" fmla="val 61987"/>
              <a:gd name="adj3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 b="1">
                <a:latin typeface="맑은 고딕"/>
                <a:ea typeface="맑은 고딕"/>
              </a:rPr>
              <a:t>pandas</a:t>
            </a:r>
            <a:r>
              <a:rPr kumimoji="1" lang="ko-KR" altLang="en-US" b="1">
                <a:latin typeface="맑은 고딕"/>
                <a:ea typeface="맑은 고딕"/>
              </a:rPr>
              <a:t>를 사용하는 이유</a:t>
            </a:r>
          </a:p>
        </p:txBody>
      </p:sp>
      <p:sp>
        <p:nvSpPr>
          <p:cNvPr id="6" name="직사각형 5"/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6745" y="1980670"/>
            <a:ext cx="6667500" cy="3743325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7660546" y="2268855"/>
            <a:ext cx="3941710" cy="1920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오늘 </a:t>
            </a:r>
            <a:r>
              <a:rPr kumimoji="0" lang="en-US" altLang="ko-KR" sz="20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6</a:t>
            </a: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시 전까지 </a:t>
            </a:r>
          </a:p>
          <a:p>
            <a:pPr marL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우리 회사 </a:t>
            </a:r>
            <a:r>
              <a:rPr kumimoji="0" lang="en-US" altLang="ko-KR" sz="20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A</a:t>
            </a: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제품 관련 고객들을</a:t>
            </a:r>
          </a:p>
          <a:p>
            <a:pPr marL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각 </a:t>
            </a:r>
            <a:r>
              <a:rPr kumimoji="0" lang="en-US" altLang="ko-KR" sz="20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segment</a:t>
            </a: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에 따라 </a:t>
            </a:r>
          </a:p>
          <a:p>
            <a:pPr marL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모두 리스트업하고</a:t>
            </a:r>
            <a:r>
              <a:rPr kumimoji="0" lang="en-US" altLang="ko-KR" sz="20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</a:p>
          <a:p>
            <a:pPr marL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고객군별로 전년대비 </a:t>
            </a:r>
          </a:p>
          <a:p>
            <a:pPr marL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상반기 매출 비교해서 </a:t>
            </a:r>
          </a:p>
          <a:p>
            <a:pPr marL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매출 차이에 대한 원인 분석해와</a:t>
            </a:r>
            <a:r>
              <a:rPr kumimoji="0" lang="en-US" altLang="ko-KR" sz="20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5464" y="6241142"/>
            <a:ext cx="6589439" cy="367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모서리가 둥근 사각형 설명선[R] 17"/>
          <p:cNvSpPr/>
          <p:nvPr/>
        </p:nvSpPr>
        <p:spPr>
          <a:xfrm>
            <a:off x="7660546" y="5383424"/>
            <a:ext cx="4049555" cy="1024995"/>
          </a:xfrm>
          <a:prstGeom prst="wedgeRoundRectCallout">
            <a:avLst>
              <a:gd name="adj1" fmla="val -62049"/>
              <a:gd name="adj2" fmla="val 45346"/>
              <a:gd name="adj3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7714469" y="4937760"/>
            <a:ext cx="3941710" cy="1920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네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...?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지금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시인데요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....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ㅠㅠㅠ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 b="1">
                <a:latin typeface="맑은 고딕"/>
                <a:ea typeface="맑은 고딕"/>
              </a:rPr>
              <a:t>python</a:t>
            </a:r>
            <a:r>
              <a:rPr kumimoji="1" lang="ko-KR" altLang="en-US" b="1">
                <a:latin typeface="맑은 고딕"/>
                <a:ea typeface="맑은 고딕"/>
              </a:rPr>
              <a:t>의 장점 </a:t>
            </a:r>
            <a:r>
              <a:rPr kumimoji="1" lang="en-US" altLang="ko-KR" b="1">
                <a:latin typeface="맑은 고딕"/>
                <a:ea typeface="맑은 고딕"/>
              </a:rPr>
              <a:t>with pandas</a:t>
            </a:r>
          </a:p>
        </p:txBody>
      </p:sp>
      <p:sp>
        <p:nvSpPr>
          <p:cNvPr id="6" name="직사각형 5"/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6745" y="1690688"/>
            <a:ext cx="5219700" cy="4876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900912"/>
            <a:ext cx="5873483" cy="4456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lvl="0" algn="ctr">
              <a:defRPr/>
            </a:pPr>
            <a:r>
              <a:rPr kumimoji="1"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Then, jump to code!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lvl="0" algn="ctr">
              <a:defRPr/>
            </a:pPr>
            <a:r>
              <a:rPr kumimoji="1" lang="en-US" altLang="ko-KR" b="1" dirty="0">
                <a:solidFill>
                  <a:schemeClr val="bg1"/>
                </a:solidFill>
                <a:latin typeface="맑은 고딕"/>
                <a:ea typeface="맑은 고딕"/>
              </a:rPr>
              <a:t>2.</a:t>
            </a:r>
            <a:r>
              <a:rPr kumimoji="1" lang="ko-KR" altLang="en-US" b="1" dirty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맑은 고딕"/>
                <a:ea typeface="맑은 고딕"/>
              </a:rPr>
              <a:t>What is matplotlib?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909</Words>
  <Application>Microsoft Macintosh PowerPoint</Application>
  <PresentationFormat>와이드스크린</PresentationFormat>
  <Paragraphs>119</Paragraphs>
  <Slides>23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Malgun Gothic</vt:lpstr>
      <vt:lpstr>Malgun Gothic</vt:lpstr>
      <vt:lpstr>Arial</vt:lpstr>
      <vt:lpstr>Calibri</vt:lpstr>
      <vt:lpstr>Calibri Light</vt:lpstr>
      <vt:lpstr>Office 테마</vt:lpstr>
      <vt:lpstr>세션 로딩 중</vt:lpstr>
      <vt:lpstr>pandas/ numpy/ matplotlib &amp; seaborn (visualization) basic session 03</vt:lpstr>
      <vt:lpstr>학습목표</vt:lpstr>
      <vt:lpstr>1. What is pandas? </vt:lpstr>
      <vt:lpstr>pandas? </vt:lpstr>
      <vt:lpstr>pandas를 사용하는 이유</vt:lpstr>
      <vt:lpstr>python의 장점 with pandas</vt:lpstr>
      <vt:lpstr>Then, jump to code! </vt:lpstr>
      <vt:lpstr>2. What is matplotlib? </vt:lpstr>
      <vt:lpstr>matplotlib?</vt:lpstr>
      <vt:lpstr>matplotlib로 무엇을 할 수 있을까? </vt:lpstr>
      <vt:lpstr>일반적인 시각화 방법</vt:lpstr>
      <vt:lpstr>시각화 전 선행 과제 -데이터 도메인과 변수 이해 </vt:lpstr>
      <vt:lpstr>시각화 전 선행 과제 -데이터 도메인과 변수 이해 </vt:lpstr>
      <vt:lpstr>시각화 전 선행 과제 -데이터 도메인과 변수 이해 </vt:lpstr>
      <vt:lpstr>Then, jump to code! </vt:lpstr>
      <vt:lpstr>3. What is numpy? </vt:lpstr>
      <vt:lpstr>numpy? </vt:lpstr>
      <vt:lpstr>WHY numpy? </vt:lpstr>
      <vt:lpstr>WHY numpy? </vt:lpstr>
      <vt:lpstr>Then, jump to code! </vt:lpstr>
      <vt:lpstr>Assignment 공지 </vt:lpstr>
      <vt:lpstr>세션 끝!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세션 로딩 중</dc:title>
  <dc:creator>김지욱[ 학부재학 / 경영학과 ]</dc:creator>
  <cp:lastModifiedBy>조수현[ 학부재학 / 경영학과 ]</cp:lastModifiedBy>
  <cp:revision>117</cp:revision>
  <dcterms:created xsi:type="dcterms:W3CDTF">2022-05-03T14:23:48Z</dcterms:created>
  <dcterms:modified xsi:type="dcterms:W3CDTF">2022-09-27T15:01:37Z</dcterms:modified>
  <cp:version/>
</cp:coreProperties>
</file>