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9" r:id="rId3"/>
    <p:sldId id="280" r:id="rId4"/>
    <p:sldId id="281" r:id="rId5"/>
    <p:sldId id="282" r:id="rId6"/>
    <p:sldId id="283" r:id="rId7"/>
    <p:sldId id="275" r:id="rId8"/>
    <p:sldId id="277" r:id="rId9"/>
    <p:sldId id="286" r:id="rId10"/>
    <p:sldId id="287" r:id="rId11"/>
    <p:sldId id="285" r:id="rId12"/>
    <p:sldId id="284" r:id="rId13"/>
    <p:sldId id="288" r:id="rId14"/>
    <p:sldId id="289" r:id="rId15"/>
    <p:sldId id="290" r:id="rId16"/>
    <p:sldId id="276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FFF"/>
    <a:srgbClr val="49CAFF"/>
    <a:srgbClr val="E5619D"/>
    <a:srgbClr val="0C6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5"/>
    <p:restoredTop sz="96327"/>
  </p:normalViewPr>
  <p:slideViewPr>
    <p:cSldViewPr snapToGrid="0" snapToObjects="1">
      <p:cViewPr>
        <p:scale>
          <a:sx n="100" d="100"/>
          <a:sy n="100" d="100"/>
        </p:scale>
        <p:origin x="2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741B-1E58-3AD6-C132-A998DE28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61FC2B-9B08-B522-BC94-93B7DA93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36C5B-D597-1EA2-F606-DBDC32D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3AB97-3DED-7F6C-DA8F-335FAC97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738B-1D64-25C2-07E8-37235240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75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7058C-41D7-0E73-B9EE-F9A55D64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783A5-CE21-0BEE-BA06-75719C0A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ACB1-CB6D-3A5B-FF4C-7D2A86E9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FBECC-B1C8-6255-A18E-B1ABE6D5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503A0-F364-0BC1-2C92-FE7226E6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117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11A67B-9252-8593-708C-847DF555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405A4-B0EE-6BE6-2B73-8B93AF45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404A5-D3B8-123A-7F22-10E56DD7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575DE-CB87-3097-8234-13A8DD8A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10DB-B43C-DADB-2A10-DE009E7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3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3C3-D14C-05A2-87E0-497F2206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C70AC-F0B3-96E1-3F46-E7413F9C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37DAD-D5EC-B044-A562-09FDCF24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9E91A-1982-6DDB-EDC8-58F45BE0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EC775-FF35-51C7-7589-D68F78BA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10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FC2E-1F96-8C83-FAC0-8BAC22B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2F78F-6AB3-E798-D954-4569BBFE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A002B-46CE-DFC9-B211-47F694C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EFE8-7938-8EBB-89AC-EEC2D6DB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D0FB-A869-8610-5A8A-E135CDC0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429B4-12CD-D7B8-13F3-A4F4E8BB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C87DB-CA31-0907-B61D-A7384004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02E39-CCCD-8554-E4DD-22924D5E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24AB-7766-EBBC-C6CF-5DC96A1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E8F0-18EB-9B65-C6EA-06C5F619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B7E50-B168-C538-34BF-420334EB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8FC48-A1B8-A9F7-32C8-A7FCDDF4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703E9-E847-CB4F-361C-9A22A1F6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877ED-DEC4-8590-0E3A-B2D02E72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31689-E524-6AD4-9F65-01F3CE44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D1A11-7384-6959-9477-060C4822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EA328-D997-9B52-BCD6-852C6D6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AB4AA8-C79E-90B2-3E62-46C35D2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6CE08-FC7D-7D42-4F96-4E8B8B55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042C-04D8-ABBA-1F0B-7551CD98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DFB25-AF1A-D138-388F-61982560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16820-C294-D965-6C6E-0EBE67E7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DD4EED-B619-CF46-0F10-34A21A01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0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C672F8-00B6-3314-944B-9B27F53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50111-D4DE-6C32-603A-4B7949BD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8C6C9D-AD0C-D3B5-07D8-DB230B40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2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5BE2-B63C-7244-CEAE-EEC35A4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ADF54-A7D3-F9C3-E3BD-434E0B6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AB5B2-D97E-A26C-D6A2-087697B7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E38-8D17-D085-8879-FD98DC22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B2F4-658D-5EBD-30BC-FB094632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ABCAB-FFF5-7B95-7BE2-5C55DB16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6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4B5E5-A903-B7F0-07DF-D6DFB297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FF731-0EF8-9C7C-323E-A04B64A3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E730F-C343-85BE-4723-CC1F35D8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91070-6EA9-6FEF-0511-933CD213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B8213-6474-BB33-40A1-11E02788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B19D7-904B-BA7A-93F8-3C2FC99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7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4FF11-D99F-F7B5-1A7C-2318BE4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74568-3801-39DB-0B97-F1CF8F2A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77DB-32A4-72A8-C486-3C6BB7F9A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9ECF-BE6D-7248-80F1-E6948D730B15}" type="datetimeFigureOut">
              <a:rPr kumimoji="1" lang="ko-Kore-KR" altLang="en-US" smtClean="0"/>
              <a:t>09/29/2022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6BF37-83F7-5EF3-994A-CE3D9048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0DF84-7359-5E38-B4FB-662D3F7DC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F499C-31F2-DA43-A83C-60BEB26AA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DD9C-4EC8-E211-2C98-B5EE07203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02122"/>
            <a:ext cx="9144000" cy="815978"/>
          </a:xfrm>
        </p:spPr>
        <p:txBody>
          <a:bodyPr anchor="ctr" anchorCtr="1">
            <a:normAutofit/>
          </a:bodyPr>
          <a:lstStyle/>
          <a:p>
            <a:r>
              <a:rPr kumimoji="1" lang="en-US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ML </a:t>
            </a:r>
            <a:r>
              <a:rPr kumimoji="1" lang="ko-KR" altLang="en-US" sz="3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개요 및 실습</a:t>
            </a:r>
            <a:endParaRPr kumimoji="1" lang="ko-Kore-KR" altLang="en-US" sz="3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A5B510-5BF1-A2CA-EA3D-E66DD1C7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56" y="2683363"/>
            <a:ext cx="3253288" cy="14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83978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 Selection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모듈 소개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3D744-A05D-43F3-9087-F19F23D8D9CE}"/>
              </a:ext>
            </a:extLst>
          </p:cNvPr>
          <p:cNvSpPr/>
          <p:nvPr/>
        </p:nvSpPr>
        <p:spPr>
          <a:xfrm>
            <a:off x="481013" y="1665514"/>
            <a:ext cx="1122997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Model_selection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모듈은 학습 데이터와 테스트 데이터 세트를 분리하거나 교차 검증 분할 및 평가 등의 기능을 제공합니다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 descr="How to Use Sklearn train_test_split in Python - Sharp Sight">
            <a:extLst>
              <a:ext uri="{FF2B5EF4-FFF2-40B4-BE49-F238E27FC236}">
                <a16:creationId xmlns:a16="http://schemas.microsoft.com/office/drawing/2014/main" id="{393B0DA7-8193-4192-82BD-91EC92E5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84" y="2593344"/>
            <a:ext cx="6623032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13DFC4-0D03-489A-8A26-50B954448745}"/>
              </a:ext>
            </a:extLst>
          </p:cNvPr>
          <p:cNvSpPr/>
          <p:nvPr/>
        </p:nvSpPr>
        <p:spPr>
          <a:xfrm>
            <a:off x="2685143" y="6101560"/>
            <a:ext cx="682171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&lt; </a:t>
            </a: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train_test_split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()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842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193501-D4B0-481E-8AC1-2B20F0D585A5}"/>
              </a:ext>
            </a:extLst>
          </p:cNvPr>
          <p:cNvSpPr/>
          <p:nvPr/>
        </p:nvSpPr>
        <p:spPr>
          <a:xfrm>
            <a:off x="4495800" y="2259570"/>
            <a:ext cx="7524749" cy="3760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83978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첫 번째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ML </a:t>
            </a:r>
            <a:r>
              <a:rPr kumimoji="1" lang="ko-KR" altLang="en-US" sz="3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만들어보기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붓꽃 품종 예측하기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50" name="Picture 2" descr="붓꽃(Iris sanguinea) - Iris setosa, Iris virginica, Iris versicolor, 붓꽃 구조">
            <a:extLst>
              <a:ext uri="{FF2B5EF4-FFF2-40B4-BE49-F238E27FC236}">
                <a16:creationId xmlns:a16="http://schemas.microsoft.com/office/drawing/2014/main" id="{5791AFEE-5068-4F30-BC25-0668DF2E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94" y="4029075"/>
            <a:ext cx="2394162" cy="16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7A2F3-BDF7-4F55-828C-4716BC0BB4DC}"/>
              </a:ext>
            </a:extLst>
          </p:cNvPr>
          <p:cNvSpPr/>
          <p:nvPr/>
        </p:nvSpPr>
        <p:spPr>
          <a:xfrm>
            <a:off x="4957075" y="3544060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Setosa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052" name="Picture 4" descr="Virginica - an overview | ScienceDirect Topics">
            <a:extLst>
              <a:ext uri="{FF2B5EF4-FFF2-40B4-BE49-F238E27FC236}">
                <a16:creationId xmlns:a16="http://schemas.microsoft.com/office/drawing/2014/main" id="{A1B4BEFC-89F1-4B5C-9372-0B3B0A5E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55" y="4029075"/>
            <a:ext cx="2290778" cy="16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붓꽃(Iris sanguinea) - Iris setosa, Iris virginica, Iris versicolor, 붓꽃 구조">
            <a:extLst>
              <a:ext uri="{FF2B5EF4-FFF2-40B4-BE49-F238E27FC236}">
                <a16:creationId xmlns:a16="http://schemas.microsoft.com/office/drawing/2014/main" id="{25DC0582-1F14-45EC-B99F-BCE7CC68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132" y="4029075"/>
            <a:ext cx="2281356" cy="16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88814C-2B90-4AF6-89F8-52216A733432}"/>
              </a:ext>
            </a:extLst>
          </p:cNvPr>
          <p:cNvSpPr/>
          <p:nvPr/>
        </p:nvSpPr>
        <p:spPr>
          <a:xfrm>
            <a:off x="7267574" y="3544060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Versicolor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63F6E4-3175-4290-AD58-5E8F653D798F}"/>
              </a:ext>
            </a:extLst>
          </p:cNvPr>
          <p:cNvSpPr/>
          <p:nvPr/>
        </p:nvSpPr>
        <p:spPr>
          <a:xfrm>
            <a:off x="9710210" y="3544060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Virginica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D0495F-06F8-4A87-A7E0-5844ADA7475E}"/>
              </a:ext>
            </a:extLst>
          </p:cNvPr>
          <p:cNvSpPr/>
          <p:nvPr/>
        </p:nvSpPr>
        <p:spPr>
          <a:xfrm>
            <a:off x="6646488" y="2807731"/>
            <a:ext cx="3411912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붓꽃 데이터 품종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CA75C-6179-4604-AE2E-DC3A02BE7176}"/>
              </a:ext>
            </a:extLst>
          </p:cNvPr>
          <p:cNvSpPr/>
          <p:nvPr/>
        </p:nvSpPr>
        <p:spPr>
          <a:xfrm>
            <a:off x="223312" y="2259569"/>
            <a:ext cx="3979316" cy="37602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CAA682-495C-481E-B879-3D62C7AAB52E}"/>
              </a:ext>
            </a:extLst>
          </p:cNvPr>
          <p:cNvSpPr/>
          <p:nvPr/>
        </p:nvSpPr>
        <p:spPr>
          <a:xfrm>
            <a:off x="507014" y="2807731"/>
            <a:ext cx="3411912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붓꽃 데이터 </a:t>
            </a: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266429-EC6B-40EC-AAB2-04CF2E077AE5}"/>
              </a:ext>
            </a:extLst>
          </p:cNvPr>
          <p:cNvSpPr/>
          <p:nvPr/>
        </p:nvSpPr>
        <p:spPr>
          <a:xfrm>
            <a:off x="438151" y="3544060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Sepal length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AAAE56-4620-46E1-809E-0BD551921092}"/>
              </a:ext>
            </a:extLst>
          </p:cNvPr>
          <p:cNvSpPr/>
          <p:nvPr/>
        </p:nvSpPr>
        <p:spPr>
          <a:xfrm>
            <a:off x="438151" y="4139683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Sepal width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B93D8-35AF-4E16-9307-C54B75304B3F}"/>
              </a:ext>
            </a:extLst>
          </p:cNvPr>
          <p:cNvSpPr/>
          <p:nvPr/>
        </p:nvSpPr>
        <p:spPr>
          <a:xfrm>
            <a:off x="438151" y="4735306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Petal length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B1576B-5F96-4BE4-B21A-31604B7DEBD6}"/>
              </a:ext>
            </a:extLst>
          </p:cNvPr>
          <p:cNvSpPr/>
          <p:nvPr/>
        </p:nvSpPr>
        <p:spPr>
          <a:xfrm>
            <a:off x="438151" y="5330929"/>
            <a:ext cx="1981200" cy="38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Petal length</a:t>
            </a:r>
          </a:p>
        </p:txBody>
      </p:sp>
    </p:spTree>
    <p:extLst>
      <p:ext uri="{BB962C8B-B14F-4D97-AF65-F5344CB8AC3E}">
        <p14:creationId xmlns:p14="http://schemas.microsoft.com/office/powerpoint/2010/main" val="67128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&lt;iris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실습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10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83978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교차 검증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3D744-A05D-43F3-9087-F19F23D8D9CE}"/>
              </a:ext>
            </a:extLst>
          </p:cNvPr>
          <p:cNvSpPr/>
          <p:nvPr/>
        </p:nvSpPr>
        <p:spPr>
          <a:xfrm>
            <a:off x="481013" y="1665514"/>
            <a:ext cx="1122997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고정된 학습 데이터와 테스트 데이터로 평가를 하다 보면 테스트 데이터에만 최적의 성능을 발휘할 수 있도록 편향되게 모델을 유도하는 경향이 생기게 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이러한 문제점을 해결하기 위해 교차 검증을 이용해 다양한 학습과 평가를 수행합니다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22" name="Picture 2" descr="K-Fold Cross Validation for Machine Learning Models | by Eugenia Anello |  Towards AI">
            <a:extLst>
              <a:ext uri="{FF2B5EF4-FFF2-40B4-BE49-F238E27FC236}">
                <a16:creationId xmlns:a16="http://schemas.microsoft.com/office/drawing/2014/main" id="{DA808F15-47DB-4975-AA71-B4F9D138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32508"/>
            <a:ext cx="7093743" cy="378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869BD65-EA2C-4209-8AC3-1AC250CF0ADB}"/>
              </a:ext>
            </a:extLst>
          </p:cNvPr>
          <p:cNvSpPr/>
          <p:nvPr/>
        </p:nvSpPr>
        <p:spPr>
          <a:xfrm>
            <a:off x="1257300" y="5817969"/>
            <a:ext cx="3333750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48023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83978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인코딩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E47CFB-1FE2-469A-B9D7-101BC323EDE4}"/>
              </a:ext>
            </a:extLst>
          </p:cNvPr>
          <p:cNvSpPr/>
          <p:nvPr/>
        </p:nvSpPr>
        <p:spPr>
          <a:xfrm>
            <a:off x="1038224" y="2719355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TV,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냉장고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전자레인지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컴퓨터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선풍기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믹서 값으로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되어있다면</a:t>
            </a:r>
            <a:b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</a:b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TV: 1,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냉장고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2,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전자레인지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3,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컴퓨터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 4,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선풍기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5, 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믹서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: 6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과 같이 숫자형 값으로 변환하는 것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352A19-6A61-4CC5-92EA-B6BEE8551491}"/>
              </a:ext>
            </a:extLst>
          </p:cNvPr>
          <p:cNvSpPr/>
          <p:nvPr/>
        </p:nvSpPr>
        <p:spPr>
          <a:xfrm>
            <a:off x="838200" y="2246621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레이블 인코딩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5076D-F01F-4CFB-B569-FF2183F235D9}"/>
              </a:ext>
            </a:extLst>
          </p:cNvPr>
          <p:cNvSpPr/>
          <p:nvPr/>
        </p:nvSpPr>
        <p:spPr>
          <a:xfrm>
            <a:off x="1038224" y="4271930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고유 값에 해당하는 칼럼에만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을 표시하고 나머지 칼럼에는 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을 표시하는 방식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089A5C-A4A2-4EA8-B3CC-189175B936E4}"/>
              </a:ext>
            </a:extLst>
          </p:cNvPr>
          <p:cNvSpPr/>
          <p:nvPr/>
        </p:nvSpPr>
        <p:spPr>
          <a:xfrm>
            <a:off x="838200" y="3799196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핫 인코딩</a:t>
            </a:r>
          </a:p>
        </p:txBody>
      </p:sp>
    </p:spTree>
    <p:extLst>
      <p:ext uri="{BB962C8B-B14F-4D97-AF65-F5344CB8AC3E}">
        <p14:creationId xmlns:p14="http://schemas.microsoft.com/office/powerpoint/2010/main" val="152603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013"/>
            <a:ext cx="10515600" cy="839788"/>
          </a:xfrm>
        </p:spPr>
        <p:txBody>
          <a:bodyPr>
            <a:normAutofit/>
          </a:bodyPr>
          <a:lstStyle/>
          <a:p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인코딩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A5AADF-28A5-417B-AB28-3A4727953918}"/>
              </a:ext>
            </a:extLst>
          </p:cNvPr>
          <p:cNvSpPr/>
          <p:nvPr/>
        </p:nvSpPr>
        <p:spPr>
          <a:xfrm>
            <a:off x="838200" y="1671015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핫 인코딩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811D859-09EB-441F-9BE9-E9F71CA0F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5505"/>
              </p:ext>
            </p:extLst>
          </p:nvPr>
        </p:nvGraphicFramePr>
        <p:xfrm>
          <a:off x="1060450" y="2560954"/>
          <a:ext cx="1768475" cy="38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1089092175"/>
                    </a:ext>
                  </a:extLst>
                </a:gridCol>
              </a:tblGrid>
              <a:tr h="42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상품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7923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7943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냉장고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0911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전자레인지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27348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3148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선풍기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84594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선풍기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18984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믹서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5550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믹서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44612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34571B02-015F-4735-AEE0-CB940AA96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24118"/>
              </p:ext>
            </p:extLst>
          </p:nvPr>
        </p:nvGraphicFramePr>
        <p:xfrm>
          <a:off x="4489448" y="2560954"/>
          <a:ext cx="7492998" cy="386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089092175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1025629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569168343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1416075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5443771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75055497"/>
                    </a:ext>
                  </a:extLst>
                </a:gridCol>
              </a:tblGrid>
              <a:tr h="424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TV</a:t>
                      </a:r>
                      <a:endParaRPr lang="ko-KR" altLang="en-US" sz="14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냉장고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믹서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선풍기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전자레인지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79230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7943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0911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27348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03148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84594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18984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55509"/>
                  </a:ext>
                </a:extLst>
              </a:tr>
              <a:tr h="42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n>
                            <a:solidFill>
                              <a:schemeClr val="tx1">
                                <a:lumMod val="95000"/>
                                <a:lumOff val="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ln>
                          <a:solidFill>
                            <a:schemeClr val="tx1">
                              <a:lumMod val="95000"/>
                              <a:lumOff val="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544612"/>
                  </a:ext>
                </a:extLst>
              </a:tr>
            </a:tbl>
          </a:graphicData>
        </a:graphic>
      </p:graphicFrame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C641CB4D-6F1B-4DAC-B790-F051CC92A5B4}"/>
              </a:ext>
            </a:extLst>
          </p:cNvPr>
          <p:cNvSpPr/>
          <p:nvPr/>
        </p:nvSpPr>
        <p:spPr>
          <a:xfrm rot="5400000">
            <a:off x="2630487" y="4392799"/>
            <a:ext cx="2057400" cy="20002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0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E.O.D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53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71"/>
            <a:ext cx="10515600" cy="735672"/>
          </a:xfrm>
        </p:spPr>
        <p:txBody>
          <a:bodyPr>
            <a:normAutofit/>
          </a:bodyPr>
          <a:lstStyle/>
          <a:p>
            <a:r>
              <a:rPr kumimoji="1" lang="en-US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Why ML?</a:t>
            </a:r>
            <a:endParaRPr kumimoji="1" lang="ko-Kore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D31547-12C1-4607-B585-51042852B118}"/>
              </a:ext>
            </a:extLst>
          </p:cNvPr>
          <p:cNvGrpSpPr/>
          <p:nvPr/>
        </p:nvGrpSpPr>
        <p:grpSpPr>
          <a:xfrm>
            <a:off x="2108200" y="1679916"/>
            <a:ext cx="7975600" cy="3358356"/>
            <a:chOff x="2159626" y="2178844"/>
            <a:chExt cx="7975600" cy="3358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7C8EBA-4D10-4C5A-B8AF-877145B09226}"/>
                </a:ext>
              </a:extLst>
            </p:cNvPr>
            <p:cNvSpPr/>
            <p:nvPr/>
          </p:nvSpPr>
          <p:spPr>
            <a:xfrm>
              <a:off x="4636126" y="2178844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코드 결함 발생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DD56512-4725-4847-999E-BC2997F5186E}"/>
                </a:ext>
              </a:extLst>
            </p:cNvPr>
            <p:cNvSpPr/>
            <p:nvPr/>
          </p:nvSpPr>
          <p:spPr>
            <a:xfrm>
              <a:off x="7112626" y="4357688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기존 로직 수정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FAE4B9C-AA32-4C13-B736-3696C25D2295}"/>
                </a:ext>
              </a:extLst>
            </p:cNvPr>
            <p:cNvSpPr/>
            <p:nvPr/>
          </p:nvSpPr>
          <p:spPr>
            <a:xfrm>
              <a:off x="2159626" y="4357688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수정된 로직의 검증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DCCBF64-1C65-4F8F-BDF2-B65BC354E4DE}"/>
                </a:ext>
              </a:extLst>
            </p:cNvPr>
            <p:cNvCxnSpPr/>
            <p:nvPr/>
          </p:nvCxnSpPr>
          <p:spPr>
            <a:xfrm>
              <a:off x="7658726" y="3429000"/>
              <a:ext cx="965200" cy="736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0498AF-1F74-45CE-8C70-709E6447C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229" y="4947444"/>
              <a:ext cx="16975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AC31788-A991-4E47-80C8-A789BD816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075" y="3358356"/>
              <a:ext cx="965200" cy="736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DC06B-17D3-456E-81C9-C7EBB2440AD9}"/>
              </a:ext>
            </a:extLst>
          </p:cNvPr>
          <p:cNvSpPr/>
          <p:nvPr/>
        </p:nvSpPr>
        <p:spPr>
          <a:xfrm>
            <a:off x="1152072" y="5602176"/>
            <a:ext cx="9887857" cy="870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프로그램 로직을 통해 모든 조건과 다양한 환경 변수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규칙을 반영할 수 있다면 좋겠지만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오히려 소스코드가 복잡해지면서 예측의 정확성 향상이 이뤄지지 않는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5973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71"/>
            <a:ext cx="10515600" cy="735672"/>
          </a:xfrm>
        </p:spPr>
        <p:txBody>
          <a:bodyPr/>
          <a:lstStyle/>
          <a:p>
            <a:r>
              <a:rPr kumimoji="1" lang="en-US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Why ML?</a:t>
            </a:r>
            <a:endParaRPr kumimoji="1" lang="ko-Kore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D31547-12C1-4607-B585-51042852B118}"/>
              </a:ext>
            </a:extLst>
          </p:cNvPr>
          <p:cNvGrpSpPr/>
          <p:nvPr/>
        </p:nvGrpSpPr>
        <p:grpSpPr>
          <a:xfrm>
            <a:off x="2108200" y="1946616"/>
            <a:ext cx="7975600" cy="3358356"/>
            <a:chOff x="2159626" y="2178844"/>
            <a:chExt cx="7975600" cy="335835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7C8EBA-4D10-4C5A-B8AF-877145B09226}"/>
                </a:ext>
              </a:extLst>
            </p:cNvPr>
            <p:cNvSpPr/>
            <p:nvPr/>
          </p:nvSpPr>
          <p:spPr>
            <a:xfrm>
              <a:off x="4636126" y="2178844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코드 결함 발생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DD56512-4725-4847-999E-BC2997F5186E}"/>
                </a:ext>
              </a:extLst>
            </p:cNvPr>
            <p:cNvSpPr/>
            <p:nvPr/>
          </p:nvSpPr>
          <p:spPr>
            <a:xfrm>
              <a:off x="7112626" y="4357688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기존 로직 수정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FAE4B9C-AA32-4C13-B736-3696C25D2295}"/>
                </a:ext>
              </a:extLst>
            </p:cNvPr>
            <p:cNvSpPr/>
            <p:nvPr/>
          </p:nvSpPr>
          <p:spPr>
            <a:xfrm>
              <a:off x="2159626" y="4357688"/>
              <a:ext cx="3022600" cy="1179512"/>
            </a:xfrm>
            <a:prstGeom prst="roundRect">
              <a:avLst/>
            </a:prstGeom>
            <a:solidFill>
              <a:srgbClr val="488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수정된 로직의 검증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DCCBF64-1C65-4F8F-BDF2-B65BC354E4DE}"/>
                </a:ext>
              </a:extLst>
            </p:cNvPr>
            <p:cNvCxnSpPr/>
            <p:nvPr/>
          </p:nvCxnSpPr>
          <p:spPr>
            <a:xfrm>
              <a:off x="7658726" y="3429000"/>
              <a:ext cx="965200" cy="736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0498AF-1F74-45CE-8C70-709E6447C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229" y="4947444"/>
              <a:ext cx="16975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AC31788-A991-4E47-80C8-A789BD816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8075" y="3358356"/>
              <a:ext cx="965200" cy="736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DC06B-17D3-456E-81C9-C7EBB2440AD9}"/>
              </a:ext>
            </a:extLst>
          </p:cNvPr>
          <p:cNvSpPr/>
          <p:nvPr/>
        </p:nvSpPr>
        <p:spPr>
          <a:xfrm>
            <a:off x="1152072" y="5792233"/>
            <a:ext cx="9887857" cy="870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프로그램 로직을 통해 모든 조건과 다양한 환경 변수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규칙을 반영할 수 있다면 좋겠지만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오히려 소스코드가 복잡해지면서 예측의 정확성 향상이 이뤄지지 않는 경우가 많음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9E64E-231C-4198-85BF-1D99FB017B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406DF6-E213-4871-9543-DDB85D3CB7E1}"/>
              </a:ext>
            </a:extLst>
          </p:cNvPr>
          <p:cNvSpPr/>
          <p:nvPr/>
        </p:nvSpPr>
        <p:spPr>
          <a:xfrm>
            <a:off x="0" y="1260678"/>
            <a:ext cx="12192000" cy="433664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0116FE-FC22-409E-ABD5-7E801E58A77F}"/>
              </a:ext>
            </a:extLst>
          </p:cNvPr>
          <p:cNvSpPr/>
          <p:nvPr/>
        </p:nvSpPr>
        <p:spPr>
          <a:xfrm>
            <a:off x="368300" y="1691485"/>
            <a:ext cx="11455400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머신러닝은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이러한 문제를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C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기반으로 숨겨진 패턴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인지해 해결합니다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0CB461-ECF0-44CD-B623-3A10FA02EC52}"/>
              </a:ext>
            </a:extLst>
          </p:cNvPr>
          <p:cNvSpPr/>
          <p:nvPr/>
        </p:nvSpPr>
        <p:spPr>
          <a:xfrm>
            <a:off x="368300" y="2645286"/>
            <a:ext cx="11455400" cy="10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머신러닝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알고리즘은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C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기반으로 통계적인 신뢰도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강화하고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다양한 수학적 기법을 적용하여 신뢰도 있는 결과를 도출합니다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AC8E9F-2CE2-4AA0-8CD3-F01E790EADC1}"/>
              </a:ext>
            </a:extLst>
          </p:cNvPr>
          <p:cNvSpPr/>
          <p:nvPr/>
        </p:nvSpPr>
        <p:spPr>
          <a:xfrm>
            <a:off x="368300" y="4196104"/>
            <a:ext cx="11455400" cy="10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데이터를 관통하는 패턴을 학습하고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이에 기반한 예측을 수행하면서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C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데이터에 감춰진 새로운 의미와 인사이트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발굴합니다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69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71"/>
            <a:ext cx="10515600" cy="735672"/>
          </a:xfrm>
        </p:spPr>
        <p:txBody>
          <a:bodyPr>
            <a:normAutofit/>
          </a:bodyPr>
          <a:lstStyle/>
          <a:p>
            <a:r>
              <a:rPr kumimoji="1" lang="en-US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ML</a:t>
            </a:r>
            <a:r>
              <a:rPr kumimoji="1"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Process</a:t>
            </a:r>
            <a:endParaRPr kumimoji="1" lang="ko-Kore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22F7A8-F8D9-4FC8-AEC0-A95083E6C4AC}"/>
              </a:ext>
            </a:extLst>
          </p:cNvPr>
          <p:cNvSpPr/>
          <p:nvPr/>
        </p:nvSpPr>
        <p:spPr>
          <a:xfrm>
            <a:off x="2685143" y="1691485"/>
            <a:ext cx="682171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지금은 대충 이정도만 알면 됩니다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C7753C-786F-4C50-ACEC-B2502A3A8053}"/>
              </a:ext>
            </a:extLst>
          </p:cNvPr>
          <p:cNvSpPr/>
          <p:nvPr/>
        </p:nvSpPr>
        <p:spPr>
          <a:xfrm flipH="1">
            <a:off x="1318638" y="2861015"/>
            <a:ext cx="2701820" cy="796585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정리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86E28D-73E1-437C-A1B0-79367A0D793A}"/>
              </a:ext>
            </a:extLst>
          </p:cNvPr>
          <p:cNvSpPr/>
          <p:nvPr/>
        </p:nvSpPr>
        <p:spPr>
          <a:xfrm flipH="1">
            <a:off x="8241953" y="2861015"/>
            <a:ext cx="2701820" cy="796585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알고리즘 준비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19EC1B-0B09-43C3-A5F3-A837F891BE71}"/>
              </a:ext>
            </a:extLst>
          </p:cNvPr>
          <p:cNvSpPr/>
          <p:nvPr/>
        </p:nvSpPr>
        <p:spPr>
          <a:xfrm flipH="1">
            <a:off x="4780295" y="2861015"/>
            <a:ext cx="2701820" cy="796585"/>
          </a:xfrm>
          <a:prstGeom prst="roundRect">
            <a:avLst/>
          </a:prstGeom>
          <a:solidFill>
            <a:srgbClr val="E56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데이터 분리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(train/test)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DD6DD9A-57FE-4B39-B5C5-1F60DB08F21D}"/>
              </a:ext>
            </a:extLst>
          </p:cNvPr>
          <p:cNvSpPr/>
          <p:nvPr/>
        </p:nvSpPr>
        <p:spPr>
          <a:xfrm>
            <a:off x="8241953" y="5401344"/>
            <a:ext cx="2701820" cy="796585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예측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F07629-DFF9-40EE-8F20-F3B4C94F6EA4}"/>
              </a:ext>
            </a:extLst>
          </p:cNvPr>
          <p:cNvSpPr/>
          <p:nvPr/>
        </p:nvSpPr>
        <p:spPr>
          <a:xfrm>
            <a:off x="4780295" y="5401344"/>
            <a:ext cx="2701820" cy="796585"/>
          </a:xfrm>
          <a:prstGeom prst="roundRect">
            <a:avLst/>
          </a:prstGeom>
          <a:solidFill>
            <a:srgbClr val="E56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모형 평가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6B1287-1E3F-4766-BE46-E8CC017315B9}"/>
              </a:ext>
            </a:extLst>
          </p:cNvPr>
          <p:cNvSpPr/>
          <p:nvPr/>
        </p:nvSpPr>
        <p:spPr>
          <a:xfrm>
            <a:off x="8241953" y="4131180"/>
            <a:ext cx="2701820" cy="796585"/>
          </a:xfrm>
          <a:prstGeom prst="roundRect">
            <a:avLst/>
          </a:prstGeom>
          <a:solidFill>
            <a:srgbClr val="E56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모형 학습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(train data)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027FF6-3F22-42FC-B958-20F2731666DE}"/>
              </a:ext>
            </a:extLst>
          </p:cNvPr>
          <p:cNvSpPr/>
          <p:nvPr/>
        </p:nvSpPr>
        <p:spPr>
          <a:xfrm>
            <a:off x="1275373" y="5401344"/>
            <a:ext cx="2701820" cy="796585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모형 활용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942EFE-8866-4383-9DEA-763B1A4AC7ED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>
            <a:off x="4020458" y="3259308"/>
            <a:ext cx="759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17C279-7DF0-496B-B2F8-0E7EC72BB4B8}"/>
              </a:ext>
            </a:extLst>
          </p:cNvPr>
          <p:cNvCxnSpPr/>
          <p:nvPr/>
        </p:nvCxnSpPr>
        <p:spPr>
          <a:xfrm>
            <a:off x="7482116" y="3259308"/>
            <a:ext cx="759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191EB1F-E270-4739-8C30-C0594215A486}"/>
              </a:ext>
            </a:extLst>
          </p:cNvPr>
          <p:cNvCxnSpPr/>
          <p:nvPr/>
        </p:nvCxnSpPr>
        <p:spPr>
          <a:xfrm>
            <a:off x="7482116" y="5799308"/>
            <a:ext cx="759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FC55E2-AA2E-4AD6-B1EB-0F70A4B34F04}"/>
              </a:ext>
            </a:extLst>
          </p:cNvPr>
          <p:cNvCxnSpPr/>
          <p:nvPr/>
        </p:nvCxnSpPr>
        <p:spPr>
          <a:xfrm>
            <a:off x="4020458" y="5799308"/>
            <a:ext cx="7598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5B6D4E-1BE0-4C7E-AAEE-5F445CA5E0D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9592863" y="3657600"/>
            <a:ext cx="0" cy="473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32B7773-71E2-42D4-8FC8-5EE6E20DE30B}"/>
              </a:ext>
            </a:extLst>
          </p:cNvPr>
          <p:cNvCxnSpPr>
            <a:cxnSpLocks/>
          </p:cNvCxnSpPr>
          <p:nvPr/>
        </p:nvCxnSpPr>
        <p:spPr>
          <a:xfrm>
            <a:off x="9592863" y="4927764"/>
            <a:ext cx="0" cy="473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0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71"/>
            <a:ext cx="10515600" cy="735672"/>
          </a:xfrm>
        </p:spPr>
        <p:txBody>
          <a:bodyPr>
            <a:normAutofit/>
          </a:bodyPr>
          <a:lstStyle/>
          <a:p>
            <a:r>
              <a:rPr kumimoji="1"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저희는 지금까지 뭘 </a:t>
            </a:r>
            <a:r>
              <a:rPr kumimoji="1" lang="ko-KR" altLang="en-US" sz="3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배운거죠</a:t>
            </a:r>
            <a:r>
              <a:rPr kumimoji="1"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8AD149-D37A-46B4-B6C2-0545D062BED9}"/>
              </a:ext>
            </a:extLst>
          </p:cNvPr>
          <p:cNvSpPr/>
          <p:nvPr/>
        </p:nvSpPr>
        <p:spPr>
          <a:xfrm>
            <a:off x="1038224" y="2351519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놀라울 정도로 많은 라이브러리로 인해 높은 생산성을 보장해줍니다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속도는 느리지만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확장성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유연성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호환성 등으로 인해 다양한 영역에서 사용되고 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30670B-C389-4C22-846C-48C5AB8DCF08}"/>
              </a:ext>
            </a:extLst>
          </p:cNvPr>
          <p:cNvSpPr/>
          <p:nvPr/>
        </p:nvSpPr>
        <p:spPr>
          <a:xfrm>
            <a:off x="838200" y="1878785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python?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FA0945BA-1ABE-4F6C-87F7-A73B3DBC7BEF}"/>
              </a:ext>
            </a:extLst>
          </p:cNvPr>
          <p:cNvSpPr/>
          <p:nvPr/>
        </p:nvSpPr>
        <p:spPr>
          <a:xfrm>
            <a:off x="10163175" y="1519749"/>
            <a:ext cx="1905000" cy="570163"/>
          </a:xfrm>
          <a:prstGeom prst="wedgeRoundRectCallout">
            <a:avLst>
              <a:gd name="adj1" fmla="val 2218"/>
              <a:gd name="adj2" fmla="val 81030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사실 통계분석은 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이 낫다고 생각합니다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B18A1F-44E1-41A8-839F-BEEA183D02EC}"/>
              </a:ext>
            </a:extLst>
          </p:cNvPr>
          <p:cNvSpPr/>
          <p:nvPr/>
        </p:nvSpPr>
        <p:spPr>
          <a:xfrm>
            <a:off x="1038224" y="3904094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는 행렬 기반의 데이터 처리에 특화되어 있어서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일반적인 데이터 처리에는 부족한 부분이 많습니다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차원 데이터 처리에 특화되어 있으며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보다 훨씬 편리합니다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E5F6CB-9C3C-4044-A7B6-C93A6FE94A7C}"/>
              </a:ext>
            </a:extLst>
          </p:cNvPr>
          <p:cNvSpPr/>
          <p:nvPr/>
        </p:nvSpPr>
        <p:spPr>
          <a:xfrm>
            <a:off x="838200" y="3431360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pandas?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310027-739E-424D-98B2-AED6B76C5112}"/>
              </a:ext>
            </a:extLst>
          </p:cNvPr>
          <p:cNvSpPr/>
          <p:nvPr/>
        </p:nvSpPr>
        <p:spPr>
          <a:xfrm>
            <a:off x="1038224" y="5456669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머신러닝의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이론적 백그라운드는 선형대수와 통계로 이루어져 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사이킷런을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비롯한 많은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패키지가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기반으로 되어있습니다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3CD513-6ED2-42E3-ACE8-6D0C0D926B2B}"/>
              </a:ext>
            </a:extLst>
          </p:cNvPr>
          <p:cNvSpPr/>
          <p:nvPr/>
        </p:nvSpPr>
        <p:spPr>
          <a:xfrm>
            <a:off x="838200" y="4983935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numpy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00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71"/>
            <a:ext cx="10515600" cy="735672"/>
          </a:xfrm>
        </p:spPr>
        <p:txBody>
          <a:bodyPr>
            <a:normAutofit/>
          </a:bodyPr>
          <a:lstStyle/>
          <a:p>
            <a:r>
              <a:rPr kumimoji="1"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저희는 지금까지 뭘 </a:t>
            </a:r>
            <a:r>
              <a:rPr kumimoji="1" lang="ko-KR" altLang="en-US" sz="3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배운거죠</a:t>
            </a:r>
            <a:r>
              <a:rPr kumimoji="1"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ore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C6AC6-A6C4-817B-9879-17A15A15209B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8AD149-D37A-46B4-B6C2-0545D062BED9}"/>
              </a:ext>
            </a:extLst>
          </p:cNvPr>
          <p:cNvSpPr/>
          <p:nvPr/>
        </p:nvSpPr>
        <p:spPr>
          <a:xfrm>
            <a:off x="1038224" y="2351519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놀라울 정도로 많은 라이브러리로 인해 높은 생산성을 보장해줍니다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속도는 느리지만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확장성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유연성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호환성 등으로 인해 다양한 영역에서 사용되고 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130670B-C389-4C22-846C-48C5AB8DCF08}"/>
              </a:ext>
            </a:extLst>
          </p:cNvPr>
          <p:cNvSpPr/>
          <p:nvPr/>
        </p:nvSpPr>
        <p:spPr>
          <a:xfrm>
            <a:off x="838200" y="1878785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python?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FA0945BA-1ABE-4F6C-87F7-A73B3DBC7BEF}"/>
              </a:ext>
            </a:extLst>
          </p:cNvPr>
          <p:cNvSpPr/>
          <p:nvPr/>
        </p:nvSpPr>
        <p:spPr>
          <a:xfrm>
            <a:off x="10163175" y="1519749"/>
            <a:ext cx="1905000" cy="570163"/>
          </a:xfrm>
          <a:prstGeom prst="wedgeRoundRectCallout">
            <a:avLst>
              <a:gd name="adj1" fmla="val 2218"/>
              <a:gd name="adj2" fmla="val 81030"/>
              <a:gd name="adj3" fmla="val 1666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사실 통계분석은 </a:t>
            </a:r>
            <a:endParaRPr lang="en-US" altLang="ko-KR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이 낫다고 생각합니다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B18A1F-44E1-41A8-839F-BEEA183D02EC}"/>
              </a:ext>
            </a:extLst>
          </p:cNvPr>
          <p:cNvSpPr/>
          <p:nvPr/>
        </p:nvSpPr>
        <p:spPr>
          <a:xfrm>
            <a:off x="1038224" y="3904094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는 행렬 기반의 데이터 처리에 특화되어 있어서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일반적인 데이터 처리에는 부족한 부분이 많습니다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차원 데이터 처리에 특화되어 있으며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보다 훨씬 편리합니다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E5F6CB-9C3C-4044-A7B6-C93A6FE94A7C}"/>
              </a:ext>
            </a:extLst>
          </p:cNvPr>
          <p:cNvSpPr/>
          <p:nvPr/>
        </p:nvSpPr>
        <p:spPr>
          <a:xfrm>
            <a:off x="838200" y="3431360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pandas?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C9ADB6-D4E4-458F-8D0B-D6E6D41436B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AADC-F674-49CE-AA81-ABF4818E511B}"/>
              </a:ext>
            </a:extLst>
          </p:cNvPr>
          <p:cNvSpPr/>
          <p:nvPr/>
        </p:nvSpPr>
        <p:spPr>
          <a:xfrm>
            <a:off x="485775" y="4881951"/>
            <a:ext cx="11134725" cy="163314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310027-739E-424D-98B2-AED6B76C5112}"/>
              </a:ext>
            </a:extLst>
          </p:cNvPr>
          <p:cNvSpPr/>
          <p:nvPr/>
        </p:nvSpPr>
        <p:spPr>
          <a:xfrm>
            <a:off x="1038224" y="5456669"/>
            <a:ext cx="10163175" cy="735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머신러닝의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이론적 백그라운드는 선형대수와 통계로 이루어져 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사이킷런을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비롯한 많은 </a:t>
            </a:r>
            <a:r>
              <a:rPr lang="ko-KR" altLang="en-US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패키지가 </a:t>
            </a: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numpy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기반으로 되어있습니다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3CD513-6ED2-42E3-ACE8-6D0C0D926B2B}"/>
              </a:ext>
            </a:extLst>
          </p:cNvPr>
          <p:cNvSpPr/>
          <p:nvPr/>
        </p:nvSpPr>
        <p:spPr>
          <a:xfrm>
            <a:off x="838200" y="4983935"/>
            <a:ext cx="2343150" cy="472734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Why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numpy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?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7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2C96F6-74EE-AA87-792B-1471A2C1B4DB}"/>
              </a:ext>
            </a:extLst>
          </p:cNvPr>
          <p:cNvSpPr/>
          <p:nvPr/>
        </p:nvSpPr>
        <p:spPr>
          <a:xfrm rot="10800000">
            <a:off x="-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C32B87-7FA0-FA6B-E4DC-C1399EE5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R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numpy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실습</a:t>
            </a:r>
            <a:r>
              <a:rPr kumimoji="1" lang="en-US" altLang="ko-KR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1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Scikit-learn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소개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8" name="Picture 4" descr="Scikit-Learn으로 시작하는 머신러닝 : 머신러닝 기초 정리">
            <a:extLst>
              <a:ext uri="{FF2B5EF4-FFF2-40B4-BE49-F238E27FC236}">
                <a16:creationId xmlns:a16="http://schemas.microsoft.com/office/drawing/2014/main" id="{FA7BBDBE-75B9-49C9-A34C-34E11AE7B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/>
          <a:stretch/>
        </p:blipFill>
        <p:spPr bwMode="auto">
          <a:xfrm>
            <a:off x="2248101" y="3130026"/>
            <a:ext cx="7695798" cy="34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447547-4DF5-48A4-B500-4B3CB38C3705}"/>
              </a:ext>
            </a:extLst>
          </p:cNvPr>
          <p:cNvSpPr/>
          <p:nvPr/>
        </p:nvSpPr>
        <p:spPr>
          <a:xfrm>
            <a:off x="1019176" y="1407894"/>
            <a:ext cx="926782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사이킷런은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파이썬 기반의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머신러닝을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위한 가장 쉽고 효율적인 개발 라이브러리를 제공합니다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1FCB4-890E-4848-9378-C9E3849CEF36}"/>
              </a:ext>
            </a:extLst>
          </p:cNvPr>
          <p:cNvSpPr/>
          <p:nvPr/>
        </p:nvSpPr>
        <p:spPr>
          <a:xfrm>
            <a:off x="1019176" y="2166275"/>
            <a:ext cx="926782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파이썬 기반의 다른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머신러닝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패키지도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사이킷런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스타일의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API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를 지향할 정도로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</a:b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가장 쉽고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파이썬스러운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API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를 제공합니다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8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E3B1-3FF7-456A-64C1-6E3F4ED4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Estimator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이해 및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fit(), predict()</a:t>
            </a:r>
            <a:endParaRPr kumimoji="1" lang="ko-Kore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5E3E-AD04-248F-9448-48B61468FE46}"/>
              </a:ext>
            </a:extLst>
          </p:cNvPr>
          <p:cNvSpPr/>
          <p:nvPr/>
        </p:nvSpPr>
        <p:spPr>
          <a:xfrm rot="10800000">
            <a:off x="636745" y="660071"/>
            <a:ext cx="86529" cy="644795"/>
          </a:xfrm>
          <a:prstGeom prst="rect">
            <a:avLst/>
          </a:prstGeom>
          <a:gradFill flip="none" rotWithShape="1">
            <a:gsLst>
              <a:gs pos="0">
                <a:srgbClr val="49CAFF"/>
              </a:gs>
              <a:gs pos="100000">
                <a:srgbClr val="488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447547-4DF5-48A4-B500-4B3CB38C3705}"/>
              </a:ext>
            </a:extLst>
          </p:cNvPr>
          <p:cNvSpPr/>
          <p:nvPr/>
        </p:nvSpPr>
        <p:spPr>
          <a:xfrm>
            <a:off x="481013" y="1665514"/>
            <a:ext cx="11229974" cy="56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사이킷런은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ML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모델 학습을 위해서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fit()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학습된 모델의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예측을위해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predict()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메서드를 제공합니다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사이킷런에서는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분류 알고리즘을 구현한 클래스를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Classifier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로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회귀 알고리즘을 구현한 클래스를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Regressor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로 지칭합니다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0FE26F-CF58-4B62-9B82-FC4952A91925}"/>
              </a:ext>
            </a:extLst>
          </p:cNvPr>
          <p:cNvSpPr/>
          <p:nvPr/>
        </p:nvSpPr>
        <p:spPr>
          <a:xfrm flipH="1">
            <a:off x="1033463" y="4051640"/>
            <a:ext cx="2701820" cy="796585"/>
          </a:xfrm>
          <a:prstGeom prst="roundRect">
            <a:avLst/>
          </a:prstGeom>
          <a:solidFill>
            <a:srgbClr val="488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Estimator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36CB46-56E0-40B2-AB40-12FDAA9CD969}"/>
              </a:ext>
            </a:extLst>
          </p:cNvPr>
          <p:cNvSpPr/>
          <p:nvPr/>
        </p:nvSpPr>
        <p:spPr>
          <a:xfrm flipH="1">
            <a:off x="4814888" y="4848225"/>
            <a:ext cx="2701820" cy="1315140"/>
          </a:xfrm>
          <a:prstGeom prst="roundRect">
            <a:avLst/>
          </a:prstGeom>
          <a:solidFill>
            <a:srgbClr val="E56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Regressor[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회귀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]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7EEB20-E075-451E-9FA9-236CE9782B8C}"/>
              </a:ext>
            </a:extLst>
          </p:cNvPr>
          <p:cNvSpPr/>
          <p:nvPr/>
        </p:nvSpPr>
        <p:spPr>
          <a:xfrm flipH="1">
            <a:off x="4814888" y="2736500"/>
            <a:ext cx="2701820" cy="1315140"/>
          </a:xfrm>
          <a:prstGeom prst="roundRect">
            <a:avLst/>
          </a:prstGeom>
          <a:solidFill>
            <a:srgbClr val="E561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Classifier[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분류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]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A9BE58-7931-4B2F-9FE9-549C282FDDB0}"/>
              </a:ext>
            </a:extLst>
          </p:cNvPr>
          <p:cNvSpPr/>
          <p:nvPr/>
        </p:nvSpPr>
        <p:spPr>
          <a:xfrm>
            <a:off x="1275724" y="5002666"/>
            <a:ext cx="1576387" cy="379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학습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fit()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예측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predict()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FB923F-70AA-4499-94D3-A12B134C36AD}"/>
              </a:ext>
            </a:extLst>
          </p:cNvPr>
          <p:cNvSpPr/>
          <p:nvPr/>
        </p:nvSpPr>
        <p:spPr>
          <a:xfrm>
            <a:off x="7783408" y="2656388"/>
            <a:ext cx="2846492" cy="1475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DecisionTreeClassifier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RandomForestClassifier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GradientBoostingClassifier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GaussianNB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SVC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59CDDE-03C6-4CCF-843C-B6F3AF595598}"/>
              </a:ext>
            </a:extLst>
          </p:cNvPr>
          <p:cNvSpPr/>
          <p:nvPr/>
        </p:nvSpPr>
        <p:spPr>
          <a:xfrm>
            <a:off x="7783408" y="4768113"/>
            <a:ext cx="2846492" cy="1475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LinearRegression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Ridge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Lasso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RandomForestRegressor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GradientBoostingRegressor</a:t>
            </a:r>
            <a:endParaRPr lang="en-US" altLang="ko-KR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0897E07-484B-401D-86CB-A3DAF916480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3735283" y="4449933"/>
            <a:ext cx="1079605" cy="1055862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A8C402D-8DEF-4CE5-B51A-F978E44D5668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V="1">
            <a:off x="3735283" y="3394070"/>
            <a:ext cx="1079605" cy="10558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8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670</Words>
  <Application>Microsoft Office PowerPoint</Application>
  <PresentationFormat>와이드스크린</PresentationFormat>
  <Paragraphs>164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Calibri Light</vt:lpstr>
      <vt:lpstr>Office 테마</vt:lpstr>
      <vt:lpstr>ML 개요 및 실습</vt:lpstr>
      <vt:lpstr>Why ML?</vt:lpstr>
      <vt:lpstr>Why ML?</vt:lpstr>
      <vt:lpstr>ML Process</vt:lpstr>
      <vt:lpstr>저희는 지금까지 뭘 배운거죠?</vt:lpstr>
      <vt:lpstr>저희는 지금까지 뭘 배운거죠?</vt:lpstr>
      <vt:lpstr>&lt;numpy 실습&gt;</vt:lpstr>
      <vt:lpstr>Scikit-learn 소개</vt:lpstr>
      <vt:lpstr>Estimator 이해 및 fit(), predict()</vt:lpstr>
      <vt:lpstr>Model Selection 모듈 소개</vt:lpstr>
      <vt:lpstr>첫 번째 ML 만들어보기 – 붓꽃 품종 예측하기</vt:lpstr>
      <vt:lpstr>&lt;iris data 실습&gt;</vt:lpstr>
      <vt:lpstr>교차 검증</vt:lpstr>
      <vt:lpstr>데이터 인코딩</vt:lpstr>
      <vt:lpstr>데이터 인코딩</vt:lpstr>
      <vt:lpstr>E.O.D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 로딩 중</dc:title>
  <dc:creator>김지욱[ 학부재학 / 경영학과 ]</dc:creator>
  <cp:lastModifiedBy>용준</cp:lastModifiedBy>
  <cp:revision>33</cp:revision>
  <dcterms:created xsi:type="dcterms:W3CDTF">2022-05-03T14:23:48Z</dcterms:created>
  <dcterms:modified xsi:type="dcterms:W3CDTF">2022-09-29T14:33:44Z</dcterms:modified>
</cp:coreProperties>
</file>