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2" r:id="rId3"/>
    <p:sldId id="279" r:id="rId4"/>
    <p:sldId id="264" r:id="rId5"/>
    <p:sldId id="312" r:id="rId6"/>
    <p:sldId id="287" r:id="rId7"/>
    <p:sldId id="290" r:id="rId8"/>
    <p:sldId id="286" r:id="rId9"/>
    <p:sldId id="313" r:id="rId10"/>
    <p:sldId id="323" r:id="rId11"/>
    <p:sldId id="309" r:id="rId12"/>
    <p:sldId id="324" r:id="rId13"/>
    <p:sldId id="314" r:id="rId14"/>
    <p:sldId id="315" r:id="rId15"/>
    <p:sldId id="317" r:id="rId16"/>
    <p:sldId id="318" r:id="rId17"/>
    <p:sldId id="316" r:id="rId18"/>
    <p:sldId id="277" r:id="rId19"/>
    <p:sldId id="301" r:id="rId20"/>
    <p:sldId id="302" r:id="rId21"/>
    <p:sldId id="303" r:id="rId22"/>
    <p:sldId id="305" r:id="rId23"/>
    <p:sldId id="306" r:id="rId24"/>
    <p:sldId id="319" r:id="rId25"/>
    <p:sldId id="320" r:id="rId26"/>
    <p:sldId id="307" r:id="rId27"/>
    <p:sldId id="266" r:id="rId28"/>
    <p:sldId id="322" r:id="rId29"/>
    <p:sldId id="281" r:id="rId30"/>
    <p:sldId id="276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AFF"/>
    <a:srgbClr val="488FFF"/>
    <a:srgbClr val="F5F5F5"/>
    <a:srgbClr val="0C6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5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741B-1E58-3AD6-C132-A998DE28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1FC2B-9B08-B522-BC94-93B7DA93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36C5B-D597-1EA2-F606-DBDC32D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3AB97-3DED-7F6C-DA8F-335FAC97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738B-1D64-25C2-07E8-37235240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75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7058C-41D7-0E73-B9EE-F9A55D64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783A5-CE21-0BEE-BA06-75719C0A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AACB1-CB6D-3A5B-FF4C-7D2A86E9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FBECC-B1C8-6255-A18E-B1ABE6D5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03A0-F364-0BC1-2C92-FE7226E6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1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1A67B-9252-8593-708C-847DF555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405A4-B0EE-6BE6-2B73-8B93AF45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404A5-D3B8-123A-7F22-10E56DD7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575DE-CB87-3097-8234-13A8DD8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10DB-B43C-DADB-2A10-DE009E7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35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3C3-D14C-05A2-87E0-497F2206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C70AC-F0B3-96E1-3F46-E7413F9C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37DAD-D5EC-B044-A562-09FDCF24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9E91A-1982-6DDB-EDC8-58F45BE0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EC775-FF35-51C7-7589-D68F78BA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10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FC2E-1F96-8C83-FAC0-8BAC22BB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2F78F-6AB3-E798-D954-4569BBFE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002B-46CE-DFC9-B211-47F694C6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EFE8-7938-8EBB-89AC-EEC2D6DB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D0FB-A869-8610-5A8A-E135CDC0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6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429B4-12CD-D7B8-13F3-A4F4E8BB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C87DB-CA31-0907-B61D-A7384004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02E39-CCCD-8554-E4DD-22924D5E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24AB-7766-EBBC-C6CF-5DC96A1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E8F0-18EB-9B65-C6EA-06C5F619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B7E50-B168-C538-34BF-420334EB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1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8FC48-A1B8-A9F7-32C8-A7FCDDF4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703E9-E847-CB4F-361C-9A22A1F6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877ED-DEC4-8590-0E3A-B2D02E72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31689-E524-6AD4-9F65-01F3CE446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D1A11-7384-6959-9477-060C48227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EA328-D997-9B52-BCD6-852C6D6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AB4AA8-C79E-90B2-3E62-46C35D29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6CE08-FC7D-7D42-4F96-4E8B8B55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28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4042C-04D8-ABBA-1F0B-7551CD9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DFB25-AF1A-D138-388F-61982560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16820-C294-D965-6C6E-0EBE67E7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DD4EED-B619-CF46-0F10-34A21A01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00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C672F8-00B6-3314-944B-9B27F53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C50111-D4DE-6C32-603A-4B7949BD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C6C9D-AD0C-D3B5-07D8-DB230B40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2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5BE2-B63C-7244-CEAE-EEC35A48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DF54-A7D3-F9C3-E3BD-434E0B6C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AB5B2-D97E-A26C-D6A2-087697B7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1BE38-8D17-D085-8879-FD98DC22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B2F4-658D-5EBD-30BC-FB094632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ABCAB-FFF5-7B95-7BE2-5C55DB16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66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4B5E5-A903-B7F0-07DF-D6DFB297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FF731-0EF8-9C7C-323E-A04B64A3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E730F-C343-85BE-4723-CC1F35D8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91070-6EA9-6FEF-0511-933CD213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B8213-6474-BB33-40A1-11E02788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B19D7-904B-BA7A-93F8-3C2FC99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84FF11-D99F-F7B5-1A7C-2318BE4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74568-3801-39DB-0B97-F1CF8F2A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677DB-32A4-72A8-C486-3C6BB7F9A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9ECF-BE6D-7248-80F1-E6948D730B15}" type="datetimeFigureOut">
              <a:rPr kumimoji="1" lang="ko-Kore-KR" altLang="en-US" smtClean="0"/>
              <a:t>9/20/22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6BF37-83F7-5EF3-994A-CE3D90489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0DF84-7359-5E38-B4FB-662D3F7DC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B49254-1834-5171-8A65-C0F51C8A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2508250"/>
            <a:ext cx="2794000" cy="1841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E4E6E3-502B-5549-8907-EBE52AD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6968"/>
            <a:ext cx="10515600" cy="1325563"/>
          </a:xfrm>
        </p:spPr>
        <p:txBody>
          <a:bodyPr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세션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로딩 중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56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8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&lt;?_?&gt;</a:t>
            </a:r>
          </a:p>
        </p:txBody>
      </p:sp>
    </p:spTree>
    <p:extLst>
      <p:ext uri="{BB962C8B-B14F-4D97-AF65-F5344CB8AC3E}">
        <p14:creationId xmlns:p14="http://schemas.microsoft.com/office/powerpoint/2010/main" val="36360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Industry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390B95-ED42-669C-3DCB-636BFD62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4" y="1690688"/>
            <a:ext cx="6781167" cy="4913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EB0B1B-53F8-BFD2-50C0-31013933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567" y="3429000"/>
            <a:ext cx="6424595" cy="30638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2DEE3F9-F22E-365F-65A7-8CAC446B05E2}"/>
              </a:ext>
            </a:extLst>
          </p:cNvPr>
          <p:cNvSpPr/>
          <p:nvPr/>
        </p:nvSpPr>
        <p:spPr>
          <a:xfrm>
            <a:off x="6879770" y="3799072"/>
            <a:ext cx="3585030" cy="279442"/>
          </a:xfrm>
          <a:prstGeom prst="rect">
            <a:avLst/>
          </a:prstGeom>
          <a:noFill/>
          <a:ln w="38100">
            <a:gradFill>
              <a:gsLst>
                <a:gs pos="0">
                  <a:srgbClr val="488FFF"/>
                </a:gs>
                <a:gs pos="100000">
                  <a:srgbClr val="49CA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92FE7-A164-6992-C7DD-1F8564F1BD12}"/>
              </a:ext>
            </a:extLst>
          </p:cNvPr>
          <p:cNvSpPr/>
          <p:nvPr/>
        </p:nvSpPr>
        <p:spPr>
          <a:xfrm>
            <a:off x="6429196" y="5830078"/>
            <a:ext cx="3585030" cy="279442"/>
          </a:xfrm>
          <a:prstGeom prst="rect">
            <a:avLst/>
          </a:prstGeom>
          <a:noFill/>
          <a:ln w="38100">
            <a:gradFill>
              <a:gsLst>
                <a:gs pos="0">
                  <a:srgbClr val="488FFF"/>
                </a:gs>
                <a:gs pos="100000">
                  <a:srgbClr val="49CA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44D8FE-0F7A-4B9B-3961-CC867BA0A4B5}"/>
              </a:ext>
            </a:extLst>
          </p:cNvPr>
          <p:cNvSpPr/>
          <p:nvPr/>
        </p:nvSpPr>
        <p:spPr>
          <a:xfrm>
            <a:off x="6402692" y="6174634"/>
            <a:ext cx="2926365" cy="279442"/>
          </a:xfrm>
          <a:prstGeom prst="rect">
            <a:avLst/>
          </a:prstGeom>
          <a:noFill/>
          <a:ln w="38100">
            <a:gradFill>
              <a:gsLst>
                <a:gs pos="0">
                  <a:srgbClr val="488FFF"/>
                </a:gs>
                <a:gs pos="100000">
                  <a:srgbClr val="49CA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218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73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8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The first mover</a:t>
            </a:r>
          </a:p>
        </p:txBody>
      </p:sp>
    </p:spTree>
    <p:extLst>
      <p:ext uri="{BB962C8B-B14F-4D97-AF65-F5344CB8AC3E}">
        <p14:creationId xmlns:p14="http://schemas.microsoft.com/office/powerpoint/2010/main" val="296027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5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First Mover Advantage</a:t>
            </a:r>
          </a:p>
        </p:txBody>
      </p:sp>
    </p:spTree>
    <p:extLst>
      <p:ext uri="{BB962C8B-B14F-4D97-AF65-F5344CB8AC3E}">
        <p14:creationId xmlns:p14="http://schemas.microsoft.com/office/powerpoint/2010/main" val="33670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D3571B-3F96-C768-2901-F61C6799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1" t="86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631C3-0FBA-8203-A06B-21350BD6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2190"/>
            <a:ext cx="7772400" cy="62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4">
            <a:extLst>
              <a:ext uri="{FF2B5EF4-FFF2-40B4-BE49-F238E27FC236}">
                <a16:creationId xmlns:a16="http://schemas.microsoft.com/office/drawing/2014/main" id="{EFA21EC6-80E0-5065-1373-3562D9D1FC16}"/>
              </a:ext>
            </a:extLst>
          </p:cNvPr>
          <p:cNvGrpSpPr/>
          <p:nvPr/>
        </p:nvGrpSpPr>
        <p:grpSpPr>
          <a:xfrm>
            <a:off x="1844125" y="1817000"/>
            <a:ext cx="3223999" cy="3223999"/>
            <a:chOff x="1524000" y="1790700"/>
            <a:chExt cx="2520000" cy="2520000"/>
          </a:xfrm>
        </p:grpSpPr>
        <p:sp>
          <p:nvSpPr>
            <p:cNvPr id="35" name="타원 3">
              <a:extLst>
                <a:ext uri="{FF2B5EF4-FFF2-40B4-BE49-F238E27FC236}">
                  <a16:creationId xmlns:a16="http://schemas.microsoft.com/office/drawing/2014/main" id="{942A5A1F-0F30-9838-C6AC-497BF9E53D16}"/>
                </a:ext>
              </a:extLst>
            </p:cNvPr>
            <p:cNvSpPr/>
            <p:nvPr/>
          </p:nvSpPr>
          <p:spPr>
            <a:xfrm>
              <a:off x="1524000" y="1790700"/>
              <a:ext cx="2520000" cy="2520000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293855-FF3B-7F1B-002E-5E2685077B4B}"/>
                </a:ext>
              </a:extLst>
            </p:cNvPr>
            <p:cNvSpPr txBox="1"/>
            <p:nvPr/>
          </p:nvSpPr>
          <p:spPr>
            <a:xfrm>
              <a:off x="1737495" y="2774044"/>
              <a:ext cx="2093010" cy="55331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b="1" dirty="0">
                  <a:gradFill>
                    <a:gsLst>
                      <a:gs pos="0">
                        <a:srgbClr val="49CAFF"/>
                      </a:gs>
                      <a:gs pos="100000">
                        <a:srgbClr val="488FFF"/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Analytics</a:t>
              </a:r>
            </a:p>
          </p:txBody>
        </p:sp>
      </p:grpSp>
      <p:grpSp>
        <p:nvGrpSpPr>
          <p:cNvPr id="25" name="그룹 15">
            <a:extLst>
              <a:ext uri="{FF2B5EF4-FFF2-40B4-BE49-F238E27FC236}">
                <a16:creationId xmlns:a16="http://schemas.microsoft.com/office/drawing/2014/main" id="{FE8F420D-253D-EE4F-7FAC-F00280E06912}"/>
              </a:ext>
            </a:extLst>
          </p:cNvPr>
          <p:cNvGrpSpPr/>
          <p:nvPr/>
        </p:nvGrpSpPr>
        <p:grpSpPr>
          <a:xfrm>
            <a:off x="6850738" y="1817000"/>
            <a:ext cx="3223999" cy="3223999"/>
            <a:chOff x="1524000" y="1790700"/>
            <a:chExt cx="2520000" cy="2520000"/>
          </a:xfrm>
        </p:grpSpPr>
        <p:sp>
          <p:nvSpPr>
            <p:cNvPr id="31" name="타원 16">
              <a:extLst>
                <a:ext uri="{FF2B5EF4-FFF2-40B4-BE49-F238E27FC236}">
                  <a16:creationId xmlns:a16="http://schemas.microsoft.com/office/drawing/2014/main" id="{BC5CE4B0-7D47-0E03-3943-944A64F8F6B5}"/>
                </a:ext>
              </a:extLst>
            </p:cNvPr>
            <p:cNvSpPr/>
            <p:nvPr/>
          </p:nvSpPr>
          <p:spPr>
            <a:xfrm>
              <a:off x="1524000" y="1790700"/>
              <a:ext cx="2520000" cy="2520000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464BB9-3221-837F-D700-59CB1BB7E092}"/>
                </a:ext>
              </a:extLst>
            </p:cNvPr>
            <p:cNvSpPr txBox="1"/>
            <p:nvPr/>
          </p:nvSpPr>
          <p:spPr>
            <a:xfrm>
              <a:off x="1737495" y="2819866"/>
              <a:ext cx="2093010" cy="55331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b="1" dirty="0">
                  <a:gradFill>
                    <a:gsLst>
                      <a:gs pos="0">
                        <a:srgbClr val="49CAFF"/>
                      </a:gs>
                      <a:gs pos="100000">
                        <a:srgbClr val="488FFF"/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Business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C861906-F868-B726-A221-586EE16A09BF}"/>
              </a:ext>
            </a:extLst>
          </p:cNvPr>
          <p:cNvSpPr txBox="1"/>
          <p:nvPr/>
        </p:nvSpPr>
        <p:spPr>
          <a:xfrm>
            <a:off x="5498407" y="2767279"/>
            <a:ext cx="92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gradFill>
                  <a:gsLst>
                    <a:gs pos="0">
                      <a:srgbClr val="49CAFF"/>
                    </a:gs>
                    <a:gs pos="100000">
                      <a:srgbClr val="488FFF"/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+</a:t>
            </a:r>
            <a:endParaRPr lang="en-KR" sz="8000" b="1" dirty="0">
              <a:gradFill>
                <a:gsLst>
                  <a:gs pos="0">
                    <a:srgbClr val="49CAFF"/>
                  </a:gs>
                  <a:gs pos="100000">
                    <a:srgbClr val="488FFF"/>
                  </a:gs>
                </a:gsLst>
                <a:path path="circle">
                  <a:fillToRect l="100000" t="100000"/>
                </a:path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251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단계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3297E8-1214-0E61-DABF-4064F98C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9060"/>
            <a:ext cx="4564224" cy="855387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kumimoji="1" lang="ko-KR" altLang="en-US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Descriptive Analytics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C58A8F3-AA50-72A6-0E34-C9CD77C545B3}"/>
              </a:ext>
            </a:extLst>
          </p:cNvPr>
          <p:cNvSpPr txBox="1">
            <a:spLocks/>
          </p:cNvSpPr>
          <p:nvPr/>
        </p:nvSpPr>
        <p:spPr>
          <a:xfrm>
            <a:off x="3813888" y="3483347"/>
            <a:ext cx="4564224" cy="855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Predictive Analytics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E1B5DED-C6D8-70CB-F6EE-113A9EE42099}"/>
              </a:ext>
            </a:extLst>
          </p:cNvPr>
          <p:cNvSpPr txBox="1">
            <a:spLocks/>
          </p:cNvSpPr>
          <p:nvPr/>
        </p:nvSpPr>
        <p:spPr>
          <a:xfrm>
            <a:off x="6789576" y="2137634"/>
            <a:ext cx="4564224" cy="855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kumimoji="1" lang="ko-KR" altLang="en-US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39782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단계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3297E8-1214-0E61-DABF-4064F98C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9060"/>
            <a:ext cx="4564224" cy="855387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kumimoji="1" lang="ko-KR" altLang="en-US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Descriptive Analytics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17BB1-2E56-2EDC-D7B0-8F8EAD64EB00}"/>
              </a:ext>
            </a:extLst>
          </p:cNvPr>
          <p:cNvSpPr txBox="1">
            <a:spLocks/>
          </p:cNvSpPr>
          <p:nvPr/>
        </p:nvSpPr>
        <p:spPr>
          <a:xfrm>
            <a:off x="6789578" y="1690688"/>
            <a:ext cx="4564224" cy="40082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 summarize features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from historical data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3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3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353503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A5B510-5BF1-A2CA-EA3D-E66DD1C7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56" y="2683363"/>
            <a:ext cx="3253288" cy="14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1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단계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17BB1-2E56-2EDC-D7B0-8F8EAD64EB00}"/>
              </a:ext>
            </a:extLst>
          </p:cNvPr>
          <p:cNvSpPr txBox="1">
            <a:spLocks/>
          </p:cNvSpPr>
          <p:nvPr/>
        </p:nvSpPr>
        <p:spPr>
          <a:xfrm>
            <a:off x="6789578" y="1690688"/>
            <a:ext cx="4564224" cy="40082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 exploit patterns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using models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3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3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What will happen next?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72718B-7E11-51F1-F37F-73214ACE3286}"/>
              </a:ext>
            </a:extLst>
          </p:cNvPr>
          <p:cNvSpPr txBox="1">
            <a:spLocks/>
          </p:cNvSpPr>
          <p:nvPr/>
        </p:nvSpPr>
        <p:spPr>
          <a:xfrm>
            <a:off x="838200" y="3483347"/>
            <a:ext cx="4564224" cy="855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2.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34529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단계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17BB1-2E56-2EDC-D7B0-8F8EAD64EB00}"/>
              </a:ext>
            </a:extLst>
          </p:cNvPr>
          <p:cNvSpPr txBox="1">
            <a:spLocks/>
          </p:cNvSpPr>
          <p:nvPr/>
        </p:nvSpPr>
        <p:spPr>
          <a:xfrm>
            <a:off x="6789578" y="1690688"/>
            <a:ext cx="4564224" cy="40082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 specify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actions and effects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3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3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What should we do?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B01FC4C-1543-4A05-42B9-36E8C4DA3EAB}"/>
              </a:ext>
            </a:extLst>
          </p:cNvPr>
          <p:cNvSpPr txBox="1">
            <a:spLocks/>
          </p:cNvSpPr>
          <p:nvPr/>
        </p:nvSpPr>
        <p:spPr>
          <a:xfrm>
            <a:off x="838200" y="2137634"/>
            <a:ext cx="4564224" cy="855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3. Prescriptive Analytics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19E1702-62E3-F0DB-FD1E-E2DB580D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9060"/>
            <a:ext cx="4564224" cy="855387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</a:t>
            </a: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scriptive </a:t>
            </a:r>
            <a:r>
              <a:rPr kumimoji="1" lang="en-US" altLang="ko-KR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Analytic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47898BA-4B5F-36E5-4691-D6E3AE60F8BC}"/>
              </a:ext>
            </a:extLst>
          </p:cNvPr>
          <p:cNvSpPr txBox="1">
            <a:spLocks/>
          </p:cNvSpPr>
          <p:nvPr/>
        </p:nvSpPr>
        <p:spPr>
          <a:xfrm>
            <a:off x="838200" y="3483347"/>
            <a:ext cx="4564224" cy="855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Pre</a:t>
            </a:r>
            <a:r>
              <a:rPr kumimoji="1" lang="en-US" altLang="ko-KR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dictive Analytic</a:t>
            </a:r>
          </a:p>
        </p:txBody>
      </p:sp>
    </p:spTree>
    <p:extLst>
      <p:ext uri="{BB962C8B-B14F-4D97-AF65-F5344CB8AC3E}">
        <p14:creationId xmlns:p14="http://schemas.microsoft.com/office/powerpoint/2010/main" val="103193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4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Prescriptive Analytics for Business</a:t>
            </a:r>
          </a:p>
        </p:txBody>
      </p:sp>
    </p:spTree>
    <p:extLst>
      <p:ext uri="{BB962C8B-B14F-4D97-AF65-F5344CB8AC3E}">
        <p14:creationId xmlns:p14="http://schemas.microsoft.com/office/powerpoint/2010/main" val="178802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457200" indent="-457200" algn="ctr">
              <a:lnSpc>
                <a:spcPct val="200000"/>
              </a:lnSpc>
              <a:buAutoNum type="arabicPeriod"/>
            </a:pPr>
            <a:r>
              <a:rPr kumimoji="1" lang="en-US" altLang="ko-KR" sz="4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 Actions</a:t>
            </a:r>
            <a:endParaRPr kumimoji="1" lang="en-US" altLang="ko-KR" sz="4000" dirty="0">
              <a:gradFill flip="none" rotWithShape="1"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 algn="ctr">
              <a:lnSpc>
                <a:spcPct val="200000"/>
              </a:lnSpc>
              <a:buAutoNum type="arabicPeriod"/>
            </a:pPr>
            <a:r>
              <a:rPr kumimoji="1" lang="en-US" altLang="ko-KR" sz="4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 Effects</a:t>
            </a:r>
            <a:endParaRPr kumimoji="1" lang="en-US" altLang="ko-KR" sz="4000" dirty="0">
              <a:gradFill flip="none" rotWithShape="1"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10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ko-KR" sz="6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Finance</a:t>
            </a:r>
            <a:endParaRPr kumimoji="1" lang="en-US" altLang="ko-KR" sz="6000" dirty="0">
              <a:gradFill flip="none" rotWithShape="1"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59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86" y="2149340"/>
            <a:ext cx="5257800" cy="2175669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Corporate Finance</a:t>
            </a:r>
            <a:endParaRPr kumimoji="1" lang="en-US" altLang="ko-KR" sz="3000" dirty="0">
              <a:gradFill flip="none" rotWithShape="1"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78C6C24-0720-69A5-FD8D-D0B96C1D30BA}"/>
              </a:ext>
            </a:extLst>
          </p:cNvPr>
          <p:cNvSpPr txBox="1">
            <a:spLocks/>
          </p:cNvSpPr>
          <p:nvPr/>
        </p:nvSpPr>
        <p:spPr>
          <a:xfrm>
            <a:off x="6461234" y="1631704"/>
            <a:ext cx="5257800" cy="21756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kumimoji="1" lang="en-US" altLang="ko-KR" sz="3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Investments</a:t>
            </a:r>
            <a:endParaRPr kumimoji="1" lang="en-US" altLang="ko-KR" sz="3000" dirty="0">
              <a:gradFill flip="none" rotWithShape="1"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A9B35FE-6423-A48C-D310-97EB6AA70482}"/>
              </a:ext>
            </a:extLst>
          </p:cNvPr>
          <p:cNvSpPr txBox="1">
            <a:spLocks/>
          </p:cNvSpPr>
          <p:nvPr/>
        </p:nvSpPr>
        <p:spPr>
          <a:xfrm>
            <a:off x="4642946" y="3628696"/>
            <a:ext cx="5257800" cy="21756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kumimoji="1" lang="en-US" altLang="ko-KR" sz="15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ESG Management</a:t>
            </a:r>
            <a:endParaRPr kumimoji="1" lang="en-US" altLang="ko-KR" sz="1500" dirty="0">
              <a:gradFill flip="none" rotWithShape="1"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C8799F-A356-F166-5F01-C417C0ABC499}"/>
              </a:ext>
            </a:extLst>
          </p:cNvPr>
          <p:cNvSpPr txBox="1">
            <a:spLocks/>
          </p:cNvSpPr>
          <p:nvPr/>
        </p:nvSpPr>
        <p:spPr>
          <a:xfrm>
            <a:off x="2330669" y="654243"/>
            <a:ext cx="5257800" cy="21756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kumimoji="1" lang="en-US" altLang="ko-KR" sz="2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International Strategy</a:t>
            </a:r>
          </a:p>
        </p:txBody>
      </p:sp>
    </p:spTree>
    <p:extLst>
      <p:ext uri="{BB962C8B-B14F-4D97-AF65-F5344CB8AC3E}">
        <p14:creationId xmlns:p14="http://schemas.microsoft.com/office/powerpoint/2010/main" val="4070759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OT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754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488456-0BA6-2F65-72BC-4266EE62B32B}"/>
              </a:ext>
            </a:extLst>
          </p:cNvPr>
          <p:cNvSpPr txBox="1"/>
          <p:nvPr/>
        </p:nvSpPr>
        <p:spPr>
          <a:xfrm>
            <a:off x="447221" y="371380"/>
            <a:ext cx="465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47D4C-17B7-499B-0498-B8A087B034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Curriculum</a:t>
            </a:r>
            <a:endParaRPr kumimoji="1" lang="ko-Kore-KR" altLang="en-US" sz="4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4">
            <a:extLst>
              <a:ext uri="{FF2B5EF4-FFF2-40B4-BE49-F238E27FC236}">
                <a16:creationId xmlns:a16="http://schemas.microsoft.com/office/drawing/2014/main" id="{86FEB4E3-0606-245C-D62F-231D123D5C77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4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82D05E-FD93-4284-28A7-4382ECF3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08" y="1690688"/>
            <a:ext cx="5324584" cy="50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95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488456-0BA6-2F65-72BC-4266EE62B32B}"/>
              </a:ext>
            </a:extLst>
          </p:cNvPr>
          <p:cNvSpPr txBox="1"/>
          <p:nvPr/>
        </p:nvSpPr>
        <p:spPr>
          <a:xfrm>
            <a:off x="447221" y="371380"/>
            <a:ext cx="465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A9586F-1659-E9B8-D85F-B1823378A49F}"/>
              </a:ext>
            </a:extLst>
          </p:cNvPr>
          <p:cNvSpPr/>
          <p:nvPr/>
        </p:nvSpPr>
        <p:spPr>
          <a:xfrm>
            <a:off x="557351" y="3256535"/>
            <a:ext cx="2126470" cy="523220"/>
          </a:xfrm>
          <a:prstGeom prst="rect">
            <a:avLst/>
          </a:prstGeom>
          <a:solidFill>
            <a:srgbClr val="4471FF"/>
          </a:solidFill>
          <a:ln w="19050">
            <a:solidFill>
              <a:srgbClr val="44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정기 세션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EB3EE-1AC5-3BFC-9B61-F1854CFA28AF}"/>
              </a:ext>
            </a:extLst>
          </p:cNvPr>
          <p:cNvSpPr/>
          <p:nvPr/>
        </p:nvSpPr>
        <p:spPr>
          <a:xfrm>
            <a:off x="2816919" y="3256535"/>
            <a:ext cx="2126470" cy="523220"/>
          </a:xfrm>
          <a:prstGeom prst="rect">
            <a:avLst/>
          </a:prstGeom>
          <a:solidFill>
            <a:srgbClr val="4471FF"/>
          </a:solidFill>
          <a:ln w="19050">
            <a:solidFill>
              <a:srgbClr val="44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중간고사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8614B-15EA-BFD6-00FC-F9FDE824A512}"/>
              </a:ext>
            </a:extLst>
          </p:cNvPr>
          <p:cNvSpPr/>
          <p:nvPr/>
        </p:nvSpPr>
        <p:spPr>
          <a:xfrm>
            <a:off x="5076491" y="3256535"/>
            <a:ext cx="2126470" cy="523220"/>
          </a:xfrm>
          <a:prstGeom prst="rect">
            <a:avLst/>
          </a:prstGeom>
          <a:solidFill>
            <a:srgbClr val="4471FF"/>
          </a:solidFill>
          <a:ln w="19050">
            <a:solidFill>
              <a:srgbClr val="44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정기 세션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713D92-9CDB-B4FD-8BFE-8505A16D950E}"/>
              </a:ext>
            </a:extLst>
          </p:cNvPr>
          <p:cNvSpPr/>
          <p:nvPr/>
        </p:nvSpPr>
        <p:spPr>
          <a:xfrm>
            <a:off x="7336062" y="3256535"/>
            <a:ext cx="2126470" cy="523220"/>
          </a:xfrm>
          <a:prstGeom prst="rect">
            <a:avLst/>
          </a:prstGeom>
          <a:solidFill>
            <a:srgbClr val="4471FF"/>
          </a:solidFill>
          <a:ln w="19050">
            <a:solidFill>
              <a:srgbClr val="44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정기 세션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C5404-EB8A-70C6-CD31-2D3FE33A3EB2}"/>
              </a:ext>
            </a:extLst>
          </p:cNvPr>
          <p:cNvSpPr/>
          <p:nvPr/>
        </p:nvSpPr>
        <p:spPr>
          <a:xfrm>
            <a:off x="9595630" y="3256535"/>
            <a:ext cx="2126470" cy="523220"/>
          </a:xfrm>
          <a:prstGeom prst="rect">
            <a:avLst/>
          </a:prstGeom>
          <a:solidFill>
            <a:srgbClr val="4471FF"/>
          </a:solidFill>
          <a:ln w="19050">
            <a:solidFill>
              <a:srgbClr val="44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기말고사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7F00A8-D0DF-DB84-42C9-B1234A5A91D0}"/>
              </a:ext>
            </a:extLst>
          </p:cNvPr>
          <p:cNvSpPr/>
          <p:nvPr/>
        </p:nvSpPr>
        <p:spPr>
          <a:xfrm>
            <a:off x="2816922" y="3995199"/>
            <a:ext cx="212646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휴회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6CFEE0-3629-3370-3B5D-18D861370CF7}"/>
              </a:ext>
            </a:extLst>
          </p:cNvPr>
          <p:cNvSpPr/>
          <p:nvPr/>
        </p:nvSpPr>
        <p:spPr>
          <a:xfrm>
            <a:off x="9595630" y="3995199"/>
            <a:ext cx="21264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휴회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47D4C-17B7-499B-0498-B8A087B034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First Semester</a:t>
            </a:r>
            <a:endParaRPr kumimoji="1" lang="ko-Kore-KR" altLang="en-US" sz="4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4">
            <a:extLst>
              <a:ext uri="{FF2B5EF4-FFF2-40B4-BE49-F238E27FC236}">
                <a16:creationId xmlns:a16="http://schemas.microsoft.com/office/drawing/2014/main" id="{86FEB4E3-0606-245C-D62F-231D123D5C77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4400"/>
          </a:p>
        </p:txBody>
      </p:sp>
    </p:spTree>
    <p:extLst>
      <p:ext uri="{BB962C8B-B14F-4D97-AF65-F5344CB8AC3E}">
        <p14:creationId xmlns:p14="http://schemas.microsoft.com/office/powerpoint/2010/main" val="3709134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학회</a:t>
            </a:r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안내사항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34">
            <a:extLst>
              <a:ext uri="{FF2B5EF4-FFF2-40B4-BE49-F238E27FC236}">
                <a16:creationId xmlns:a16="http://schemas.microsoft.com/office/drawing/2014/main" id="{AD99F9E0-2DE8-EB2D-6F62-E8CA497619BF}"/>
              </a:ext>
            </a:extLst>
          </p:cNvPr>
          <p:cNvGrpSpPr/>
          <p:nvPr/>
        </p:nvGrpSpPr>
        <p:grpSpPr>
          <a:xfrm>
            <a:off x="436901" y="2209075"/>
            <a:ext cx="5292095" cy="3300473"/>
            <a:chOff x="515711" y="1790699"/>
            <a:chExt cx="5292095" cy="3300473"/>
          </a:xfrm>
        </p:grpSpPr>
        <p:sp>
          <p:nvSpPr>
            <p:cNvPr id="28" name="직사각형 3">
              <a:extLst>
                <a:ext uri="{FF2B5EF4-FFF2-40B4-BE49-F238E27FC236}">
                  <a16:creationId xmlns:a16="http://schemas.microsoft.com/office/drawing/2014/main" id="{40DA2FAC-0FA9-8098-9C77-7C2943CFBB65}"/>
                </a:ext>
              </a:extLst>
            </p:cNvPr>
            <p:cNvSpPr/>
            <p:nvPr/>
          </p:nvSpPr>
          <p:spPr>
            <a:xfrm>
              <a:off x="515711" y="1790699"/>
              <a:ext cx="5292095" cy="3300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47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6">
              <a:extLst>
                <a:ext uri="{FF2B5EF4-FFF2-40B4-BE49-F238E27FC236}">
                  <a16:creationId xmlns:a16="http://schemas.microsoft.com/office/drawing/2014/main" id="{89ABB013-92F9-FE78-F050-85D2A4313BFD}"/>
                </a:ext>
              </a:extLst>
            </p:cNvPr>
            <p:cNvSpPr/>
            <p:nvPr/>
          </p:nvSpPr>
          <p:spPr>
            <a:xfrm>
              <a:off x="515711" y="1790700"/>
              <a:ext cx="5292095" cy="635000"/>
            </a:xfrm>
            <a:prstGeom prst="rect">
              <a:avLst/>
            </a:prstGeom>
            <a:solidFill>
              <a:srgbClr val="4471FF"/>
            </a:solidFill>
            <a:ln w="19050">
              <a:solidFill>
                <a:srgbClr val="447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출석 관련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F25E26-701B-3D49-B742-1B593E698889}"/>
                </a:ext>
              </a:extLst>
            </p:cNvPr>
            <p:cNvSpPr txBox="1"/>
            <p:nvPr/>
          </p:nvSpPr>
          <p:spPr>
            <a:xfrm>
              <a:off x="642827" y="2710423"/>
              <a:ext cx="34337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gradFill>
                    <a:gsLst>
                      <a:gs pos="0">
                        <a:srgbClr val="4893FF"/>
                      </a:gs>
                      <a:gs pos="99000">
                        <a:srgbClr val="48CAFF"/>
                      </a:gs>
                    </a:gsLst>
                    <a:lin ang="8100000" scaled="1"/>
                  </a:gra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정규세션 결석은 </a:t>
              </a:r>
              <a:r>
                <a:rPr lang="en-US" altLang="ko-KR" sz="1600" b="1" dirty="0">
                  <a:gradFill>
                    <a:gsLst>
                      <a:gs pos="0">
                        <a:srgbClr val="4893FF"/>
                      </a:gs>
                      <a:gs pos="99000">
                        <a:srgbClr val="48CAFF"/>
                      </a:gs>
                    </a:gsLst>
                    <a:lin ang="8100000" scaled="1"/>
                  </a:gra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  <a:r>
                <a:rPr lang="ko-KR" altLang="en-US" sz="1600" b="1" dirty="0">
                  <a:gradFill>
                    <a:gsLst>
                      <a:gs pos="0">
                        <a:srgbClr val="4893FF"/>
                      </a:gs>
                      <a:gs pos="99000">
                        <a:srgbClr val="48CAFF"/>
                      </a:gs>
                    </a:gsLst>
                    <a:lin ang="8100000" scaled="1"/>
                  </a:gra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번까지</a:t>
              </a:r>
            </a:p>
          </p:txBody>
        </p:sp>
      </p:grpSp>
      <p:grpSp>
        <p:nvGrpSpPr>
          <p:cNvPr id="3" name="그룹 34">
            <a:extLst>
              <a:ext uri="{FF2B5EF4-FFF2-40B4-BE49-F238E27FC236}">
                <a16:creationId xmlns:a16="http://schemas.microsoft.com/office/drawing/2014/main" id="{3D94AA5F-108C-B5BE-BCB3-D0817D25E6DC}"/>
              </a:ext>
            </a:extLst>
          </p:cNvPr>
          <p:cNvGrpSpPr/>
          <p:nvPr/>
        </p:nvGrpSpPr>
        <p:grpSpPr>
          <a:xfrm>
            <a:off x="6463006" y="2209075"/>
            <a:ext cx="5292095" cy="3300473"/>
            <a:chOff x="515711" y="1790699"/>
            <a:chExt cx="5292095" cy="330047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D9FD7D-6846-CE2A-C710-7678CD3759EE}"/>
                </a:ext>
              </a:extLst>
            </p:cNvPr>
            <p:cNvSpPr/>
            <p:nvPr/>
          </p:nvSpPr>
          <p:spPr>
            <a:xfrm>
              <a:off x="515711" y="1790699"/>
              <a:ext cx="5292095" cy="3300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47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EB7F05AB-7FF6-71E9-D853-D15AC2A0B894}"/>
                </a:ext>
              </a:extLst>
            </p:cNvPr>
            <p:cNvSpPr/>
            <p:nvPr/>
          </p:nvSpPr>
          <p:spPr>
            <a:xfrm>
              <a:off x="515711" y="1790700"/>
              <a:ext cx="5292095" cy="635000"/>
            </a:xfrm>
            <a:prstGeom prst="rect">
              <a:avLst/>
            </a:prstGeom>
            <a:solidFill>
              <a:srgbClr val="4471FF"/>
            </a:solidFill>
            <a:ln w="19050">
              <a:solidFill>
                <a:srgbClr val="447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기타 요건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0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DD9C-4EC8-E211-2C98-B5EE0720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3211"/>
            <a:ext cx="9144000" cy="1193800"/>
          </a:xfrm>
        </p:spPr>
        <p:txBody>
          <a:bodyPr anchor="ctr" anchorCtr="1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OT </a:t>
            </a:r>
            <a: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en-US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BA</a:t>
            </a:r>
            <a:r>
              <a:rPr kumimoji="1" lang="ko-KR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개요 </a:t>
            </a:r>
            <a: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GitHub</a:t>
            </a:r>
            <a:r>
              <a:rPr kumimoji="1" lang="ko-KR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3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5B510-5BF1-A2CA-EA3D-E66DD1C7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56" y="2683363"/>
            <a:ext cx="3253288" cy="14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세션 끝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53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Business Analytics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0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55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8412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8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&lt;?_?&gt;</a:t>
            </a:r>
          </a:p>
        </p:txBody>
      </p:sp>
    </p:spTree>
    <p:extLst>
      <p:ext uri="{BB962C8B-B14F-4D97-AF65-F5344CB8AC3E}">
        <p14:creationId xmlns:p14="http://schemas.microsoft.com/office/powerpoint/2010/main" val="198935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4">
            <a:extLst>
              <a:ext uri="{FF2B5EF4-FFF2-40B4-BE49-F238E27FC236}">
                <a16:creationId xmlns:a16="http://schemas.microsoft.com/office/drawing/2014/main" id="{EFA21EC6-80E0-5065-1373-3562D9D1FC16}"/>
              </a:ext>
            </a:extLst>
          </p:cNvPr>
          <p:cNvGrpSpPr/>
          <p:nvPr/>
        </p:nvGrpSpPr>
        <p:grpSpPr>
          <a:xfrm>
            <a:off x="1844125" y="1817000"/>
            <a:ext cx="3223999" cy="3223999"/>
            <a:chOff x="1524000" y="1790700"/>
            <a:chExt cx="2520000" cy="2520000"/>
          </a:xfrm>
        </p:grpSpPr>
        <p:sp>
          <p:nvSpPr>
            <p:cNvPr id="35" name="타원 3">
              <a:extLst>
                <a:ext uri="{FF2B5EF4-FFF2-40B4-BE49-F238E27FC236}">
                  <a16:creationId xmlns:a16="http://schemas.microsoft.com/office/drawing/2014/main" id="{942A5A1F-0F30-9838-C6AC-497BF9E53D16}"/>
                </a:ext>
              </a:extLst>
            </p:cNvPr>
            <p:cNvSpPr/>
            <p:nvPr/>
          </p:nvSpPr>
          <p:spPr>
            <a:xfrm>
              <a:off x="1524000" y="1790700"/>
              <a:ext cx="2520000" cy="2520000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293855-FF3B-7F1B-002E-5E2685077B4B}"/>
                </a:ext>
              </a:extLst>
            </p:cNvPr>
            <p:cNvSpPr txBox="1"/>
            <p:nvPr/>
          </p:nvSpPr>
          <p:spPr>
            <a:xfrm>
              <a:off x="1737495" y="2774044"/>
              <a:ext cx="2093010" cy="55331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b="1" dirty="0">
                  <a:gradFill>
                    <a:gsLst>
                      <a:gs pos="0">
                        <a:srgbClr val="49CAFF"/>
                      </a:gs>
                      <a:gs pos="100000">
                        <a:srgbClr val="488FFF"/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Analytics</a:t>
              </a:r>
            </a:p>
          </p:txBody>
        </p:sp>
      </p:grpSp>
      <p:grpSp>
        <p:nvGrpSpPr>
          <p:cNvPr id="25" name="그룹 15">
            <a:extLst>
              <a:ext uri="{FF2B5EF4-FFF2-40B4-BE49-F238E27FC236}">
                <a16:creationId xmlns:a16="http://schemas.microsoft.com/office/drawing/2014/main" id="{FE8F420D-253D-EE4F-7FAC-F00280E06912}"/>
              </a:ext>
            </a:extLst>
          </p:cNvPr>
          <p:cNvGrpSpPr/>
          <p:nvPr/>
        </p:nvGrpSpPr>
        <p:grpSpPr>
          <a:xfrm>
            <a:off x="6850738" y="1817000"/>
            <a:ext cx="3223999" cy="3223999"/>
            <a:chOff x="1524000" y="1790700"/>
            <a:chExt cx="2520000" cy="2520000"/>
          </a:xfrm>
        </p:grpSpPr>
        <p:sp>
          <p:nvSpPr>
            <p:cNvPr id="31" name="타원 16">
              <a:extLst>
                <a:ext uri="{FF2B5EF4-FFF2-40B4-BE49-F238E27FC236}">
                  <a16:creationId xmlns:a16="http://schemas.microsoft.com/office/drawing/2014/main" id="{BC5CE4B0-7D47-0E03-3943-944A64F8F6B5}"/>
                </a:ext>
              </a:extLst>
            </p:cNvPr>
            <p:cNvSpPr/>
            <p:nvPr/>
          </p:nvSpPr>
          <p:spPr>
            <a:xfrm>
              <a:off x="1524000" y="1790700"/>
              <a:ext cx="2520000" cy="2520000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rgbClr val="48CAFF"/>
                  </a:gs>
                  <a:gs pos="100000">
                    <a:srgbClr val="4893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464BB9-3221-837F-D700-59CB1BB7E092}"/>
                </a:ext>
              </a:extLst>
            </p:cNvPr>
            <p:cNvSpPr txBox="1"/>
            <p:nvPr/>
          </p:nvSpPr>
          <p:spPr>
            <a:xfrm>
              <a:off x="1737495" y="2819866"/>
              <a:ext cx="2093010" cy="55331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b="1" dirty="0">
                  <a:gradFill>
                    <a:gsLst>
                      <a:gs pos="0">
                        <a:srgbClr val="49CAFF"/>
                      </a:gs>
                      <a:gs pos="100000">
                        <a:srgbClr val="488FFF"/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Business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C861906-F868-B726-A221-586EE16A09BF}"/>
              </a:ext>
            </a:extLst>
          </p:cNvPr>
          <p:cNvSpPr txBox="1"/>
          <p:nvPr/>
        </p:nvSpPr>
        <p:spPr>
          <a:xfrm>
            <a:off x="5498407" y="2767279"/>
            <a:ext cx="92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gradFill>
                  <a:gsLst>
                    <a:gs pos="0">
                      <a:srgbClr val="49CAFF"/>
                    </a:gs>
                    <a:gs pos="100000">
                      <a:srgbClr val="488FFF"/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rPr>
              <a:t>+</a:t>
            </a:r>
            <a:endParaRPr lang="en-KR" sz="8000" b="1" dirty="0">
              <a:gradFill>
                <a:gsLst>
                  <a:gs pos="0">
                    <a:srgbClr val="49CAFF"/>
                  </a:gs>
                  <a:gs pos="100000">
                    <a:srgbClr val="488FFF"/>
                  </a:gs>
                </a:gsLst>
                <a:path path="circle">
                  <a:fillToRect l="100000" t="100000"/>
                </a:path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96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45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Data Analytics for Business</a:t>
            </a:r>
          </a:p>
        </p:txBody>
      </p:sp>
    </p:spTree>
    <p:extLst>
      <p:ext uri="{BB962C8B-B14F-4D97-AF65-F5344CB8AC3E}">
        <p14:creationId xmlns:p14="http://schemas.microsoft.com/office/powerpoint/2010/main" val="3783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8373-E7C5-A85E-5188-9232F8CC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8000" b="1" dirty="0">
                <a:gradFill flip="none" rotWithShape="1">
                  <a:gsLst>
                    <a:gs pos="0">
                      <a:srgbClr val="48CAFF"/>
                    </a:gs>
                    <a:gs pos="100000">
                      <a:srgbClr val="4893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algun Gothic" panose="020B0503020000020004" pitchFamily="34" charset="-127"/>
                <a:ea typeface="Malgun Gothic" panose="020B0503020000020004" pitchFamily="34" charset="-127"/>
              </a:rPr>
              <a:t>&lt;O_O&gt;</a:t>
            </a:r>
          </a:p>
        </p:txBody>
      </p:sp>
    </p:spTree>
    <p:extLst>
      <p:ext uri="{BB962C8B-B14F-4D97-AF65-F5344CB8AC3E}">
        <p14:creationId xmlns:p14="http://schemas.microsoft.com/office/powerpoint/2010/main" val="277899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159</Words>
  <Application>Microsoft Macintosh PowerPoint</Application>
  <PresentationFormat>Widescreen</PresentationFormat>
  <Paragraphs>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-윤고딕310</vt:lpstr>
      <vt:lpstr>-윤고딕320</vt:lpstr>
      <vt:lpstr>-윤고딕330</vt:lpstr>
      <vt:lpstr>-윤고딕350</vt:lpstr>
      <vt:lpstr>Malgun Gothic</vt:lpstr>
      <vt:lpstr>Malgun Gothic</vt:lpstr>
      <vt:lpstr>Arial</vt:lpstr>
      <vt:lpstr>Calibri</vt:lpstr>
      <vt:lpstr>Calibri Light</vt:lpstr>
      <vt:lpstr>Office 테마</vt:lpstr>
      <vt:lpstr>세션 로딩 중</vt:lpstr>
      <vt:lpstr>PowerPoint Presentation</vt:lpstr>
      <vt:lpstr>OT / BA 개요 / GitHub </vt:lpstr>
      <vt:lpstr>1. Business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BA의 3단계</vt:lpstr>
      <vt:lpstr>BA의 3단계</vt:lpstr>
      <vt:lpstr>BA의 3단계</vt:lpstr>
      <vt:lpstr>BA의 3단계</vt:lpstr>
      <vt:lpstr>PowerPoint Presentation</vt:lpstr>
      <vt:lpstr>PowerPoint Presentation</vt:lpstr>
      <vt:lpstr>PowerPoint Presentation</vt:lpstr>
      <vt:lpstr>PowerPoint Presentation</vt:lpstr>
      <vt:lpstr>2. OT</vt:lpstr>
      <vt:lpstr>PowerPoint Presentation</vt:lpstr>
      <vt:lpstr>PowerPoint Presentation</vt:lpstr>
      <vt:lpstr>학회 안내사항</vt:lpstr>
      <vt:lpstr>세션 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세션 로딩 중</dc:title>
  <dc:creator>김지욱[ 학부재학 / 경영학과 ]</dc:creator>
  <cp:lastModifiedBy>김지욱[ 학부재학 / 경영학과 ]</cp:lastModifiedBy>
  <cp:revision>65</cp:revision>
  <dcterms:created xsi:type="dcterms:W3CDTF">2022-05-03T14:23:48Z</dcterms:created>
  <dcterms:modified xsi:type="dcterms:W3CDTF">2022-09-20T09:57:33Z</dcterms:modified>
</cp:coreProperties>
</file>