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86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9144000" cy="5143500" type="screen16x9"/>
  <p:notesSz cx="6858000" cy="9144000"/>
  <p:embeddedFontLst>
    <p:embeddedFont>
      <p:font typeface="Montserrat" panose="020B0604020202020204" charset="-18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Karla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15E2594-970B-4875-ABA9-BA30D93EC117}">
          <p14:sldIdLst>
            <p14:sldId id="256"/>
            <p14:sldId id="286"/>
            <p14:sldId id="288"/>
            <p14:sldId id="287"/>
            <p14:sldId id="289"/>
            <p14:sldId id="290"/>
            <p14:sldId id="291"/>
            <p14:sldId id="292"/>
            <p14:sldId id="293"/>
          </p14:sldIdLst>
        </p14:section>
        <p14:section name="Untitled Section" id="{81BD031F-4002-4ACE-A9B4-0487939A358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CBF7AC-330C-4F8A-A34B-CC36BAA0E518}">
  <a:tblStyle styleId="{87CBF7AC-330C-4F8A-A34B-CC36BAA0E5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#UsePlace:use/Collection:Montserrat:400,700%7CKarla:400,400italic,700,7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 dirty="0">
                <a:solidFill>
                  <a:schemeClr val="tx1"/>
                </a:solidFill>
              </a:rPr>
              <a:t>E</a:t>
            </a:r>
            <a:r>
              <a:rPr lang="en-GB" dirty="0" err="1">
                <a:solidFill>
                  <a:schemeClr val="tx1"/>
                </a:solidFill>
              </a:rPr>
              <a:t>lasticsearch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736162" y="3175950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41000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17652" y="1302250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Presentation design slide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lang="en" sz="1100" b="1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EB3B"/>
                </a:solidFill>
              </a:rPr>
              <a:t>HELLO!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4294967295"/>
          </p:nvPr>
        </p:nvSpPr>
        <p:spPr>
          <a:xfrm>
            <a:off x="685800" y="3011525"/>
            <a:ext cx="453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am here because I love to give presentations. You can find me at @username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90" name="Shape 9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</a:t>
            </a:r>
            <a:r>
              <a:rPr lang="en" sz="6000">
                <a:solidFill>
                  <a:srgbClr val="F44336"/>
                </a:solidFill>
              </a:rPr>
              <a:t>CONCEPT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25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40" name="Shape 140"/>
          <p:cNvSpPr/>
          <p:nvPr/>
        </p:nvSpPr>
        <p:spPr>
          <a:xfrm>
            <a:off x="270377" y="723226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50" name="Shape 1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63" name="Shape 16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Overview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23" y="642009"/>
            <a:ext cx="7031665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cs-CZ" sz="1400" dirty="0">
                <a:solidFill>
                  <a:schemeClr val="tx1"/>
                </a:solidFill>
              </a:rPr>
              <a:t>Full-text </a:t>
            </a:r>
            <a:r>
              <a:rPr lang="cs-CZ" sz="1400" dirty="0" err="1">
                <a:solidFill>
                  <a:schemeClr val="tx1"/>
                </a:solidFill>
              </a:rPr>
              <a:t>search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cs-CZ" sz="1400" dirty="0" err="1">
                <a:solidFill>
                  <a:schemeClr val="tx1"/>
                </a:solidFill>
              </a:rPr>
              <a:t>engine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with clustering support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Based on L</a:t>
            </a:r>
            <a:r>
              <a:rPr lang="cs-CZ" sz="1400" dirty="0" err="1">
                <a:solidFill>
                  <a:schemeClr val="tx1"/>
                </a:solidFill>
              </a:rPr>
              <a:t>ucene</a:t>
            </a:r>
            <a:r>
              <a:rPr lang="en-US" sz="1400" dirty="0">
                <a:solidFill>
                  <a:schemeClr val="tx1"/>
                </a:solidFill>
              </a:rPr>
              <a:t> library</a:t>
            </a:r>
            <a:r>
              <a:rPr lang="cs-CZ" sz="1400" dirty="0">
                <a:solidFill>
                  <a:schemeClr val="tx1"/>
                </a:solidFill>
              </a:rPr>
              <a:t> (</a:t>
            </a:r>
            <a:r>
              <a:rPr lang="cs-CZ" sz="1400" dirty="0">
                <a:solidFill>
                  <a:schemeClr val="tx1"/>
                </a:solidFill>
                <a:hlinkClick r:id="rId2"/>
              </a:rPr>
              <a:t>http://lucene.apache.org/</a:t>
            </a:r>
            <a:r>
              <a:rPr lang="cs-CZ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cs-CZ" sz="1400" dirty="0" err="1">
                <a:solidFill>
                  <a:schemeClr val="tx1"/>
                </a:solidFill>
              </a:rPr>
              <a:t>RESTfull</a:t>
            </a:r>
            <a:r>
              <a:rPr lang="cs-CZ" sz="1400" dirty="0">
                <a:solidFill>
                  <a:schemeClr val="tx1"/>
                </a:solidFill>
              </a:rPr>
              <a:t> interface </a:t>
            </a:r>
            <a:r>
              <a:rPr lang="en-US" sz="1400" dirty="0">
                <a:solidFill>
                  <a:schemeClr val="tx1"/>
                </a:solidFill>
              </a:rPr>
              <a:t>supporting multiple languages</a:t>
            </a:r>
            <a:r>
              <a:rPr lang="cs-CZ" sz="1400" dirty="0">
                <a:solidFill>
                  <a:schemeClr val="tx1"/>
                </a:solidFill>
              </a:rPr>
              <a:t> (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cs-CZ" sz="1400" dirty="0" err="1">
                <a:solidFill>
                  <a:schemeClr val="tx1"/>
                </a:solidFill>
              </a:rPr>
              <a:t>ava</a:t>
            </a:r>
            <a:r>
              <a:rPr lang="cs-CZ" sz="1400" dirty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cs-CZ" sz="1400" dirty="0" err="1">
                <a:solidFill>
                  <a:schemeClr val="tx1"/>
                </a:solidFill>
              </a:rPr>
              <a:t>ython</a:t>
            </a:r>
            <a:r>
              <a:rPr lang="cs-CZ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.Net</a:t>
            </a:r>
            <a:r>
              <a:rPr lang="en-US" sz="1400" dirty="0">
                <a:solidFill>
                  <a:schemeClr val="tx1"/>
                </a:solidFill>
              </a:rPr>
              <a:t>, Ruby, </a:t>
            </a:r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atd</a:t>
            </a:r>
            <a:r>
              <a:rPr lang="cs-CZ" sz="1400" dirty="0">
                <a:solidFill>
                  <a:schemeClr val="tx1"/>
                </a:solidFill>
              </a:rPr>
              <a:t>.)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Use JSON as data format for document definition and commands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Created in</a:t>
            </a:r>
            <a:r>
              <a:rPr lang="cs-CZ" sz="1400" dirty="0">
                <a:solidFill>
                  <a:schemeClr val="tx1"/>
                </a:solidFill>
              </a:rPr>
              <a:t> 2010 (</a:t>
            </a:r>
            <a:r>
              <a:rPr lang="en-US" sz="1400" dirty="0">
                <a:solidFill>
                  <a:schemeClr val="tx1"/>
                </a:solidFill>
              </a:rPr>
              <a:t>founder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Shay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‘</a:t>
            </a:r>
            <a:r>
              <a:rPr lang="en-US" sz="1400" dirty="0" err="1">
                <a:solidFill>
                  <a:schemeClr val="tx1"/>
                </a:solidFill>
              </a:rPr>
              <a:t>Kimchy</a:t>
            </a:r>
            <a:r>
              <a:rPr lang="en-US" sz="1400" dirty="0">
                <a:solidFill>
                  <a:schemeClr val="tx1"/>
                </a:solidFill>
              </a:rPr>
              <a:t>’ </a:t>
            </a:r>
            <a:r>
              <a:rPr lang="en-US" sz="1400" dirty="0" err="1">
                <a:solidFill>
                  <a:schemeClr val="tx1"/>
                </a:solidFill>
              </a:rPr>
              <a:t>Banon</a:t>
            </a:r>
            <a:r>
              <a:rPr lang="cs-CZ" sz="1400" dirty="0">
                <a:solidFill>
                  <a:schemeClr val="tx1"/>
                </a:solidFill>
              </a:rPr>
              <a:t>) </a:t>
            </a:r>
            <a:r>
              <a:rPr lang="en-US" sz="1400" dirty="0">
                <a:solidFill>
                  <a:schemeClr val="tx1"/>
                </a:solidFill>
              </a:rPr>
              <a:t>by evolution of </a:t>
            </a:r>
            <a:r>
              <a:rPr lang="cs-CZ" sz="1400" dirty="0" err="1">
                <a:solidFill>
                  <a:schemeClr val="tx1"/>
                </a:solidFill>
              </a:rPr>
              <a:t>Compass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cs-CZ" sz="1400" dirty="0">
                <a:solidFill>
                  <a:schemeClr val="tx1"/>
                </a:solidFill>
              </a:rPr>
              <a:t>(ORM </a:t>
            </a:r>
            <a:r>
              <a:rPr lang="en-US" sz="1400" dirty="0">
                <a:solidFill>
                  <a:schemeClr val="tx1"/>
                </a:solidFill>
              </a:rPr>
              <a:t>over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cs-CZ" sz="1400" dirty="0" err="1">
                <a:solidFill>
                  <a:schemeClr val="tx1"/>
                </a:solidFill>
              </a:rPr>
              <a:t>Lucene</a:t>
            </a:r>
            <a:r>
              <a:rPr lang="cs-CZ" sz="1400" dirty="0">
                <a:solidFill>
                  <a:schemeClr val="tx1"/>
                </a:solidFill>
              </a:rPr>
              <a:t>), </a:t>
            </a:r>
            <a:r>
              <a:rPr lang="en-US" sz="1400" dirty="0">
                <a:solidFill>
                  <a:schemeClr val="tx1"/>
                </a:solidFill>
              </a:rPr>
              <a:t>currently in version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5.6</a:t>
            </a:r>
            <a:endParaRPr lang="cs-CZ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79" name="Shape 179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  <p:sp>
        <p:nvSpPr>
          <p:cNvPr id="180" name="Shape 180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726863" y="1742360"/>
            <a:ext cx="453641" cy="447356"/>
            <a:chOff x="3292425" y="3664250"/>
            <a:chExt cx="397025" cy="391525"/>
          </a:xfrm>
        </p:grpSpPr>
        <p:sp>
          <p:nvSpPr>
            <p:cNvPr id="182" name="Shape 18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190" name="Shape 190"/>
          <p:cNvSpPr/>
          <p:nvPr/>
        </p:nvSpPr>
        <p:spPr>
          <a:xfrm>
            <a:off x="3724383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316820" y="198976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495905" y="3496175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47345" y="126289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175784" y="1802835"/>
            <a:ext cx="1038600" cy="73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940749" y="1239500"/>
            <a:ext cx="1223700" cy="11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92250" y="1191000"/>
            <a:ext cx="13194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471581" y="3455534"/>
            <a:ext cx="863100" cy="78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530028" y="3537610"/>
            <a:ext cx="1215900" cy="1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476555" y="3466726"/>
            <a:ext cx="1317900" cy="131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835383" y="1397432"/>
            <a:ext cx="1114500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676598" y="1357361"/>
            <a:ext cx="1313400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638047" y="1551222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503741" y="2308966"/>
            <a:ext cx="2463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488819" y="2169687"/>
            <a:ext cx="261000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914291" y="3249103"/>
            <a:ext cx="53700" cy="23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940405" y="3232936"/>
            <a:ext cx="175500" cy="25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069908" y="2257980"/>
            <a:ext cx="2361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069908" y="2128649"/>
            <a:ext cx="299700" cy="25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321109" y="1984395"/>
            <a:ext cx="1219800" cy="121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73853" y="193589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273853" y="2633537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42670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393484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87919" y="4178733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764765" y="2132059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312153" y="621086"/>
            <a:ext cx="1736700" cy="4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lang="en" sz="1000" b="1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1403672" y="1563473"/>
            <a:ext cx="304009" cy="326513"/>
            <a:chOff x="616425" y="2329600"/>
            <a:chExt cx="361700" cy="388475"/>
          </a:xfrm>
        </p:grpSpPr>
        <p:sp>
          <p:nvSpPr>
            <p:cNvPr id="218" name="Shape 21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4216716" y="1688731"/>
            <a:ext cx="109538" cy="399195"/>
            <a:chOff x="732125" y="2958550"/>
            <a:chExt cx="130325" cy="474950"/>
          </a:xfrm>
        </p:grpSpPr>
        <p:sp>
          <p:nvSpPr>
            <p:cNvPr id="227" name="Shape 22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2702994" y="2281960"/>
            <a:ext cx="452420" cy="433992"/>
            <a:chOff x="5233525" y="4954450"/>
            <a:chExt cx="538275" cy="516350"/>
          </a:xfrm>
        </p:grpSpPr>
        <p:sp>
          <p:nvSpPr>
            <p:cNvPr id="236" name="Shape 2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2927142" y="3746650"/>
            <a:ext cx="371564" cy="371543"/>
            <a:chOff x="576250" y="4319400"/>
            <a:chExt cx="442075" cy="442050"/>
          </a:xfrm>
        </p:grpSpPr>
        <p:sp>
          <p:nvSpPr>
            <p:cNvPr id="248" name="Shape 2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</a:p>
        </p:txBody>
      </p:sp>
      <p:graphicFrame>
        <p:nvGraphicFramePr>
          <p:cNvPr id="257" name="Shape 257"/>
          <p:cNvGraphicFramePr/>
          <p:nvPr/>
        </p:nvGraphicFramePr>
        <p:xfrm>
          <a:off x="952500" y="1547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{87CBF7AC-330C-4F8A-A34B-CC36BAA0E518}</a:tableStyleId>
              </a:tblPr>
              <a:tblGrid>
                <a:gridCol w="1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8" name="Shape 258"/>
          <p:cNvGrpSpPr/>
          <p:nvPr/>
        </p:nvGrpSpPr>
        <p:grpSpPr>
          <a:xfrm>
            <a:off x="318294" y="694222"/>
            <a:ext cx="449036" cy="470808"/>
            <a:chOff x="5961125" y="1623900"/>
            <a:chExt cx="427450" cy="448175"/>
          </a:xfrm>
        </p:grpSpPr>
        <p:sp>
          <p:nvSpPr>
            <p:cNvPr id="259" name="Shape 25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 descr="mapa_solido_n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272" name="Shape 272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273" name="Shape 273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9" name="Shape 279"/>
          <p:cNvGrpSpPr/>
          <p:nvPr/>
        </p:nvGrpSpPr>
        <p:grpSpPr>
          <a:xfrm>
            <a:off x="741886" y="3665032"/>
            <a:ext cx="393060" cy="393060"/>
            <a:chOff x="5941025" y="3634400"/>
            <a:chExt cx="467650" cy="467650"/>
          </a:xfrm>
        </p:grpSpPr>
        <p:sp>
          <p:nvSpPr>
            <p:cNvPr id="280" name="Shape 28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 idx="4294967295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93" name="Shape 29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 idx="4294967295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ubTitle" idx="4294967295"/>
          </p:nvPr>
        </p:nvSpPr>
        <p:spPr>
          <a:xfrm>
            <a:off x="609600" y="12589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ctrTitle" idx="4294967295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4294967295"/>
          </p:nvPr>
        </p:nvSpPr>
        <p:spPr>
          <a:xfrm>
            <a:off x="609600" y="41926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4294967295"/>
          </p:nvPr>
        </p:nvSpPr>
        <p:spPr>
          <a:xfrm>
            <a:off x="609600" y="27257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312" name="Shape 312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315" name="Shape 315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7" name="Shape 317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697729" y="2736178"/>
            <a:ext cx="408208" cy="465260"/>
            <a:chOff x="4630125" y="278900"/>
            <a:chExt cx="400675" cy="456675"/>
          </a:xfrm>
        </p:grpSpPr>
        <p:sp>
          <p:nvSpPr>
            <p:cNvPr id="320" name="Shape 32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3018930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3"/>
          </p:nvPr>
        </p:nvSpPr>
        <p:spPr>
          <a:xfrm>
            <a:off x="5190261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35" name="Shape 335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336" name="Shape 3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5985010" y="48982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56" name="Shape 356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5160334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concept – inverted index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17A057-7011-4720-B205-34A685A9E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61647"/>
              </p:ext>
            </p:extLst>
          </p:nvPr>
        </p:nvGraphicFramePr>
        <p:xfrm>
          <a:off x="5004389" y="1688687"/>
          <a:ext cx="222574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5301">
                  <a:extLst>
                    <a:ext uri="{9D8B030D-6E8A-4147-A177-3AD203B41FA5}">
                      <a16:colId xmlns:a16="http://schemas.microsoft.com/office/drawing/2014/main" val="3262488082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488097572"/>
                    </a:ext>
                  </a:extLst>
                </a:gridCol>
                <a:gridCol w="1056169">
                  <a:extLst>
                    <a:ext uri="{9D8B030D-6E8A-4147-A177-3AD203B41FA5}">
                      <a16:colId xmlns:a16="http://schemas.microsoft.com/office/drawing/2014/main" val="178957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Token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Document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3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9905"/>
                  </a:ext>
                </a:extLst>
              </a:tr>
            </a:tbl>
          </a:graphicData>
        </a:graphic>
      </p:graphicFrame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C1E12F16-4505-48CA-B9AF-482B09D11940}"/>
              </a:ext>
            </a:extLst>
          </p:cNvPr>
          <p:cNvSpPr/>
          <p:nvPr/>
        </p:nvSpPr>
        <p:spPr>
          <a:xfrm>
            <a:off x="290622" y="772633"/>
            <a:ext cx="1105785" cy="10986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Trek</a:t>
            </a:r>
          </a:p>
          <a:p>
            <a:pPr algn="ctr"/>
            <a:endParaRPr lang="cs-CZ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9FC4F5A8-76F2-4DD7-90DD-BFCE2BA4E140}"/>
              </a:ext>
            </a:extLst>
          </p:cNvPr>
          <p:cNvSpPr/>
          <p:nvPr/>
        </p:nvSpPr>
        <p:spPr>
          <a:xfrm>
            <a:off x="290622" y="2073350"/>
            <a:ext cx="1275908" cy="12456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Wars</a:t>
            </a:r>
            <a:endParaRPr lang="cs-CZ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1F92108-2CE5-44B2-89B5-0B7ABC98FA77}"/>
              </a:ext>
            </a:extLst>
          </p:cNvPr>
          <p:cNvSpPr/>
          <p:nvPr/>
        </p:nvSpPr>
        <p:spPr>
          <a:xfrm>
            <a:off x="290622" y="3501656"/>
            <a:ext cx="1275907" cy="1268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 of the Worlds</a:t>
            </a:r>
            <a:endParaRPr lang="cs-CZ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C85B00-B7BA-4919-B6DB-6F50CBEC18C2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1396407" y="1321982"/>
            <a:ext cx="4720856" cy="366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F46F21-4660-40DB-9DEF-3E1047A341F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1566530" y="2430367"/>
            <a:ext cx="3437859" cy="265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AE3E3D8-8E16-4964-8111-F3C0C09C1B45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1566529" y="3172047"/>
            <a:ext cx="4550734" cy="964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1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6062196" y="629123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65" name="Shape 365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5549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74" name="Shape 374"/>
          <p:cNvSpPr/>
          <p:nvPr/>
        </p:nvSpPr>
        <p:spPr>
          <a:xfrm>
            <a:off x="470763" y="157821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83" name="Shape 383"/>
          <p:cNvGrpSpPr/>
          <p:nvPr/>
        </p:nvGrpSpPr>
        <p:grpSpPr>
          <a:xfrm>
            <a:off x="358787" y="1566259"/>
            <a:ext cx="460581" cy="436282"/>
            <a:chOff x="2583100" y="2973775"/>
            <a:chExt cx="461550" cy="437200"/>
          </a:xfrm>
        </p:grpSpPr>
        <p:sp>
          <p:nvSpPr>
            <p:cNvPr id="384" name="Shape 38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394" name="Shape 39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Special thanks to all the people who made and released these awesome resources for free: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868475" y="1717275"/>
            <a:ext cx="6638700" cy="26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presentations uses the following typographies and colors: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lang="en" sz="1000" b="1"/>
              <a:t>Montserrat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lang="en" sz="1000" b="1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http://www.google.com/fonts/#UsePlace:use/Collection:Montserrat:400,700|Karla:400,400italic,700,700italic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Blue gray</a:t>
            </a:r>
            <a:r>
              <a:rPr lang="en" sz="1000" b="1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r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16" name="Shape 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100" y="2783153"/>
            <a:ext cx="635794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313129" y="869043"/>
            <a:ext cx="449033" cy="449033"/>
            <a:chOff x="2594050" y="1631825"/>
            <a:chExt cx="439625" cy="439625"/>
          </a:xfrm>
        </p:grpSpPr>
        <p:sp>
          <p:nvSpPr>
            <p:cNvPr id="418" name="Shape 4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28" name="Shape 4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43" name="Shape 4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49" name="Shape 4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57" name="Shape 4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63" name="Shape 4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1" name="Shape 4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0" name="Shape 4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83" name="Shape 4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86" name="Shape 4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0" name="Shape 4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98" name="Shape 4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05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1" name="Shape 5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14" name="Shape 5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0" name="Shape 5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23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1" name="Shape 5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37" name="Shape 5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46" name="Shape 5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1" name="Shape 5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56" name="Shape 5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1" name="Shape 5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64" name="Shape 5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67" name="Shape 5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1" name="Shape 5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74" name="Shape 5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85" name="Shape 5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8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2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97" name="Shape 5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2" name="Shape 6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09" name="Shape 6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19" name="Shape 6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23" name="Shape 6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27" name="Shape 6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33" name="Shape 6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36" name="Shape 6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44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1" name="Shape 6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54" name="Shape 6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63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2" name="Shape 6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75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2" name="Shape 6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0" name="Shape 6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94" name="Shape 6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1" name="Shape 7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05" name="Shape 7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09" name="Shape 7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15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43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67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2" name="Shape 7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86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93" name="Shape 7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2" name="Shape 8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06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2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0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27" name="Shape 8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37" name="Shape 8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49" name="Shape 8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55" name="Shape 8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63" name="Shape 8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66" name="Shape 8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9" name="Shape 8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1" name="Shape 871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2615609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concept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DD75F-A344-459E-834D-511C50D1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78" y="156308"/>
            <a:ext cx="3547153" cy="49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363-D6A7-49FF-AC4C-3D68D80C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119095"/>
            <a:ext cx="4801500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Terminology comparison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0195-CA12-440B-8FF5-036430D8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86" y="772633"/>
            <a:ext cx="3600000" cy="432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u="sng" dirty="0">
                <a:solidFill>
                  <a:schemeClr val="tx1"/>
                </a:solidFill>
              </a:rPr>
              <a:t>RDBM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Database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Table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Row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Column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Primary</a:t>
            </a:r>
            <a:r>
              <a:rPr lang="cs-CZ" sz="1600" dirty="0"/>
              <a:t>/</a:t>
            </a:r>
            <a:r>
              <a:rPr lang="cs-CZ" sz="1600" dirty="0" err="1"/>
              <a:t>foreign</a:t>
            </a:r>
            <a:r>
              <a:rPr lang="cs-CZ" sz="1600" dirty="0"/>
              <a:t> </a:t>
            </a:r>
            <a:r>
              <a:rPr lang="cs-CZ" sz="1600" dirty="0" err="1"/>
              <a:t>key</a:t>
            </a:r>
            <a:r>
              <a:rPr lang="cs-CZ" sz="1600" dirty="0"/>
              <a:t> relations</a:t>
            </a:r>
            <a:r>
              <a:rPr lang="en-US" sz="1600" dirty="0"/>
              <a:t>hip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ACID by default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</a:t>
            </a:r>
            <a:r>
              <a:rPr lang="cs-CZ" sz="1600" dirty="0" err="1"/>
              <a:t>ransaction</a:t>
            </a:r>
            <a:r>
              <a:rPr lang="en-US" sz="1600" dirty="0"/>
              <a:t>s</a:t>
            </a:r>
            <a:r>
              <a:rPr lang="cs-CZ" sz="1600" dirty="0"/>
              <a:t> and </a:t>
            </a:r>
            <a:r>
              <a:rPr lang="cs-CZ" sz="1600" dirty="0" err="1"/>
              <a:t>commit</a:t>
            </a:r>
            <a:r>
              <a:rPr lang="en-US" sz="1600" dirty="0" err="1"/>
              <a:t>ing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Groupping</a:t>
            </a:r>
            <a:endParaRPr lang="cs-CZ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A49AE-29DC-450B-804D-1526B24030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94755" y="772633"/>
            <a:ext cx="3600000" cy="432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u="sng" dirty="0">
                <a:solidFill>
                  <a:schemeClr val="tx1"/>
                </a:solidFill>
              </a:rPr>
              <a:t>Elasticsearch</a:t>
            </a:r>
          </a:p>
          <a:p>
            <a:pPr>
              <a:lnSpc>
                <a:spcPct val="150000"/>
              </a:lnSpc>
            </a:pPr>
            <a:r>
              <a:rPr lang="cs-CZ" sz="1600" dirty="0"/>
              <a:t>Index</a:t>
            </a:r>
          </a:p>
          <a:p>
            <a:pPr>
              <a:lnSpc>
                <a:spcPct val="150000"/>
              </a:lnSpc>
            </a:pPr>
            <a:r>
              <a:rPr lang="cs-CZ" sz="1600" dirty="0"/>
              <a:t>Type</a:t>
            </a:r>
          </a:p>
          <a:p>
            <a:pPr>
              <a:lnSpc>
                <a:spcPct val="150000"/>
              </a:lnSpc>
            </a:pPr>
            <a:r>
              <a:rPr lang="cs-CZ" sz="1600" dirty="0"/>
              <a:t>Do</a:t>
            </a:r>
            <a:r>
              <a:rPr lang="en-US" sz="1600" dirty="0"/>
              <a:t>c</a:t>
            </a:r>
            <a:r>
              <a:rPr lang="cs-CZ" sz="1600" dirty="0" err="1"/>
              <a:t>ument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Field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Parent</a:t>
            </a:r>
            <a:r>
              <a:rPr lang="cs-CZ" sz="1600" dirty="0"/>
              <a:t>/</a:t>
            </a:r>
            <a:r>
              <a:rPr lang="cs-CZ" sz="1600" dirty="0" err="1"/>
              <a:t>child</a:t>
            </a:r>
            <a:r>
              <a:rPr lang="cs-CZ" sz="1600" dirty="0"/>
              <a:t> relations</a:t>
            </a:r>
            <a:r>
              <a:rPr lang="en-US" sz="1600" dirty="0"/>
              <a:t>hip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NOT ACID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Shard refresh</a:t>
            </a:r>
            <a:r>
              <a:rPr lang="cs-CZ" sz="1600" dirty="0"/>
              <a:t> and</a:t>
            </a:r>
            <a:r>
              <a:rPr lang="en-US" sz="1600" dirty="0"/>
              <a:t> </a:t>
            </a:r>
            <a:r>
              <a:rPr lang="cs-CZ" sz="1600" dirty="0" err="1"/>
              <a:t>Translog</a:t>
            </a:r>
            <a:r>
              <a:rPr lang="cs-CZ" sz="1600" dirty="0"/>
              <a:t> flush</a:t>
            </a:r>
          </a:p>
          <a:p>
            <a:pPr>
              <a:lnSpc>
                <a:spcPct val="150000"/>
              </a:lnSpc>
            </a:pPr>
            <a:r>
              <a:rPr lang="cs-CZ" sz="1600" dirty="0" err="1"/>
              <a:t>Aggregations</a:t>
            </a:r>
            <a:endParaRPr lang="cs-C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 #1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50" y="888092"/>
            <a:ext cx="5324100" cy="2255700"/>
          </a:xfrm>
        </p:spPr>
        <p:txBody>
          <a:bodyPr/>
          <a:lstStyle/>
          <a:p>
            <a:r>
              <a:rPr lang="en-GB" dirty="0"/>
              <a:t>Practice index CRUD operation</a:t>
            </a:r>
            <a:endParaRPr lang="cs-CZ" dirty="0"/>
          </a:p>
          <a:p>
            <a:r>
              <a:rPr lang="en-GB" dirty="0"/>
              <a:t>Practice document CRUD operation</a:t>
            </a:r>
          </a:p>
        </p:txBody>
      </p:sp>
    </p:spTree>
    <p:extLst>
      <p:ext uri="{BB962C8B-B14F-4D97-AF65-F5344CB8AC3E}">
        <p14:creationId xmlns:p14="http://schemas.microsoft.com/office/powerpoint/2010/main" val="220462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2BA90-75D8-4F48-8297-456DA9B5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7" y="559143"/>
            <a:ext cx="5384922" cy="264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466A9-6053-4B21-8448-8CC9231B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68" y="2375506"/>
            <a:ext cx="5384922" cy="264220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4F7FD5-1501-43E8-8340-3B202111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7" y="273014"/>
            <a:ext cx="4801500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Merging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9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69AE-79B3-4ACF-9A6F-82D7B94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75043"/>
            <a:ext cx="7231592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Clustering and shards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B161-2B3C-4D9D-B9CE-3130F436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815521"/>
            <a:ext cx="7231593" cy="4206421"/>
          </a:xfrm>
        </p:spPr>
        <p:txBody>
          <a:bodyPr/>
          <a:lstStyle/>
          <a:p>
            <a:r>
              <a:rPr lang="cs-CZ" dirty="0"/>
              <a:t>https://www.elastic.co/blog/every-shard-deserves-a-home</a:t>
            </a:r>
          </a:p>
        </p:txBody>
      </p:sp>
    </p:spTree>
    <p:extLst>
      <p:ext uri="{BB962C8B-B14F-4D97-AF65-F5344CB8AC3E}">
        <p14:creationId xmlns:p14="http://schemas.microsoft.com/office/powerpoint/2010/main" val="306967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datatypes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/>
            <a:r>
              <a:rPr lang="en-GB" sz="1800" dirty="0"/>
              <a:t>S</a:t>
            </a:r>
            <a:r>
              <a:rPr lang="cs-CZ" sz="1800" dirty="0" err="1"/>
              <a:t>tring</a:t>
            </a:r>
            <a:endParaRPr lang="cs-CZ" sz="1800" dirty="0"/>
          </a:p>
          <a:p>
            <a:pPr lvl="8">
              <a:buNone/>
            </a:pPr>
            <a:r>
              <a:rPr lang="en-GB" sz="1800" dirty="0"/>
              <a:t>	</a:t>
            </a:r>
            <a:r>
              <a:rPr lang="cs-CZ" sz="1800" dirty="0"/>
              <a:t>text and </a:t>
            </a:r>
            <a:r>
              <a:rPr lang="cs-CZ" sz="1800" dirty="0" err="1"/>
              <a:t>keyword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 err="1"/>
              <a:t>Numeric</a:t>
            </a:r>
            <a:r>
              <a:rPr lang="cs-CZ" sz="1800" dirty="0"/>
              <a:t> </a:t>
            </a:r>
            <a:r>
              <a:rPr lang="cs-CZ" sz="1800" dirty="0" err="1"/>
              <a:t>datatypes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/>
              <a:t>long, </a:t>
            </a:r>
            <a:r>
              <a:rPr lang="cs-CZ" sz="1800" dirty="0" err="1"/>
              <a:t>integer</a:t>
            </a:r>
            <a:r>
              <a:rPr lang="cs-CZ" sz="1800" dirty="0"/>
              <a:t>, </a:t>
            </a:r>
            <a:r>
              <a:rPr lang="cs-CZ" sz="1800" dirty="0" err="1"/>
              <a:t>short</a:t>
            </a:r>
            <a:r>
              <a:rPr lang="cs-CZ" sz="1800" dirty="0"/>
              <a:t>, byte, double, </a:t>
            </a:r>
            <a:r>
              <a:rPr lang="cs-CZ" sz="1800" dirty="0" err="1"/>
              <a:t>float</a:t>
            </a:r>
            <a:r>
              <a:rPr lang="cs-CZ" sz="1800" dirty="0"/>
              <a:t>, </a:t>
            </a:r>
            <a:r>
              <a:rPr lang="cs-CZ" sz="1800" dirty="0" err="1"/>
              <a:t>half_float</a:t>
            </a:r>
            <a:r>
              <a:rPr lang="cs-CZ" sz="1800" dirty="0"/>
              <a:t>, </a:t>
            </a:r>
            <a:r>
              <a:rPr lang="cs-CZ" sz="1800" dirty="0" err="1"/>
              <a:t>scaled_float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 err="1"/>
              <a:t>Date</a:t>
            </a:r>
            <a:r>
              <a:rPr lang="cs-CZ" sz="1800" dirty="0"/>
              <a:t> </a:t>
            </a:r>
            <a:r>
              <a:rPr lang="cs-CZ" sz="1800" dirty="0" err="1"/>
              <a:t>datatype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date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 err="1"/>
              <a:t>Boolean</a:t>
            </a:r>
            <a:r>
              <a:rPr lang="cs-CZ" sz="1800" dirty="0"/>
              <a:t> </a:t>
            </a:r>
            <a:r>
              <a:rPr lang="cs-CZ" sz="1800" dirty="0" err="1"/>
              <a:t>datatype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boolean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/>
              <a:t>Binary </a:t>
            </a:r>
            <a:r>
              <a:rPr lang="cs-CZ" sz="1800" dirty="0" err="1"/>
              <a:t>datatype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binary</a:t>
            </a:r>
            <a:r>
              <a:rPr lang="cs-CZ" sz="1800" dirty="0"/>
              <a:t> </a:t>
            </a:r>
            <a:endParaRPr lang="en-GB" sz="1800" dirty="0"/>
          </a:p>
          <a:p>
            <a:pPr marL="342900" indent="-342900"/>
            <a:r>
              <a:rPr lang="cs-CZ" sz="1800" dirty="0" err="1"/>
              <a:t>Range</a:t>
            </a:r>
            <a:r>
              <a:rPr lang="cs-CZ" sz="1800" dirty="0"/>
              <a:t> </a:t>
            </a:r>
            <a:r>
              <a:rPr lang="cs-CZ" sz="1800" dirty="0" err="1"/>
              <a:t>datatypes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integer_range</a:t>
            </a:r>
            <a:r>
              <a:rPr lang="cs-CZ" sz="1800" dirty="0"/>
              <a:t>, </a:t>
            </a:r>
            <a:r>
              <a:rPr lang="cs-CZ" sz="1800" dirty="0" err="1"/>
              <a:t>float_range</a:t>
            </a:r>
            <a:r>
              <a:rPr lang="cs-CZ" sz="1800" dirty="0"/>
              <a:t>, </a:t>
            </a:r>
            <a:r>
              <a:rPr lang="cs-CZ" sz="1800" dirty="0" err="1"/>
              <a:t>long_range</a:t>
            </a:r>
            <a:r>
              <a:rPr lang="cs-CZ" sz="1800" dirty="0"/>
              <a:t>, </a:t>
            </a:r>
            <a:r>
              <a:rPr lang="cs-CZ" sz="1800" dirty="0" err="1"/>
              <a:t>double_range</a:t>
            </a:r>
            <a:r>
              <a:rPr lang="cs-CZ" sz="1800" dirty="0"/>
              <a:t>, </a:t>
            </a:r>
            <a:r>
              <a:rPr lang="cs-CZ" sz="1800" dirty="0" err="1"/>
              <a:t>date_range</a:t>
            </a:r>
            <a:r>
              <a:rPr lang="cs-CZ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3697313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1210</Words>
  <Application>Microsoft Office PowerPoint</Application>
  <PresentationFormat>On-screen Show (16:9)</PresentationFormat>
  <Paragraphs>208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Montserrat</vt:lpstr>
      <vt:lpstr>Calibri</vt:lpstr>
      <vt:lpstr>Karla</vt:lpstr>
      <vt:lpstr>Arvirargus template</vt:lpstr>
      <vt:lpstr>Elasticsearch</vt:lpstr>
      <vt:lpstr>Overview</vt:lpstr>
      <vt:lpstr>Search concept – inverted index</vt:lpstr>
      <vt:lpstr>Search concept</vt:lpstr>
      <vt:lpstr>Terminology comparison</vt:lpstr>
      <vt:lpstr>Exercise #1</vt:lpstr>
      <vt:lpstr>Merging</vt:lpstr>
      <vt:lpstr>Clustering and shards</vt:lpstr>
      <vt:lpstr>Core datatypes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KuceraJan</dc:creator>
  <cp:lastModifiedBy>Jan Kucera</cp:lastModifiedBy>
  <cp:revision>13</cp:revision>
  <dcterms:modified xsi:type="dcterms:W3CDTF">2017-10-21T21:08:52Z</dcterms:modified>
</cp:coreProperties>
</file>