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8"/>
  </p:notesMasterIdLst>
  <p:sldIdLst>
    <p:sldId id="256" r:id="rId2"/>
    <p:sldId id="293" r:id="rId3"/>
    <p:sldId id="304" r:id="rId4"/>
    <p:sldId id="286" r:id="rId5"/>
    <p:sldId id="305" r:id="rId6"/>
    <p:sldId id="300" r:id="rId7"/>
    <p:sldId id="297" r:id="rId8"/>
    <p:sldId id="299" r:id="rId9"/>
    <p:sldId id="298" r:id="rId10"/>
    <p:sldId id="292" r:id="rId11"/>
    <p:sldId id="301" r:id="rId12"/>
    <p:sldId id="303" r:id="rId13"/>
    <p:sldId id="302" r:id="rId14"/>
    <p:sldId id="307" r:id="rId15"/>
    <p:sldId id="306" r:id="rId16"/>
    <p:sldId id="291" r:id="rId17"/>
    <p:sldId id="296" r:id="rId18"/>
    <p:sldId id="294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284" r:id="rId47"/>
  </p:sldIdLst>
  <p:sldSz cx="9144000" cy="5143500" type="screen16x9"/>
  <p:notesSz cx="6858000" cy="9144000"/>
  <p:embeddedFontLst>
    <p:embeddedFont>
      <p:font typeface="Montserrat" panose="020B0604020202020204" charset="-18"/>
      <p:regular r:id="rId49"/>
      <p:bold r:id="rId50"/>
      <p:italic r:id="rId51"/>
      <p:boldItalic r:id="rId52"/>
    </p:embeddedFont>
    <p:embeddedFont>
      <p:font typeface="Calibri" panose="020F0502020204030204" pitchFamily="34" charset="0"/>
      <p:regular r:id="rId53"/>
      <p:bold r:id="rId54"/>
      <p:italic r:id="rId55"/>
      <p:boldItalic r:id="rId56"/>
    </p:embeddedFont>
    <p:embeddedFont>
      <p:font typeface="Karla" panose="020B0604020202020204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15E2594-970B-4875-ABA9-BA30D93EC117}">
          <p14:sldIdLst>
            <p14:sldId id="256"/>
            <p14:sldId id="293"/>
            <p14:sldId id="304"/>
            <p14:sldId id="286"/>
            <p14:sldId id="305"/>
            <p14:sldId id="300"/>
            <p14:sldId id="297"/>
            <p14:sldId id="299"/>
            <p14:sldId id="298"/>
            <p14:sldId id="292"/>
            <p14:sldId id="301"/>
            <p14:sldId id="303"/>
            <p14:sldId id="302"/>
            <p14:sldId id="307"/>
            <p14:sldId id="306"/>
          </p14:sldIdLst>
        </p14:section>
        <p14:section name="Untitled Section" id="{81BD031F-4002-4ACE-A9B4-0487939A3585}">
          <p14:sldIdLst>
            <p14:sldId id="291"/>
            <p14:sldId id="296"/>
            <p14:sldId id="294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3B"/>
    <a:srgbClr val="8BC3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7CBF7AC-330C-4F8A-A34B-CC36BAA0E518}">
  <a:tblStyle styleId="{87CBF7AC-330C-4F8A-A34B-CC36BAA0E5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Shape 8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Shape 55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360"/>
              </a:spcBef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+ imag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Shape 19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big imag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0" t="0" r="0" b="0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Shape 24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0" t="0" r="0" b="0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Shape 2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Shape 29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Shape 44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Shape 51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EB3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blog/found-bm-vs-lucene-default-similarity" TargetMode="External"/><Relationship Id="rId2" Type="http://schemas.openxmlformats.org/officeDocument/2006/relationships/hyperlink" Target="https://www.elastic.co/guide/en/elasticsearch/reference/current/index-modules-similarity.html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deathtothestockphoto.com/wp-content/uploads/DeathtotheStockPhoto-License.pdf" TargetMode="External"/><Relationship Id="rId4" Type="http://schemas.openxmlformats.org/officeDocument/2006/relationships/hyperlink" Target="http://deathtothestockphoto.com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fonts/#UsePlace:use/Collection:Montserrat:400,700%7CKarla:400,400italic,700,700italic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cs-CZ" dirty="0">
                <a:solidFill>
                  <a:schemeClr val="tx1"/>
                </a:solidFill>
              </a:rPr>
              <a:t>E</a:t>
            </a:r>
            <a:r>
              <a:rPr lang="en-GB" dirty="0" err="1">
                <a:solidFill>
                  <a:schemeClr val="tx1"/>
                </a:solidFill>
              </a:rPr>
              <a:t>lasticsearch</a:t>
            </a:r>
            <a:r>
              <a:rPr lang="en-GB" dirty="0">
                <a:solidFill>
                  <a:schemeClr val="tx1"/>
                </a:solidFill>
              </a:rPr>
              <a:t> #2 Searching</a:t>
            </a:r>
            <a:endParaRPr lang="en" dirty="0">
              <a:solidFill>
                <a:schemeClr val="tx1"/>
              </a:solidFill>
            </a:endParaRPr>
          </a:p>
        </p:txBody>
      </p:sp>
      <p:grpSp>
        <p:nvGrpSpPr>
          <p:cNvPr id="66" name="Shape 66"/>
          <p:cNvGrpSpPr/>
          <p:nvPr/>
        </p:nvGrpSpPr>
        <p:grpSpPr>
          <a:xfrm>
            <a:off x="721647" y="2642278"/>
            <a:ext cx="502625" cy="446586"/>
            <a:chOff x="5292575" y="3681900"/>
            <a:chExt cx="420150" cy="373275"/>
          </a:xfrm>
        </p:grpSpPr>
        <p:sp>
          <p:nvSpPr>
            <p:cNvPr id="67" name="Shape 6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3F9F-F092-4216-938A-C36199FC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623" y="156309"/>
            <a:ext cx="7031665" cy="485700"/>
          </a:xfrm>
        </p:spPr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Analyze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91798-8269-4330-88E4-79A3F9A2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623" y="642009"/>
            <a:ext cx="7031665" cy="4178084"/>
          </a:xfrm>
        </p:spPr>
        <p:txBody>
          <a:bodyPr/>
          <a:lstStyle/>
          <a:p>
            <a:pPr>
              <a:lnSpc>
                <a:spcPct val="200000"/>
              </a:lnSpc>
              <a:buNone/>
            </a:pPr>
            <a:r>
              <a:rPr lang="en-GB" sz="1400" dirty="0">
                <a:solidFill>
                  <a:schemeClr val="tx1"/>
                </a:solidFill>
              </a:rPr>
              <a:t>We can test/play with </a:t>
            </a:r>
            <a:r>
              <a:rPr lang="en-GB" sz="1400" dirty="0" err="1">
                <a:solidFill>
                  <a:schemeClr val="tx1"/>
                </a:solidFill>
              </a:rPr>
              <a:t>analyzers</a:t>
            </a:r>
            <a:r>
              <a:rPr lang="en-GB" sz="1400" dirty="0">
                <a:solidFill>
                  <a:schemeClr val="tx1"/>
                </a:solidFill>
              </a:rPr>
              <a:t> through API</a:t>
            </a:r>
          </a:p>
          <a:p>
            <a:pPr>
              <a:lnSpc>
                <a:spcPct val="200000"/>
              </a:lnSpc>
              <a:buNone/>
            </a:pPr>
            <a:r>
              <a:rPr lang="en-GB" sz="1400" dirty="0">
                <a:solidFill>
                  <a:schemeClr val="tx1"/>
                </a:solidFill>
              </a:rPr>
              <a:t>GET _</a:t>
            </a:r>
            <a:r>
              <a:rPr lang="en-GB" sz="1400" dirty="0" err="1">
                <a:solidFill>
                  <a:schemeClr val="tx1"/>
                </a:solidFill>
              </a:rPr>
              <a:t>analyze</a:t>
            </a:r>
            <a:r>
              <a:rPr lang="en-GB" sz="1400" dirty="0">
                <a:solidFill>
                  <a:schemeClr val="tx1"/>
                </a:solidFill>
              </a:rPr>
              <a:t> {</a:t>
            </a:r>
          </a:p>
          <a:p>
            <a:pPr>
              <a:lnSpc>
                <a:spcPct val="200000"/>
              </a:lnSpc>
              <a:buNone/>
            </a:pPr>
            <a:r>
              <a:rPr lang="en-GB" sz="1400" dirty="0">
                <a:solidFill>
                  <a:schemeClr val="tx1"/>
                </a:solidFill>
              </a:rPr>
              <a:t>	“</a:t>
            </a:r>
            <a:r>
              <a:rPr lang="en-GB" sz="1400" dirty="0" err="1">
                <a:solidFill>
                  <a:schemeClr val="tx1"/>
                </a:solidFill>
              </a:rPr>
              <a:t>analyzer</a:t>
            </a:r>
            <a:r>
              <a:rPr lang="en-GB" sz="1400" dirty="0">
                <a:solidFill>
                  <a:schemeClr val="tx1"/>
                </a:solidFill>
              </a:rPr>
              <a:t>” : “standard”,</a:t>
            </a:r>
          </a:p>
          <a:p>
            <a:pPr>
              <a:lnSpc>
                <a:spcPct val="200000"/>
              </a:lnSpc>
              <a:buNone/>
            </a:pPr>
            <a:r>
              <a:rPr lang="en-GB" sz="1400" dirty="0">
                <a:solidFill>
                  <a:schemeClr val="tx1"/>
                </a:solidFill>
              </a:rPr>
              <a:t>	“tokenizer” : “keyword”,</a:t>
            </a:r>
          </a:p>
          <a:p>
            <a:pPr>
              <a:lnSpc>
                <a:spcPct val="200000"/>
              </a:lnSpc>
              <a:buNone/>
            </a:pPr>
            <a:r>
              <a:rPr lang="en-GB" sz="1400" dirty="0">
                <a:solidFill>
                  <a:schemeClr val="tx1"/>
                </a:solidFill>
              </a:rPr>
              <a:t>	“filter” : [“uppercase”],</a:t>
            </a:r>
          </a:p>
          <a:p>
            <a:pPr>
              <a:lnSpc>
                <a:spcPct val="200000"/>
              </a:lnSpc>
              <a:buNone/>
            </a:pPr>
            <a:r>
              <a:rPr lang="en-GB" sz="1400" dirty="0">
                <a:solidFill>
                  <a:schemeClr val="tx1"/>
                </a:solidFill>
              </a:rPr>
              <a:t>	“text” : [“hello world”, “quick brown fox”]</a:t>
            </a:r>
          </a:p>
          <a:p>
            <a:pPr>
              <a:lnSpc>
                <a:spcPct val="200000"/>
              </a:lnSpc>
              <a:buNone/>
            </a:pPr>
            <a:r>
              <a:rPr lang="en-GB" sz="1400" dirty="0">
                <a:solidFill>
                  <a:schemeClr val="tx1"/>
                </a:solidFill>
              </a:rPr>
              <a:t>}</a:t>
            </a:r>
            <a:endParaRPr lang="cs-CZ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8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1C4B-0426-41C4-BE73-4DC66128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50" y="167786"/>
            <a:ext cx="5324100" cy="485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Text datatype mapping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788FF-E466-43C0-95F8-F867E24CF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949" y="653486"/>
            <a:ext cx="8604543" cy="4414700"/>
          </a:xfrm>
        </p:spPr>
        <p:txBody>
          <a:bodyPr/>
          <a:lstStyle/>
          <a:p>
            <a:r>
              <a:rPr lang="en-GB" dirty="0"/>
              <a:t>type: text vs keyword</a:t>
            </a:r>
          </a:p>
          <a:p>
            <a:r>
              <a:rPr lang="en-GB" dirty="0" err="1"/>
              <a:t>analyzer</a:t>
            </a:r>
            <a:r>
              <a:rPr lang="en-GB" dirty="0"/>
              <a:t>: how incoming text will be transformed into tokens</a:t>
            </a:r>
          </a:p>
          <a:p>
            <a:r>
              <a:rPr lang="en-GB" dirty="0"/>
              <a:t>fields: indexing same text multiple ways (</a:t>
            </a:r>
            <a:r>
              <a:rPr lang="en-GB" dirty="0" err="1"/>
              <a:t>f.e</a:t>
            </a:r>
            <a:r>
              <a:rPr lang="en-GB" dirty="0"/>
              <a:t>. keyword, </a:t>
            </a:r>
            <a:r>
              <a:rPr lang="en-GB" dirty="0" err="1"/>
              <a:t>czech</a:t>
            </a:r>
            <a:r>
              <a:rPr lang="en-GB" dirty="0"/>
              <a:t>, </a:t>
            </a:r>
            <a:r>
              <a:rPr lang="en-GB" dirty="0" err="1"/>
              <a:t>ngram</a:t>
            </a:r>
            <a:r>
              <a:rPr lang="en-GB" dirty="0"/>
              <a:t>)</a:t>
            </a:r>
          </a:p>
          <a:p>
            <a:r>
              <a:rPr lang="en-GB" b="1" dirty="0" err="1"/>
              <a:t>fielddata</a:t>
            </a:r>
            <a:r>
              <a:rPr lang="en-GB" dirty="0"/>
              <a:t>: true/false (default) – more in next slide</a:t>
            </a:r>
          </a:p>
          <a:p>
            <a:r>
              <a:rPr lang="en-GB" b="1" dirty="0"/>
              <a:t>norms</a:t>
            </a:r>
            <a:r>
              <a:rPr lang="en-GB" dirty="0"/>
              <a:t>: true (default)/false – length of field info (useful for scoring)</a:t>
            </a:r>
          </a:p>
          <a:p>
            <a:r>
              <a:rPr lang="en-GB" b="1" dirty="0" err="1"/>
              <a:t>index_options</a:t>
            </a:r>
            <a:r>
              <a:rPr lang="en-GB" dirty="0"/>
              <a:t>: additional information added to inverted index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u="sng" dirty="0"/>
              <a:t>docs</a:t>
            </a:r>
            <a:r>
              <a:rPr lang="en-GB" dirty="0"/>
              <a:t> – only doc id is stored (“does this term exists in this doc?”)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u="sng" dirty="0" err="1"/>
              <a:t>freqs</a:t>
            </a:r>
            <a:r>
              <a:rPr lang="en-GB" dirty="0"/>
              <a:t> – term occurrence in doc (important for relevance)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u="sng" dirty="0"/>
              <a:t>positions</a:t>
            </a:r>
            <a:r>
              <a:rPr lang="en-GB" dirty="0"/>
              <a:t> – docs + </a:t>
            </a:r>
            <a:r>
              <a:rPr lang="en-GB" dirty="0" err="1"/>
              <a:t>freqs</a:t>
            </a:r>
            <a:r>
              <a:rPr lang="en-GB" dirty="0"/>
              <a:t> + term position in document (span queries, phrases, </a:t>
            </a:r>
            <a:r>
              <a:rPr lang="en-GB" dirty="0" err="1"/>
              <a:t>approximity</a:t>
            </a:r>
            <a:r>
              <a:rPr lang="en-GB" dirty="0"/>
              <a:t> queries)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u="sng" dirty="0"/>
              <a:t>offsets</a:t>
            </a:r>
            <a:r>
              <a:rPr lang="en-GB" dirty="0"/>
              <a:t> – positions + offset (mapping to exact position in original text, useful for highlighting)</a:t>
            </a:r>
          </a:p>
          <a:p>
            <a:r>
              <a:rPr lang="en-GB" b="1" dirty="0" err="1"/>
              <a:t>term_vector</a:t>
            </a:r>
            <a:r>
              <a:rPr lang="en-GB" dirty="0"/>
              <a:t>: vector information about document terms</a:t>
            </a:r>
          </a:p>
        </p:txBody>
      </p:sp>
    </p:spTree>
    <p:extLst>
      <p:ext uri="{BB962C8B-B14F-4D97-AF65-F5344CB8AC3E}">
        <p14:creationId xmlns:p14="http://schemas.microsoft.com/office/powerpoint/2010/main" val="610079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1C4B-0426-41C4-BE73-4DC66128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50" y="167786"/>
            <a:ext cx="5324100" cy="485700"/>
          </a:xfrm>
        </p:spPr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FieldData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788FF-E466-43C0-95F8-F867E24CF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949" y="888092"/>
            <a:ext cx="8604543" cy="2649006"/>
          </a:xfrm>
        </p:spPr>
        <p:txBody>
          <a:bodyPr/>
          <a:lstStyle/>
          <a:p>
            <a:r>
              <a:rPr lang="en-GB" dirty="0"/>
              <a:t> Logical map of document -&gt; terms (inversion of inverted index </a:t>
            </a:r>
            <a:r>
              <a:rPr lang="en-GB" dirty="0">
                <a:sym typeface="Wingdings" panose="05000000000000000000" pitchFamily="2" charset="2"/>
              </a:rPr>
              <a:t>)</a:t>
            </a:r>
            <a:endParaRPr lang="en-GB" dirty="0"/>
          </a:p>
          <a:p>
            <a:r>
              <a:rPr lang="en-GB" dirty="0"/>
              <a:t> Used for sorting and aggregations, script usage</a:t>
            </a:r>
          </a:p>
          <a:p>
            <a:r>
              <a:rPr lang="en-GB" dirty="0"/>
              <a:t> “What is the value for this document”?</a:t>
            </a:r>
          </a:p>
          <a:p>
            <a:r>
              <a:rPr lang="en-GB" dirty="0"/>
              <a:t> Used only for text values (keyword has </a:t>
            </a:r>
            <a:r>
              <a:rPr lang="en-GB" dirty="0" err="1"/>
              <a:t>doc_values</a:t>
            </a:r>
            <a:r>
              <a:rPr lang="en-GB" dirty="0"/>
              <a:t>)</a:t>
            </a:r>
          </a:p>
          <a:p>
            <a:r>
              <a:rPr lang="en-GB"/>
              <a:t> Is </a:t>
            </a:r>
            <a:r>
              <a:rPr lang="en-GB" dirty="0"/>
              <a:t>build on demand once first used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6823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1C4B-0426-41C4-BE73-4DC66128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50" y="167786"/>
            <a:ext cx="5324100" cy="485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Mapping #2 – dynamic mapping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788FF-E466-43C0-95F8-F867E24CF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895180"/>
            <a:ext cx="8782492" cy="4173006"/>
          </a:xfrm>
        </p:spPr>
        <p:txBody>
          <a:bodyPr/>
          <a:lstStyle/>
          <a:p>
            <a:r>
              <a:rPr lang="en-GB" dirty="0"/>
              <a:t>_default_ - default type settings, works as template</a:t>
            </a:r>
          </a:p>
          <a:p>
            <a:r>
              <a:rPr lang="en-GB" dirty="0" err="1"/>
              <a:t>date_detection</a:t>
            </a:r>
            <a:r>
              <a:rPr lang="en-GB" dirty="0"/>
              <a:t> – when new field is send as </a:t>
            </a:r>
            <a:r>
              <a:rPr lang="en-GB" dirty="0" err="1"/>
              <a:t>text,tries</a:t>
            </a:r>
            <a:r>
              <a:rPr lang="en-GB" dirty="0"/>
              <a:t> to detect date format</a:t>
            </a:r>
          </a:p>
          <a:p>
            <a:r>
              <a:rPr lang="en-GB" dirty="0" err="1"/>
              <a:t>numeric_detection</a:t>
            </a:r>
            <a:r>
              <a:rPr lang="en-GB" dirty="0"/>
              <a:t> – same as </a:t>
            </a:r>
            <a:r>
              <a:rPr lang="en-GB" dirty="0" err="1"/>
              <a:t>date_detection</a:t>
            </a:r>
            <a:r>
              <a:rPr lang="en-GB" dirty="0"/>
              <a:t> but for numbers</a:t>
            </a:r>
          </a:p>
          <a:p>
            <a:r>
              <a:rPr lang="en-GB" dirty="0" err="1"/>
              <a:t>dynamic_templates</a:t>
            </a:r>
            <a:r>
              <a:rPr lang="en-GB" dirty="0"/>
              <a:t> – pattern and type matching rules for setting field configuration (if name* =&gt; type : text with keyword fields)</a:t>
            </a:r>
          </a:p>
        </p:txBody>
      </p:sp>
    </p:spTree>
    <p:extLst>
      <p:ext uri="{BB962C8B-B14F-4D97-AF65-F5344CB8AC3E}">
        <p14:creationId xmlns:p14="http://schemas.microsoft.com/office/powerpoint/2010/main" val="122448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1C4B-0426-41C4-BE73-4DC66128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50" y="167786"/>
            <a:ext cx="5324100" cy="485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Mapping #2 – index templates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788FF-E466-43C0-95F8-F867E24CF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895180"/>
            <a:ext cx="8782492" cy="4173006"/>
          </a:xfrm>
        </p:spPr>
        <p:txBody>
          <a:bodyPr/>
          <a:lstStyle/>
          <a:p>
            <a:r>
              <a:rPr lang="en-GB" dirty="0"/>
              <a:t>_default_ - default type settings, works as template</a:t>
            </a:r>
          </a:p>
          <a:p>
            <a:r>
              <a:rPr lang="en-GB" dirty="0" err="1"/>
              <a:t>date_detection</a:t>
            </a:r>
            <a:r>
              <a:rPr lang="en-GB" dirty="0"/>
              <a:t> – when new field is send as </a:t>
            </a:r>
            <a:r>
              <a:rPr lang="en-GB" dirty="0" err="1"/>
              <a:t>text,tries</a:t>
            </a:r>
            <a:r>
              <a:rPr lang="en-GB" dirty="0"/>
              <a:t> to detect date format</a:t>
            </a:r>
          </a:p>
          <a:p>
            <a:r>
              <a:rPr lang="en-GB" dirty="0" err="1"/>
              <a:t>numeric_detection</a:t>
            </a:r>
            <a:r>
              <a:rPr lang="en-GB" dirty="0"/>
              <a:t> – same as </a:t>
            </a:r>
            <a:r>
              <a:rPr lang="en-GB" dirty="0" err="1"/>
              <a:t>date_detection</a:t>
            </a:r>
            <a:r>
              <a:rPr lang="en-GB" dirty="0"/>
              <a:t> but for numbers</a:t>
            </a:r>
          </a:p>
          <a:p>
            <a:r>
              <a:rPr lang="en-GB" dirty="0" err="1"/>
              <a:t>dynamic_templates</a:t>
            </a:r>
            <a:r>
              <a:rPr lang="en-GB" dirty="0"/>
              <a:t> – pattern and type matching rules for setting field configuration (if name* =&gt; type : text with keyword fields)</a:t>
            </a:r>
          </a:p>
        </p:txBody>
      </p:sp>
    </p:spTree>
    <p:extLst>
      <p:ext uri="{BB962C8B-B14F-4D97-AF65-F5344CB8AC3E}">
        <p14:creationId xmlns:p14="http://schemas.microsoft.com/office/powerpoint/2010/main" val="2127202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1C4B-0426-41C4-BE73-4DC66128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50" y="167786"/>
            <a:ext cx="5324100" cy="485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Mapping is important!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788FF-E466-43C0-95F8-F867E24CF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949" y="888092"/>
            <a:ext cx="8604543" cy="2649006"/>
          </a:xfrm>
        </p:spPr>
        <p:txBody>
          <a:bodyPr/>
          <a:lstStyle/>
          <a:p>
            <a:r>
              <a:rPr lang="en-GB" dirty="0"/>
              <a:t>Never use dynamic mapping in production!</a:t>
            </a:r>
          </a:p>
          <a:p>
            <a:r>
              <a:rPr lang="en-GB" dirty="0"/>
              <a:t>Fields allows you to have multiple analysed fields the for same value</a:t>
            </a:r>
          </a:p>
          <a:p>
            <a:r>
              <a:rPr lang="en-GB" dirty="0"/>
              <a:t>Same field name can be shared among multiple types, however it must have same field type (text, integer etc)!!!</a:t>
            </a:r>
          </a:p>
          <a:p>
            <a:r>
              <a:rPr lang="en-GB" dirty="0"/>
              <a:t>Index types will be removed in 7.0.0!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34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C2BA90-75D8-4F48-8297-456DA9B52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67" y="559143"/>
            <a:ext cx="5384922" cy="26422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9466A9-6053-4B21-8448-8CC9231B8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568" y="2375506"/>
            <a:ext cx="5384922" cy="264220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C4F7FD5-1501-43E8-8340-3B202111D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67" y="273014"/>
            <a:ext cx="4801500" cy="4095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Merging</a:t>
            </a:r>
            <a:endParaRPr lang="cs-C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697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7FF4-CBE7-4497-A425-00EB131B5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324100" cy="485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Relevance scoring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5E318-835D-4ECF-A855-C68C64D4B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85701"/>
            <a:ext cx="9064171" cy="4657800"/>
          </a:xfrm>
        </p:spPr>
        <p:txBody>
          <a:bodyPr/>
          <a:lstStyle/>
          <a:p>
            <a:r>
              <a:rPr lang="en-GB" dirty="0"/>
              <a:t>How frequent is the term in this document (TF – term frequency)</a:t>
            </a:r>
          </a:p>
          <a:p>
            <a:pPr lvl="8">
              <a:buNone/>
            </a:pPr>
            <a:r>
              <a:rPr lang="en-GB" dirty="0"/>
              <a:t>(more =&gt; higher score)</a:t>
            </a:r>
          </a:p>
          <a:p>
            <a:pPr lvl="8">
              <a:buNone/>
            </a:pPr>
            <a:endParaRPr lang="en-GB" dirty="0"/>
          </a:p>
          <a:p>
            <a:r>
              <a:rPr lang="en-GB" dirty="0"/>
              <a:t>How frequent is the term in ALL documents (IDF – inverse document </a:t>
            </a:r>
            <a:r>
              <a:rPr lang="en-GB" dirty="0" err="1"/>
              <a:t>freq</a:t>
            </a:r>
            <a:r>
              <a:rPr lang="en-GB" dirty="0"/>
              <a:t>)</a:t>
            </a:r>
          </a:p>
          <a:p>
            <a:pPr>
              <a:buNone/>
            </a:pPr>
            <a:r>
              <a:rPr lang="en-GB" dirty="0"/>
              <a:t>(less =&gt; higher score)</a:t>
            </a:r>
          </a:p>
          <a:p>
            <a:pPr>
              <a:buNone/>
            </a:pPr>
            <a:endParaRPr lang="en-GB" dirty="0"/>
          </a:p>
          <a:p>
            <a:r>
              <a:rPr lang="en-GB" dirty="0"/>
              <a:t>How much terms are in this document (Length norm)</a:t>
            </a:r>
          </a:p>
          <a:p>
            <a:pPr>
              <a:buNone/>
            </a:pPr>
            <a:r>
              <a:rPr lang="en-GB" dirty="0"/>
              <a:t>(less =&gt; higher score)</a:t>
            </a:r>
          </a:p>
          <a:p>
            <a:pPr>
              <a:buNone/>
            </a:pPr>
            <a:endParaRPr lang="en-GB" dirty="0"/>
          </a:p>
          <a:p>
            <a:pPr marL="342900" indent="-342900"/>
            <a:r>
              <a:rPr lang="en-GB" dirty="0"/>
              <a:t>By default Elastic uses BM25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cs-CZ" dirty="0">
                <a:hlinkClick r:id="rId2"/>
              </a:rPr>
              <a:t>https://www.elastic.co/guide/en/elasticsearch/reference/current/index-modules-similarity.html</a:t>
            </a:r>
            <a:endParaRPr lang="en-GB" dirty="0"/>
          </a:p>
          <a:p>
            <a:pPr>
              <a:buNone/>
            </a:pPr>
            <a:r>
              <a:rPr lang="cs-CZ" dirty="0">
                <a:hlinkClick r:id="rId3"/>
              </a:rPr>
              <a:t>https://www.elastic.co/blog/found-bm-vs-lucene-default-similarity</a:t>
            </a: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064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D013-0604-4CAF-9D5E-C40D29D85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000" y="969700"/>
            <a:ext cx="2671801" cy="4095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Queries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A4C22-68D6-4686-B252-DB885D8F72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relevance</a:t>
            </a:r>
          </a:p>
          <a:p>
            <a:pPr>
              <a:lnSpc>
                <a:spcPct val="150000"/>
              </a:lnSpc>
            </a:pPr>
            <a:r>
              <a:rPr lang="en-GB" dirty="0"/>
              <a:t>full text</a:t>
            </a:r>
          </a:p>
          <a:p>
            <a:pPr>
              <a:lnSpc>
                <a:spcPct val="150000"/>
              </a:lnSpc>
            </a:pPr>
            <a:r>
              <a:rPr lang="en-GB" dirty="0"/>
              <a:t>cached</a:t>
            </a:r>
          </a:p>
          <a:p>
            <a:pPr>
              <a:lnSpc>
                <a:spcPct val="150000"/>
              </a:lnSpc>
            </a:pPr>
            <a:r>
              <a:rPr lang="en-GB" dirty="0"/>
              <a:t>slower</a:t>
            </a:r>
            <a:endParaRPr lang="cs-CZ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5AB50-F3EB-48C1-ADF9-E4BF23614AE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yes/no match</a:t>
            </a:r>
          </a:p>
          <a:p>
            <a:pPr>
              <a:lnSpc>
                <a:spcPct val="150000"/>
              </a:lnSpc>
            </a:pPr>
            <a:r>
              <a:rPr lang="en-GB" dirty="0"/>
              <a:t>exact values</a:t>
            </a:r>
          </a:p>
          <a:p>
            <a:pPr>
              <a:lnSpc>
                <a:spcPct val="150000"/>
              </a:lnSpc>
            </a:pPr>
            <a:r>
              <a:rPr lang="en-GB" dirty="0"/>
              <a:t>cached</a:t>
            </a:r>
          </a:p>
          <a:p>
            <a:pPr>
              <a:lnSpc>
                <a:spcPct val="150000"/>
              </a:lnSpc>
            </a:pPr>
            <a:r>
              <a:rPr lang="en-GB" dirty="0"/>
              <a:t>faster</a:t>
            </a:r>
            <a:endParaRPr lang="cs-CZ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0607DE-FE61-4813-9EF3-C0061B2223F5}"/>
              </a:ext>
            </a:extLst>
          </p:cNvPr>
          <p:cNvSpPr txBox="1">
            <a:spLocks/>
          </p:cNvSpPr>
          <p:nvPr/>
        </p:nvSpPr>
        <p:spPr>
          <a:xfrm>
            <a:off x="3673842" y="969700"/>
            <a:ext cx="2671801" cy="40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Filters</a:t>
            </a:r>
            <a:endParaRPr lang="cs-C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41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INSTRUCTIONS FOR </a:t>
            </a:r>
            <a:r>
              <a:rPr lang="en" sz="2400">
                <a:solidFill>
                  <a:srgbClr val="CDDC39"/>
                </a:solidFill>
              </a:rPr>
              <a:t>USE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841000" y="1302250"/>
            <a:ext cx="2709900" cy="278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100" b="1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EDIT IN GOOGLE SLIDES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Click on the button under the presentation preview that says "Use as Google Slides Theme".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You will get a copy of this document on your Google Drive and will be able to edit, add or delete slides.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You have to be signed in to your Google account.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600"/>
              </a:spcBef>
              <a:buNone/>
            </a:pP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3917652" y="1302250"/>
            <a:ext cx="2828400" cy="278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100" b="1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Click on the button under the presentation preview that says "Download as PowerPoint template".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Remember to download and install the fonts used in this presentation (you’ll find the links to the font files needed in the </a:t>
            </a:r>
            <a:r>
              <a:rPr lang="en" sz="1100" u="sng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Presentation design slide</a:t>
            </a: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841000" y="3753525"/>
            <a:ext cx="6767100" cy="826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 b="1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More info on how to use this template at </a:t>
            </a:r>
            <a:r>
              <a:rPr lang="en" sz="1100" b="1" u="sng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This template is free to use under </a:t>
            </a:r>
            <a:r>
              <a:rPr lang="en" sz="1100" u="sng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  <a:hlinkClick r:id="rId5"/>
              </a:rPr>
              <a:t>Creative Commons Attribution license</a:t>
            </a: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. You can keep the Credits slide or mention SlidesCarnival and other resources used in a slide footer.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3F9F-F092-4216-938A-C36199FC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623" y="156309"/>
            <a:ext cx="7031665" cy="485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Cluster search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91798-8269-4330-88E4-79A3F9A2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2480217"/>
            <a:ext cx="7953828" cy="233987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GB" sz="1400" dirty="0">
                <a:solidFill>
                  <a:schemeClr val="tx1"/>
                </a:solidFill>
              </a:rPr>
              <a:t>1. Query goes to Node1 for getting 10 documents</a:t>
            </a:r>
          </a:p>
          <a:p>
            <a:pPr>
              <a:lnSpc>
                <a:spcPct val="200000"/>
              </a:lnSpc>
            </a:pPr>
            <a:r>
              <a:rPr lang="en-GB" sz="1400" dirty="0">
                <a:solidFill>
                  <a:schemeClr val="tx1"/>
                </a:solidFill>
              </a:rPr>
              <a:t>2. Node searches for all shards for 10 documents</a:t>
            </a:r>
          </a:p>
          <a:p>
            <a:pPr>
              <a:lnSpc>
                <a:spcPct val="200000"/>
              </a:lnSpc>
            </a:pPr>
            <a:r>
              <a:rPr lang="en-GB" sz="1400" dirty="0">
                <a:solidFill>
                  <a:schemeClr val="tx1"/>
                </a:solidFill>
              </a:rPr>
              <a:t>3. Results goes back to Node1 where those 20 documents (10 * </a:t>
            </a:r>
            <a:r>
              <a:rPr lang="en-GB" sz="1400" dirty="0" err="1">
                <a:solidFill>
                  <a:schemeClr val="tx1"/>
                </a:solidFill>
              </a:rPr>
              <a:t>num_of_shards</a:t>
            </a:r>
            <a:r>
              <a:rPr lang="en-GB" sz="1400" dirty="0">
                <a:solidFill>
                  <a:schemeClr val="tx1"/>
                </a:solidFill>
              </a:rPr>
              <a:t>) are sorted</a:t>
            </a:r>
          </a:p>
          <a:p>
            <a:pPr>
              <a:lnSpc>
                <a:spcPct val="200000"/>
              </a:lnSpc>
            </a:pPr>
            <a:r>
              <a:rPr lang="en-GB" sz="1400" dirty="0">
                <a:solidFill>
                  <a:schemeClr val="tx1"/>
                </a:solidFill>
              </a:rPr>
              <a:t>4. Response is send back to client</a:t>
            </a:r>
            <a:endParaRPr lang="cs-CZ" sz="1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B4D0FE-9B60-4EFF-AFF7-D1AD2A9A6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78" y="642009"/>
            <a:ext cx="5759386" cy="208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10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 idx="4294967295"/>
          </p:nvPr>
        </p:nvSpPr>
        <p:spPr>
          <a:xfrm>
            <a:off x="685800" y="1811950"/>
            <a:ext cx="45315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FFEB3B"/>
                </a:solidFill>
              </a:rPr>
              <a:t>HELLO!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ubTitle" idx="4294967295"/>
          </p:nvPr>
        </p:nvSpPr>
        <p:spPr>
          <a:xfrm>
            <a:off x="685800" y="3011525"/>
            <a:ext cx="45315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I am Jayden Smith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4294967295"/>
          </p:nvPr>
        </p:nvSpPr>
        <p:spPr>
          <a:xfrm>
            <a:off x="685800" y="3683600"/>
            <a:ext cx="5620200" cy="1007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am here because I love to give presentations. You can find me at @username</a:t>
            </a:r>
          </a:p>
        </p:txBody>
      </p:sp>
      <p:grpSp>
        <p:nvGrpSpPr>
          <p:cNvPr id="89" name="Shape 89"/>
          <p:cNvGrpSpPr/>
          <p:nvPr/>
        </p:nvGrpSpPr>
        <p:grpSpPr>
          <a:xfrm>
            <a:off x="785305" y="1555467"/>
            <a:ext cx="462632" cy="462632"/>
            <a:chOff x="1278900" y="2333250"/>
            <a:chExt cx="381175" cy="381175"/>
          </a:xfrm>
        </p:grpSpPr>
        <p:sp>
          <p:nvSpPr>
            <p:cNvPr id="90" name="Shape 90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C107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</a:t>
            </a:r>
            <a:r>
              <a:rPr lang="en">
                <a:solidFill>
                  <a:srgbClr val="FF9800"/>
                </a:solidFill>
              </a:rPr>
              <a:t>inspiration</a:t>
            </a:r>
            <a:r>
              <a:rPr lang="en"/>
              <a:t> and to invoke philosophical thoughts from the reader.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</a:t>
            </a:r>
            <a:r>
              <a:rPr lang="en">
                <a:solidFill>
                  <a:srgbClr val="FF5722"/>
                </a:solidFill>
              </a:rPr>
              <a:t>SLIDE</a:t>
            </a:r>
            <a:r>
              <a:rPr lang="en"/>
              <a:t> TITLE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Your audience will listen to you or read the content, but won’t do both. </a:t>
            </a:r>
          </a:p>
        </p:txBody>
      </p:sp>
      <p:grpSp>
        <p:nvGrpSpPr>
          <p:cNvPr id="111" name="Shape 111"/>
          <p:cNvGrpSpPr/>
          <p:nvPr/>
        </p:nvGrpSpPr>
        <p:grpSpPr>
          <a:xfrm>
            <a:off x="301521" y="869242"/>
            <a:ext cx="457190" cy="457120"/>
            <a:chOff x="1923675" y="1633650"/>
            <a:chExt cx="436000" cy="435975"/>
          </a:xfrm>
        </p:grpSpPr>
        <p:sp>
          <p:nvSpPr>
            <p:cNvPr id="112" name="Shape 112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 idx="4294967295"/>
          </p:nvPr>
        </p:nvSpPr>
        <p:spPr>
          <a:xfrm>
            <a:off x="669099" y="2650150"/>
            <a:ext cx="52515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BIG </a:t>
            </a:r>
            <a:r>
              <a:rPr lang="en" sz="6000">
                <a:solidFill>
                  <a:srgbClr val="F44336"/>
                </a:solidFill>
              </a:rPr>
              <a:t>CONCEPT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ubTitle" idx="4294967295"/>
          </p:nvPr>
        </p:nvSpPr>
        <p:spPr>
          <a:xfrm>
            <a:off x="685800" y="3716355"/>
            <a:ext cx="52515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Bring the attention of your audience over a key concept using icons or illustrations</a:t>
            </a:r>
          </a:p>
        </p:txBody>
      </p:sp>
      <p:grpSp>
        <p:nvGrpSpPr>
          <p:cNvPr id="124" name="Shape 124"/>
          <p:cNvGrpSpPr/>
          <p:nvPr/>
        </p:nvGrpSpPr>
        <p:grpSpPr>
          <a:xfrm>
            <a:off x="763880" y="678997"/>
            <a:ext cx="664653" cy="1053757"/>
            <a:chOff x="6718575" y="2318625"/>
            <a:chExt cx="256950" cy="407375"/>
          </a:xfrm>
        </p:grpSpPr>
        <p:sp>
          <p:nvSpPr>
            <p:cNvPr id="125" name="Shape 12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</a:t>
            </a:r>
            <a:r>
              <a:rPr lang="en">
                <a:solidFill>
                  <a:srgbClr val="E91E63"/>
                </a:solidFill>
              </a:rPr>
              <a:t>SPLIT</a:t>
            </a:r>
            <a:r>
              <a:rPr lang="en"/>
              <a:t> YOUR CONTENT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sp>
        <p:nvSpPr>
          <p:cNvPr id="140" name="Shape 140"/>
          <p:cNvSpPr/>
          <p:nvPr/>
        </p:nvSpPr>
        <p:spPr>
          <a:xfrm>
            <a:off x="270377" y="723226"/>
            <a:ext cx="485675" cy="441808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</a:t>
            </a:r>
            <a:r>
              <a:rPr lang="en">
                <a:solidFill>
                  <a:srgbClr val="9C27B0"/>
                </a:solidFill>
              </a:rPr>
              <a:t>COLUMNS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49" name="Shape 149"/>
          <p:cNvGrpSpPr/>
          <p:nvPr/>
        </p:nvGrpSpPr>
        <p:grpSpPr>
          <a:xfrm>
            <a:off x="313084" y="880445"/>
            <a:ext cx="443239" cy="443239"/>
            <a:chOff x="5941025" y="3634400"/>
            <a:chExt cx="467650" cy="467650"/>
          </a:xfrm>
        </p:grpSpPr>
        <p:sp>
          <p:nvSpPr>
            <p:cNvPr id="150" name="Shape 15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838301" y="1960300"/>
            <a:ext cx="2643900" cy="48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</a:t>
            </a:r>
            <a:r>
              <a:rPr lang="en">
                <a:solidFill>
                  <a:srgbClr val="607D8B"/>
                </a:solidFill>
              </a:rPr>
              <a:t>PICTURE</a:t>
            </a:r>
            <a:r>
              <a:rPr lang="en"/>
              <a:t> IS WORTH A THOUSAND WORDS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</a:p>
        </p:txBody>
      </p:sp>
      <p:grpSp>
        <p:nvGrpSpPr>
          <p:cNvPr id="162" name="Shape 162"/>
          <p:cNvGrpSpPr/>
          <p:nvPr/>
        </p:nvGrpSpPr>
        <p:grpSpPr>
          <a:xfrm>
            <a:off x="318378" y="915326"/>
            <a:ext cx="429606" cy="377755"/>
            <a:chOff x="1929775" y="320925"/>
            <a:chExt cx="423800" cy="372650"/>
          </a:xfrm>
        </p:grpSpPr>
        <p:sp>
          <p:nvSpPr>
            <p:cNvPr id="163" name="Shape 163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81100" y="2798525"/>
            <a:ext cx="1870500" cy="1880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WANT </a:t>
            </a:r>
            <a:r>
              <a:rPr lang="en">
                <a:solidFill>
                  <a:srgbClr val="607D8B"/>
                </a:solidFill>
              </a:rPr>
              <a:t>BIG</a:t>
            </a:r>
            <a:r>
              <a:rPr lang="en"/>
              <a:t> IMPACT?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 b="0">
                <a:solidFill>
                  <a:srgbClr val="607D8B"/>
                </a:solidFill>
                <a:latin typeface="Karla"/>
                <a:ea typeface="Karla"/>
                <a:cs typeface="Karla"/>
                <a:sym typeface="Karla"/>
              </a:rPr>
              <a:t>Use big image.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</a:t>
            </a:r>
            <a:r>
              <a:rPr lang="en">
                <a:solidFill>
                  <a:srgbClr val="673AB7"/>
                </a:solidFill>
              </a:rPr>
              <a:t>EXPLAIN</a:t>
            </a:r>
            <a:r>
              <a:rPr lang="en"/>
              <a:t> YOUR IDEAS</a:t>
            </a:r>
          </a:p>
        </p:txBody>
      </p:sp>
      <p:sp>
        <p:nvSpPr>
          <p:cNvPr id="178" name="Shape 178"/>
          <p:cNvSpPr/>
          <p:nvPr/>
        </p:nvSpPr>
        <p:spPr>
          <a:xfrm>
            <a:off x="3149700" y="1505250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w="3810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WHITE</a:t>
            </a:r>
          </a:p>
        </p:txBody>
      </p:sp>
      <p:sp>
        <p:nvSpPr>
          <p:cNvPr id="179" name="Shape 179"/>
          <p:cNvSpPr/>
          <p:nvPr/>
        </p:nvSpPr>
        <p:spPr>
          <a:xfrm>
            <a:off x="6489150" y="1505250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w="3810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BLACK</a:t>
            </a:r>
          </a:p>
        </p:txBody>
      </p:sp>
      <p:sp>
        <p:nvSpPr>
          <p:cNvPr id="180" name="Shape 180"/>
          <p:cNvSpPr/>
          <p:nvPr/>
        </p:nvSpPr>
        <p:spPr>
          <a:xfrm>
            <a:off x="4819425" y="1505250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GRAY</a:t>
            </a:r>
          </a:p>
        </p:txBody>
      </p:sp>
      <p:grpSp>
        <p:nvGrpSpPr>
          <p:cNvPr id="181" name="Shape 181"/>
          <p:cNvGrpSpPr/>
          <p:nvPr/>
        </p:nvGrpSpPr>
        <p:grpSpPr>
          <a:xfrm>
            <a:off x="726863" y="1742360"/>
            <a:ext cx="453641" cy="447356"/>
            <a:chOff x="3292425" y="3664250"/>
            <a:chExt cx="397025" cy="391525"/>
          </a:xfrm>
        </p:grpSpPr>
        <p:sp>
          <p:nvSpPr>
            <p:cNvPr id="182" name="Shape 182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3F9F-F092-4216-938A-C36199FC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623" y="156309"/>
            <a:ext cx="7031665" cy="485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Cluster search phases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91798-8269-4330-88E4-79A3F9A2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642009"/>
            <a:ext cx="7953828" cy="417808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GB" sz="1400" u="sng" dirty="0">
                <a:solidFill>
                  <a:schemeClr val="tx1"/>
                </a:solidFill>
              </a:rPr>
              <a:t>Query phase </a:t>
            </a:r>
            <a:r>
              <a:rPr lang="en-GB" sz="1400" dirty="0">
                <a:solidFill>
                  <a:schemeClr val="tx1"/>
                </a:solidFill>
              </a:rPr>
              <a:t>– searching node requests ALL shards asking for match</a:t>
            </a:r>
          </a:p>
          <a:p>
            <a:pPr lvl="2">
              <a:lnSpc>
                <a:spcPct val="200000"/>
              </a:lnSpc>
              <a:buNone/>
            </a:pPr>
            <a:r>
              <a:rPr lang="en-GB" sz="1400" dirty="0">
                <a:solidFill>
                  <a:schemeClr val="tx1"/>
                </a:solidFill>
              </a:rPr>
              <a:t>Result is document id and few field values (sorting) and relevance</a:t>
            </a:r>
          </a:p>
          <a:p>
            <a:pPr lvl="2">
              <a:lnSpc>
                <a:spcPct val="200000"/>
              </a:lnSpc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GB" sz="1400" u="sng" dirty="0">
                <a:solidFill>
                  <a:schemeClr val="tx1"/>
                </a:solidFill>
              </a:rPr>
              <a:t>Fetch phase </a:t>
            </a:r>
            <a:r>
              <a:rPr lang="en-GB" sz="1400" dirty="0">
                <a:solidFill>
                  <a:schemeClr val="tx1"/>
                </a:solidFill>
              </a:rPr>
              <a:t>– After sorting “global” result, searching node asks  for full document to shards with relevant docs (1 or ALL)</a:t>
            </a:r>
          </a:p>
          <a:p>
            <a:pPr>
              <a:lnSpc>
                <a:spcPct val="200000"/>
              </a:lnSpc>
            </a:pPr>
            <a:endParaRPr lang="en-GB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GB" sz="1400" dirty="0">
                <a:solidFill>
                  <a:schemeClr val="tx1"/>
                </a:solidFill>
              </a:rPr>
              <a:t>In previous versions, behaviour could have been changed (fetch all at once), but was deprecated</a:t>
            </a:r>
          </a:p>
        </p:txBody>
      </p:sp>
    </p:spTree>
    <p:extLst>
      <p:ext uri="{BB962C8B-B14F-4D97-AF65-F5344CB8AC3E}">
        <p14:creationId xmlns:p14="http://schemas.microsoft.com/office/powerpoint/2010/main" val="1930333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88850" y="666525"/>
            <a:ext cx="4801500" cy="409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 USE </a:t>
            </a:r>
            <a:r>
              <a:rPr lang="en">
                <a:solidFill>
                  <a:srgbClr val="673AB7"/>
                </a:solidFill>
              </a:rPr>
              <a:t>DIAGRAMS</a:t>
            </a:r>
            <a:r>
              <a:rPr lang="en"/>
              <a:t> TO EXPLAIN COMPLEX IDEAS</a:t>
            </a:r>
          </a:p>
        </p:txBody>
      </p:sp>
      <p:sp>
        <p:nvSpPr>
          <p:cNvPr id="190" name="Shape 190"/>
          <p:cNvSpPr/>
          <p:nvPr/>
        </p:nvSpPr>
        <p:spPr>
          <a:xfrm>
            <a:off x="3724383" y="1410372"/>
            <a:ext cx="1211400" cy="120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2316820" y="1989762"/>
            <a:ext cx="1211400" cy="120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2495905" y="3496175"/>
            <a:ext cx="1211400" cy="120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947345" y="1262892"/>
            <a:ext cx="1211400" cy="120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1175784" y="1802835"/>
            <a:ext cx="1038600" cy="731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68" y="0"/>
                </a:moveTo>
                <a:lnTo>
                  <a:pt x="119856" y="8775"/>
                </a:lnTo>
                <a:lnTo>
                  <a:pt x="120000" y="22040"/>
                </a:lnTo>
                <a:lnTo>
                  <a:pt x="119568" y="28571"/>
                </a:lnTo>
                <a:lnTo>
                  <a:pt x="118850" y="35102"/>
                </a:lnTo>
                <a:lnTo>
                  <a:pt x="117988" y="41632"/>
                </a:lnTo>
                <a:lnTo>
                  <a:pt x="116694" y="47959"/>
                </a:lnTo>
                <a:lnTo>
                  <a:pt x="115113" y="54285"/>
                </a:lnTo>
                <a:lnTo>
                  <a:pt x="113245" y="60408"/>
                </a:lnTo>
                <a:lnTo>
                  <a:pt x="111377" y="65510"/>
                </a:lnTo>
                <a:lnTo>
                  <a:pt x="109221" y="70816"/>
                </a:lnTo>
                <a:lnTo>
                  <a:pt x="106922" y="75918"/>
                </a:lnTo>
                <a:lnTo>
                  <a:pt x="104479" y="80612"/>
                </a:lnTo>
                <a:lnTo>
                  <a:pt x="103185" y="82653"/>
                </a:lnTo>
                <a:lnTo>
                  <a:pt x="102035" y="84693"/>
                </a:lnTo>
                <a:lnTo>
                  <a:pt x="100742" y="86530"/>
                </a:lnTo>
                <a:lnTo>
                  <a:pt x="99449" y="88571"/>
                </a:lnTo>
                <a:lnTo>
                  <a:pt x="95425" y="94081"/>
                </a:lnTo>
                <a:lnTo>
                  <a:pt x="90970" y="99183"/>
                </a:lnTo>
                <a:lnTo>
                  <a:pt x="86514" y="103673"/>
                </a:lnTo>
                <a:lnTo>
                  <a:pt x="79329" y="109387"/>
                </a:lnTo>
                <a:lnTo>
                  <a:pt x="71856" y="113877"/>
                </a:lnTo>
                <a:lnTo>
                  <a:pt x="64095" y="117142"/>
                </a:lnTo>
                <a:lnTo>
                  <a:pt x="56191" y="119183"/>
                </a:lnTo>
                <a:lnTo>
                  <a:pt x="48287" y="120000"/>
                </a:lnTo>
                <a:lnTo>
                  <a:pt x="40239" y="119591"/>
                </a:lnTo>
                <a:lnTo>
                  <a:pt x="35640" y="118775"/>
                </a:lnTo>
                <a:lnTo>
                  <a:pt x="31041" y="117551"/>
                </a:lnTo>
                <a:lnTo>
                  <a:pt x="26586" y="115918"/>
                </a:lnTo>
                <a:lnTo>
                  <a:pt x="22275" y="113877"/>
                </a:lnTo>
                <a:lnTo>
                  <a:pt x="17676" y="111428"/>
                </a:lnTo>
                <a:lnTo>
                  <a:pt x="13508" y="108367"/>
                </a:lnTo>
                <a:lnTo>
                  <a:pt x="9341" y="105306"/>
                </a:lnTo>
                <a:lnTo>
                  <a:pt x="5317" y="101632"/>
                </a:lnTo>
                <a:lnTo>
                  <a:pt x="2730" y="99183"/>
                </a:lnTo>
                <a:lnTo>
                  <a:pt x="2443" y="98979"/>
                </a:lnTo>
                <a:lnTo>
                  <a:pt x="0" y="96326"/>
                </a:lnTo>
                <a:lnTo>
                  <a:pt x="4167" y="100204"/>
                </a:lnTo>
                <a:lnTo>
                  <a:pt x="8622" y="103673"/>
                </a:lnTo>
                <a:lnTo>
                  <a:pt x="13077" y="106734"/>
                </a:lnTo>
                <a:lnTo>
                  <a:pt x="17532" y="109387"/>
                </a:lnTo>
                <a:lnTo>
                  <a:pt x="22275" y="111428"/>
                </a:lnTo>
                <a:lnTo>
                  <a:pt x="27017" y="113061"/>
                </a:lnTo>
                <a:lnTo>
                  <a:pt x="31616" y="114489"/>
                </a:lnTo>
                <a:lnTo>
                  <a:pt x="36502" y="115102"/>
                </a:lnTo>
                <a:lnTo>
                  <a:pt x="44838" y="115510"/>
                </a:lnTo>
                <a:lnTo>
                  <a:pt x="53173" y="114897"/>
                </a:lnTo>
                <a:lnTo>
                  <a:pt x="61365" y="112653"/>
                </a:lnTo>
                <a:lnTo>
                  <a:pt x="69413" y="109183"/>
                </a:lnTo>
                <a:lnTo>
                  <a:pt x="74586" y="106122"/>
                </a:lnTo>
                <a:lnTo>
                  <a:pt x="79760" y="102857"/>
                </a:lnTo>
                <a:lnTo>
                  <a:pt x="84646" y="98571"/>
                </a:lnTo>
                <a:lnTo>
                  <a:pt x="89389" y="93877"/>
                </a:lnTo>
                <a:lnTo>
                  <a:pt x="93844" y="88571"/>
                </a:lnTo>
                <a:lnTo>
                  <a:pt x="98155" y="82857"/>
                </a:lnTo>
                <a:lnTo>
                  <a:pt x="99449" y="80816"/>
                </a:lnTo>
                <a:lnTo>
                  <a:pt x="100742" y="78775"/>
                </a:lnTo>
                <a:lnTo>
                  <a:pt x="102035" y="76734"/>
                </a:lnTo>
                <a:lnTo>
                  <a:pt x="103329" y="74693"/>
                </a:lnTo>
                <a:lnTo>
                  <a:pt x="105916" y="69795"/>
                </a:lnTo>
                <a:lnTo>
                  <a:pt x="108359" y="64489"/>
                </a:lnTo>
                <a:lnTo>
                  <a:pt x="110514" y="58979"/>
                </a:lnTo>
                <a:lnTo>
                  <a:pt x="112526" y="53469"/>
                </a:lnTo>
                <a:lnTo>
                  <a:pt x="114395" y="47142"/>
                </a:lnTo>
                <a:lnTo>
                  <a:pt x="115976" y="40408"/>
                </a:lnTo>
                <a:lnTo>
                  <a:pt x="117413" y="33877"/>
                </a:lnTo>
                <a:lnTo>
                  <a:pt x="118419" y="27346"/>
                </a:lnTo>
                <a:lnTo>
                  <a:pt x="118994" y="20408"/>
                </a:lnTo>
                <a:lnTo>
                  <a:pt x="119568" y="13673"/>
                </a:lnTo>
                <a:lnTo>
                  <a:pt x="119712" y="6734"/>
                </a:lnTo>
                <a:lnTo>
                  <a:pt x="119568" y="0"/>
                </a:lnTo>
                <a:close/>
              </a:path>
            </a:pathLst>
          </a:custGeom>
          <a:solidFill>
            <a:srgbClr val="5B8D08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940749" y="1239500"/>
            <a:ext cx="1223700" cy="113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902" y="0"/>
                </a:moveTo>
                <a:lnTo>
                  <a:pt x="65487" y="131"/>
                </a:lnTo>
                <a:lnTo>
                  <a:pt x="70365" y="922"/>
                </a:lnTo>
                <a:lnTo>
                  <a:pt x="75121" y="2107"/>
                </a:lnTo>
                <a:lnTo>
                  <a:pt x="79878" y="3688"/>
                </a:lnTo>
                <a:lnTo>
                  <a:pt x="84634" y="5664"/>
                </a:lnTo>
                <a:lnTo>
                  <a:pt x="89146" y="8035"/>
                </a:lnTo>
                <a:lnTo>
                  <a:pt x="93536" y="11064"/>
                </a:lnTo>
                <a:lnTo>
                  <a:pt x="97682" y="14357"/>
                </a:lnTo>
                <a:lnTo>
                  <a:pt x="101585" y="18046"/>
                </a:lnTo>
                <a:lnTo>
                  <a:pt x="105365" y="22392"/>
                </a:lnTo>
                <a:lnTo>
                  <a:pt x="108658" y="26871"/>
                </a:lnTo>
                <a:lnTo>
                  <a:pt x="111585" y="31613"/>
                </a:lnTo>
                <a:lnTo>
                  <a:pt x="113902" y="36619"/>
                </a:lnTo>
                <a:lnTo>
                  <a:pt x="115853" y="41624"/>
                </a:lnTo>
                <a:lnTo>
                  <a:pt x="117560" y="46893"/>
                </a:lnTo>
                <a:lnTo>
                  <a:pt x="118780" y="52294"/>
                </a:lnTo>
                <a:lnTo>
                  <a:pt x="119390" y="57694"/>
                </a:lnTo>
                <a:lnTo>
                  <a:pt x="120000" y="63622"/>
                </a:lnTo>
                <a:lnTo>
                  <a:pt x="119268" y="58485"/>
                </a:lnTo>
                <a:lnTo>
                  <a:pt x="118170" y="53216"/>
                </a:lnTo>
                <a:lnTo>
                  <a:pt x="116707" y="48210"/>
                </a:lnTo>
                <a:lnTo>
                  <a:pt x="114634" y="43205"/>
                </a:lnTo>
                <a:lnTo>
                  <a:pt x="112317" y="38594"/>
                </a:lnTo>
                <a:lnTo>
                  <a:pt x="109634" y="33984"/>
                </a:lnTo>
                <a:lnTo>
                  <a:pt x="106463" y="29769"/>
                </a:lnTo>
                <a:lnTo>
                  <a:pt x="102926" y="25554"/>
                </a:lnTo>
                <a:lnTo>
                  <a:pt x="99146" y="22129"/>
                </a:lnTo>
                <a:lnTo>
                  <a:pt x="95243" y="18836"/>
                </a:lnTo>
                <a:lnTo>
                  <a:pt x="90975" y="16070"/>
                </a:lnTo>
                <a:lnTo>
                  <a:pt x="86585" y="13699"/>
                </a:lnTo>
                <a:lnTo>
                  <a:pt x="82073" y="11723"/>
                </a:lnTo>
                <a:lnTo>
                  <a:pt x="77560" y="10142"/>
                </a:lnTo>
                <a:lnTo>
                  <a:pt x="72804" y="9088"/>
                </a:lnTo>
                <a:lnTo>
                  <a:pt x="68170" y="8430"/>
                </a:lnTo>
                <a:lnTo>
                  <a:pt x="61951" y="8035"/>
                </a:lnTo>
                <a:lnTo>
                  <a:pt x="55609" y="8693"/>
                </a:lnTo>
                <a:lnTo>
                  <a:pt x="49390" y="9879"/>
                </a:lnTo>
                <a:lnTo>
                  <a:pt x="43414" y="11723"/>
                </a:lnTo>
                <a:lnTo>
                  <a:pt x="37560" y="14357"/>
                </a:lnTo>
                <a:lnTo>
                  <a:pt x="31829" y="17782"/>
                </a:lnTo>
                <a:lnTo>
                  <a:pt x="28292" y="20548"/>
                </a:lnTo>
                <a:lnTo>
                  <a:pt x="24878" y="23578"/>
                </a:lnTo>
                <a:lnTo>
                  <a:pt x="21585" y="26871"/>
                </a:lnTo>
                <a:lnTo>
                  <a:pt x="17804" y="31613"/>
                </a:lnTo>
                <a:lnTo>
                  <a:pt x="14390" y="36750"/>
                </a:lnTo>
                <a:lnTo>
                  <a:pt x="11585" y="42151"/>
                </a:lnTo>
                <a:lnTo>
                  <a:pt x="9268" y="47683"/>
                </a:lnTo>
                <a:lnTo>
                  <a:pt x="7560" y="53216"/>
                </a:lnTo>
                <a:lnTo>
                  <a:pt x="6341" y="59143"/>
                </a:lnTo>
                <a:lnTo>
                  <a:pt x="5609" y="65071"/>
                </a:lnTo>
                <a:lnTo>
                  <a:pt x="5365" y="71130"/>
                </a:lnTo>
                <a:lnTo>
                  <a:pt x="5731" y="76926"/>
                </a:lnTo>
                <a:lnTo>
                  <a:pt x="6585" y="82854"/>
                </a:lnTo>
                <a:lnTo>
                  <a:pt x="8048" y="88781"/>
                </a:lnTo>
                <a:lnTo>
                  <a:pt x="10000" y="94313"/>
                </a:lnTo>
                <a:lnTo>
                  <a:pt x="12439" y="99846"/>
                </a:lnTo>
                <a:lnTo>
                  <a:pt x="15365" y="105115"/>
                </a:lnTo>
                <a:lnTo>
                  <a:pt x="18902" y="110120"/>
                </a:lnTo>
                <a:lnTo>
                  <a:pt x="22804" y="114731"/>
                </a:lnTo>
                <a:lnTo>
                  <a:pt x="24146" y="116048"/>
                </a:lnTo>
                <a:lnTo>
                  <a:pt x="25731" y="117497"/>
                </a:lnTo>
                <a:lnTo>
                  <a:pt x="27073" y="118682"/>
                </a:lnTo>
                <a:lnTo>
                  <a:pt x="28536" y="119999"/>
                </a:lnTo>
                <a:lnTo>
                  <a:pt x="24146" y="116311"/>
                </a:lnTo>
                <a:lnTo>
                  <a:pt x="22560" y="115126"/>
                </a:lnTo>
                <a:lnTo>
                  <a:pt x="21097" y="113809"/>
                </a:lnTo>
                <a:lnTo>
                  <a:pt x="19634" y="112360"/>
                </a:lnTo>
                <a:lnTo>
                  <a:pt x="18170" y="111042"/>
                </a:lnTo>
                <a:lnTo>
                  <a:pt x="14146" y="106169"/>
                </a:lnTo>
                <a:lnTo>
                  <a:pt x="10365" y="101031"/>
                </a:lnTo>
                <a:lnTo>
                  <a:pt x="7317" y="95367"/>
                </a:lnTo>
                <a:lnTo>
                  <a:pt x="4878" y="89835"/>
                </a:lnTo>
                <a:lnTo>
                  <a:pt x="2804" y="83907"/>
                </a:lnTo>
                <a:lnTo>
                  <a:pt x="1341" y="77848"/>
                </a:lnTo>
                <a:lnTo>
                  <a:pt x="487" y="71657"/>
                </a:lnTo>
                <a:lnTo>
                  <a:pt x="0" y="65466"/>
                </a:lnTo>
                <a:lnTo>
                  <a:pt x="243" y="59275"/>
                </a:lnTo>
                <a:lnTo>
                  <a:pt x="975" y="53084"/>
                </a:lnTo>
                <a:lnTo>
                  <a:pt x="2195" y="46893"/>
                </a:lnTo>
                <a:lnTo>
                  <a:pt x="4146" y="41097"/>
                </a:lnTo>
                <a:lnTo>
                  <a:pt x="6463" y="35301"/>
                </a:lnTo>
                <a:lnTo>
                  <a:pt x="9512" y="29769"/>
                </a:lnTo>
                <a:lnTo>
                  <a:pt x="12926" y="24368"/>
                </a:lnTo>
                <a:lnTo>
                  <a:pt x="16951" y="19363"/>
                </a:lnTo>
                <a:lnTo>
                  <a:pt x="20365" y="16070"/>
                </a:lnTo>
                <a:lnTo>
                  <a:pt x="23902" y="12908"/>
                </a:lnTo>
                <a:lnTo>
                  <a:pt x="27560" y="10142"/>
                </a:lnTo>
                <a:lnTo>
                  <a:pt x="33414" y="6454"/>
                </a:lnTo>
                <a:lnTo>
                  <a:pt x="39634" y="3688"/>
                </a:lnTo>
                <a:lnTo>
                  <a:pt x="45853" y="1712"/>
                </a:lnTo>
                <a:lnTo>
                  <a:pt x="52439" y="395"/>
                </a:lnTo>
                <a:lnTo>
                  <a:pt x="58902" y="0"/>
                </a:lnTo>
                <a:close/>
              </a:path>
            </a:pathLst>
          </a:custGeom>
          <a:solidFill>
            <a:srgbClr val="5B8D08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892250" y="1191000"/>
            <a:ext cx="1319400" cy="131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038" y="4423"/>
                </a:moveTo>
                <a:lnTo>
                  <a:pt x="53044" y="4763"/>
                </a:lnTo>
                <a:lnTo>
                  <a:pt x="46936" y="5897"/>
                </a:lnTo>
                <a:lnTo>
                  <a:pt x="41168" y="7599"/>
                </a:lnTo>
                <a:lnTo>
                  <a:pt x="35400" y="9981"/>
                </a:lnTo>
                <a:lnTo>
                  <a:pt x="29971" y="13156"/>
                </a:lnTo>
                <a:lnTo>
                  <a:pt x="26578" y="15538"/>
                </a:lnTo>
                <a:lnTo>
                  <a:pt x="23298" y="18260"/>
                </a:lnTo>
                <a:lnTo>
                  <a:pt x="20131" y="21096"/>
                </a:lnTo>
                <a:lnTo>
                  <a:pt x="16399" y="25406"/>
                </a:lnTo>
                <a:lnTo>
                  <a:pt x="13232" y="30056"/>
                </a:lnTo>
                <a:lnTo>
                  <a:pt x="10405" y="34820"/>
                </a:lnTo>
                <a:lnTo>
                  <a:pt x="8256" y="39810"/>
                </a:lnTo>
                <a:lnTo>
                  <a:pt x="6446" y="44801"/>
                </a:lnTo>
                <a:lnTo>
                  <a:pt x="5315" y="50132"/>
                </a:lnTo>
                <a:lnTo>
                  <a:pt x="4637" y="55463"/>
                </a:lnTo>
                <a:lnTo>
                  <a:pt x="4410" y="60793"/>
                </a:lnTo>
                <a:lnTo>
                  <a:pt x="4863" y="66124"/>
                </a:lnTo>
                <a:lnTo>
                  <a:pt x="5655" y="71455"/>
                </a:lnTo>
                <a:lnTo>
                  <a:pt x="7012" y="76672"/>
                </a:lnTo>
                <a:lnTo>
                  <a:pt x="8934" y="81776"/>
                </a:lnTo>
                <a:lnTo>
                  <a:pt x="11196" y="86540"/>
                </a:lnTo>
                <a:lnTo>
                  <a:pt x="14024" y="91417"/>
                </a:lnTo>
                <a:lnTo>
                  <a:pt x="17530" y="95841"/>
                </a:lnTo>
                <a:lnTo>
                  <a:pt x="21262" y="100037"/>
                </a:lnTo>
                <a:lnTo>
                  <a:pt x="24995" y="103213"/>
                </a:lnTo>
                <a:lnTo>
                  <a:pt x="28840" y="106049"/>
                </a:lnTo>
                <a:lnTo>
                  <a:pt x="32912" y="108657"/>
                </a:lnTo>
                <a:lnTo>
                  <a:pt x="37097" y="110586"/>
                </a:lnTo>
                <a:lnTo>
                  <a:pt x="41394" y="112400"/>
                </a:lnTo>
                <a:lnTo>
                  <a:pt x="45805" y="113761"/>
                </a:lnTo>
                <a:lnTo>
                  <a:pt x="50329" y="114782"/>
                </a:lnTo>
                <a:lnTo>
                  <a:pt x="54853" y="115463"/>
                </a:lnTo>
                <a:lnTo>
                  <a:pt x="60961" y="115576"/>
                </a:lnTo>
                <a:lnTo>
                  <a:pt x="67068" y="115236"/>
                </a:lnTo>
                <a:lnTo>
                  <a:pt x="73063" y="114102"/>
                </a:lnTo>
                <a:lnTo>
                  <a:pt x="78944" y="112287"/>
                </a:lnTo>
                <a:lnTo>
                  <a:pt x="84599" y="109905"/>
                </a:lnTo>
                <a:lnTo>
                  <a:pt x="90028" y="106843"/>
                </a:lnTo>
                <a:lnTo>
                  <a:pt x="93421" y="104461"/>
                </a:lnTo>
                <a:lnTo>
                  <a:pt x="96701" y="101739"/>
                </a:lnTo>
                <a:lnTo>
                  <a:pt x="99868" y="98676"/>
                </a:lnTo>
                <a:lnTo>
                  <a:pt x="100659" y="97882"/>
                </a:lnTo>
                <a:lnTo>
                  <a:pt x="101564" y="96975"/>
                </a:lnTo>
                <a:lnTo>
                  <a:pt x="102243" y="96068"/>
                </a:lnTo>
                <a:lnTo>
                  <a:pt x="103034" y="95160"/>
                </a:lnTo>
                <a:lnTo>
                  <a:pt x="105183" y="92438"/>
                </a:lnTo>
                <a:lnTo>
                  <a:pt x="107106" y="89489"/>
                </a:lnTo>
                <a:lnTo>
                  <a:pt x="108916" y="86427"/>
                </a:lnTo>
                <a:lnTo>
                  <a:pt x="110386" y="83364"/>
                </a:lnTo>
                <a:lnTo>
                  <a:pt x="112535" y="78147"/>
                </a:lnTo>
                <a:lnTo>
                  <a:pt x="114005" y="72703"/>
                </a:lnTo>
                <a:lnTo>
                  <a:pt x="115023" y="67145"/>
                </a:lnTo>
                <a:lnTo>
                  <a:pt x="115475" y="61474"/>
                </a:lnTo>
                <a:lnTo>
                  <a:pt x="115362" y="55916"/>
                </a:lnTo>
                <a:lnTo>
                  <a:pt x="114684" y="50245"/>
                </a:lnTo>
                <a:lnTo>
                  <a:pt x="113440" y="44688"/>
                </a:lnTo>
                <a:lnTo>
                  <a:pt x="111517" y="39357"/>
                </a:lnTo>
                <a:lnTo>
                  <a:pt x="109255" y="34253"/>
                </a:lnTo>
                <a:lnTo>
                  <a:pt x="106201" y="29149"/>
                </a:lnTo>
                <a:lnTo>
                  <a:pt x="102808" y="24385"/>
                </a:lnTo>
                <a:lnTo>
                  <a:pt x="98623" y="19962"/>
                </a:lnTo>
                <a:lnTo>
                  <a:pt x="95004" y="16786"/>
                </a:lnTo>
                <a:lnTo>
                  <a:pt x="91159" y="13950"/>
                </a:lnTo>
                <a:lnTo>
                  <a:pt x="87087" y="11342"/>
                </a:lnTo>
                <a:lnTo>
                  <a:pt x="82902" y="9300"/>
                </a:lnTo>
                <a:lnTo>
                  <a:pt x="78491" y="7599"/>
                </a:lnTo>
                <a:lnTo>
                  <a:pt x="74081" y="6238"/>
                </a:lnTo>
                <a:lnTo>
                  <a:pt x="69670" y="5217"/>
                </a:lnTo>
                <a:lnTo>
                  <a:pt x="65146" y="4536"/>
                </a:lnTo>
                <a:lnTo>
                  <a:pt x="59038" y="4423"/>
                </a:lnTo>
                <a:close/>
                <a:moveTo>
                  <a:pt x="58925" y="0"/>
                </a:moveTo>
                <a:lnTo>
                  <a:pt x="65485" y="226"/>
                </a:lnTo>
                <a:lnTo>
                  <a:pt x="70461" y="907"/>
                </a:lnTo>
                <a:lnTo>
                  <a:pt x="75212" y="1928"/>
                </a:lnTo>
                <a:lnTo>
                  <a:pt x="80075" y="3402"/>
                </a:lnTo>
                <a:lnTo>
                  <a:pt x="84712" y="5330"/>
                </a:lnTo>
                <a:lnTo>
                  <a:pt x="89236" y="7599"/>
                </a:lnTo>
                <a:lnTo>
                  <a:pt x="93647" y="10207"/>
                </a:lnTo>
                <a:lnTo>
                  <a:pt x="97832" y="13383"/>
                </a:lnTo>
                <a:lnTo>
                  <a:pt x="101790" y="17013"/>
                </a:lnTo>
                <a:lnTo>
                  <a:pt x="106201" y="21663"/>
                </a:lnTo>
                <a:lnTo>
                  <a:pt x="110047" y="26767"/>
                </a:lnTo>
                <a:lnTo>
                  <a:pt x="113213" y="32211"/>
                </a:lnTo>
                <a:lnTo>
                  <a:pt x="115702" y="37882"/>
                </a:lnTo>
                <a:lnTo>
                  <a:pt x="117737" y="43667"/>
                </a:lnTo>
                <a:lnTo>
                  <a:pt x="119095" y="49678"/>
                </a:lnTo>
                <a:lnTo>
                  <a:pt x="119886" y="55803"/>
                </a:lnTo>
                <a:lnTo>
                  <a:pt x="120000" y="61814"/>
                </a:lnTo>
                <a:lnTo>
                  <a:pt x="119434" y="67939"/>
                </a:lnTo>
                <a:lnTo>
                  <a:pt x="118303" y="73837"/>
                </a:lnTo>
                <a:lnTo>
                  <a:pt x="116606" y="79848"/>
                </a:lnTo>
                <a:lnTo>
                  <a:pt x="114344" y="85519"/>
                </a:lnTo>
                <a:lnTo>
                  <a:pt x="112761" y="88582"/>
                </a:lnTo>
                <a:lnTo>
                  <a:pt x="111065" y="91644"/>
                </a:lnTo>
                <a:lnTo>
                  <a:pt x="109142" y="94593"/>
                </a:lnTo>
                <a:lnTo>
                  <a:pt x="107106" y="97315"/>
                </a:lnTo>
                <a:lnTo>
                  <a:pt x="106088" y="98449"/>
                </a:lnTo>
                <a:lnTo>
                  <a:pt x="105070" y="99584"/>
                </a:lnTo>
                <a:lnTo>
                  <a:pt x="104052" y="100718"/>
                </a:lnTo>
                <a:lnTo>
                  <a:pt x="103034" y="101852"/>
                </a:lnTo>
                <a:lnTo>
                  <a:pt x="99641" y="105028"/>
                </a:lnTo>
                <a:lnTo>
                  <a:pt x="96135" y="107977"/>
                </a:lnTo>
                <a:lnTo>
                  <a:pt x="92403" y="110586"/>
                </a:lnTo>
                <a:lnTo>
                  <a:pt x="88557" y="112967"/>
                </a:lnTo>
                <a:lnTo>
                  <a:pt x="84486" y="114782"/>
                </a:lnTo>
                <a:lnTo>
                  <a:pt x="80414" y="116483"/>
                </a:lnTo>
                <a:lnTo>
                  <a:pt x="74081" y="118412"/>
                </a:lnTo>
                <a:lnTo>
                  <a:pt x="67634" y="119659"/>
                </a:lnTo>
                <a:lnTo>
                  <a:pt x="61074" y="120000"/>
                </a:lnTo>
                <a:lnTo>
                  <a:pt x="54514" y="119773"/>
                </a:lnTo>
                <a:lnTo>
                  <a:pt x="49538" y="119092"/>
                </a:lnTo>
                <a:lnTo>
                  <a:pt x="44674" y="118071"/>
                </a:lnTo>
                <a:lnTo>
                  <a:pt x="39924" y="116597"/>
                </a:lnTo>
                <a:lnTo>
                  <a:pt x="35287" y="114669"/>
                </a:lnTo>
                <a:lnTo>
                  <a:pt x="30763" y="112400"/>
                </a:lnTo>
                <a:lnTo>
                  <a:pt x="26352" y="109792"/>
                </a:lnTo>
                <a:lnTo>
                  <a:pt x="22167" y="106729"/>
                </a:lnTo>
                <a:lnTo>
                  <a:pt x="18209" y="103213"/>
                </a:lnTo>
                <a:lnTo>
                  <a:pt x="14024" y="98563"/>
                </a:lnTo>
                <a:lnTo>
                  <a:pt x="10405" y="93799"/>
                </a:lnTo>
                <a:lnTo>
                  <a:pt x="7238" y="88695"/>
                </a:lnTo>
                <a:lnTo>
                  <a:pt x="4750" y="83364"/>
                </a:lnTo>
                <a:lnTo>
                  <a:pt x="2714" y="77920"/>
                </a:lnTo>
                <a:lnTo>
                  <a:pt x="1357" y="72362"/>
                </a:lnTo>
                <a:lnTo>
                  <a:pt x="452" y="66691"/>
                </a:lnTo>
                <a:lnTo>
                  <a:pt x="0" y="60793"/>
                </a:lnTo>
                <a:lnTo>
                  <a:pt x="113" y="55122"/>
                </a:lnTo>
                <a:lnTo>
                  <a:pt x="904" y="49451"/>
                </a:lnTo>
                <a:lnTo>
                  <a:pt x="2148" y="43667"/>
                </a:lnTo>
                <a:lnTo>
                  <a:pt x="4071" y="38109"/>
                </a:lnTo>
                <a:lnTo>
                  <a:pt x="6446" y="32778"/>
                </a:lnTo>
                <a:lnTo>
                  <a:pt x="9387" y="27561"/>
                </a:lnTo>
                <a:lnTo>
                  <a:pt x="12893" y="22684"/>
                </a:lnTo>
                <a:lnTo>
                  <a:pt x="16965" y="18147"/>
                </a:lnTo>
                <a:lnTo>
                  <a:pt x="20358" y="14971"/>
                </a:lnTo>
                <a:lnTo>
                  <a:pt x="23977" y="12022"/>
                </a:lnTo>
                <a:lnTo>
                  <a:pt x="27596" y="9300"/>
                </a:lnTo>
                <a:lnTo>
                  <a:pt x="31555" y="7032"/>
                </a:lnTo>
                <a:lnTo>
                  <a:pt x="35513" y="5217"/>
                </a:lnTo>
                <a:lnTo>
                  <a:pt x="39585" y="3516"/>
                </a:lnTo>
                <a:lnTo>
                  <a:pt x="45918" y="1587"/>
                </a:lnTo>
                <a:lnTo>
                  <a:pt x="52365" y="340"/>
                </a:lnTo>
                <a:lnTo>
                  <a:pt x="58925" y="0"/>
                </a:lnTo>
                <a:close/>
              </a:path>
            </a:pathLst>
          </a:custGeom>
          <a:solidFill>
            <a:srgbClr val="7ABC0C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2471581" y="3455534"/>
            <a:ext cx="863100" cy="782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838" y="0"/>
                </a:moveTo>
                <a:lnTo>
                  <a:pt x="90605" y="0"/>
                </a:lnTo>
                <a:lnTo>
                  <a:pt x="93198" y="381"/>
                </a:lnTo>
                <a:lnTo>
                  <a:pt x="95792" y="572"/>
                </a:lnTo>
                <a:lnTo>
                  <a:pt x="100461" y="953"/>
                </a:lnTo>
                <a:lnTo>
                  <a:pt x="105129" y="2098"/>
                </a:lnTo>
                <a:lnTo>
                  <a:pt x="109798" y="3052"/>
                </a:lnTo>
                <a:lnTo>
                  <a:pt x="114466" y="4578"/>
                </a:lnTo>
                <a:lnTo>
                  <a:pt x="120000" y="6486"/>
                </a:lnTo>
                <a:lnTo>
                  <a:pt x="115331" y="4960"/>
                </a:lnTo>
                <a:lnTo>
                  <a:pt x="110489" y="3624"/>
                </a:lnTo>
                <a:lnTo>
                  <a:pt x="105648" y="2861"/>
                </a:lnTo>
                <a:lnTo>
                  <a:pt x="100634" y="2289"/>
                </a:lnTo>
                <a:lnTo>
                  <a:pt x="98040" y="2098"/>
                </a:lnTo>
                <a:lnTo>
                  <a:pt x="95273" y="1717"/>
                </a:lnTo>
                <a:lnTo>
                  <a:pt x="92507" y="1717"/>
                </a:lnTo>
                <a:lnTo>
                  <a:pt x="89567" y="1717"/>
                </a:lnTo>
                <a:lnTo>
                  <a:pt x="84380" y="2289"/>
                </a:lnTo>
                <a:lnTo>
                  <a:pt x="79193" y="2861"/>
                </a:lnTo>
                <a:lnTo>
                  <a:pt x="74005" y="4006"/>
                </a:lnTo>
                <a:lnTo>
                  <a:pt x="68991" y="5151"/>
                </a:lnTo>
                <a:lnTo>
                  <a:pt x="63112" y="7058"/>
                </a:lnTo>
                <a:lnTo>
                  <a:pt x="57406" y="9538"/>
                </a:lnTo>
                <a:lnTo>
                  <a:pt x="52046" y="12209"/>
                </a:lnTo>
                <a:lnTo>
                  <a:pt x="46512" y="15453"/>
                </a:lnTo>
                <a:lnTo>
                  <a:pt x="41152" y="19077"/>
                </a:lnTo>
                <a:lnTo>
                  <a:pt x="36138" y="23084"/>
                </a:lnTo>
                <a:lnTo>
                  <a:pt x="31296" y="27662"/>
                </a:lnTo>
                <a:lnTo>
                  <a:pt x="26628" y="32432"/>
                </a:lnTo>
                <a:lnTo>
                  <a:pt x="21613" y="38728"/>
                </a:lnTo>
                <a:lnTo>
                  <a:pt x="17118" y="45214"/>
                </a:lnTo>
                <a:lnTo>
                  <a:pt x="13314" y="51891"/>
                </a:lnTo>
                <a:lnTo>
                  <a:pt x="9855" y="58950"/>
                </a:lnTo>
                <a:lnTo>
                  <a:pt x="6916" y="66200"/>
                </a:lnTo>
                <a:lnTo>
                  <a:pt x="4668" y="73640"/>
                </a:lnTo>
                <a:lnTo>
                  <a:pt x="2247" y="85087"/>
                </a:lnTo>
                <a:lnTo>
                  <a:pt x="864" y="96724"/>
                </a:lnTo>
                <a:lnTo>
                  <a:pt x="864" y="108362"/>
                </a:lnTo>
                <a:lnTo>
                  <a:pt x="2074" y="120000"/>
                </a:lnTo>
                <a:lnTo>
                  <a:pt x="1556" y="116565"/>
                </a:lnTo>
                <a:lnTo>
                  <a:pt x="1383" y="115230"/>
                </a:lnTo>
                <a:lnTo>
                  <a:pt x="1210" y="113322"/>
                </a:lnTo>
                <a:lnTo>
                  <a:pt x="0" y="102257"/>
                </a:lnTo>
                <a:lnTo>
                  <a:pt x="0" y="91192"/>
                </a:lnTo>
                <a:lnTo>
                  <a:pt x="1383" y="80127"/>
                </a:lnTo>
                <a:lnTo>
                  <a:pt x="3631" y="68871"/>
                </a:lnTo>
                <a:lnTo>
                  <a:pt x="5706" y="62003"/>
                </a:lnTo>
                <a:lnTo>
                  <a:pt x="8472" y="54944"/>
                </a:lnTo>
                <a:lnTo>
                  <a:pt x="11757" y="48267"/>
                </a:lnTo>
                <a:lnTo>
                  <a:pt x="15561" y="41589"/>
                </a:lnTo>
                <a:lnTo>
                  <a:pt x="19884" y="35484"/>
                </a:lnTo>
                <a:lnTo>
                  <a:pt x="24726" y="29570"/>
                </a:lnTo>
                <a:lnTo>
                  <a:pt x="29221" y="24801"/>
                </a:lnTo>
                <a:lnTo>
                  <a:pt x="33717" y="20413"/>
                </a:lnTo>
                <a:lnTo>
                  <a:pt x="38559" y="16406"/>
                </a:lnTo>
                <a:lnTo>
                  <a:pt x="43573" y="13163"/>
                </a:lnTo>
                <a:lnTo>
                  <a:pt x="48933" y="9920"/>
                </a:lnTo>
                <a:lnTo>
                  <a:pt x="54293" y="7249"/>
                </a:lnTo>
                <a:lnTo>
                  <a:pt x="59654" y="4960"/>
                </a:lnTo>
                <a:lnTo>
                  <a:pt x="65360" y="3243"/>
                </a:lnTo>
                <a:lnTo>
                  <a:pt x="70201" y="2098"/>
                </a:lnTo>
                <a:lnTo>
                  <a:pt x="75216" y="953"/>
                </a:lnTo>
                <a:lnTo>
                  <a:pt x="80230" y="381"/>
                </a:lnTo>
                <a:lnTo>
                  <a:pt x="85244" y="0"/>
                </a:lnTo>
                <a:lnTo>
                  <a:pt x="87838" y="0"/>
                </a:lnTo>
                <a:close/>
              </a:path>
            </a:pathLst>
          </a:custGeom>
          <a:solidFill>
            <a:srgbClr val="1B7EA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2530028" y="3537610"/>
            <a:ext cx="1215900" cy="119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319" y="0"/>
                </a:moveTo>
                <a:lnTo>
                  <a:pt x="80490" y="1618"/>
                </a:lnTo>
                <a:lnTo>
                  <a:pt x="86134" y="3983"/>
                </a:lnTo>
                <a:lnTo>
                  <a:pt x="91533" y="6970"/>
                </a:lnTo>
                <a:lnTo>
                  <a:pt x="96809" y="10705"/>
                </a:lnTo>
                <a:lnTo>
                  <a:pt x="101717" y="15062"/>
                </a:lnTo>
                <a:lnTo>
                  <a:pt x="105889" y="19668"/>
                </a:lnTo>
                <a:lnTo>
                  <a:pt x="109570" y="24522"/>
                </a:lnTo>
                <a:lnTo>
                  <a:pt x="112515" y="29626"/>
                </a:lnTo>
                <a:lnTo>
                  <a:pt x="115214" y="34979"/>
                </a:lnTo>
                <a:lnTo>
                  <a:pt x="117177" y="40580"/>
                </a:lnTo>
                <a:lnTo>
                  <a:pt x="118650" y="46182"/>
                </a:lnTo>
                <a:lnTo>
                  <a:pt x="119509" y="52033"/>
                </a:lnTo>
                <a:lnTo>
                  <a:pt x="120000" y="57883"/>
                </a:lnTo>
                <a:lnTo>
                  <a:pt x="119631" y="63734"/>
                </a:lnTo>
                <a:lnTo>
                  <a:pt x="119018" y="69585"/>
                </a:lnTo>
                <a:lnTo>
                  <a:pt x="117791" y="75311"/>
                </a:lnTo>
                <a:lnTo>
                  <a:pt x="115828" y="81037"/>
                </a:lnTo>
                <a:lnTo>
                  <a:pt x="113496" y="86390"/>
                </a:lnTo>
                <a:lnTo>
                  <a:pt x="110552" y="91742"/>
                </a:lnTo>
                <a:lnTo>
                  <a:pt x="107116" y="96721"/>
                </a:lnTo>
                <a:lnTo>
                  <a:pt x="102944" y="101452"/>
                </a:lnTo>
                <a:lnTo>
                  <a:pt x="99509" y="104688"/>
                </a:lnTo>
                <a:lnTo>
                  <a:pt x="95950" y="107551"/>
                </a:lnTo>
                <a:lnTo>
                  <a:pt x="92269" y="110165"/>
                </a:lnTo>
                <a:lnTo>
                  <a:pt x="86380" y="113651"/>
                </a:lnTo>
                <a:lnTo>
                  <a:pt x="80368" y="116390"/>
                </a:lnTo>
                <a:lnTo>
                  <a:pt x="73865" y="118257"/>
                </a:lnTo>
                <a:lnTo>
                  <a:pt x="67484" y="119377"/>
                </a:lnTo>
                <a:lnTo>
                  <a:pt x="60858" y="120000"/>
                </a:lnTo>
                <a:lnTo>
                  <a:pt x="54233" y="119626"/>
                </a:lnTo>
                <a:lnTo>
                  <a:pt x="49325" y="119004"/>
                </a:lnTo>
                <a:lnTo>
                  <a:pt x="44417" y="118008"/>
                </a:lnTo>
                <a:lnTo>
                  <a:pt x="39631" y="116514"/>
                </a:lnTo>
                <a:lnTo>
                  <a:pt x="34969" y="114522"/>
                </a:lnTo>
                <a:lnTo>
                  <a:pt x="30429" y="112282"/>
                </a:lnTo>
                <a:lnTo>
                  <a:pt x="26012" y="109543"/>
                </a:lnTo>
                <a:lnTo>
                  <a:pt x="21963" y="106307"/>
                </a:lnTo>
                <a:lnTo>
                  <a:pt x="17914" y="102821"/>
                </a:lnTo>
                <a:lnTo>
                  <a:pt x="14601" y="99460"/>
                </a:lnTo>
                <a:lnTo>
                  <a:pt x="11779" y="95850"/>
                </a:lnTo>
                <a:lnTo>
                  <a:pt x="9325" y="92116"/>
                </a:lnTo>
                <a:lnTo>
                  <a:pt x="6993" y="88381"/>
                </a:lnTo>
                <a:lnTo>
                  <a:pt x="5030" y="84398"/>
                </a:lnTo>
                <a:lnTo>
                  <a:pt x="3435" y="80290"/>
                </a:lnTo>
                <a:lnTo>
                  <a:pt x="2085" y="76182"/>
                </a:lnTo>
                <a:lnTo>
                  <a:pt x="981" y="71825"/>
                </a:lnTo>
                <a:lnTo>
                  <a:pt x="0" y="67468"/>
                </a:lnTo>
                <a:lnTo>
                  <a:pt x="1104" y="71576"/>
                </a:lnTo>
                <a:lnTo>
                  <a:pt x="2331" y="75560"/>
                </a:lnTo>
                <a:lnTo>
                  <a:pt x="3926" y="79668"/>
                </a:lnTo>
                <a:lnTo>
                  <a:pt x="5889" y="83402"/>
                </a:lnTo>
                <a:lnTo>
                  <a:pt x="8098" y="87012"/>
                </a:lnTo>
                <a:lnTo>
                  <a:pt x="10552" y="90622"/>
                </a:lnTo>
                <a:lnTo>
                  <a:pt x="13251" y="93983"/>
                </a:lnTo>
                <a:lnTo>
                  <a:pt x="16319" y="97344"/>
                </a:lnTo>
                <a:lnTo>
                  <a:pt x="20122" y="100580"/>
                </a:lnTo>
                <a:lnTo>
                  <a:pt x="24171" y="103692"/>
                </a:lnTo>
                <a:lnTo>
                  <a:pt x="28343" y="106307"/>
                </a:lnTo>
                <a:lnTo>
                  <a:pt x="32760" y="108547"/>
                </a:lnTo>
                <a:lnTo>
                  <a:pt x="37177" y="110414"/>
                </a:lnTo>
                <a:lnTo>
                  <a:pt x="41840" y="111784"/>
                </a:lnTo>
                <a:lnTo>
                  <a:pt x="46503" y="112904"/>
                </a:lnTo>
                <a:lnTo>
                  <a:pt x="51288" y="113402"/>
                </a:lnTo>
                <a:lnTo>
                  <a:pt x="57546" y="113651"/>
                </a:lnTo>
                <a:lnTo>
                  <a:pt x="63926" y="113278"/>
                </a:lnTo>
                <a:lnTo>
                  <a:pt x="70061" y="112033"/>
                </a:lnTo>
                <a:lnTo>
                  <a:pt x="76196" y="110165"/>
                </a:lnTo>
                <a:lnTo>
                  <a:pt x="82085" y="107676"/>
                </a:lnTo>
                <a:lnTo>
                  <a:pt x="87730" y="104439"/>
                </a:lnTo>
                <a:lnTo>
                  <a:pt x="93128" y="100456"/>
                </a:lnTo>
                <a:lnTo>
                  <a:pt x="98036" y="95850"/>
                </a:lnTo>
                <a:lnTo>
                  <a:pt x="101840" y="91493"/>
                </a:lnTo>
                <a:lnTo>
                  <a:pt x="105276" y="86639"/>
                </a:lnTo>
                <a:lnTo>
                  <a:pt x="107975" y="81535"/>
                </a:lnTo>
                <a:lnTo>
                  <a:pt x="110306" y="76307"/>
                </a:lnTo>
                <a:lnTo>
                  <a:pt x="112147" y="70829"/>
                </a:lnTo>
                <a:lnTo>
                  <a:pt x="113374" y="65477"/>
                </a:lnTo>
                <a:lnTo>
                  <a:pt x="114110" y="59751"/>
                </a:lnTo>
                <a:lnTo>
                  <a:pt x="114233" y="54149"/>
                </a:lnTo>
                <a:lnTo>
                  <a:pt x="113987" y="48423"/>
                </a:lnTo>
                <a:lnTo>
                  <a:pt x="113006" y="42946"/>
                </a:lnTo>
                <a:lnTo>
                  <a:pt x="111656" y="37468"/>
                </a:lnTo>
                <a:lnTo>
                  <a:pt x="109693" y="32240"/>
                </a:lnTo>
                <a:lnTo>
                  <a:pt x="107239" y="27012"/>
                </a:lnTo>
                <a:lnTo>
                  <a:pt x="104171" y="22033"/>
                </a:lnTo>
                <a:lnTo>
                  <a:pt x="100736" y="17302"/>
                </a:lnTo>
                <a:lnTo>
                  <a:pt x="96687" y="12946"/>
                </a:lnTo>
                <a:lnTo>
                  <a:pt x="92024" y="8838"/>
                </a:lnTo>
                <a:lnTo>
                  <a:pt x="87116" y="5352"/>
                </a:lnTo>
                <a:lnTo>
                  <a:pt x="81840" y="2365"/>
                </a:lnTo>
                <a:lnTo>
                  <a:pt x="76319" y="0"/>
                </a:lnTo>
                <a:close/>
              </a:path>
            </a:pathLst>
          </a:custGeom>
          <a:solidFill>
            <a:srgbClr val="1B7EA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2476555" y="3466726"/>
            <a:ext cx="1317900" cy="1317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339" y="4415"/>
                </a:moveTo>
                <a:lnTo>
                  <a:pt x="58754" y="4415"/>
                </a:lnTo>
                <a:lnTo>
                  <a:pt x="55358" y="4754"/>
                </a:lnTo>
                <a:lnTo>
                  <a:pt x="51962" y="5094"/>
                </a:lnTo>
                <a:lnTo>
                  <a:pt x="48679" y="5773"/>
                </a:lnTo>
                <a:lnTo>
                  <a:pt x="45169" y="6452"/>
                </a:lnTo>
                <a:lnTo>
                  <a:pt x="41773" y="7471"/>
                </a:lnTo>
                <a:lnTo>
                  <a:pt x="38377" y="8943"/>
                </a:lnTo>
                <a:lnTo>
                  <a:pt x="35094" y="10415"/>
                </a:lnTo>
                <a:lnTo>
                  <a:pt x="31924" y="12226"/>
                </a:lnTo>
                <a:lnTo>
                  <a:pt x="28754" y="14037"/>
                </a:lnTo>
                <a:lnTo>
                  <a:pt x="25698" y="16188"/>
                </a:lnTo>
                <a:lnTo>
                  <a:pt x="22981" y="18792"/>
                </a:lnTo>
                <a:lnTo>
                  <a:pt x="20150" y="21396"/>
                </a:lnTo>
                <a:lnTo>
                  <a:pt x="16415" y="25584"/>
                </a:lnTo>
                <a:lnTo>
                  <a:pt x="13245" y="30113"/>
                </a:lnTo>
                <a:lnTo>
                  <a:pt x="10415" y="34981"/>
                </a:lnTo>
                <a:lnTo>
                  <a:pt x="8264" y="39849"/>
                </a:lnTo>
                <a:lnTo>
                  <a:pt x="6452" y="45056"/>
                </a:lnTo>
                <a:lnTo>
                  <a:pt x="5320" y="50264"/>
                </a:lnTo>
                <a:lnTo>
                  <a:pt x="4754" y="55584"/>
                </a:lnTo>
                <a:lnTo>
                  <a:pt x="4415" y="60905"/>
                </a:lnTo>
                <a:lnTo>
                  <a:pt x="4867" y="66226"/>
                </a:lnTo>
                <a:lnTo>
                  <a:pt x="5773" y="71547"/>
                </a:lnTo>
                <a:lnTo>
                  <a:pt x="7018" y="76754"/>
                </a:lnTo>
                <a:lnTo>
                  <a:pt x="8943" y="81735"/>
                </a:lnTo>
                <a:lnTo>
                  <a:pt x="11320" y="86716"/>
                </a:lnTo>
                <a:lnTo>
                  <a:pt x="14037" y="91358"/>
                </a:lnTo>
                <a:lnTo>
                  <a:pt x="17547" y="95773"/>
                </a:lnTo>
                <a:lnTo>
                  <a:pt x="21396" y="99962"/>
                </a:lnTo>
                <a:lnTo>
                  <a:pt x="25132" y="103132"/>
                </a:lnTo>
                <a:lnTo>
                  <a:pt x="28867" y="106075"/>
                </a:lnTo>
                <a:lnTo>
                  <a:pt x="32943" y="108566"/>
                </a:lnTo>
                <a:lnTo>
                  <a:pt x="37132" y="110603"/>
                </a:lnTo>
                <a:lnTo>
                  <a:pt x="41433" y="112415"/>
                </a:lnTo>
                <a:lnTo>
                  <a:pt x="45849" y="113773"/>
                </a:lnTo>
                <a:lnTo>
                  <a:pt x="50377" y="114679"/>
                </a:lnTo>
                <a:lnTo>
                  <a:pt x="54905" y="115245"/>
                </a:lnTo>
                <a:lnTo>
                  <a:pt x="61018" y="115584"/>
                </a:lnTo>
                <a:lnTo>
                  <a:pt x="67132" y="115018"/>
                </a:lnTo>
                <a:lnTo>
                  <a:pt x="73018" y="114000"/>
                </a:lnTo>
                <a:lnTo>
                  <a:pt x="79018" y="112301"/>
                </a:lnTo>
                <a:lnTo>
                  <a:pt x="84566" y="109811"/>
                </a:lnTo>
                <a:lnTo>
                  <a:pt x="90000" y="106641"/>
                </a:lnTo>
                <a:lnTo>
                  <a:pt x="93396" y="104264"/>
                </a:lnTo>
                <a:lnTo>
                  <a:pt x="96679" y="101660"/>
                </a:lnTo>
                <a:lnTo>
                  <a:pt x="99849" y="98716"/>
                </a:lnTo>
                <a:lnTo>
                  <a:pt x="103698" y="94415"/>
                </a:lnTo>
                <a:lnTo>
                  <a:pt x="106867" y="89886"/>
                </a:lnTo>
                <a:lnTo>
                  <a:pt x="109584" y="85018"/>
                </a:lnTo>
                <a:lnTo>
                  <a:pt x="111735" y="80150"/>
                </a:lnTo>
                <a:lnTo>
                  <a:pt x="113547" y="74943"/>
                </a:lnTo>
                <a:lnTo>
                  <a:pt x="114679" y="69735"/>
                </a:lnTo>
                <a:lnTo>
                  <a:pt x="115245" y="64415"/>
                </a:lnTo>
                <a:lnTo>
                  <a:pt x="115584" y="59094"/>
                </a:lnTo>
                <a:lnTo>
                  <a:pt x="115132" y="53773"/>
                </a:lnTo>
                <a:lnTo>
                  <a:pt x="114339" y="48452"/>
                </a:lnTo>
                <a:lnTo>
                  <a:pt x="112981" y="43358"/>
                </a:lnTo>
                <a:lnTo>
                  <a:pt x="111169" y="38264"/>
                </a:lnTo>
                <a:lnTo>
                  <a:pt x="108679" y="33396"/>
                </a:lnTo>
                <a:lnTo>
                  <a:pt x="105962" y="28754"/>
                </a:lnTo>
                <a:lnTo>
                  <a:pt x="102566" y="24339"/>
                </a:lnTo>
                <a:lnTo>
                  <a:pt x="98716" y="20150"/>
                </a:lnTo>
                <a:lnTo>
                  <a:pt x="95094" y="16867"/>
                </a:lnTo>
                <a:lnTo>
                  <a:pt x="91132" y="13924"/>
                </a:lnTo>
                <a:lnTo>
                  <a:pt x="87056" y="11547"/>
                </a:lnTo>
                <a:lnTo>
                  <a:pt x="82867" y="9396"/>
                </a:lnTo>
                <a:lnTo>
                  <a:pt x="78566" y="7584"/>
                </a:lnTo>
                <a:lnTo>
                  <a:pt x="74150" y="6226"/>
                </a:lnTo>
                <a:lnTo>
                  <a:pt x="69622" y="5320"/>
                </a:lnTo>
                <a:lnTo>
                  <a:pt x="65094" y="4754"/>
                </a:lnTo>
                <a:lnTo>
                  <a:pt x="63509" y="4641"/>
                </a:lnTo>
                <a:lnTo>
                  <a:pt x="61924" y="4415"/>
                </a:lnTo>
                <a:lnTo>
                  <a:pt x="60339" y="4415"/>
                </a:lnTo>
                <a:close/>
                <a:moveTo>
                  <a:pt x="60113" y="0"/>
                </a:moveTo>
                <a:lnTo>
                  <a:pt x="61924" y="0"/>
                </a:lnTo>
                <a:lnTo>
                  <a:pt x="63735" y="226"/>
                </a:lnTo>
                <a:lnTo>
                  <a:pt x="65433" y="339"/>
                </a:lnTo>
                <a:lnTo>
                  <a:pt x="70415" y="905"/>
                </a:lnTo>
                <a:lnTo>
                  <a:pt x="75283" y="2037"/>
                </a:lnTo>
                <a:lnTo>
                  <a:pt x="80150" y="3509"/>
                </a:lnTo>
                <a:lnTo>
                  <a:pt x="84792" y="5320"/>
                </a:lnTo>
                <a:lnTo>
                  <a:pt x="89207" y="7584"/>
                </a:lnTo>
                <a:lnTo>
                  <a:pt x="93622" y="10301"/>
                </a:lnTo>
                <a:lnTo>
                  <a:pt x="97811" y="13471"/>
                </a:lnTo>
                <a:lnTo>
                  <a:pt x="101773" y="16981"/>
                </a:lnTo>
                <a:lnTo>
                  <a:pt x="105962" y="21396"/>
                </a:lnTo>
                <a:lnTo>
                  <a:pt x="109584" y="26264"/>
                </a:lnTo>
                <a:lnTo>
                  <a:pt x="112641" y="31245"/>
                </a:lnTo>
                <a:lnTo>
                  <a:pt x="115132" y="36566"/>
                </a:lnTo>
                <a:lnTo>
                  <a:pt x="117169" y="42000"/>
                </a:lnTo>
                <a:lnTo>
                  <a:pt x="118641" y="47660"/>
                </a:lnTo>
                <a:lnTo>
                  <a:pt x="119547" y="53320"/>
                </a:lnTo>
                <a:lnTo>
                  <a:pt x="120000" y="58981"/>
                </a:lnTo>
                <a:lnTo>
                  <a:pt x="119773" y="64867"/>
                </a:lnTo>
                <a:lnTo>
                  <a:pt x="118981" y="70528"/>
                </a:lnTo>
                <a:lnTo>
                  <a:pt x="117735" y="76188"/>
                </a:lnTo>
                <a:lnTo>
                  <a:pt x="115924" y="81622"/>
                </a:lnTo>
                <a:lnTo>
                  <a:pt x="113547" y="87056"/>
                </a:lnTo>
                <a:lnTo>
                  <a:pt x="110603" y="92264"/>
                </a:lnTo>
                <a:lnTo>
                  <a:pt x="107094" y="97132"/>
                </a:lnTo>
                <a:lnTo>
                  <a:pt x="103018" y="101773"/>
                </a:lnTo>
                <a:lnTo>
                  <a:pt x="99735" y="104943"/>
                </a:lnTo>
                <a:lnTo>
                  <a:pt x="96226" y="107886"/>
                </a:lnTo>
                <a:lnTo>
                  <a:pt x="92377" y="110490"/>
                </a:lnTo>
                <a:lnTo>
                  <a:pt x="88641" y="112754"/>
                </a:lnTo>
                <a:lnTo>
                  <a:pt x="84566" y="114792"/>
                </a:lnTo>
                <a:lnTo>
                  <a:pt x="80490" y="116490"/>
                </a:lnTo>
                <a:lnTo>
                  <a:pt x="74150" y="118301"/>
                </a:lnTo>
                <a:lnTo>
                  <a:pt x="67698" y="119433"/>
                </a:lnTo>
                <a:lnTo>
                  <a:pt x="61132" y="120000"/>
                </a:lnTo>
                <a:lnTo>
                  <a:pt x="54566" y="119773"/>
                </a:lnTo>
                <a:lnTo>
                  <a:pt x="49584" y="119094"/>
                </a:lnTo>
                <a:lnTo>
                  <a:pt x="44830" y="118075"/>
                </a:lnTo>
                <a:lnTo>
                  <a:pt x="40075" y="116603"/>
                </a:lnTo>
                <a:lnTo>
                  <a:pt x="35320" y="114679"/>
                </a:lnTo>
                <a:lnTo>
                  <a:pt x="30792" y="112415"/>
                </a:lnTo>
                <a:lnTo>
                  <a:pt x="26377" y="109698"/>
                </a:lnTo>
                <a:lnTo>
                  <a:pt x="22188" y="106641"/>
                </a:lnTo>
                <a:lnTo>
                  <a:pt x="18226" y="103132"/>
                </a:lnTo>
                <a:lnTo>
                  <a:pt x="14037" y="98603"/>
                </a:lnTo>
                <a:lnTo>
                  <a:pt x="10415" y="93849"/>
                </a:lnTo>
                <a:lnTo>
                  <a:pt x="7358" y="88754"/>
                </a:lnTo>
                <a:lnTo>
                  <a:pt x="4867" y="83547"/>
                </a:lnTo>
                <a:lnTo>
                  <a:pt x="2830" y="78000"/>
                </a:lnTo>
                <a:lnTo>
                  <a:pt x="1358" y="72452"/>
                </a:lnTo>
                <a:lnTo>
                  <a:pt x="452" y="66679"/>
                </a:lnTo>
                <a:lnTo>
                  <a:pt x="0" y="61018"/>
                </a:lnTo>
                <a:lnTo>
                  <a:pt x="339" y="55245"/>
                </a:lnTo>
                <a:lnTo>
                  <a:pt x="1018" y="49471"/>
                </a:lnTo>
                <a:lnTo>
                  <a:pt x="2264" y="43811"/>
                </a:lnTo>
                <a:lnTo>
                  <a:pt x="4075" y="38377"/>
                </a:lnTo>
                <a:lnTo>
                  <a:pt x="6452" y="32943"/>
                </a:lnTo>
                <a:lnTo>
                  <a:pt x="9396" y="27735"/>
                </a:lnTo>
                <a:lnTo>
                  <a:pt x="12905" y="22981"/>
                </a:lnTo>
                <a:lnTo>
                  <a:pt x="16981" y="18226"/>
                </a:lnTo>
                <a:lnTo>
                  <a:pt x="20037" y="15396"/>
                </a:lnTo>
                <a:lnTo>
                  <a:pt x="23207" y="12679"/>
                </a:lnTo>
                <a:lnTo>
                  <a:pt x="26490" y="10301"/>
                </a:lnTo>
                <a:lnTo>
                  <a:pt x="30000" y="8150"/>
                </a:lnTo>
                <a:lnTo>
                  <a:pt x="33622" y="6226"/>
                </a:lnTo>
                <a:lnTo>
                  <a:pt x="37132" y="4641"/>
                </a:lnTo>
                <a:lnTo>
                  <a:pt x="40867" y="3169"/>
                </a:lnTo>
                <a:lnTo>
                  <a:pt x="44716" y="2037"/>
                </a:lnTo>
                <a:lnTo>
                  <a:pt x="48000" y="1358"/>
                </a:lnTo>
                <a:lnTo>
                  <a:pt x="51396" y="679"/>
                </a:lnTo>
                <a:lnTo>
                  <a:pt x="54792" y="339"/>
                </a:lnTo>
                <a:lnTo>
                  <a:pt x="58188" y="0"/>
                </a:lnTo>
                <a:lnTo>
                  <a:pt x="60113" y="0"/>
                </a:lnTo>
                <a:close/>
              </a:path>
            </a:pathLst>
          </a:custGeom>
          <a:solidFill>
            <a:srgbClr val="7ACBE8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3835383" y="1397432"/>
            <a:ext cx="1114500" cy="123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837" y="0"/>
                </a:moveTo>
                <a:lnTo>
                  <a:pt x="59864" y="366"/>
                </a:lnTo>
                <a:lnTo>
                  <a:pt x="65270" y="855"/>
                </a:lnTo>
                <a:lnTo>
                  <a:pt x="70810" y="1955"/>
                </a:lnTo>
                <a:lnTo>
                  <a:pt x="76081" y="3421"/>
                </a:lnTo>
                <a:lnTo>
                  <a:pt x="81216" y="5376"/>
                </a:lnTo>
                <a:lnTo>
                  <a:pt x="86081" y="7576"/>
                </a:lnTo>
                <a:lnTo>
                  <a:pt x="90945" y="10264"/>
                </a:lnTo>
                <a:lnTo>
                  <a:pt x="95540" y="13441"/>
                </a:lnTo>
                <a:lnTo>
                  <a:pt x="99864" y="16863"/>
                </a:lnTo>
                <a:lnTo>
                  <a:pt x="104594" y="21384"/>
                </a:lnTo>
                <a:lnTo>
                  <a:pt x="108513" y="26150"/>
                </a:lnTo>
                <a:lnTo>
                  <a:pt x="112027" y="31160"/>
                </a:lnTo>
                <a:lnTo>
                  <a:pt x="114729" y="36537"/>
                </a:lnTo>
                <a:lnTo>
                  <a:pt x="116891" y="41914"/>
                </a:lnTo>
                <a:lnTo>
                  <a:pt x="118648" y="47535"/>
                </a:lnTo>
                <a:lnTo>
                  <a:pt x="119459" y="53156"/>
                </a:lnTo>
                <a:lnTo>
                  <a:pt x="120000" y="58900"/>
                </a:lnTo>
                <a:lnTo>
                  <a:pt x="119864" y="64643"/>
                </a:lnTo>
                <a:lnTo>
                  <a:pt x="118918" y="70386"/>
                </a:lnTo>
                <a:lnTo>
                  <a:pt x="117567" y="76008"/>
                </a:lnTo>
                <a:lnTo>
                  <a:pt x="115540" y="81629"/>
                </a:lnTo>
                <a:lnTo>
                  <a:pt x="112837" y="86883"/>
                </a:lnTo>
                <a:lnTo>
                  <a:pt x="109729" y="92138"/>
                </a:lnTo>
                <a:lnTo>
                  <a:pt x="105810" y="96904"/>
                </a:lnTo>
                <a:lnTo>
                  <a:pt x="101351" y="101547"/>
                </a:lnTo>
                <a:lnTo>
                  <a:pt x="98108" y="104358"/>
                </a:lnTo>
                <a:lnTo>
                  <a:pt x="94594" y="107046"/>
                </a:lnTo>
                <a:lnTo>
                  <a:pt x="90945" y="109368"/>
                </a:lnTo>
                <a:lnTo>
                  <a:pt x="87162" y="111568"/>
                </a:lnTo>
                <a:lnTo>
                  <a:pt x="83243" y="113523"/>
                </a:lnTo>
                <a:lnTo>
                  <a:pt x="79189" y="115112"/>
                </a:lnTo>
                <a:lnTo>
                  <a:pt x="75135" y="116578"/>
                </a:lnTo>
                <a:lnTo>
                  <a:pt x="71081" y="117678"/>
                </a:lnTo>
                <a:lnTo>
                  <a:pt x="67567" y="118411"/>
                </a:lnTo>
                <a:lnTo>
                  <a:pt x="67297" y="118533"/>
                </a:lnTo>
                <a:lnTo>
                  <a:pt x="67162" y="118533"/>
                </a:lnTo>
                <a:lnTo>
                  <a:pt x="61486" y="120000"/>
                </a:lnTo>
                <a:lnTo>
                  <a:pt x="65405" y="118900"/>
                </a:lnTo>
                <a:lnTo>
                  <a:pt x="69324" y="117433"/>
                </a:lnTo>
                <a:lnTo>
                  <a:pt x="73378" y="115967"/>
                </a:lnTo>
                <a:lnTo>
                  <a:pt x="77027" y="114012"/>
                </a:lnTo>
                <a:lnTo>
                  <a:pt x="80675" y="112057"/>
                </a:lnTo>
                <a:lnTo>
                  <a:pt x="84189" y="109735"/>
                </a:lnTo>
                <a:lnTo>
                  <a:pt x="87567" y="107291"/>
                </a:lnTo>
                <a:lnTo>
                  <a:pt x="90675" y="104358"/>
                </a:lnTo>
                <a:lnTo>
                  <a:pt x="95000" y="99959"/>
                </a:lnTo>
                <a:lnTo>
                  <a:pt x="98648" y="95315"/>
                </a:lnTo>
                <a:lnTo>
                  <a:pt x="101891" y="90305"/>
                </a:lnTo>
                <a:lnTo>
                  <a:pt x="104324" y="85295"/>
                </a:lnTo>
                <a:lnTo>
                  <a:pt x="106216" y="79918"/>
                </a:lnTo>
                <a:lnTo>
                  <a:pt x="107567" y="74663"/>
                </a:lnTo>
                <a:lnTo>
                  <a:pt x="108378" y="69042"/>
                </a:lnTo>
                <a:lnTo>
                  <a:pt x="108513" y="63543"/>
                </a:lnTo>
                <a:lnTo>
                  <a:pt x="108243" y="58044"/>
                </a:lnTo>
                <a:lnTo>
                  <a:pt x="107162" y="52668"/>
                </a:lnTo>
                <a:lnTo>
                  <a:pt x="105675" y="47291"/>
                </a:lnTo>
                <a:lnTo>
                  <a:pt x="103513" y="41914"/>
                </a:lnTo>
                <a:lnTo>
                  <a:pt x="100810" y="36904"/>
                </a:lnTo>
                <a:lnTo>
                  <a:pt x="97567" y="32138"/>
                </a:lnTo>
                <a:lnTo>
                  <a:pt x="93648" y="27494"/>
                </a:lnTo>
                <a:lnTo>
                  <a:pt x="89324" y="23095"/>
                </a:lnTo>
                <a:lnTo>
                  <a:pt x="85135" y="19796"/>
                </a:lnTo>
                <a:lnTo>
                  <a:pt x="80675" y="16863"/>
                </a:lnTo>
                <a:lnTo>
                  <a:pt x="76081" y="14297"/>
                </a:lnTo>
                <a:lnTo>
                  <a:pt x="71216" y="12097"/>
                </a:lnTo>
                <a:lnTo>
                  <a:pt x="66351" y="10264"/>
                </a:lnTo>
                <a:lnTo>
                  <a:pt x="61216" y="8920"/>
                </a:lnTo>
                <a:lnTo>
                  <a:pt x="56081" y="7820"/>
                </a:lnTo>
                <a:lnTo>
                  <a:pt x="50810" y="7087"/>
                </a:lnTo>
                <a:lnTo>
                  <a:pt x="44054" y="6965"/>
                </a:lnTo>
                <a:lnTo>
                  <a:pt x="37162" y="7454"/>
                </a:lnTo>
                <a:lnTo>
                  <a:pt x="30405" y="8553"/>
                </a:lnTo>
                <a:lnTo>
                  <a:pt x="23918" y="10264"/>
                </a:lnTo>
                <a:lnTo>
                  <a:pt x="17432" y="12586"/>
                </a:lnTo>
                <a:lnTo>
                  <a:pt x="11351" y="15763"/>
                </a:lnTo>
                <a:lnTo>
                  <a:pt x="5540" y="19429"/>
                </a:lnTo>
                <a:lnTo>
                  <a:pt x="0" y="23828"/>
                </a:lnTo>
                <a:lnTo>
                  <a:pt x="7027" y="17474"/>
                </a:lnTo>
                <a:lnTo>
                  <a:pt x="10810" y="14419"/>
                </a:lnTo>
                <a:lnTo>
                  <a:pt x="14729" y="11486"/>
                </a:lnTo>
                <a:lnTo>
                  <a:pt x="18783" y="9042"/>
                </a:lnTo>
                <a:lnTo>
                  <a:pt x="25135" y="5865"/>
                </a:lnTo>
                <a:lnTo>
                  <a:pt x="31756" y="3299"/>
                </a:lnTo>
                <a:lnTo>
                  <a:pt x="38783" y="1588"/>
                </a:lnTo>
                <a:lnTo>
                  <a:pt x="45675" y="488"/>
                </a:lnTo>
                <a:lnTo>
                  <a:pt x="52837" y="0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3676598" y="1357361"/>
            <a:ext cx="1313400" cy="131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863" y="4427"/>
                </a:moveTo>
                <a:lnTo>
                  <a:pt x="52954" y="4881"/>
                </a:lnTo>
                <a:lnTo>
                  <a:pt x="46818" y="6017"/>
                </a:lnTo>
                <a:lnTo>
                  <a:pt x="41022" y="7606"/>
                </a:lnTo>
                <a:lnTo>
                  <a:pt x="35454" y="9990"/>
                </a:lnTo>
                <a:lnTo>
                  <a:pt x="30000" y="13169"/>
                </a:lnTo>
                <a:lnTo>
                  <a:pt x="26477" y="15553"/>
                </a:lnTo>
                <a:lnTo>
                  <a:pt x="23181" y="18278"/>
                </a:lnTo>
                <a:lnTo>
                  <a:pt x="20000" y="21229"/>
                </a:lnTo>
                <a:lnTo>
                  <a:pt x="16704" y="24862"/>
                </a:lnTo>
                <a:lnTo>
                  <a:pt x="13863" y="28836"/>
                </a:lnTo>
                <a:lnTo>
                  <a:pt x="11363" y="32923"/>
                </a:lnTo>
                <a:lnTo>
                  <a:pt x="9204" y="37123"/>
                </a:lnTo>
                <a:lnTo>
                  <a:pt x="7500" y="41438"/>
                </a:lnTo>
                <a:lnTo>
                  <a:pt x="6250" y="45865"/>
                </a:lnTo>
                <a:lnTo>
                  <a:pt x="5227" y="50406"/>
                </a:lnTo>
                <a:lnTo>
                  <a:pt x="4545" y="54947"/>
                </a:lnTo>
                <a:lnTo>
                  <a:pt x="4431" y="59602"/>
                </a:lnTo>
                <a:lnTo>
                  <a:pt x="4545" y="64257"/>
                </a:lnTo>
                <a:lnTo>
                  <a:pt x="5113" y="68798"/>
                </a:lnTo>
                <a:lnTo>
                  <a:pt x="5909" y="73339"/>
                </a:lnTo>
                <a:lnTo>
                  <a:pt x="6931" y="76631"/>
                </a:lnTo>
                <a:lnTo>
                  <a:pt x="8068" y="79924"/>
                </a:lnTo>
                <a:lnTo>
                  <a:pt x="9431" y="83103"/>
                </a:lnTo>
                <a:lnTo>
                  <a:pt x="10909" y="86281"/>
                </a:lnTo>
                <a:lnTo>
                  <a:pt x="13068" y="89801"/>
                </a:lnTo>
                <a:lnTo>
                  <a:pt x="15454" y="93434"/>
                </a:lnTo>
                <a:lnTo>
                  <a:pt x="18295" y="96726"/>
                </a:lnTo>
                <a:lnTo>
                  <a:pt x="21363" y="99905"/>
                </a:lnTo>
                <a:lnTo>
                  <a:pt x="25000" y="103197"/>
                </a:lnTo>
                <a:lnTo>
                  <a:pt x="28863" y="106035"/>
                </a:lnTo>
                <a:lnTo>
                  <a:pt x="32840" y="108533"/>
                </a:lnTo>
                <a:lnTo>
                  <a:pt x="37045" y="110690"/>
                </a:lnTo>
                <a:lnTo>
                  <a:pt x="41363" y="112393"/>
                </a:lnTo>
                <a:lnTo>
                  <a:pt x="45795" y="113869"/>
                </a:lnTo>
                <a:lnTo>
                  <a:pt x="50454" y="114664"/>
                </a:lnTo>
                <a:lnTo>
                  <a:pt x="55000" y="115345"/>
                </a:lnTo>
                <a:lnTo>
                  <a:pt x="61022" y="115572"/>
                </a:lnTo>
                <a:lnTo>
                  <a:pt x="67045" y="115118"/>
                </a:lnTo>
                <a:lnTo>
                  <a:pt x="73181" y="114096"/>
                </a:lnTo>
                <a:lnTo>
                  <a:pt x="78977" y="112280"/>
                </a:lnTo>
                <a:lnTo>
                  <a:pt x="84545" y="109895"/>
                </a:lnTo>
                <a:lnTo>
                  <a:pt x="90000" y="106830"/>
                </a:lnTo>
                <a:lnTo>
                  <a:pt x="93409" y="104446"/>
                </a:lnTo>
                <a:lnTo>
                  <a:pt x="96704" y="101721"/>
                </a:lnTo>
                <a:lnTo>
                  <a:pt x="99886" y="98770"/>
                </a:lnTo>
                <a:lnTo>
                  <a:pt x="103636" y="94456"/>
                </a:lnTo>
                <a:lnTo>
                  <a:pt x="106931" y="90028"/>
                </a:lnTo>
                <a:lnTo>
                  <a:pt x="109545" y="85146"/>
                </a:lnTo>
                <a:lnTo>
                  <a:pt x="111818" y="80264"/>
                </a:lnTo>
                <a:lnTo>
                  <a:pt x="113522" y="75042"/>
                </a:lnTo>
                <a:lnTo>
                  <a:pt x="114659" y="69820"/>
                </a:lnTo>
                <a:lnTo>
                  <a:pt x="115454" y="64484"/>
                </a:lnTo>
                <a:lnTo>
                  <a:pt x="115568" y="59148"/>
                </a:lnTo>
                <a:lnTo>
                  <a:pt x="115113" y="53812"/>
                </a:lnTo>
                <a:lnTo>
                  <a:pt x="114431" y="48590"/>
                </a:lnTo>
                <a:lnTo>
                  <a:pt x="112954" y="43368"/>
                </a:lnTo>
                <a:lnTo>
                  <a:pt x="111136" y="38372"/>
                </a:lnTo>
                <a:lnTo>
                  <a:pt x="108863" y="33377"/>
                </a:lnTo>
                <a:lnTo>
                  <a:pt x="105909" y="28722"/>
                </a:lnTo>
                <a:lnTo>
                  <a:pt x="102613" y="24295"/>
                </a:lnTo>
                <a:lnTo>
                  <a:pt x="98636" y="20094"/>
                </a:lnTo>
                <a:lnTo>
                  <a:pt x="95000" y="16915"/>
                </a:lnTo>
                <a:lnTo>
                  <a:pt x="91136" y="13964"/>
                </a:lnTo>
                <a:lnTo>
                  <a:pt x="87045" y="11466"/>
                </a:lnTo>
                <a:lnTo>
                  <a:pt x="82954" y="9422"/>
                </a:lnTo>
                <a:lnTo>
                  <a:pt x="78636" y="7606"/>
                </a:lnTo>
                <a:lnTo>
                  <a:pt x="74204" y="6244"/>
                </a:lnTo>
                <a:lnTo>
                  <a:pt x="69545" y="5222"/>
                </a:lnTo>
                <a:lnTo>
                  <a:pt x="65000" y="4768"/>
                </a:lnTo>
                <a:lnTo>
                  <a:pt x="58863" y="4427"/>
                </a:lnTo>
                <a:close/>
                <a:moveTo>
                  <a:pt x="58863" y="0"/>
                </a:moveTo>
                <a:lnTo>
                  <a:pt x="65340" y="227"/>
                </a:lnTo>
                <a:lnTo>
                  <a:pt x="70340" y="908"/>
                </a:lnTo>
                <a:lnTo>
                  <a:pt x="75340" y="1929"/>
                </a:lnTo>
                <a:lnTo>
                  <a:pt x="80000" y="3405"/>
                </a:lnTo>
                <a:lnTo>
                  <a:pt x="84659" y="5335"/>
                </a:lnTo>
                <a:lnTo>
                  <a:pt x="89204" y="7606"/>
                </a:lnTo>
                <a:lnTo>
                  <a:pt x="93522" y="10331"/>
                </a:lnTo>
                <a:lnTo>
                  <a:pt x="97727" y="13509"/>
                </a:lnTo>
                <a:lnTo>
                  <a:pt x="101818" y="16915"/>
                </a:lnTo>
                <a:lnTo>
                  <a:pt x="105909" y="21456"/>
                </a:lnTo>
                <a:lnTo>
                  <a:pt x="109545" y="26338"/>
                </a:lnTo>
                <a:lnTo>
                  <a:pt x="112613" y="31333"/>
                </a:lnTo>
                <a:lnTo>
                  <a:pt x="115340" y="36556"/>
                </a:lnTo>
                <a:lnTo>
                  <a:pt x="117159" y="42005"/>
                </a:lnTo>
                <a:lnTo>
                  <a:pt x="118750" y="47682"/>
                </a:lnTo>
                <a:lnTo>
                  <a:pt x="119659" y="53358"/>
                </a:lnTo>
                <a:lnTo>
                  <a:pt x="120000" y="59148"/>
                </a:lnTo>
                <a:lnTo>
                  <a:pt x="119772" y="64824"/>
                </a:lnTo>
                <a:lnTo>
                  <a:pt x="119090" y="70614"/>
                </a:lnTo>
                <a:lnTo>
                  <a:pt x="117840" y="76291"/>
                </a:lnTo>
                <a:lnTo>
                  <a:pt x="115909" y="81740"/>
                </a:lnTo>
                <a:lnTo>
                  <a:pt x="113522" y="87190"/>
                </a:lnTo>
                <a:lnTo>
                  <a:pt x="110568" y="92298"/>
                </a:lnTo>
                <a:lnTo>
                  <a:pt x="107159" y="97180"/>
                </a:lnTo>
                <a:lnTo>
                  <a:pt x="103068" y="101721"/>
                </a:lnTo>
                <a:lnTo>
                  <a:pt x="99772" y="105127"/>
                </a:lnTo>
                <a:lnTo>
                  <a:pt x="96136" y="107965"/>
                </a:lnTo>
                <a:lnTo>
                  <a:pt x="92386" y="110577"/>
                </a:lnTo>
                <a:lnTo>
                  <a:pt x="88636" y="112847"/>
                </a:lnTo>
                <a:lnTo>
                  <a:pt x="84545" y="114891"/>
                </a:lnTo>
                <a:lnTo>
                  <a:pt x="80454" y="116480"/>
                </a:lnTo>
                <a:lnTo>
                  <a:pt x="74204" y="118410"/>
                </a:lnTo>
                <a:lnTo>
                  <a:pt x="67727" y="119545"/>
                </a:lnTo>
                <a:lnTo>
                  <a:pt x="61022" y="120000"/>
                </a:lnTo>
                <a:lnTo>
                  <a:pt x="54431" y="119772"/>
                </a:lnTo>
                <a:lnTo>
                  <a:pt x="49659" y="119205"/>
                </a:lnTo>
                <a:lnTo>
                  <a:pt x="44659" y="118070"/>
                </a:lnTo>
                <a:lnTo>
                  <a:pt x="39886" y="116594"/>
                </a:lnTo>
                <a:lnTo>
                  <a:pt x="35340" y="114664"/>
                </a:lnTo>
                <a:lnTo>
                  <a:pt x="30681" y="112393"/>
                </a:lnTo>
                <a:lnTo>
                  <a:pt x="26250" y="109782"/>
                </a:lnTo>
                <a:lnTo>
                  <a:pt x="22045" y="106603"/>
                </a:lnTo>
                <a:lnTo>
                  <a:pt x="18181" y="103197"/>
                </a:lnTo>
                <a:lnTo>
                  <a:pt x="14886" y="99451"/>
                </a:lnTo>
                <a:lnTo>
                  <a:pt x="11818" y="95818"/>
                </a:lnTo>
                <a:lnTo>
                  <a:pt x="9090" y="91844"/>
                </a:lnTo>
                <a:lnTo>
                  <a:pt x="6704" y="87644"/>
                </a:lnTo>
                <a:lnTo>
                  <a:pt x="5227" y="84692"/>
                </a:lnTo>
                <a:lnTo>
                  <a:pt x="3863" y="81400"/>
                </a:lnTo>
                <a:lnTo>
                  <a:pt x="2727" y="78221"/>
                </a:lnTo>
                <a:lnTo>
                  <a:pt x="1704" y="74929"/>
                </a:lnTo>
                <a:lnTo>
                  <a:pt x="795" y="69933"/>
                </a:lnTo>
                <a:lnTo>
                  <a:pt x="113" y="64824"/>
                </a:lnTo>
                <a:lnTo>
                  <a:pt x="0" y="59943"/>
                </a:lnTo>
                <a:lnTo>
                  <a:pt x="113" y="54834"/>
                </a:lnTo>
                <a:lnTo>
                  <a:pt x="795" y="49839"/>
                </a:lnTo>
                <a:lnTo>
                  <a:pt x="1704" y="44957"/>
                </a:lnTo>
                <a:lnTo>
                  <a:pt x="3295" y="40075"/>
                </a:lnTo>
                <a:lnTo>
                  <a:pt x="5227" y="35421"/>
                </a:lnTo>
                <a:lnTo>
                  <a:pt x="7500" y="30879"/>
                </a:lnTo>
                <a:lnTo>
                  <a:pt x="10113" y="26452"/>
                </a:lnTo>
                <a:lnTo>
                  <a:pt x="13295" y="22138"/>
                </a:lnTo>
                <a:lnTo>
                  <a:pt x="16818" y="18164"/>
                </a:lnTo>
                <a:lnTo>
                  <a:pt x="20227" y="14985"/>
                </a:lnTo>
                <a:lnTo>
                  <a:pt x="23863" y="12034"/>
                </a:lnTo>
                <a:lnTo>
                  <a:pt x="27500" y="9422"/>
                </a:lnTo>
                <a:lnTo>
                  <a:pt x="31363" y="7152"/>
                </a:lnTo>
                <a:lnTo>
                  <a:pt x="35454" y="5222"/>
                </a:lnTo>
                <a:lnTo>
                  <a:pt x="39431" y="3519"/>
                </a:lnTo>
                <a:lnTo>
                  <a:pt x="45795" y="1702"/>
                </a:lnTo>
                <a:lnTo>
                  <a:pt x="52272" y="454"/>
                </a:lnTo>
                <a:lnTo>
                  <a:pt x="58863" y="0"/>
                </a:lnTo>
                <a:close/>
              </a:path>
            </a:pathLst>
          </a:custGeom>
          <a:solidFill>
            <a:srgbClr val="FFC107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3638047" y="1551222"/>
            <a:ext cx="854700" cy="113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133" y="0"/>
                </a:moveTo>
                <a:lnTo>
                  <a:pt x="27811" y="4595"/>
                </a:lnTo>
                <a:lnTo>
                  <a:pt x="23004" y="9584"/>
                </a:lnTo>
                <a:lnTo>
                  <a:pt x="19055" y="14704"/>
                </a:lnTo>
                <a:lnTo>
                  <a:pt x="15622" y="19956"/>
                </a:lnTo>
                <a:lnTo>
                  <a:pt x="12703" y="25339"/>
                </a:lnTo>
                <a:lnTo>
                  <a:pt x="10300" y="30984"/>
                </a:lnTo>
                <a:lnTo>
                  <a:pt x="8927" y="36630"/>
                </a:lnTo>
                <a:lnTo>
                  <a:pt x="7896" y="42407"/>
                </a:lnTo>
                <a:lnTo>
                  <a:pt x="7725" y="48315"/>
                </a:lnTo>
                <a:lnTo>
                  <a:pt x="7896" y="53960"/>
                </a:lnTo>
                <a:lnTo>
                  <a:pt x="8927" y="59868"/>
                </a:lnTo>
                <a:lnTo>
                  <a:pt x="10300" y="65645"/>
                </a:lnTo>
                <a:lnTo>
                  <a:pt x="11845" y="69452"/>
                </a:lnTo>
                <a:lnTo>
                  <a:pt x="13562" y="73129"/>
                </a:lnTo>
                <a:lnTo>
                  <a:pt x="15622" y="76936"/>
                </a:lnTo>
                <a:lnTo>
                  <a:pt x="17854" y="80350"/>
                </a:lnTo>
                <a:lnTo>
                  <a:pt x="21459" y="85207"/>
                </a:lnTo>
                <a:lnTo>
                  <a:pt x="25579" y="89803"/>
                </a:lnTo>
                <a:lnTo>
                  <a:pt x="30214" y="94004"/>
                </a:lnTo>
                <a:lnTo>
                  <a:pt x="35193" y="98336"/>
                </a:lnTo>
                <a:lnTo>
                  <a:pt x="41030" y="102275"/>
                </a:lnTo>
                <a:lnTo>
                  <a:pt x="47381" y="105951"/>
                </a:lnTo>
                <a:lnTo>
                  <a:pt x="54077" y="108971"/>
                </a:lnTo>
                <a:lnTo>
                  <a:pt x="61115" y="111597"/>
                </a:lnTo>
                <a:lnTo>
                  <a:pt x="67982" y="113829"/>
                </a:lnTo>
                <a:lnTo>
                  <a:pt x="75193" y="115536"/>
                </a:lnTo>
                <a:lnTo>
                  <a:pt x="82746" y="116849"/>
                </a:lnTo>
                <a:lnTo>
                  <a:pt x="89957" y="117505"/>
                </a:lnTo>
                <a:lnTo>
                  <a:pt x="97510" y="117768"/>
                </a:lnTo>
                <a:lnTo>
                  <a:pt x="104892" y="117636"/>
                </a:lnTo>
                <a:lnTo>
                  <a:pt x="112446" y="116980"/>
                </a:lnTo>
                <a:lnTo>
                  <a:pt x="119999" y="115929"/>
                </a:lnTo>
                <a:lnTo>
                  <a:pt x="107811" y="118161"/>
                </a:lnTo>
                <a:lnTo>
                  <a:pt x="100772" y="119080"/>
                </a:lnTo>
                <a:lnTo>
                  <a:pt x="93733" y="119737"/>
                </a:lnTo>
                <a:lnTo>
                  <a:pt x="86351" y="120000"/>
                </a:lnTo>
                <a:lnTo>
                  <a:pt x="79313" y="119737"/>
                </a:lnTo>
                <a:lnTo>
                  <a:pt x="72103" y="118949"/>
                </a:lnTo>
                <a:lnTo>
                  <a:pt x="65064" y="117768"/>
                </a:lnTo>
                <a:lnTo>
                  <a:pt x="58197" y="116192"/>
                </a:lnTo>
                <a:lnTo>
                  <a:pt x="51330" y="113960"/>
                </a:lnTo>
                <a:lnTo>
                  <a:pt x="44806" y="111466"/>
                </a:lnTo>
                <a:lnTo>
                  <a:pt x="38454" y="108577"/>
                </a:lnTo>
                <a:lnTo>
                  <a:pt x="32274" y="105032"/>
                </a:lnTo>
                <a:lnTo>
                  <a:pt x="26437" y="101225"/>
                </a:lnTo>
                <a:lnTo>
                  <a:pt x="21630" y="97286"/>
                </a:lnTo>
                <a:lnTo>
                  <a:pt x="17339" y="93085"/>
                </a:lnTo>
                <a:lnTo>
                  <a:pt x="13218" y="88621"/>
                </a:lnTo>
                <a:lnTo>
                  <a:pt x="9957" y="84026"/>
                </a:lnTo>
                <a:lnTo>
                  <a:pt x="7725" y="80612"/>
                </a:lnTo>
                <a:lnTo>
                  <a:pt x="5836" y="77067"/>
                </a:lnTo>
                <a:lnTo>
                  <a:pt x="4120" y="73522"/>
                </a:lnTo>
                <a:lnTo>
                  <a:pt x="2746" y="69846"/>
                </a:lnTo>
                <a:lnTo>
                  <a:pt x="1373" y="64332"/>
                </a:lnTo>
                <a:lnTo>
                  <a:pt x="343" y="58687"/>
                </a:lnTo>
                <a:lnTo>
                  <a:pt x="0" y="53304"/>
                </a:lnTo>
                <a:lnTo>
                  <a:pt x="343" y="47658"/>
                </a:lnTo>
                <a:lnTo>
                  <a:pt x="1373" y="42144"/>
                </a:lnTo>
                <a:lnTo>
                  <a:pt x="2918" y="36630"/>
                </a:lnTo>
                <a:lnTo>
                  <a:pt x="4978" y="31247"/>
                </a:lnTo>
                <a:lnTo>
                  <a:pt x="7725" y="25995"/>
                </a:lnTo>
                <a:lnTo>
                  <a:pt x="10987" y="20875"/>
                </a:lnTo>
                <a:lnTo>
                  <a:pt x="14935" y="16017"/>
                </a:lnTo>
                <a:lnTo>
                  <a:pt x="19399" y="11291"/>
                </a:lnTo>
                <a:lnTo>
                  <a:pt x="24549" y="6958"/>
                </a:lnTo>
                <a:lnTo>
                  <a:pt x="33133" y="0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3503741" y="2308966"/>
            <a:ext cx="246300" cy="1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9" y="0"/>
                </a:moveTo>
                <a:lnTo>
                  <a:pt x="92121" y="40481"/>
                </a:lnTo>
                <a:lnTo>
                  <a:pt x="0" y="119999"/>
                </a:lnTo>
                <a:lnTo>
                  <a:pt x="24242" y="82409"/>
                </a:lnTo>
                <a:lnTo>
                  <a:pt x="119999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3488819" y="2169687"/>
            <a:ext cx="261000" cy="2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857" y="0"/>
                </a:moveTo>
                <a:lnTo>
                  <a:pt x="100000" y="20591"/>
                </a:lnTo>
                <a:lnTo>
                  <a:pt x="105714" y="40473"/>
                </a:lnTo>
                <a:lnTo>
                  <a:pt x="112571" y="61065"/>
                </a:lnTo>
                <a:lnTo>
                  <a:pt x="120000" y="79526"/>
                </a:lnTo>
                <a:lnTo>
                  <a:pt x="29714" y="120000"/>
                </a:lnTo>
                <a:lnTo>
                  <a:pt x="24000" y="99408"/>
                </a:lnTo>
                <a:lnTo>
                  <a:pt x="17142" y="79526"/>
                </a:lnTo>
                <a:lnTo>
                  <a:pt x="9142" y="61065"/>
                </a:lnTo>
                <a:lnTo>
                  <a:pt x="0" y="41893"/>
                </a:lnTo>
                <a:lnTo>
                  <a:pt x="9485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2914291" y="3249103"/>
            <a:ext cx="53700" cy="239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8604" y="1243"/>
                </a:lnTo>
                <a:lnTo>
                  <a:pt x="120000" y="120000"/>
                </a:lnTo>
                <a:lnTo>
                  <a:pt x="61395" y="113782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2940405" y="3232936"/>
            <a:ext cx="175500" cy="25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127" y="0"/>
                </a:moveTo>
                <a:lnTo>
                  <a:pt x="120000" y="109514"/>
                </a:lnTo>
                <a:lnTo>
                  <a:pt x="94468" y="111262"/>
                </a:lnTo>
                <a:lnTo>
                  <a:pt x="68936" y="113009"/>
                </a:lnTo>
                <a:lnTo>
                  <a:pt x="43404" y="116504"/>
                </a:lnTo>
                <a:lnTo>
                  <a:pt x="18723" y="120000"/>
                </a:lnTo>
                <a:lnTo>
                  <a:pt x="0" y="8737"/>
                </a:lnTo>
                <a:lnTo>
                  <a:pt x="25531" y="8155"/>
                </a:lnTo>
                <a:lnTo>
                  <a:pt x="51914" y="6407"/>
                </a:lnTo>
                <a:lnTo>
                  <a:pt x="76595" y="3495"/>
                </a:lnTo>
                <a:lnTo>
                  <a:pt x="10212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2069908" y="2257980"/>
            <a:ext cx="236100" cy="16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95813"/>
                </a:lnTo>
                <a:lnTo>
                  <a:pt x="120000" y="120000"/>
                </a:lnTo>
                <a:lnTo>
                  <a:pt x="5052" y="26976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2069908" y="2128649"/>
            <a:ext cx="299700" cy="25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867" y="0"/>
                </a:moveTo>
                <a:lnTo>
                  <a:pt x="120000" y="56231"/>
                </a:lnTo>
                <a:lnTo>
                  <a:pt x="112531" y="71304"/>
                </a:lnTo>
                <a:lnTo>
                  <a:pt x="105560" y="87536"/>
                </a:lnTo>
                <a:lnTo>
                  <a:pt x="100082" y="103768"/>
                </a:lnTo>
                <a:lnTo>
                  <a:pt x="94605" y="120000"/>
                </a:lnTo>
                <a:lnTo>
                  <a:pt x="0" y="60289"/>
                </a:lnTo>
                <a:lnTo>
                  <a:pt x="8962" y="46376"/>
                </a:lnTo>
                <a:lnTo>
                  <a:pt x="17427" y="31304"/>
                </a:lnTo>
                <a:lnTo>
                  <a:pt x="24896" y="15652"/>
                </a:lnTo>
                <a:lnTo>
                  <a:pt x="3186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2321109" y="1984395"/>
            <a:ext cx="1219800" cy="1218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960" y="0"/>
                </a:moveTo>
                <a:lnTo>
                  <a:pt x="65565" y="244"/>
                </a:lnTo>
                <a:lnTo>
                  <a:pt x="70458" y="857"/>
                </a:lnTo>
                <a:lnTo>
                  <a:pt x="75351" y="1959"/>
                </a:lnTo>
                <a:lnTo>
                  <a:pt x="80122" y="3428"/>
                </a:lnTo>
                <a:lnTo>
                  <a:pt x="84770" y="5387"/>
                </a:lnTo>
                <a:lnTo>
                  <a:pt x="89296" y="7469"/>
                </a:lnTo>
                <a:lnTo>
                  <a:pt x="93700" y="10285"/>
                </a:lnTo>
                <a:lnTo>
                  <a:pt x="97859" y="13346"/>
                </a:lnTo>
                <a:lnTo>
                  <a:pt x="101896" y="17020"/>
                </a:lnTo>
                <a:lnTo>
                  <a:pt x="104831" y="20081"/>
                </a:lnTo>
                <a:lnTo>
                  <a:pt x="107645" y="23510"/>
                </a:lnTo>
                <a:lnTo>
                  <a:pt x="110214" y="26938"/>
                </a:lnTo>
                <a:lnTo>
                  <a:pt x="112415" y="30612"/>
                </a:lnTo>
                <a:lnTo>
                  <a:pt x="113639" y="33061"/>
                </a:lnTo>
                <a:lnTo>
                  <a:pt x="114862" y="35510"/>
                </a:lnTo>
                <a:lnTo>
                  <a:pt x="115840" y="38081"/>
                </a:lnTo>
                <a:lnTo>
                  <a:pt x="116819" y="40653"/>
                </a:lnTo>
                <a:lnTo>
                  <a:pt x="118287" y="45795"/>
                </a:lnTo>
                <a:lnTo>
                  <a:pt x="119388" y="51183"/>
                </a:lnTo>
                <a:lnTo>
                  <a:pt x="119877" y="56448"/>
                </a:lnTo>
                <a:lnTo>
                  <a:pt x="120000" y="61959"/>
                </a:lnTo>
                <a:lnTo>
                  <a:pt x="119633" y="67346"/>
                </a:lnTo>
                <a:lnTo>
                  <a:pt x="118654" y="72612"/>
                </a:lnTo>
                <a:lnTo>
                  <a:pt x="117308" y="78000"/>
                </a:lnTo>
                <a:lnTo>
                  <a:pt x="115351" y="83020"/>
                </a:lnTo>
                <a:lnTo>
                  <a:pt x="113027" y="88163"/>
                </a:lnTo>
                <a:lnTo>
                  <a:pt x="110214" y="92938"/>
                </a:lnTo>
                <a:lnTo>
                  <a:pt x="106911" y="97469"/>
                </a:lnTo>
                <a:lnTo>
                  <a:pt x="103119" y="101755"/>
                </a:lnTo>
                <a:lnTo>
                  <a:pt x="98837" y="105795"/>
                </a:lnTo>
                <a:lnTo>
                  <a:pt x="94311" y="109346"/>
                </a:lnTo>
                <a:lnTo>
                  <a:pt x="89541" y="112285"/>
                </a:lnTo>
                <a:lnTo>
                  <a:pt x="84525" y="114857"/>
                </a:lnTo>
                <a:lnTo>
                  <a:pt x="79510" y="116816"/>
                </a:lnTo>
                <a:lnTo>
                  <a:pt x="74128" y="118408"/>
                </a:lnTo>
                <a:lnTo>
                  <a:pt x="68623" y="119510"/>
                </a:lnTo>
                <a:lnTo>
                  <a:pt x="63241" y="120000"/>
                </a:lnTo>
                <a:lnTo>
                  <a:pt x="62507" y="120000"/>
                </a:lnTo>
                <a:lnTo>
                  <a:pt x="61773" y="120000"/>
                </a:lnTo>
                <a:lnTo>
                  <a:pt x="61162" y="120000"/>
                </a:lnTo>
                <a:lnTo>
                  <a:pt x="60305" y="120000"/>
                </a:lnTo>
                <a:lnTo>
                  <a:pt x="59449" y="120000"/>
                </a:lnTo>
                <a:lnTo>
                  <a:pt x="58837" y="120000"/>
                </a:lnTo>
                <a:lnTo>
                  <a:pt x="57981" y="120000"/>
                </a:lnTo>
                <a:lnTo>
                  <a:pt x="57125" y="120000"/>
                </a:lnTo>
                <a:lnTo>
                  <a:pt x="54801" y="119877"/>
                </a:lnTo>
                <a:lnTo>
                  <a:pt x="55657" y="119877"/>
                </a:lnTo>
                <a:lnTo>
                  <a:pt x="56391" y="119877"/>
                </a:lnTo>
                <a:lnTo>
                  <a:pt x="57125" y="119877"/>
                </a:lnTo>
                <a:lnTo>
                  <a:pt x="57859" y="119877"/>
                </a:lnTo>
                <a:lnTo>
                  <a:pt x="58593" y="119877"/>
                </a:lnTo>
                <a:lnTo>
                  <a:pt x="59204" y="119877"/>
                </a:lnTo>
                <a:lnTo>
                  <a:pt x="59938" y="119877"/>
                </a:lnTo>
                <a:lnTo>
                  <a:pt x="60550" y="119877"/>
                </a:lnTo>
                <a:lnTo>
                  <a:pt x="65932" y="119265"/>
                </a:lnTo>
                <a:lnTo>
                  <a:pt x="71070" y="118408"/>
                </a:lnTo>
                <a:lnTo>
                  <a:pt x="76207" y="116816"/>
                </a:lnTo>
                <a:lnTo>
                  <a:pt x="81100" y="114979"/>
                </a:lnTo>
                <a:lnTo>
                  <a:pt x="85871" y="112530"/>
                </a:lnTo>
                <a:lnTo>
                  <a:pt x="90519" y="109591"/>
                </a:lnTo>
                <a:lnTo>
                  <a:pt x="94923" y="106285"/>
                </a:lnTo>
                <a:lnTo>
                  <a:pt x="98960" y="102367"/>
                </a:lnTo>
                <a:lnTo>
                  <a:pt x="102507" y="98204"/>
                </a:lnTo>
                <a:lnTo>
                  <a:pt x="105810" y="93918"/>
                </a:lnTo>
                <a:lnTo>
                  <a:pt x="108623" y="89265"/>
                </a:lnTo>
                <a:lnTo>
                  <a:pt x="110703" y="84367"/>
                </a:lnTo>
                <a:lnTo>
                  <a:pt x="112538" y="79469"/>
                </a:lnTo>
                <a:lnTo>
                  <a:pt x="113883" y="74448"/>
                </a:lnTo>
                <a:lnTo>
                  <a:pt x="114740" y="69428"/>
                </a:lnTo>
                <a:lnTo>
                  <a:pt x="115107" y="64163"/>
                </a:lnTo>
                <a:lnTo>
                  <a:pt x="115107" y="59020"/>
                </a:lnTo>
                <a:lnTo>
                  <a:pt x="114617" y="53755"/>
                </a:lnTo>
                <a:lnTo>
                  <a:pt x="113516" y="48734"/>
                </a:lnTo>
                <a:lnTo>
                  <a:pt x="112171" y="43591"/>
                </a:lnTo>
                <a:lnTo>
                  <a:pt x="111192" y="41142"/>
                </a:lnTo>
                <a:lnTo>
                  <a:pt x="110214" y="38693"/>
                </a:lnTo>
                <a:lnTo>
                  <a:pt x="109113" y="36367"/>
                </a:lnTo>
                <a:lnTo>
                  <a:pt x="107889" y="34040"/>
                </a:lnTo>
                <a:lnTo>
                  <a:pt x="105688" y="30612"/>
                </a:lnTo>
                <a:lnTo>
                  <a:pt x="103241" y="27183"/>
                </a:lnTo>
                <a:lnTo>
                  <a:pt x="100672" y="24000"/>
                </a:lnTo>
                <a:lnTo>
                  <a:pt x="97614" y="20938"/>
                </a:lnTo>
                <a:lnTo>
                  <a:pt x="93944" y="17510"/>
                </a:lnTo>
                <a:lnTo>
                  <a:pt x="89785" y="14448"/>
                </a:lnTo>
                <a:lnTo>
                  <a:pt x="85749" y="11877"/>
                </a:lnTo>
                <a:lnTo>
                  <a:pt x="81345" y="9673"/>
                </a:lnTo>
                <a:lnTo>
                  <a:pt x="76819" y="7959"/>
                </a:lnTo>
                <a:lnTo>
                  <a:pt x="72293" y="6612"/>
                </a:lnTo>
                <a:lnTo>
                  <a:pt x="67522" y="5510"/>
                </a:lnTo>
                <a:lnTo>
                  <a:pt x="62874" y="4897"/>
                </a:lnTo>
                <a:lnTo>
                  <a:pt x="56636" y="4653"/>
                </a:lnTo>
                <a:lnTo>
                  <a:pt x="50275" y="5020"/>
                </a:lnTo>
                <a:lnTo>
                  <a:pt x="44036" y="6244"/>
                </a:lnTo>
                <a:lnTo>
                  <a:pt x="38042" y="8081"/>
                </a:lnTo>
                <a:lnTo>
                  <a:pt x="32171" y="10530"/>
                </a:lnTo>
                <a:lnTo>
                  <a:pt x="26544" y="13714"/>
                </a:lnTo>
                <a:lnTo>
                  <a:pt x="22996" y="16285"/>
                </a:lnTo>
                <a:lnTo>
                  <a:pt x="19571" y="18979"/>
                </a:lnTo>
                <a:lnTo>
                  <a:pt x="16269" y="22163"/>
                </a:lnTo>
                <a:lnTo>
                  <a:pt x="13822" y="24734"/>
                </a:lnTo>
                <a:lnTo>
                  <a:pt x="11620" y="27551"/>
                </a:lnTo>
                <a:lnTo>
                  <a:pt x="9785" y="30244"/>
                </a:lnTo>
                <a:lnTo>
                  <a:pt x="7828" y="33306"/>
                </a:lnTo>
                <a:lnTo>
                  <a:pt x="6360" y="36000"/>
                </a:lnTo>
                <a:lnTo>
                  <a:pt x="4892" y="38938"/>
                </a:lnTo>
                <a:lnTo>
                  <a:pt x="3669" y="41877"/>
                </a:lnTo>
                <a:lnTo>
                  <a:pt x="2813" y="44816"/>
                </a:lnTo>
                <a:lnTo>
                  <a:pt x="1712" y="48857"/>
                </a:lnTo>
                <a:lnTo>
                  <a:pt x="856" y="52775"/>
                </a:lnTo>
                <a:lnTo>
                  <a:pt x="244" y="56816"/>
                </a:lnTo>
                <a:lnTo>
                  <a:pt x="0" y="60734"/>
                </a:lnTo>
                <a:lnTo>
                  <a:pt x="122" y="58408"/>
                </a:lnTo>
                <a:lnTo>
                  <a:pt x="489" y="54367"/>
                </a:lnTo>
                <a:lnTo>
                  <a:pt x="978" y="50081"/>
                </a:lnTo>
                <a:lnTo>
                  <a:pt x="1834" y="45918"/>
                </a:lnTo>
                <a:lnTo>
                  <a:pt x="2935" y="41877"/>
                </a:lnTo>
                <a:lnTo>
                  <a:pt x="4036" y="38693"/>
                </a:lnTo>
                <a:lnTo>
                  <a:pt x="5259" y="35755"/>
                </a:lnTo>
                <a:lnTo>
                  <a:pt x="6605" y="32693"/>
                </a:lnTo>
                <a:lnTo>
                  <a:pt x="8195" y="29632"/>
                </a:lnTo>
                <a:lnTo>
                  <a:pt x="10152" y="26693"/>
                </a:lnTo>
                <a:lnTo>
                  <a:pt x="12232" y="23632"/>
                </a:lnTo>
                <a:lnTo>
                  <a:pt x="14556" y="20938"/>
                </a:lnTo>
                <a:lnTo>
                  <a:pt x="17003" y="18244"/>
                </a:lnTo>
                <a:lnTo>
                  <a:pt x="20428" y="14938"/>
                </a:lnTo>
                <a:lnTo>
                  <a:pt x="23975" y="12000"/>
                </a:lnTo>
                <a:lnTo>
                  <a:pt x="27645" y="9428"/>
                </a:lnTo>
                <a:lnTo>
                  <a:pt x="33516" y="6122"/>
                </a:lnTo>
                <a:lnTo>
                  <a:pt x="39633" y="3551"/>
                </a:lnTo>
                <a:lnTo>
                  <a:pt x="45993" y="1591"/>
                </a:lnTo>
                <a:lnTo>
                  <a:pt x="52477" y="367"/>
                </a:lnTo>
                <a:lnTo>
                  <a:pt x="58960" y="0"/>
                </a:lnTo>
                <a:close/>
              </a:path>
            </a:pathLst>
          </a:custGeom>
          <a:solidFill>
            <a:srgbClr val="F1C80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2273853" y="1935896"/>
            <a:ext cx="1317000" cy="131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923" y="4423"/>
                </a:moveTo>
                <a:lnTo>
                  <a:pt x="52917" y="4763"/>
                </a:lnTo>
                <a:lnTo>
                  <a:pt x="46912" y="5897"/>
                </a:lnTo>
                <a:lnTo>
                  <a:pt x="41019" y="7712"/>
                </a:lnTo>
                <a:lnTo>
                  <a:pt x="35354" y="10094"/>
                </a:lnTo>
                <a:lnTo>
                  <a:pt x="29915" y="13156"/>
                </a:lnTo>
                <a:lnTo>
                  <a:pt x="26515" y="15538"/>
                </a:lnTo>
                <a:lnTo>
                  <a:pt x="23229" y="18260"/>
                </a:lnTo>
                <a:lnTo>
                  <a:pt x="20056" y="21323"/>
                </a:lnTo>
                <a:lnTo>
                  <a:pt x="17790" y="23818"/>
                </a:lnTo>
                <a:lnTo>
                  <a:pt x="15637" y="26313"/>
                </a:lnTo>
                <a:lnTo>
                  <a:pt x="13711" y="29149"/>
                </a:lnTo>
                <a:lnTo>
                  <a:pt x="11898" y="31871"/>
                </a:lnTo>
                <a:lnTo>
                  <a:pt x="10424" y="34706"/>
                </a:lnTo>
                <a:lnTo>
                  <a:pt x="9178" y="37542"/>
                </a:lnTo>
                <a:lnTo>
                  <a:pt x="8045" y="40264"/>
                </a:lnTo>
                <a:lnTo>
                  <a:pt x="7025" y="43213"/>
                </a:lnTo>
                <a:lnTo>
                  <a:pt x="5665" y="48090"/>
                </a:lnTo>
                <a:lnTo>
                  <a:pt x="4872" y="53081"/>
                </a:lnTo>
                <a:lnTo>
                  <a:pt x="4419" y="58185"/>
                </a:lnTo>
                <a:lnTo>
                  <a:pt x="4419" y="63175"/>
                </a:lnTo>
                <a:lnTo>
                  <a:pt x="4985" y="68279"/>
                </a:lnTo>
                <a:lnTo>
                  <a:pt x="6005" y="73270"/>
                </a:lnTo>
                <a:lnTo>
                  <a:pt x="7365" y="78034"/>
                </a:lnTo>
                <a:lnTo>
                  <a:pt x="9291" y="82911"/>
                </a:lnTo>
                <a:lnTo>
                  <a:pt x="11558" y="87448"/>
                </a:lnTo>
                <a:lnTo>
                  <a:pt x="14277" y="91871"/>
                </a:lnTo>
                <a:lnTo>
                  <a:pt x="17677" y="96068"/>
                </a:lnTo>
                <a:lnTo>
                  <a:pt x="21303" y="100037"/>
                </a:lnTo>
                <a:lnTo>
                  <a:pt x="24929" y="103213"/>
                </a:lnTo>
                <a:lnTo>
                  <a:pt x="28781" y="106049"/>
                </a:lnTo>
                <a:lnTo>
                  <a:pt x="32861" y="108657"/>
                </a:lnTo>
                <a:lnTo>
                  <a:pt x="37053" y="110586"/>
                </a:lnTo>
                <a:lnTo>
                  <a:pt x="41473" y="112400"/>
                </a:lnTo>
                <a:lnTo>
                  <a:pt x="45892" y="113761"/>
                </a:lnTo>
                <a:lnTo>
                  <a:pt x="50311" y="114782"/>
                </a:lnTo>
                <a:lnTo>
                  <a:pt x="54844" y="115349"/>
                </a:lnTo>
                <a:lnTo>
                  <a:pt x="56203" y="115463"/>
                </a:lnTo>
                <a:lnTo>
                  <a:pt x="57563" y="115576"/>
                </a:lnTo>
                <a:lnTo>
                  <a:pt x="58923" y="115576"/>
                </a:lnTo>
                <a:lnTo>
                  <a:pt x="60169" y="115576"/>
                </a:lnTo>
                <a:lnTo>
                  <a:pt x="60963" y="115576"/>
                </a:lnTo>
                <a:lnTo>
                  <a:pt x="61529" y="115576"/>
                </a:lnTo>
                <a:lnTo>
                  <a:pt x="62209" y="115576"/>
                </a:lnTo>
                <a:lnTo>
                  <a:pt x="62889" y="115576"/>
                </a:lnTo>
                <a:lnTo>
                  <a:pt x="67875" y="115122"/>
                </a:lnTo>
                <a:lnTo>
                  <a:pt x="72974" y="114102"/>
                </a:lnTo>
                <a:lnTo>
                  <a:pt x="77960" y="112627"/>
                </a:lnTo>
                <a:lnTo>
                  <a:pt x="82606" y="110812"/>
                </a:lnTo>
                <a:lnTo>
                  <a:pt x="87252" y="108431"/>
                </a:lnTo>
                <a:lnTo>
                  <a:pt x="91671" y="105708"/>
                </a:lnTo>
                <a:lnTo>
                  <a:pt x="95864" y="102419"/>
                </a:lnTo>
                <a:lnTo>
                  <a:pt x="99830" y="98676"/>
                </a:lnTo>
                <a:lnTo>
                  <a:pt x="103342" y="94706"/>
                </a:lnTo>
                <a:lnTo>
                  <a:pt x="106402" y="90510"/>
                </a:lnTo>
                <a:lnTo>
                  <a:pt x="109008" y="86086"/>
                </a:lnTo>
                <a:lnTo>
                  <a:pt x="111161" y="81323"/>
                </a:lnTo>
                <a:lnTo>
                  <a:pt x="112974" y="76672"/>
                </a:lnTo>
                <a:lnTo>
                  <a:pt x="114220" y="71682"/>
                </a:lnTo>
                <a:lnTo>
                  <a:pt x="115127" y="66805"/>
                </a:lnTo>
                <a:lnTo>
                  <a:pt x="115467" y="61814"/>
                </a:lnTo>
                <a:lnTo>
                  <a:pt x="115354" y="56710"/>
                </a:lnTo>
                <a:lnTo>
                  <a:pt x="114900" y="51833"/>
                </a:lnTo>
                <a:lnTo>
                  <a:pt x="113881" y="46843"/>
                </a:lnTo>
                <a:lnTo>
                  <a:pt x="112521" y="42079"/>
                </a:lnTo>
                <a:lnTo>
                  <a:pt x="111614" y="39697"/>
                </a:lnTo>
                <a:lnTo>
                  <a:pt x="110708" y="37315"/>
                </a:lnTo>
                <a:lnTo>
                  <a:pt x="109575" y="35047"/>
                </a:lnTo>
                <a:lnTo>
                  <a:pt x="108441" y="32778"/>
                </a:lnTo>
                <a:lnTo>
                  <a:pt x="106402" y="29376"/>
                </a:lnTo>
                <a:lnTo>
                  <a:pt x="104022" y="26200"/>
                </a:lnTo>
                <a:lnTo>
                  <a:pt x="101416" y="23024"/>
                </a:lnTo>
                <a:lnTo>
                  <a:pt x="98696" y="20189"/>
                </a:lnTo>
                <a:lnTo>
                  <a:pt x="94957" y="16786"/>
                </a:lnTo>
                <a:lnTo>
                  <a:pt x="91104" y="13950"/>
                </a:lnTo>
                <a:lnTo>
                  <a:pt x="87025" y="11342"/>
                </a:lnTo>
                <a:lnTo>
                  <a:pt x="82832" y="9413"/>
                </a:lnTo>
                <a:lnTo>
                  <a:pt x="78526" y="7599"/>
                </a:lnTo>
                <a:lnTo>
                  <a:pt x="74107" y="6238"/>
                </a:lnTo>
                <a:lnTo>
                  <a:pt x="69575" y="5217"/>
                </a:lnTo>
                <a:lnTo>
                  <a:pt x="65042" y="4650"/>
                </a:lnTo>
                <a:lnTo>
                  <a:pt x="58923" y="4423"/>
                </a:lnTo>
                <a:close/>
                <a:moveTo>
                  <a:pt x="58923" y="0"/>
                </a:moveTo>
                <a:lnTo>
                  <a:pt x="65495" y="226"/>
                </a:lnTo>
                <a:lnTo>
                  <a:pt x="70254" y="907"/>
                </a:lnTo>
                <a:lnTo>
                  <a:pt x="75240" y="1928"/>
                </a:lnTo>
                <a:lnTo>
                  <a:pt x="80113" y="3402"/>
                </a:lnTo>
                <a:lnTo>
                  <a:pt x="84759" y="5330"/>
                </a:lnTo>
                <a:lnTo>
                  <a:pt x="89178" y="7599"/>
                </a:lnTo>
                <a:lnTo>
                  <a:pt x="93597" y="10207"/>
                </a:lnTo>
                <a:lnTo>
                  <a:pt x="97790" y="13383"/>
                </a:lnTo>
                <a:lnTo>
                  <a:pt x="101756" y="16786"/>
                </a:lnTo>
                <a:lnTo>
                  <a:pt x="104249" y="19508"/>
                </a:lnTo>
                <a:lnTo>
                  <a:pt x="106515" y="22117"/>
                </a:lnTo>
                <a:lnTo>
                  <a:pt x="108668" y="25066"/>
                </a:lnTo>
                <a:lnTo>
                  <a:pt x="110708" y="28015"/>
                </a:lnTo>
                <a:lnTo>
                  <a:pt x="112521" y="31077"/>
                </a:lnTo>
                <a:lnTo>
                  <a:pt x="114107" y="34026"/>
                </a:lnTo>
                <a:lnTo>
                  <a:pt x="115467" y="37202"/>
                </a:lnTo>
                <a:lnTo>
                  <a:pt x="116600" y="40491"/>
                </a:lnTo>
                <a:lnTo>
                  <a:pt x="118186" y="45708"/>
                </a:lnTo>
                <a:lnTo>
                  <a:pt x="119320" y="51039"/>
                </a:lnTo>
                <a:lnTo>
                  <a:pt x="119773" y="56483"/>
                </a:lnTo>
                <a:lnTo>
                  <a:pt x="120000" y="61814"/>
                </a:lnTo>
                <a:lnTo>
                  <a:pt x="119433" y="67258"/>
                </a:lnTo>
                <a:lnTo>
                  <a:pt x="118526" y="72589"/>
                </a:lnTo>
                <a:lnTo>
                  <a:pt x="117167" y="77920"/>
                </a:lnTo>
                <a:lnTo>
                  <a:pt x="115354" y="83024"/>
                </a:lnTo>
                <a:lnTo>
                  <a:pt x="112974" y="88128"/>
                </a:lnTo>
                <a:lnTo>
                  <a:pt x="110141" y="92892"/>
                </a:lnTo>
                <a:lnTo>
                  <a:pt x="106855" y="97429"/>
                </a:lnTo>
                <a:lnTo>
                  <a:pt x="103002" y="101739"/>
                </a:lnTo>
                <a:lnTo>
                  <a:pt x="99943" y="104801"/>
                </a:lnTo>
                <a:lnTo>
                  <a:pt x="96657" y="107637"/>
                </a:lnTo>
                <a:lnTo>
                  <a:pt x="93257" y="110018"/>
                </a:lnTo>
                <a:lnTo>
                  <a:pt x="89631" y="112173"/>
                </a:lnTo>
                <a:lnTo>
                  <a:pt x="85892" y="114215"/>
                </a:lnTo>
                <a:lnTo>
                  <a:pt x="82266" y="115803"/>
                </a:lnTo>
                <a:lnTo>
                  <a:pt x="78300" y="117277"/>
                </a:lnTo>
                <a:lnTo>
                  <a:pt x="74334" y="118298"/>
                </a:lnTo>
                <a:lnTo>
                  <a:pt x="70934" y="118979"/>
                </a:lnTo>
                <a:lnTo>
                  <a:pt x="67648" y="119546"/>
                </a:lnTo>
                <a:lnTo>
                  <a:pt x="64135" y="119886"/>
                </a:lnTo>
                <a:lnTo>
                  <a:pt x="60736" y="120000"/>
                </a:lnTo>
                <a:lnTo>
                  <a:pt x="59150" y="120000"/>
                </a:lnTo>
                <a:lnTo>
                  <a:pt x="57677" y="120000"/>
                </a:lnTo>
                <a:lnTo>
                  <a:pt x="55977" y="119886"/>
                </a:lnTo>
                <a:lnTo>
                  <a:pt x="54504" y="119773"/>
                </a:lnTo>
                <a:lnTo>
                  <a:pt x="49518" y="119092"/>
                </a:lnTo>
                <a:lnTo>
                  <a:pt x="44759" y="118071"/>
                </a:lnTo>
                <a:lnTo>
                  <a:pt x="39886" y="116597"/>
                </a:lnTo>
                <a:lnTo>
                  <a:pt x="35240" y="114669"/>
                </a:lnTo>
                <a:lnTo>
                  <a:pt x="30708" y="112400"/>
                </a:lnTo>
                <a:lnTo>
                  <a:pt x="26402" y="109792"/>
                </a:lnTo>
                <a:lnTo>
                  <a:pt x="22209" y="106729"/>
                </a:lnTo>
                <a:lnTo>
                  <a:pt x="18130" y="103213"/>
                </a:lnTo>
                <a:lnTo>
                  <a:pt x="14164" y="98903"/>
                </a:lnTo>
                <a:lnTo>
                  <a:pt x="10651" y="94253"/>
                </a:lnTo>
                <a:lnTo>
                  <a:pt x="7592" y="89489"/>
                </a:lnTo>
                <a:lnTo>
                  <a:pt x="5099" y="84385"/>
                </a:lnTo>
                <a:lnTo>
                  <a:pt x="3059" y="79168"/>
                </a:lnTo>
                <a:lnTo>
                  <a:pt x="1586" y="73837"/>
                </a:lnTo>
                <a:lnTo>
                  <a:pt x="566" y="68393"/>
                </a:lnTo>
                <a:lnTo>
                  <a:pt x="0" y="62948"/>
                </a:lnTo>
                <a:lnTo>
                  <a:pt x="0" y="57391"/>
                </a:lnTo>
                <a:lnTo>
                  <a:pt x="566" y="51947"/>
                </a:lnTo>
                <a:lnTo>
                  <a:pt x="1586" y="46502"/>
                </a:lnTo>
                <a:lnTo>
                  <a:pt x="2946" y="41058"/>
                </a:lnTo>
                <a:lnTo>
                  <a:pt x="4192" y="37882"/>
                </a:lnTo>
                <a:lnTo>
                  <a:pt x="5439" y="34706"/>
                </a:lnTo>
                <a:lnTo>
                  <a:pt x="7025" y="31531"/>
                </a:lnTo>
                <a:lnTo>
                  <a:pt x="8725" y="28582"/>
                </a:lnTo>
                <a:lnTo>
                  <a:pt x="10538" y="25860"/>
                </a:lnTo>
                <a:lnTo>
                  <a:pt x="12577" y="23137"/>
                </a:lnTo>
                <a:lnTo>
                  <a:pt x="14617" y="20642"/>
                </a:lnTo>
                <a:lnTo>
                  <a:pt x="16883" y="18147"/>
                </a:lnTo>
                <a:lnTo>
                  <a:pt x="20283" y="14971"/>
                </a:lnTo>
                <a:lnTo>
                  <a:pt x="23796" y="12022"/>
                </a:lnTo>
                <a:lnTo>
                  <a:pt x="27535" y="9413"/>
                </a:lnTo>
                <a:lnTo>
                  <a:pt x="31388" y="7032"/>
                </a:lnTo>
                <a:lnTo>
                  <a:pt x="35467" y="5217"/>
                </a:lnTo>
                <a:lnTo>
                  <a:pt x="39546" y="3516"/>
                </a:lnTo>
                <a:lnTo>
                  <a:pt x="45892" y="1587"/>
                </a:lnTo>
                <a:lnTo>
                  <a:pt x="52351" y="453"/>
                </a:lnTo>
                <a:lnTo>
                  <a:pt x="58923" y="0"/>
                </a:lnTo>
                <a:close/>
              </a:path>
            </a:pathLst>
          </a:custGeom>
          <a:solidFill>
            <a:srgbClr val="FFEB3B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2273853" y="2633537"/>
            <a:ext cx="568200" cy="61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575" y="11683"/>
                </a:lnTo>
                <a:lnTo>
                  <a:pt x="3938" y="23123"/>
                </a:lnTo>
                <a:lnTo>
                  <a:pt x="7352" y="34320"/>
                </a:lnTo>
                <a:lnTo>
                  <a:pt x="12078" y="45273"/>
                </a:lnTo>
                <a:lnTo>
                  <a:pt x="17855" y="55983"/>
                </a:lnTo>
                <a:lnTo>
                  <a:pt x="24945" y="65963"/>
                </a:lnTo>
                <a:lnTo>
                  <a:pt x="32822" y="75699"/>
                </a:lnTo>
                <a:lnTo>
                  <a:pt x="42013" y="84949"/>
                </a:lnTo>
                <a:lnTo>
                  <a:pt x="50415" y="92008"/>
                </a:lnTo>
                <a:lnTo>
                  <a:pt x="59606" y="98093"/>
                </a:lnTo>
                <a:lnTo>
                  <a:pt x="69059" y="103691"/>
                </a:lnTo>
                <a:lnTo>
                  <a:pt x="78774" y="108559"/>
                </a:lnTo>
                <a:lnTo>
                  <a:pt x="89015" y="112697"/>
                </a:lnTo>
                <a:lnTo>
                  <a:pt x="99256" y="115618"/>
                </a:lnTo>
                <a:lnTo>
                  <a:pt x="109496" y="118296"/>
                </a:lnTo>
                <a:lnTo>
                  <a:pt x="120000" y="120000"/>
                </a:lnTo>
                <a:lnTo>
                  <a:pt x="115798" y="119269"/>
                </a:lnTo>
                <a:lnTo>
                  <a:pt x="105295" y="117809"/>
                </a:lnTo>
                <a:lnTo>
                  <a:pt x="95317" y="115375"/>
                </a:lnTo>
                <a:lnTo>
                  <a:pt x="85339" y="112210"/>
                </a:lnTo>
                <a:lnTo>
                  <a:pt x="76148" y="108316"/>
                </a:lnTo>
                <a:lnTo>
                  <a:pt x="66695" y="103935"/>
                </a:lnTo>
                <a:lnTo>
                  <a:pt x="57505" y="98336"/>
                </a:lnTo>
                <a:lnTo>
                  <a:pt x="49102" y="92494"/>
                </a:lnTo>
                <a:lnTo>
                  <a:pt x="40962" y="85679"/>
                </a:lnTo>
                <a:lnTo>
                  <a:pt x="32035" y="76916"/>
                </a:lnTo>
                <a:lnTo>
                  <a:pt x="24157" y="67667"/>
                </a:lnTo>
                <a:lnTo>
                  <a:pt x="17592" y="57931"/>
                </a:lnTo>
                <a:lnTo>
                  <a:pt x="12078" y="47464"/>
                </a:lnTo>
                <a:lnTo>
                  <a:pt x="7352" y="37241"/>
                </a:lnTo>
                <a:lnTo>
                  <a:pt x="4201" y="26288"/>
                </a:lnTo>
                <a:lnTo>
                  <a:pt x="1838" y="15578"/>
                </a:lnTo>
                <a:lnTo>
                  <a:pt x="262" y="4381"/>
                </a:lnTo>
                <a:lnTo>
                  <a:pt x="0" y="0"/>
                </a:lnTo>
                <a:close/>
              </a:path>
            </a:pathLst>
          </a:custGeom>
          <a:solidFill>
            <a:srgbClr val="B1930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1042670" y="1968324"/>
            <a:ext cx="1026000" cy="26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Sample Text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2393484" y="2756294"/>
            <a:ext cx="1026000" cy="26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Sample Text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587919" y="4178733"/>
            <a:ext cx="1026000" cy="26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Sample Text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764765" y="2132059"/>
            <a:ext cx="1026000" cy="26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"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Sample Text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312153" y="621086"/>
            <a:ext cx="1736700" cy="45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Diagram featured by </a:t>
            </a:r>
            <a:r>
              <a:rPr lang="en" sz="1000" b="1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http://slidemodel.com</a:t>
            </a:r>
          </a:p>
        </p:txBody>
      </p:sp>
      <p:grpSp>
        <p:nvGrpSpPr>
          <p:cNvPr id="217" name="Shape 217"/>
          <p:cNvGrpSpPr/>
          <p:nvPr/>
        </p:nvGrpSpPr>
        <p:grpSpPr>
          <a:xfrm>
            <a:off x="1403672" y="1563473"/>
            <a:ext cx="304009" cy="326513"/>
            <a:chOff x="616425" y="2329600"/>
            <a:chExt cx="361700" cy="388475"/>
          </a:xfrm>
        </p:grpSpPr>
        <p:sp>
          <p:nvSpPr>
            <p:cNvPr id="218" name="Shape 21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6" name="Shape 226"/>
          <p:cNvGrpSpPr/>
          <p:nvPr/>
        </p:nvGrpSpPr>
        <p:grpSpPr>
          <a:xfrm>
            <a:off x="4216716" y="1688731"/>
            <a:ext cx="109538" cy="399195"/>
            <a:chOff x="732125" y="2958550"/>
            <a:chExt cx="130325" cy="474950"/>
          </a:xfrm>
        </p:grpSpPr>
        <p:sp>
          <p:nvSpPr>
            <p:cNvPr id="227" name="Shape 22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35" name="Shape 235"/>
          <p:cNvGrpSpPr/>
          <p:nvPr/>
        </p:nvGrpSpPr>
        <p:grpSpPr>
          <a:xfrm>
            <a:off x="2702994" y="2281960"/>
            <a:ext cx="452420" cy="433992"/>
            <a:chOff x="5233525" y="4954450"/>
            <a:chExt cx="538275" cy="516350"/>
          </a:xfrm>
        </p:grpSpPr>
        <p:sp>
          <p:nvSpPr>
            <p:cNvPr id="236" name="Shape 23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7" name="Shape 247"/>
          <p:cNvGrpSpPr/>
          <p:nvPr/>
        </p:nvGrpSpPr>
        <p:grpSpPr>
          <a:xfrm>
            <a:off x="2927142" y="3746650"/>
            <a:ext cx="371564" cy="371543"/>
            <a:chOff x="576250" y="4319400"/>
            <a:chExt cx="442075" cy="442050"/>
          </a:xfrm>
        </p:grpSpPr>
        <p:sp>
          <p:nvSpPr>
            <p:cNvPr id="248" name="Shape 24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</a:t>
            </a:r>
            <a:r>
              <a:rPr lang="en">
                <a:solidFill>
                  <a:srgbClr val="3F51B5"/>
                </a:solidFill>
              </a:rPr>
              <a:t>COMPARE</a:t>
            </a:r>
            <a:r>
              <a:rPr lang="en"/>
              <a:t> DATA</a:t>
            </a:r>
          </a:p>
        </p:txBody>
      </p:sp>
      <p:graphicFrame>
        <p:nvGraphicFramePr>
          <p:cNvPr id="257" name="Shape 257"/>
          <p:cNvGraphicFramePr/>
          <p:nvPr/>
        </p:nvGraphicFramePr>
        <p:xfrm>
          <a:off x="952500" y="1547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{87CBF7AC-330C-4F8A-A34B-CC36BAA0E518}</a:tableStyleId>
              </a:tblPr>
              <a:tblGrid>
                <a:gridCol w="140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02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4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4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4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58" name="Shape 258"/>
          <p:cNvGrpSpPr/>
          <p:nvPr/>
        </p:nvGrpSpPr>
        <p:grpSpPr>
          <a:xfrm>
            <a:off x="318294" y="694222"/>
            <a:ext cx="449036" cy="470808"/>
            <a:chOff x="5961125" y="1623900"/>
            <a:chExt cx="427450" cy="448175"/>
          </a:xfrm>
        </p:grpSpPr>
        <p:sp>
          <p:nvSpPr>
            <p:cNvPr id="259" name="Shape 25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Shape 270" descr="mapa_solido_n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26" y="356887"/>
            <a:ext cx="8765948" cy="442972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>
            <a:spLocks noGrp="1"/>
          </p:cNvSpPr>
          <p:nvPr>
            <p:ph type="title" idx="4294967295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</a:p>
        </p:txBody>
      </p:sp>
      <p:sp>
        <p:nvSpPr>
          <p:cNvPr id="272" name="Shape 272"/>
          <p:cNvSpPr/>
          <p:nvPr/>
        </p:nvSpPr>
        <p:spPr>
          <a:xfrm>
            <a:off x="1829825" y="1504206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our office</a:t>
            </a:r>
          </a:p>
        </p:txBody>
      </p:sp>
      <p:sp>
        <p:nvSpPr>
          <p:cNvPr id="273" name="Shape 273"/>
          <p:cNvSpPr/>
          <p:nvPr/>
        </p:nvSpPr>
        <p:spPr>
          <a:xfrm>
            <a:off x="943625" y="1778700"/>
            <a:ext cx="156875" cy="135676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2739063" y="3417500"/>
            <a:ext cx="156875" cy="135676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3828800" y="1571025"/>
            <a:ext cx="156875" cy="135676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493563" y="3755725"/>
            <a:ext cx="156875" cy="135676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6797475" y="2029225"/>
            <a:ext cx="156875" cy="135676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7651300" y="3854825"/>
            <a:ext cx="156875" cy="135676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79" name="Shape 279"/>
          <p:cNvGrpSpPr/>
          <p:nvPr/>
        </p:nvGrpSpPr>
        <p:grpSpPr>
          <a:xfrm>
            <a:off x="741886" y="3665032"/>
            <a:ext cx="393060" cy="393060"/>
            <a:chOff x="5941025" y="3634400"/>
            <a:chExt cx="467650" cy="467650"/>
          </a:xfrm>
        </p:grpSpPr>
        <p:sp>
          <p:nvSpPr>
            <p:cNvPr id="280" name="Shape 28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ctrTitle" idx="4294967295"/>
          </p:nvPr>
        </p:nvSpPr>
        <p:spPr>
          <a:xfrm>
            <a:off x="635696" y="3107350"/>
            <a:ext cx="61368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600">
                <a:solidFill>
                  <a:srgbClr val="03A9F4"/>
                </a:solidFill>
              </a:rPr>
              <a:t>89,526,124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subTitle" idx="4294967295"/>
          </p:nvPr>
        </p:nvSpPr>
        <p:spPr>
          <a:xfrm>
            <a:off x="685800" y="3983050"/>
            <a:ext cx="61368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  <p:grpSp>
        <p:nvGrpSpPr>
          <p:cNvPr id="292" name="Shape 292"/>
          <p:cNvGrpSpPr/>
          <p:nvPr/>
        </p:nvGrpSpPr>
        <p:grpSpPr>
          <a:xfrm>
            <a:off x="769689" y="1874542"/>
            <a:ext cx="920352" cy="865869"/>
            <a:chOff x="5972700" y="2330200"/>
            <a:chExt cx="411625" cy="387275"/>
          </a:xfrm>
        </p:grpSpPr>
        <p:sp>
          <p:nvSpPr>
            <p:cNvPr id="293" name="Shape 29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285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285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ctrTitle" idx="4294967295"/>
          </p:nvPr>
        </p:nvSpPr>
        <p:spPr>
          <a:xfrm>
            <a:off x="609600" y="724200"/>
            <a:ext cx="77724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/>
              <a:t>89,526,124</a:t>
            </a:r>
            <a:r>
              <a:rPr lang="en" sz="7200">
                <a:solidFill>
                  <a:srgbClr val="00BCD4"/>
                </a:solidFill>
              </a:rPr>
              <a:t>$</a:t>
            </a:r>
          </a:p>
        </p:txBody>
      </p:sp>
      <p:sp>
        <p:nvSpPr>
          <p:cNvPr id="300" name="Shape 300"/>
          <p:cNvSpPr txBox="1">
            <a:spLocks noGrp="1"/>
          </p:cNvSpPr>
          <p:nvPr>
            <p:ph type="subTitle" idx="4294967295"/>
          </p:nvPr>
        </p:nvSpPr>
        <p:spPr>
          <a:xfrm>
            <a:off x="609600" y="1258909"/>
            <a:ext cx="77724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That’s a lot of money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ctrTitle" idx="4294967295"/>
          </p:nvPr>
        </p:nvSpPr>
        <p:spPr>
          <a:xfrm>
            <a:off x="609600" y="3657900"/>
            <a:ext cx="77724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/>
              <a:t>100</a:t>
            </a:r>
            <a:r>
              <a:rPr lang="en" sz="7200">
                <a:solidFill>
                  <a:srgbClr val="00BCD4"/>
                </a:solidFill>
              </a:rPr>
              <a:t>%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ubTitle" idx="4294967295"/>
          </p:nvPr>
        </p:nvSpPr>
        <p:spPr>
          <a:xfrm>
            <a:off x="609600" y="4192609"/>
            <a:ext cx="77724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Total success!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ctrTitle" idx="4294967295"/>
          </p:nvPr>
        </p:nvSpPr>
        <p:spPr>
          <a:xfrm>
            <a:off x="609600" y="2191050"/>
            <a:ext cx="7772400" cy="8949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7200"/>
              <a:t>185,244</a:t>
            </a:r>
            <a:r>
              <a:rPr lang="en" sz="4800"/>
              <a:t> </a:t>
            </a:r>
            <a:r>
              <a:rPr lang="en" sz="4800">
                <a:solidFill>
                  <a:srgbClr val="00BCD4"/>
                </a:solidFill>
              </a:rPr>
              <a:t>users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subTitle" idx="4294967295"/>
          </p:nvPr>
        </p:nvSpPr>
        <p:spPr>
          <a:xfrm>
            <a:off x="609600" y="2725759"/>
            <a:ext cx="7772400" cy="463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And a lot of users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609700" y="4116875"/>
            <a:ext cx="1721700" cy="48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</a:t>
            </a:r>
            <a:r>
              <a:rPr lang="en">
                <a:solidFill>
                  <a:srgbClr val="009688"/>
                </a:solidFill>
              </a:rPr>
              <a:t>PROCESS</a:t>
            </a:r>
            <a:r>
              <a:rPr lang="en"/>
              <a:t> IS EASY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4004250" y="1063675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First</a:t>
            </a:r>
          </a:p>
        </p:txBody>
      </p:sp>
      <p:grpSp>
        <p:nvGrpSpPr>
          <p:cNvPr id="311" name="Shape 311"/>
          <p:cNvGrpSpPr/>
          <p:nvPr/>
        </p:nvGrpSpPr>
        <p:grpSpPr>
          <a:xfrm>
            <a:off x="5628300" y="1819925"/>
            <a:ext cx="376898" cy="330345"/>
            <a:chOff x="5323500" y="1591325"/>
            <a:chExt cx="376898" cy="330345"/>
          </a:xfrm>
        </p:grpSpPr>
        <p:sp>
          <p:nvSpPr>
            <p:cNvPr id="312" name="Shape 312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4" name="Shape 314"/>
          <p:cNvGrpSpPr/>
          <p:nvPr/>
        </p:nvGrpSpPr>
        <p:grpSpPr>
          <a:xfrm>
            <a:off x="5628300" y="3014073"/>
            <a:ext cx="376898" cy="330345"/>
            <a:chOff x="5323500" y="1591325"/>
            <a:chExt cx="376898" cy="330345"/>
          </a:xfrm>
        </p:grpSpPr>
        <p:sp>
          <p:nvSpPr>
            <p:cNvPr id="315" name="Shape 315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17" name="Shape 317"/>
          <p:cNvSpPr txBox="1"/>
          <p:nvPr/>
        </p:nvSpPr>
        <p:spPr>
          <a:xfrm>
            <a:off x="4004250" y="2257823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Second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4004250" y="3451971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Last</a:t>
            </a:r>
          </a:p>
        </p:txBody>
      </p:sp>
      <p:grpSp>
        <p:nvGrpSpPr>
          <p:cNvPr id="319" name="Shape 319"/>
          <p:cNvGrpSpPr/>
          <p:nvPr/>
        </p:nvGrpSpPr>
        <p:grpSpPr>
          <a:xfrm>
            <a:off x="697729" y="2736178"/>
            <a:ext cx="408208" cy="465260"/>
            <a:chOff x="4630125" y="278900"/>
            <a:chExt cx="400675" cy="456675"/>
          </a:xfrm>
        </p:grpSpPr>
        <p:sp>
          <p:nvSpPr>
            <p:cNvPr id="320" name="Shape 320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</a:t>
            </a:r>
            <a:r>
              <a:rPr lang="en">
                <a:solidFill>
                  <a:srgbClr val="4CAF50"/>
                </a:solidFill>
              </a:rPr>
              <a:t>REVIEW</a:t>
            </a:r>
            <a:r>
              <a:rPr lang="en"/>
              <a:t> SOME CONCEPTS</a:t>
            </a:r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847600" y="1466850"/>
            <a:ext cx="20655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2"/>
          </p:nvPr>
        </p:nvSpPr>
        <p:spPr>
          <a:xfrm>
            <a:off x="3018930" y="1466850"/>
            <a:ext cx="20655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3"/>
          </p:nvPr>
        </p:nvSpPr>
        <p:spPr>
          <a:xfrm>
            <a:off x="5190261" y="1466850"/>
            <a:ext cx="20655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847600" y="3048000"/>
            <a:ext cx="20655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body" idx="2"/>
          </p:nvPr>
        </p:nvSpPr>
        <p:spPr>
          <a:xfrm>
            <a:off x="3018930" y="3048000"/>
            <a:ext cx="20655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3"/>
          </p:nvPr>
        </p:nvSpPr>
        <p:spPr>
          <a:xfrm>
            <a:off x="5190261" y="3048000"/>
            <a:ext cx="2065500" cy="130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grpSp>
        <p:nvGrpSpPr>
          <p:cNvPr id="335" name="Shape 335"/>
          <p:cNvGrpSpPr/>
          <p:nvPr/>
        </p:nvGrpSpPr>
        <p:grpSpPr>
          <a:xfrm>
            <a:off x="318368" y="732615"/>
            <a:ext cx="432381" cy="432313"/>
            <a:chOff x="1923675" y="1633650"/>
            <a:chExt cx="436000" cy="435975"/>
          </a:xfrm>
        </p:grpSpPr>
        <p:sp>
          <p:nvSpPr>
            <p:cNvPr id="336" name="Shape 33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solidFill>
                  <a:srgbClr val="8BC34A"/>
                </a:solidFill>
                <a:hlinkClick r:id="rId3"/>
              </a:rPr>
              <a:t>Google Sheets</a:t>
            </a:r>
          </a:p>
        </p:txBody>
      </p:sp>
      <p:pic>
        <p:nvPicPr>
          <p:cNvPr id="347" name="Shape 3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448025"/>
            <a:ext cx="6235874" cy="36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/>
        </p:nvSpPr>
        <p:spPr>
          <a:xfrm>
            <a:off x="5985010" y="489825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6078325" y="839000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DDC39"/>
                </a:solidFill>
              </a:rPr>
              <a:t>ANDROID</a:t>
            </a:r>
            <a:r>
              <a:rPr lang="en"/>
              <a:t> PROJECT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sp>
        <p:nvSpPr>
          <p:cNvPr id="356" name="Shape 356"/>
          <p:cNvSpPr/>
          <p:nvPr/>
        </p:nvSpPr>
        <p:spPr>
          <a:xfrm>
            <a:off x="512260" y="1550799"/>
            <a:ext cx="280383" cy="485681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/>
        </p:nvSpPr>
        <p:spPr>
          <a:xfrm>
            <a:off x="6062196" y="629123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6199150" y="1188850"/>
            <a:ext cx="1589700" cy="281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EB3B"/>
                </a:solidFill>
              </a:rPr>
              <a:t>IPHONE</a:t>
            </a:r>
            <a:br>
              <a:rPr lang="en"/>
            </a:br>
            <a:r>
              <a:rPr lang="en"/>
              <a:t>PROJECT</a:t>
            </a:r>
          </a:p>
        </p:txBody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sp>
        <p:nvSpPr>
          <p:cNvPr id="365" name="Shape 365"/>
          <p:cNvSpPr/>
          <p:nvPr/>
        </p:nvSpPr>
        <p:spPr>
          <a:xfrm>
            <a:off x="512260" y="1550799"/>
            <a:ext cx="280383" cy="485681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3F9F-F092-4216-938A-C36199FC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623" y="156309"/>
            <a:ext cx="7031665" cy="485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Search API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91798-8269-4330-88E4-79A3F9A2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623" y="642009"/>
            <a:ext cx="7031665" cy="417808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GB" sz="1400" dirty="0">
                <a:solidFill>
                  <a:schemeClr val="tx1"/>
                </a:solidFill>
              </a:rPr>
              <a:t>Search across all indices and types</a:t>
            </a:r>
          </a:p>
          <a:p>
            <a:pPr>
              <a:lnSpc>
                <a:spcPct val="200000"/>
              </a:lnSpc>
              <a:buNone/>
            </a:pPr>
            <a:r>
              <a:rPr lang="en-GB" sz="1400" dirty="0">
                <a:solidFill>
                  <a:schemeClr val="tx1"/>
                </a:solidFill>
              </a:rPr>
              <a:t>	GET _search</a:t>
            </a:r>
          </a:p>
          <a:p>
            <a:pPr marL="285750" indent="-285750">
              <a:lnSpc>
                <a:spcPct val="200000"/>
              </a:lnSpc>
            </a:pPr>
            <a:r>
              <a:rPr lang="en-GB" sz="1400" dirty="0">
                <a:solidFill>
                  <a:schemeClr val="tx1"/>
                </a:solidFill>
              </a:rPr>
              <a:t>Search across all types in author index</a:t>
            </a:r>
          </a:p>
          <a:p>
            <a:pPr>
              <a:lnSpc>
                <a:spcPct val="20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	GET author/_search</a:t>
            </a:r>
          </a:p>
          <a:p>
            <a:pPr marL="285750" indent="-285750"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Search in author index of books type</a:t>
            </a:r>
          </a:p>
          <a:p>
            <a:pPr>
              <a:lnSpc>
                <a:spcPct val="20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	GET author/book/_search</a:t>
            </a:r>
          </a:p>
          <a:p>
            <a:pPr marL="285750" indent="-285750"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Search in multiple indices and types</a:t>
            </a:r>
          </a:p>
          <a:p>
            <a:pPr>
              <a:lnSpc>
                <a:spcPct val="20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	GET </a:t>
            </a:r>
            <a:r>
              <a:rPr lang="en-US" sz="1400" dirty="0" err="1">
                <a:solidFill>
                  <a:schemeClr val="tx1"/>
                </a:solidFill>
              </a:rPr>
              <a:t>author,movie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book,director</a:t>
            </a:r>
            <a:r>
              <a:rPr lang="en-US" sz="1400" dirty="0">
                <a:solidFill>
                  <a:schemeClr val="tx1"/>
                </a:solidFill>
              </a:rPr>
              <a:t>/_search</a:t>
            </a:r>
          </a:p>
        </p:txBody>
      </p:sp>
    </p:spTree>
    <p:extLst>
      <p:ext uri="{BB962C8B-B14F-4D97-AF65-F5344CB8AC3E}">
        <p14:creationId xmlns:p14="http://schemas.microsoft.com/office/powerpoint/2010/main" val="372630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/>
        </p:nvSpPr>
        <p:spPr>
          <a:xfrm>
            <a:off x="5549702" y="535613"/>
            <a:ext cx="2879504" cy="407234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5748400" y="910325"/>
            <a:ext cx="2493300" cy="333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C107"/>
                </a:solidFill>
              </a:rPr>
              <a:t>TABLET</a:t>
            </a:r>
            <a:br>
              <a:rPr lang="en"/>
            </a:br>
            <a:r>
              <a:rPr lang="en"/>
              <a:t>PROJECT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sp>
        <p:nvSpPr>
          <p:cNvPr id="374" name="Shape 374"/>
          <p:cNvSpPr/>
          <p:nvPr/>
        </p:nvSpPr>
        <p:spPr>
          <a:xfrm>
            <a:off x="470763" y="1578210"/>
            <a:ext cx="335738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/>
        </p:nvSpPr>
        <p:spPr>
          <a:xfrm>
            <a:off x="3864701" y="713790"/>
            <a:ext cx="4871019" cy="3792143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4068509" y="916921"/>
            <a:ext cx="4463700" cy="2850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800"/>
                </a:solidFill>
              </a:rPr>
              <a:t>DESKTOP</a:t>
            </a:r>
            <a:r>
              <a:rPr lang="en"/>
              <a:t> PROJECT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2334900" cy="22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grpSp>
        <p:nvGrpSpPr>
          <p:cNvPr id="383" name="Shape 383"/>
          <p:cNvGrpSpPr/>
          <p:nvPr/>
        </p:nvGrpSpPr>
        <p:grpSpPr>
          <a:xfrm>
            <a:off x="358787" y="1566259"/>
            <a:ext cx="460581" cy="436282"/>
            <a:chOff x="2583100" y="2973775"/>
            <a:chExt cx="461550" cy="437200"/>
          </a:xfrm>
        </p:grpSpPr>
        <p:sp>
          <p:nvSpPr>
            <p:cNvPr id="384" name="Shape 384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5722"/>
                </a:solidFill>
              </a:rPr>
              <a:t>THANKS!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subTitle" idx="4294967295"/>
          </p:nvPr>
        </p:nvSpPr>
        <p:spPr>
          <a:xfrm>
            <a:off x="685800" y="3163925"/>
            <a:ext cx="45315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Any questions?</a:t>
            </a:r>
          </a:p>
        </p:txBody>
      </p:sp>
      <p:sp>
        <p:nvSpPr>
          <p:cNvPr id="392" name="Shape 392"/>
          <p:cNvSpPr txBox="1">
            <a:spLocks noGrp="1"/>
          </p:cNvSpPr>
          <p:nvPr>
            <p:ph type="body" idx="4294967295"/>
          </p:nvPr>
        </p:nvSpPr>
        <p:spPr>
          <a:xfrm>
            <a:off x="685800" y="3836000"/>
            <a:ext cx="6576000" cy="1007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can find me at @username &amp; user@mail.me</a:t>
            </a:r>
          </a:p>
        </p:txBody>
      </p:sp>
      <p:grpSp>
        <p:nvGrpSpPr>
          <p:cNvPr id="393" name="Shape 393"/>
          <p:cNvGrpSpPr/>
          <p:nvPr/>
        </p:nvGrpSpPr>
        <p:grpSpPr>
          <a:xfrm>
            <a:off x="785305" y="1555467"/>
            <a:ext cx="462632" cy="462632"/>
            <a:chOff x="1278900" y="2333250"/>
            <a:chExt cx="381175" cy="381175"/>
          </a:xfrm>
        </p:grpSpPr>
        <p:sp>
          <p:nvSpPr>
            <p:cNvPr id="394" name="Shape 39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44336"/>
                </a:solidFill>
              </a:rPr>
              <a:t>CREDITS</a:t>
            </a:r>
          </a:p>
        </p:txBody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Special thanks to all the people who made and released these awesome resources for free: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Presentation template by </a:t>
            </a:r>
            <a:r>
              <a:rPr lang="en" sz="1400" u="sng">
                <a:hlinkClick r:id="rId3"/>
              </a:rPr>
              <a:t>SlidesCarnival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Photographs by </a:t>
            </a:r>
            <a:r>
              <a:rPr lang="en" sz="1400" u="sng">
                <a:hlinkClick r:id="rId4"/>
              </a:rPr>
              <a:t>Death to the Stock Photo</a:t>
            </a:r>
            <a:r>
              <a:rPr lang="en" sz="1400"/>
              <a:t> (</a:t>
            </a:r>
            <a:r>
              <a:rPr lang="en" sz="1400" u="sng">
                <a:hlinkClick r:id="rId5"/>
              </a:rPr>
              <a:t>license</a:t>
            </a:r>
            <a:r>
              <a:rPr lang="en" sz="1400"/>
              <a:t>)</a:t>
            </a:r>
          </a:p>
        </p:txBody>
      </p:sp>
      <p:grpSp>
        <p:nvGrpSpPr>
          <p:cNvPr id="404" name="Shape 404"/>
          <p:cNvGrpSpPr/>
          <p:nvPr/>
        </p:nvGrpSpPr>
        <p:grpSpPr>
          <a:xfrm>
            <a:off x="349679" y="869068"/>
            <a:ext cx="449033" cy="449033"/>
            <a:chOff x="2594050" y="1631825"/>
            <a:chExt cx="439625" cy="439625"/>
          </a:xfrm>
        </p:grpSpPr>
        <p:sp>
          <p:nvSpPr>
            <p:cNvPr id="405" name="Shape 40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</a:t>
            </a:r>
            <a:r>
              <a:rPr lang="en">
                <a:solidFill>
                  <a:srgbClr val="E91E63"/>
                </a:solidFill>
              </a:rPr>
              <a:t>DESIGN</a:t>
            </a:r>
          </a:p>
        </p:txBody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868475" y="1717275"/>
            <a:ext cx="6638700" cy="266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This presentations uses the following typographies and colors:</a:t>
            </a:r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000"/>
              <a:t>Titles: </a:t>
            </a:r>
            <a:r>
              <a:rPr lang="en" sz="1000" b="1"/>
              <a:t>Montserrat</a:t>
            </a:r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000"/>
              <a:t>Body copy: </a:t>
            </a:r>
            <a:r>
              <a:rPr lang="en" sz="1000" b="1"/>
              <a:t>Karla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u="sng">
                <a:solidFill>
                  <a:srgbClr val="E91E63"/>
                </a:solidFill>
                <a:hlinkClick r:id="rId3"/>
              </a:rPr>
              <a:t>http://www.google.com/fonts/#UsePlace:use/Collection:Montserrat:400,700|Karla:400,400italic,700,700italic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Red </a:t>
            </a:r>
            <a:r>
              <a:rPr lang="en" sz="1000">
                <a:solidFill>
                  <a:srgbClr val="FFFFFF"/>
                </a:solidFill>
                <a:highlight>
                  <a:srgbClr val="F44336"/>
                </a:highlight>
              </a:rPr>
              <a:t>#F44336</a:t>
            </a:r>
            <a:r>
              <a:rPr lang="en" sz="1000"/>
              <a:t>		Deep orange </a:t>
            </a:r>
            <a:r>
              <a:rPr lang="en" sz="1000">
                <a:solidFill>
                  <a:srgbClr val="FFFFFF"/>
                </a:solidFill>
                <a:highlight>
                  <a:srgbClr val="FF5722"/>
                </a:highlight>
              </a:rPr>
              <a:t>#FF5722</a:t>
            </a:r>
            <a:r>
              <a:rPr lang="en" sz="1000"/>
              <a:t>	Orange </a:t>
            </a:r>
            <a:r>
              <a:rPr lang="en" sz="1000">
                <a:solidFill>
                  <a:srgbClr val="FFFFFF"/>
                </a:solidFill>
                <a:highlight>
                  <a:srgbClr val="FF9800"/>
                </a:highlight>
              </a:rPr>
              <a:t>#FF9800</a:t>
            </a:r>
            <a:r>
              <a:rPr lang="en" sz="1000"/>
              <a:t>	Amber </a:t>
            </a:r>
            <a:r>
              <a:rPr lang="en" sz="1000">
                <a:solidFill>
                  <a:schemeClr val="dk1"/>
                </a:solidFill>
                <a:highlight>
                  <a:srgbClr val="FFC107"/>
                </a:highlight>
              </a:rPr>
              <a:t>#FFC107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Yellow </a:t>
            </a:r>
            <a:r>
              <a:rPr lang="en" sz="1000">
                <a:solidFill>
                  <a:schemeClr val="dk1"/>
                </a:solidFill>
                <a:highlight>
                  <a:srgbClr val="FFEB3B"/>
                </a:highlight>
              </a:rPr>
              <a:t>#FFEB3B</a:t>
            </a:r>
            <a:r>
              <a:rPr lang="en" sz="1000"/>
              <a:t>		Lime </a:t>
            </a:r>
            <a:r>
              <a:rPr lang="en" sz="1000">
                <a:solidFill>
                  <a:schemeClr val="dk1"/>
                </a:solidFill>
                <a:highlight>
                  <a:srgbClr val="CDDC39"/>
                </a:highlight>
              </a:rPr>
              <a:t>#CDDC39</a:t>
            </a:r>
            <a:r>
              <a:rPr lang="en" sz="1000"/>
              <a:t>		Green </a:t>
            </a:r>
            <a:r>
              <a:rPr lang="en" sz="1000">
                <a:solidFill>
                  <a:srgbClr val="FFFFFF"/>
                </a:solidFill>
                <a:highlight>
                  <a:srgbClr val="8BC34A"/>
                </a:highlight>
              </a:rPr>
              <a:t>#8BC34A</a:t>
            </a:r>
            <a:r>
              <a:rPr lang="en" sz="1000"/>
              <a:t>		Dark green </a:t>
            </a:r>
            <a:r>
              <a:rPr lang="en" sz="1000">
                <a:solidFill>
                  <a:srgbClr val="FFFFFF"/>
                </a:solidFill>
                <a:highlight>
                  <a:srgbClr val="4CAF50"/>
                </a:highlight>
              </a:rPr>
              <a:t>#4CAF50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Teal </a:t>
            </a:r>
            <a:r>
              <a:rPr lang="en" sz="1000">
                <a:solidFill>
                  <a:srgbClr val="FFFFFF"/>
                </a:solidFill>
                <a:highlight>
                  <a:srgbClr val="009688"/>
                </a:highlight>
              </a:rPr>
              <a:t>#009688</a:t>
            </a:r>
            <a:r>
              <a:rPr lang="en" sz="1000"/>
              <a:t>		Cyan </a:t>
            </a:r>
            <a:r>
              <a:rPr lang="en" sz="1000">
                <a:solidFill>
                  <a:srgbClr val="FFFFFF"/>
                </a:solidFill>
                <a:highlight>
                  <a:srgbClr val="00BCD4"/>
                </a:highlight>
              </a:rPr>
              <a:t>#00BCD4</a:t>
            </a:r>
            <a:r>
              <a:rPr lang="en" sz="1000"/>
              <a:t>		Blue </a:t>
            </a:r>
            <a:r>
              <a:rPr lang="en" sz="1000">
                <a:solidFill>
                  <a:srgbClr val="FFFFFF"/>
                </a:solidFill>
                <a:highlight>
                  <a:srgbClr val="03A9F4"/>
                </a:highlight>
              </a:rPr>
              <a:t>#03A9F4</a:t>
            </a:r>
            <a:r>
              <a:rPr lang="en" sz="1000"/>
              <a:t>		Dark blue </a:t>
            </a:r>
            <a:r>
              <a:rPr lang="en" sz="1000">
                <a:solidFill>
                  <a:srgbClr val="FFFFFF"/>
                </a:solidFill>
                <a:highlight>
                  <a:srgbClr val="2196F3"/>
                </a:highlight>
              </a:rPr>
              <a:t>#2196F3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Indigo</a:t>
            </a:r>
            <a:r>
              <a:rPr lang="en" sz="10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  <a:highlight>
                  <a:srgbClr val="3F51B5"/>
                </a:highlight>
              </a:rPr>
              <a:t>#3F51B5</a:t>
            </a:r>
            <a:r>
              <a:rPr lang="en" sz="1000"/>
              <a:t>		Deep Purple </a:t>
            </a:r>
            <a:r>
              <a:rPr lang="en" sz="1000">
                <a:solidFill>
                  <a:srgbClr val="FFFFFF"/>
                </a:solidFill>
                <a:highlight>
                  <a:srgbClr val="673AB7"/>
                </a:highlight>
              </a:rPr>
              <a:t>#673AB7</a:t>
            </a:r>
            <a:r>
              <a:rPr lang="en" sz="1000"/>
              <a:t>	Purple </a:t>
            </a:r>
            <a:r>
              <a:rPr lang="en" sz="1000">
                <a:solidFill>
                  <a:srgbClr val="FFFFFF"/>
                </a:solidFill>
                <a:highlight>
                  <a:srgbClr val="9C27B0"/>
                </a:highlight>
              </a:rPr>
              <a:t>#9C27B0</a:t>
            </a:r>
            <a:r>
              <a:rPr lang="en" sz="1000"/>
              <a:t>	Magenta </a:t>
            </a:r>
            <a:r>
              <a:rPr lang="en" sz="1000">
                <a:solidFill>
                  <a:srgbClr val="FFFFFF"/>
                </a:solidFill>
                <a:highlight>
                  <a:srgbClr val="E91E63"/>
                </a:highlight>
              </a:rPr>
              <a:t>#E91E63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Blue gray</a:t>
            </a:r>
            <a:r>
              <a:rPr lang="en" sz="1000" b="1"/>
              <a:t> </a:t>
            </a:r>
            <a:r>
              <a:rPr lang="en" sz="1000">
                <a:solidFill>
                  <a:srgbClr val="FFFFFF"/>
                </a:solidFill>
                <a:highlight>
                  <a:srgbClr val="607D8B"/>
                </a:highlight>
              </a:rPr>
              <a:t>#607D8B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7256751" y="260392"/>
            <a:ext cx="1611600" cy="53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algn="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r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416" name="Shape 4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4100" y="2783153"/>
            <a:ext cx="635794" cy="2500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7" name="Shape 417"/>
          <p:cNvGrpSpPr/>
          <p:nvPr/>
        </p:nvGrpSpPr>
        <p:grpSpPr>
          <a:xfrm>
            <a:off x="313129" y="869043"/>
            <a:ext cx="449033" cy="449033"/>
            <a:chOff x="2594050" y="1631825"/>
            <a:chExt cx="439625" cy="439625"/>
          </a:xfrm>
        </p:grpSpPr>
        <p:sp>
          <p:nvSpPr>
            <p:cNvPr id="418" name="Shape 4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427" name="Shape 427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28" name="Shape 42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2" name="Shape 442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43" name="Shape 443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8" name="Shape 448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49" name="Shape 44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4" name="Shape 454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56" name="Shape 456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57" name="Shape 457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1" name="Shape 461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2" name="Shape 462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63" name="Shape 463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0" name="Shape 470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71" name="Shape 471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5" name="Shape 475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9" name="Shape 47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480" name="Shape 480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2" name="Shape 482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483" name="Shape 483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5" name="Shape 485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486" name="Shape 486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9" name="Shape 48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490" name="Shape 490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7" name="Shape 497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498" name="Shape 49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4" name="Shape 504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505" name="Shape 50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9" name="Shape 509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0" name="Shape 510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511" name="Shape 511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3" name="Shape 513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14" name="Shape 514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9" name="Shape 51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20" name="Shape 520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23" name="Shape 523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0" name="Shape 530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31" name="Shape 531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6" name="Shape 536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37" name="Shape 537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5" name="Shape 545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46" name="Shape 546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0" name="Shape 550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51" name="Shape 551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5" name="Shape 555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56" name="Shape 556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0" name="Shape 560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61" name="Shape 561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64" name="Shape 564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6" name="Shape 566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67" name="Shape 567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9" name="Shape 569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0" name="Shape 570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71" name="Shape 57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3" name="Shape 573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574" name="Shape 574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2" name="Shape 582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4" name="Shape 584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585" name="Shape 585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7" name="Shape 587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8" name="Shape 588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589" name="Shape 58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592" name="Shape 59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6" name="Shape 596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597" name="Shape 597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0" name="Shape 600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01" name="Shape 601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602" name="Shape 602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8" name="Shape 608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609" name="Shape 60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8" name="Shape 618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19" name="Shape 61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2" name="Shape 622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23" name="Shape 623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6" name="Shape 626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27" name="Shape 62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2" name="Shape 632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33" name="Shape 633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5" name="Shape 635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36" name="Shape 636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3" name="Shape 643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44" name="Shape 644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0" name="Shape 650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51" name="Shape 65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3" name="Shape 653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54" name="Shape 65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58" name="Shape 658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9" name="Shape 659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1" name="Shape 661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62" name="Shape 662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63" name="Shape 663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1" name="Shape 671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672" name="Shape 672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4" name="Shape 674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675" name="Shape 675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1" name="Shape 681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682" name="Shape 682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9" name="Shape 68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690" name="Shape 690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3" name="Shape 693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694" name="Shape 694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701" name="Shape 701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4" name="Shape 704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705" name="Shape 705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8" name="Shape 708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709" name="Shape 70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4" name="Shape 714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15" name="Shape 715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2" name="Shape 742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43" name="Shape 743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6" name="Shape 766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67" name="Shape 767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81" name="Shape 781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782" name="Shape 782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85" name="Shape 785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786" name="Shape 786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2" name="Shape 792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793" name="Shape 79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1" name="Shape 801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802" name="Shape 802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5" name="Shape 805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806" name="Shape 806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1" name="Shape 811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812" name="Shape 812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9" name="Shape 81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20" name="Shape 820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6" name="Shape 826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27" name="Shape 827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36" name="Shape 836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37" name="Shape 837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8" name="Shape 848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49" name="Shape 84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54" name="Shape 854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55" name="Shape 855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62" name="Shape 862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63" name="Shape 863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65" name="Shape 865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66" name="Shape 86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68" name="Shape 868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69" name="Shape 86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71" name="Shape 871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2" name="Shape 872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3" name="Shape 873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 txBox="1"/>
          <p:nvPr/>
        </p:nvSpPr>
        <p:spPr>
          <a:xfrm>
            <a:off x="21638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79" name="Shape 879"/>
          <p:cNvSpPr txBox="1"/>
          <p:nvPr/>
        </p:nvSpPr>
        <p:spPr>
          <a:xfrm>
            <a:off x="8081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Karla"/>
                <a:ea typeface="Karla"/>
                <a:cs typeface="Karla"/>
                <a:sym typeface="Karla"/>
              </a:rPr>
              <a:t> and many more...</a:t>
            </a:r>
          </a:p>
        </p:txBody>
      </p:sp>
      <p:sp>
        <p:nvSpPr>
          <p:cNvPr id="880" name="Shape 880"/>
          <p:cNvSpPr txBox="1"/>
          <p:nvPr/>
        </p:nvSpPr>
        <p:spPr>
          <a:xfrm>
            <a:off x="6489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EB3B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3F9F-F092-4216-938A-C36199FC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623" y="156309"/>
            <a:ext cx="7031665" cy="485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Search API options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91798-8269-4330-88E4-79A3F9A2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270" y="642009"/>
            <a:ext cx="7031665" cy="417808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GB" sz="1400" dirty="0">
                <a:solidFill>
                  <a:schemeClr val="tx1"/>
                </a:solidFill>
              </a:rPr>
              <a:t>timeout – after reaching given time, search node returns all result it got</a:t>
            </a:r>
          </a:p>
          <a:p>
            <a:pPr>
              <a:lnSpc>
                <a:spcPct val="200000"/>
              </a:lnSpc>
            </a:pPr>
            <a:r>
              <a:rPr lang="en-GB" sz="1400" dirty="0">
                <a:solidFill>
                  <a:schemeClr val="tx1"/>
                </a:solidFill>
              </a:rPr>
              <a:t>from/size – paging options</a:t>
            </a:r>
          </a:p>
          <a:p>
            <a:pPr>
              <a:lnSpc>
                <a:spcPct val="200000"/>
              </a:lnSpc>
            </a:pPr>
            <a:r>
              <a:rPr lang="en-GB" sz="1400" dirty="0">
                <a:solidFill>
                  <a:schemeClr val="tx1"/>
                </a:solidFill>
              </a:rPr>
              <a:t>preference – control which shard will participate in search (_primary, _shard etc)</a:t>
            </a:r>
          </a:p>
          <a:p>
            <a:pPr>
              <a:lnSpc>
                <a:spcPct val="200000"/>
              </a:lnSpc>
            </a:pPr>
            <a:r>
              <a:rPr lang="en-GB" sz="1400" dirty="0">
                <a:solidFill>
                  <a:schemeClr val="tx1"/>
                </a:solidFill>
              </a:rPr>
              <a:t>explain – show detailed calculation how score was created for returned result</a:t>
            </a:r>
          </a:p>
          <a:p>
            <a:pPr>
              <a:lnSpc>
                <a:spcPct val="200000"/>
              </a:lnSpc>
            </a:pPr>
            <a:r>
              <a:rPr lang="en-GB" sz="1400" dirty="0">
                <a:solidFill>
                  <a:schemeClr val="tx1"/>
                </a:solidFill>
              </a:rPr>
              <a:t>scroll – batch search with “preserved results” – newer docs are not visible</a:t>
            </a:r>
          </a:p>
          <a:p>
            <a:pPr>
              <a:lnSpc>
                <a:spcPct val="200000"/>
              </a:lnSpc>
            </a:pPr>
            <a:r>
              <a:rPr lang="en-GB" sz="1400" dirty="0" err="1">
                <a:solidFill>
                  <a:schemeClr val="tx1"/>
                </a:solidFill>
              </a:rPr>
              <a:t>search_after</a:t>
            </a:r>
            <a:r>
              <a:rPr lang="en-GB" sz="1400" dirty="0">
                <a:solidFill>
                  <a:schemeClr val="tx1"/>
                </a:solidFill>
              </a:rPr>
              <a:t> – database seek, similar to scroll but search hits actual documents </a:t>
            </a:r>
          </a:p>
          <a:p>
            <a:pPr>
              <a:lnSpc>
                <a:spcPct val="200000"/>
              </a:lnSpc>
            </a:pPr>
            <a:r>
              <a:rPr lang="en-GB" sz="1400" dirty="0" err="1">
                <a:solidFill>
                  <a:schemeClr val="tx1"/>
                </a:solidFill>
              </a:rPr>
              <a:t>min_score</a:t>
            </a:r>
            <a:r>
              <a:rPr lang="en-GB" sz="1400" dirty="0">
                <a:solidFill>
                  <a:schemeClr val="tx1"/>
                </a:solidFill>
              </a:rPr>
              <a:t> – lowest score possible for returning hits</a:t>
            </a:r>
          </a:p>
        </p:txBody>
      </p:sp>
    </p:spTree>
    <p:extLst>
      <p:ext uri="{BB962C8B-B14F-4D97-AF65-F5344CB8AC3E}">
        <p14:creationId xmlns:p14="http://schemas.microsoft.com/office/powerpoint/2010/main" val="298967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1C4B-0426-41C4-BE73-4DC66128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50" y="167786"/>
            <a:ext cx="5324100" cy="485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Exercise #1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788FF-E466-43C0-95F8-F867E24CF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949" y="888091"/>
            <a:ext cx="8604543" cy="4165917"/>
          </a:xfrm>
        </p:spPr>
        <p:txBody>
          <a:bodyPr/>
          <a:lstStyle/>
          <a:p>
            <a:r>
              <a:rPr lang="en-GB" dirty="0"/>
              <a:t>Create index cities with fields name, population, path</a:t>
            </a:r>
          </a:p>
          <a:p>
            <a:r>
              <a:rPr lang="en-GB" dirty="0"/>
              <a:t>Place there following cities: </a:t>
            </a:r>
          </a:p>
          <a:p>
            <a:pPr>
              <a:buNone/>
            </a:pPr>
            <a:r>
              <a:rPr lang="en-GB" dirty="0"/>
              <a:t>	Prague, 1000000, /</a:t>
            </a:r>
            <a:r>
              <a:rPr lang="en-GB" dirty="0" err="1"/>
              <a:t>europe</a:t>
            </a:r>
            <a:r>
              <a:rPr lang="en-GB" dirty="0"/>
              <a:t>/</a:t>
            </a:r>
            <a:r>
              <a:rPr lang="en-GB" dirty="0" err="1"/>
              <a:t>czech_republic</a:t>
            </a:r>
            <a:r>
              <a:rPr lang="en-GB" dirty="0"/>
              <a:t>/</a:t>
            </a:r>
            <a:r>
              <a:rPr lang="en-GB" dirty="0" err="1"/>
              <a:t>prague</a:t>
            </a:r>
            <a:endParaRPr lang="en-GB" dirty="0"/>
          </a:p>
          <a:p>
            <a:pPr>
              <a:buNone/>
            </a:pPr>
            <a:r>
              <a:rPr lang="en-GB" dirty="0"/>
              <a:t>	Paris, 2244000, /</a:t>
            </a:r>
            <a:r>
              <a:rPr lang="en-GB" dirty="0" err="1"/>
              <a:t>europe</a:t>
            </a:r>
            <a:r>
              <a:rPr lang="en-GB" dirty="0"/>
              <a:t>/</a:t>
            </a:r>
            <a:r>
              <a:rPr lang="en-GB" dirty="0" err="1"/>
              <a:t>france</a:t>
            </a:r>
            <a:r>
              <a:rPr lang="en-GB" dirty="0"/>
              <a:t>/</a:t>
            </a:r>
            <a:r>
              <a:rPr lang="en-GB" dirty="0" err="1"/>
              <a:t>paris</a:t>
            </a:r>
            <a:endParaRPr lang="en-GB" dirty="0"/>
          </a:p>
          <a:p>
            <a:pPr>
              <a:buNone/>
            </a:pPr>
            <a:r>
              <a:rPr lang="en-GB" dirty="0"/>
              <a:t>	San Antonio, 1500000, /</a:t>
            </a:r>
            <a:r>
              <a:rPr lang="en-GB" dirty="0" err="1"/>
              <a:t>north_america</a:t>
            </a:r>
            <a:r>
              <a:rPr lang="en-GB" dirty="0"/>
              <a:t>/</a:t>
            </a:r>
            <a:r>
              <a:rPr lang="en-GB" dirty="0" err="1"/>
              <a:t>usa</a:t>
            </a:r>
            <a:r>
              <a:rPr lang="en-GB" dirty="0"/>
              <a:t>/</a:t>
            </a:r>
            <a:r>
              <a:rPr lang="en-GB" dirty="0" err="1"/>
              <a:t>san_antonio</a:t>
            </a:r>
            <a:endParaRPr lang="en-GB" dirty="0"/>
          </a:p>
          <a:p>
            <a:pPr>
              <a:buNone/>
            </a:pPr>
            <a:r>
              <a:rPr lang="en-GB" dirty="0"/>
              <a:t>	San Francisco, 860000, /</a:t>
            </a:r>
            <a:r>
              <a:rPr lang="en-GB" dirty="0" err="1"/>
              <a:t>north_america</a:t>
            </a:r>
            <a:r>
              <a:rPr lang="en-GB" dirty="0"/>
              <a:t>/</a:t>
            </a:r>
            <a:r>
              <a:rPr lang="en-GB" dirty="0" err="1"/>
              <a:t>usa</a:t>
            </a:r>
            <a:r>
              <a:rPr lang="en-GB" dirty="0"/>
              <a:t>/</a:t>
            </a:r>
            <a:r>
              <a:rPr lang="en-GB" dirty="0" err="1"/>
              <a:t>san_Francisco</a:t>
            </a:r>
            <a:endParaRPr lang="en-GB" dirty="0"/>
          </a:p>
          <a:p>
            <a:pPr marL="342900" indent="-342900"/>
            <a:endParaRPr lang="en-GB" dirty="0"/>
          </a:p>
          <a:p>
            <a:pPr marL="342900" indent="-342900"/>
            <a:r>
              <a:rPr lang="en-GB" dirty="0"/>
              <a:t>Practise size, limit, scroll options in </a:t>
            </a:r>
            <a:r>
              <a:rPr lang="en-GB" dirty="0" err="1"/>
              <a:t>match_all</a:t>
            </a:r>
            <a:r>
              <a:rPr lang="en-GB" dirty="0"/>
              <a:t> query</a:t>
            </a:r>
          </a:p>
          <a:p>
            <a:pPr marL="342900" indent="-342900"/>
            <a:r>
              <a:rPr lang="en-GB" dirty="0"/>
              <a:t>Practise multi index / multi term search with cities and author</a:t>
            </a:r>
          </a:p>
          <a:p>
            <a:pPr marL="342900" indent="-342900"/>
            <a:r>
              <a:rPr lang="en-GB" dirty="0"/>
              <a:t>Practise term, </a:t>
            </a:r>
            <a:r>
              <a:rPr lang="en-GB" dirty="0" err="1"/>
              <a:t>terms,range,query_string</a:t>
            </a:r>
            <a:r>
              <a:rPr lang="en-GB" dirty="0"/>
              <a:t> and match query</a:t>
            </a:r>
          </a:p>
        </p:txBody>
      </p:sp>
    </p:spTree>
    <p:extLst>
      <p:ext uri="{BB962C8B-B14F-4D97-AF65-F5344CB8AC3E}">
        <p14:creationId xmlns:p14="http://schemas.microsoft.com/office/powerpoint/2010/main" val="336623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3F9F-F092-4216-938A-C36199FC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623" y="156309"/>
            <a:ext cx="7031665" cy="4857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Analyzer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91798-8269-4330-88E4-79A3F9A2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642009"/>
            <a:ext cx="7322288" cy="417808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GB" sz="1400" dirty="0">
                <a:solidFill>
                  <a:schemeClr val="tx1"/>
                </a:solidFill>
              </a:rPr>
              <a:t>Analyzer - combination of </a:t>
            </a:r>
            <a:r>
              <a:rPr lang="en-US" sz="1400" dirty="0">
                <a:solidFill>
                  <a:schemeClr val="tx1"/>
                </a:solidFill>
              </a:rPr>
              <a:t>character filters (0-n), tokenizer (1), and token filters(0-n)</a:t>
            </a:r>
          </a:p>
          <a:p>
            <a:pPr>
              <a:lnSpc>
                <a:spcPct val="200000"/>
              </a:lnSpc>
            </a:pPr>
            <a:endParaRPr lang="en-GB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GB" sz="1400" dirty="0">
                <a:solidFill>
                  <a:schemeClr val="tx1"/>
                </a:solidFill>
              </a:rPr>
              <a:t>Character filter – convert/add/remove characters (special chars, HTML)</a:t>
            </a:r>
          </a:p>
          <a:p>
            <a:pPr>
              <a:lnSpc>
                <a:spcPct val="200000"/>
              </a:lnSpc>
            </a:pPr>
            <a:endParaRPr lang="en-GB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GB" sz="1400" dirty="0">
                <a:solidFill>
                  <a:schemeClr val="tx1"/>
                </a:solidFill>
              </a:rPr>
              <a:t>Tokenizer – receive stream of chars and breaks it into stream of tokens</a:t>
            </a:r>
          </a:p>
          <a:p>
            <a:pPr>
              <a:lnSpc>
                <a:spcPct val="200000"/>
              </a:lnSpc>
              <a:buNone/>
            </a:pPr>
            <a:r>
              <a:rPr lang="en-GB" sz="1400" dirty="0">
                <a:solidFill>
                  <a:schemeClr val="tx1"/>
                </a:solidFill>
              </a:rPr>
              <a:t>	whitespace: “Hello world” -&gt; [“Hello”, “world”]</a:t>
            </a:r>
          </a:p>
          <a:p>
            <a:pPr>
              <a:lnSpc>
                <a:spcPct val="200000"/>
              </a:lnSpc>
              <a:buNone/>
            </a:pPr>
            <a:endParaRPr lang="en-GB" sz="14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GB" sz="1400" dirty="0">
                <a:solidFill>
                  <a:schemeClr val="tx1"/>
                </a:solidFill>
              </a:rPr>
              <a:t>Token filter – receive stream of tokens and may add/remove/convert tokens</a:t>
            </a:r>
          </a:p>
          <a:p>
            <a:pPr>
              <a:lnSpc>
                <a:spcPct val="200000"/>
              </a:lnSpc>
              <a:buNone/>
            </a:pPr>
            <a:r>
              <a:rPr lang="en-GB" sz="1400" dirty="0">
                <a:solidFill>
                  <a:schemeClr val="tx1"/>
                </a:solidFill>
              </a:rPr>
              <a:t>	lowercase: [“Hello”, “world”] -&gt; [“hello”, “world”]</a:t>
            </a:r>
          </a:p>
        </p:txBody>
      </p:sp>
    </p:spTree>
    <p:extLst>
      <p:ext uri="{BB962C8B-B14F-4D97-AF65-F5344CB8AC3E}">
        <p14:creationId xmlns:p14="http://schemas.microsoft.com/office/powerpoint/2010/main" val="3924555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3F9F-F092-4216-938A-C36199FC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624" y="156309"/>
            <a:ext cx="2910354" cy="495822"/>
          </a:xfrm>
        </p:spPr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Analyze</a:t>
            </a:r>
            <a:r>
              <a:rPr lang="en-GB" dirty="0">
                <a:solidFill>
                  <a:schemeClr val="tx1"/>
                </a:solidFill>
              </a:rPr>
              <a:t> example</a:t>
            </a:r>
            <a:endParaRPr lang="cs-CZ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CDD75F-A344-459E-834D-511C50D1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978" y="156308"/>
            <a:ext cx="3547153" cy="498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30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3F9F-F092-4216-938A-C36199FC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624" y="156309"/>
            <a:ext cx="5160334" cy="495822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Search concept – inverted index</a:t>
            </a:r>
            <a:endParaRPr lang="cs-CZ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217A057-7011-4720-B205-34A685A9E90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04389" y="1688687"/>
          <a:ext cx="2225749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25301">
                  <a:extLst>
                    <a:ext uri="{9D8B030D-6E8A-4147-A177-3AD203B41FA5}">
                      <a16:colId xmlns:a16="http://schemas.microsoft.com/office/drawing/2014/main" val="3262488082"/>
                    </a:ext>
                  </a:extLst>
                </a:gridCol>
                <a:gridCol w="744279">
                  <a:extLst>
                    <a:ext uri="{9D8B030D-6E8A-4147-A177-3AD203B41FA5}">
                      <a16:colId xmlns:a16="http://schemas.microsoft.com/office/drawing/2014/main" val="2488097572"/>
                    </a:ext>
                  </a:extLst>
                </a:gridCol>
                <a:gridCol w="1056169">
                  <a:extLst>
                    <a:ext uri="{9D8B030D-6E8A-4147-A177-3AD203B41FA5}">
                      <a16:colId xmlns:a16="http://schemas.microsoft.com/office/drawing/2014/main" val="1789571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Token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Document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830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star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1,2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98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war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2,3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03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world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699905"/>
                  </a:ext>
                </a:extLst>
              </a:tr>
            </a:tbl>
          </a:graphicData>
        </a:graphic>
      </p:graphicFrame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C1E12F16-4505-48CA-B9AF-482B09D11940}"/>
              </a:ext>
            </a:extLst>
          </p:cNvPr>
          <p:cNvSpPr/>
          <p:nvPr/>
        </p:nvSpPr>
        <p:spPr>
          <a:xfrm>
            <a:off x="290622" y="772633"/>
            <a:ext cx="1105785" cy="109869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 Trek</a:t>
            </a:r>
          </a:p>
          <a:p>
            <a:pPr algn="ctr"/>
            <a:endParaRPr lang="cs-CZ" dirty="0"/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9FC4F5A8-76F2-4DD7-90DD-BFCE2BA4E140}"/>
              </a:ext>
            </a:extLst>
          </p:cNvPr>
          <p:cNvSpPr/>
          <p:nvPr/>
        </p:nvSpPr>
        <p:spPr>
          <a:xfrm>
            <a:off x="290622" y="2073350"/>
            <a:ext cx="1275908" cy="12456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 Wars</a:t>
            </a:r>
            <a:endParaRPr lang="cs-CZ" dirty="0"/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F1F92108-2CE5-44B2-89B5-0B7ABC98FA77}"/>
              </a:ext>
            </a:extLst>
          </p:cNvPr>
          <p:cNvSpPr/>
          <p:nvPr/>
        </p:nvSpPr>
        <p:spPr>
          <a:xfrm>
            <a:off x="290622" y="3501656"/>
            <a:ext cx="1275907" cy="126881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 of the Worlds</a:t>
            </a:r>
            <a:endParaRPr lang="cs-CZ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7C85B00-B7BA-4919-B6DB-6F50CBEC18C2}"/>
              </a:ext>
            </a:extLst>
          </p:cNvPr>
          <p:cNvCxnSpPr>
            <a:cxnSpLocks/>
            <a:stCxn id="4" idx="3"/>
            <a:endCxn id="3" idx="0"/>
          </p:cNvCxnSpPr>
          <p:nvPr/>
        </p:nvCxnSpPr>
        <p:spPr>
          <a:xfrm>
            <a:off x="1396407" y="1321982"/>
            <a:ext cx="4720856" cy="3667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1F46F21-4660-40DB-9DEF-3E1047A341F0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 flipV="1">
            <a:off x="1566530" y="2430367"/>
            <a:ext cx="3437859" cy="2658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AE3E3D8-8E16-4964-8111-F3C0C09C1B45}"/>
              </a:ext>
            </a:extLst>
          </p:cNvPr>
          <p:cNvCxnSpPr>
            <a:cxnSpLocks/>
            <a:stCxn id="8" idx="3"/>
            <a:endCxn id="3" idx="2"/>
          </p:cNvCxnSpPr>
          <p:nvPr/>
        </p:nvCxnSpPr>
        <p:spPr>
          <a:xfrm flipV="1">
            <a:off x="1566529" y="3172047"/>
            <a:ext cx="4550734" cy="9640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91290"/>
      </p:ext>
    </p:extLst>
  </p:cSld>
  <p:clrMapOvr>
    <a:masterClrMapping/>
  </p:clrMapOvr>
</p:sld>
</file>

<file path=ppt/theme/theme1.xml><?xml version="1.0" encoding="utf-8"?>
<a:theme xmlns:a="http://schemas.openxmlformats.org/drawingml/2006/main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1806</Words>
  <Application>Microsoft Office PowerPoint</Application>
  <PresentationFormat>On-screen Show (16:9)</PresentationFormat>
  <Paragraphs>280</Paragraphs>
  <Slides>46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Wingdings</vt:lpstr>
      <vt:lpstr>Montserrat</vt:lpstr>
      <vt:lpstr>Calibri</vt:lpstr>
      <vt:lpstr>Karla</vt:lpstr>
      <vt:lpstr>Arvirargus template</vt:lpstr>
      <vt:lpstr>Elasticsearch #2 Searching</vt:lpstr>
      <vt:lpstr>Cluster search</vt:lpstr>
      <vt:lpstr>Cluster search phases</vt:lpstr>
      <vt:lpstr>Search API</vt:lpstr>
      <vt:lpstr>Search API options</vt:lpstr>
      <vt:lpstr>Exercise #1</vt:lpstr>
      <vt:lpstr>Analyzer</vt:lpstr>
      <vt:lpstr>Analyze example</vt:lpstr>
      <vt:lpstr>Search concept – inverted index</vt:lpstr>
      <vt:lpstr>Analyze</vt:lpstr>
      <vt:lpstr>Text datatype mapping</vt:lpstr>
      <vt:lpstr>FieldData</vt:lpstr>
      <vt:lpstr>Mapping #2 – dynamic mapping</vt:lpstr>
      <vt:lpstr>Mapping #2 – index templates</vt:lpstr>
      <vt:lpstr>Mapping is important!</vt:lpstr>
      <vt:lpstr>Merging</vt:lpstr>
      <vt:lpstr>Relevance scoring</vt:lpstr>
      <vt:lpstr>Queries</vt:lpstr>
      <vt:lpstr>INSTRUCTIONS FOR USE</vt:lpstr>
      <vt:lpstr>HELLO!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OR USE DIAGRAMS TO EXPLAIN COMPLEX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ANDROID PROJECT</vt:lpstr>
      <vt:lpstr>IPHONE PROJECT</vt:lpstr>
      <vt:lpstr>TABLET PROJECT</vt:lpstr>
      <vt:lpstr>DESKTOP PROJECT</vt:lpstr>
      <vt:lpstr>THANKS!</vt:lpstr>
      <vt:lpstr>CREDITS</vt:lpstr>
      <vt:lpstr>PRESENTATION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KuceraJan</dc:creator>
  <cp:lastModifiedBy>Jan Kucera</cp:lastModifiedBy>
  <cp:revision>73</cp:revision>
  <dcterms:modified xsi:type="dcterms:W3CDTF">2017-11-08T21:55:04Z</dcterms:modified>
</cp:coreProperties>
</file>