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86" r:id="rId3"/>
    <p:sldId id="288" r:id="rId4"/>
    <p:sldId id="287" r:id="rId5"/>
    <p:sldId id="289" r:id="rId6"/>
    <p:sldId id="290" r:id="rId7"/>
    <p:sldId id="297" r:id="rId8"/>
    <p:sldId id="294" r:id="rId9"/>
    <p:sldId id="308" r:id="rId10"/>
    <p:sldId id="292" r:id="rId11"/>
    <p:sldId id="299" r:id="rId12"/>
    <p:sldId id="295" r:id="rId13"/>
    <p:sldId id="298" r:id="rId14"/>
    <p:sldId id="300" r:id="rId15"/>
    <p:sldId id="293" r:id="rId16"/>
    <p:sldId id="301" r:id="rId17"/>
    <p:sldId id="303" r:id="rId18"/>
    <p:sldId id="302" r:id="rId19"/>
    <p:sldId id="304" r:id="rId20"/>
    <p:sldId id="305" r:id="rId21"/>
    <p:sldId id="306" r:id="rId22"/>
    <p:sldId id="307" r:id="rId23"/>
    <p:sldId id="291" r:id="rId24"/>
  </p:sldIdLst>
  <p:sldSz cx="9144000" cy="5143500" type="screen16x9"/>
  <p:notesSz cx="6858000" cy="9144000"/>
  <p:embeddedFontLst>
    <p:embeddedFont>
      <p:font typeface="Montserrat" panose="020B0604020202020204" charset="-18"/>
      <p:regular r:id="rId26"/>
      <p:bold r:id="rId27"/>
      <p:italic r:id="rId28"/>
      <p:boldItalic r:id="rId29"/>
    </p:embeddedFont>
    <p:embeddedFont>
      <p:font typeface="Karla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15E2594-970B-4875-ABA9-BA30D93EC117}">
          <p14:sldIdLst>
            <p14:sldId id="256"/>
            <p14:sldId id="286"/>
            <p14:sldId id="288"/>
            <p14:sldId id="287"/>
            <p14:sldId id="289"/>
            <p14:sldId id="290"/>
            <p14:sldId id="297"/>
            <p14:sldId id="294"/>
            <p14:sldId id="308"/>
            <p14:sldId id="292"/>
            <p14:sldId id="299"/>
            <p14:sldId id="295"/>
            <p14:sldId id="298"/>
            <p14:sldId id="300"/>
            <p14:sldId id="293"/>
            <p14:sldId id="301"/>
            <p14:sldId id="303"/>
            <p14:sldId id="302"/>
            <p14:sldId id="304"/>
            <p14:sldId id="305"/>
            <p14:sldId id="306"/>
            <p14:sldId id="307"/>
            <p14:sldId id="291"/>
          </p14:sldIdLst>
        </p14:section>
        <p14:section name="Untitled Section" id="{81BD031F-4002-4ACE-A9B4-0487939A358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CBF7AC-330C-4F8A-A34B-CC36BAA0E518}">
  <a:tblStyle styleId="{87CBF7AC-330C-4F8A-A34B-CC36BAA0E5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9477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blog/every-shard-deserves-a-hom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ucene.apache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-CZ" dirty="0">
                <a:solidFill>
                  <a:schemeClr val="tx1"/>
                </a:solidFill>
              </a:rPr>
              <a:t>E</a:t>
            </a:r>
            <a:r>
              <a:rPr lang="en-GB" dirty="0" err="1">
                <a:solidFill>
                  <a:schemeClr val="tx1"/>
                </a:solidFill>
              </a:rPr>
              <a:t>lasticsearch</a:t>
            </a:r>
            <a:endParaRPr lang="en" dirty="0">
              <a:solidFill>
                <a:schemeClr val="tx1"/>
              </a:solidFill>
            </a:endParaRPr>
          </a:p>
        </p:txBody>
      </p:sp>
      <p:grpSp>
        <p:nvGrpSpPr>
          <p:cNvPr id="66" name="Shape 66"/>
          <p:cNvGrpSpPr/>
          <p:nvPr/>
        </p:nvGrpSpPr>
        <p:grpSpPr>
          <a:xfrm>
            <a:off x="736162" y="3175950"/>
            <a:ext cx="502625" cy="446586"/>
            <a:chOff x="5292575" y="3681900"/>
            <a:chExt cx="420150" cy="373275"/>
          </a:xfrm>
        </p:grpSpPr>
        <p:sp>
          <p:nvSpPr>
            <p:cNvPr id="67" name="Shape 6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69AE-79B3-4ACF-9A6F-82D7B947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50" y="175043"/>
            <a:ext cx="7231592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Clustering and shards</a:t>
            </a:r>
            <a:endParaRPr lang="cs-CZ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BE9AA-63B2-4F8A-A34F-BDF353888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977" y="2256003"/>
            <a:ext cx="5759386" cy="258788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7B161-2B3C-4D9D-B9CE-3130F4364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949" y="815521"/>
            <a:ext cx="7231593" cy="4206421"/>
          </a:xfrm>
        </p:spPr>
        <p:txBody>
          <a:bodyPr/>
          <a:lstStyle/>
          <a:p>
            <a:r>
              <a:rPr lang="cs-CZ" dirty="0">
                <a:hlinkClick r:id="rId3"/>
              </a:rPr>
              <a:t>https://www.elastic.co/blog/every-shard-deserves-a-home</a:t>
            </a:r>
            <a:endParaRPr lang="cs-CZ" dirty="0"/>
          </a:p>
          <a:p>
            <a:r>
              <a:rPr lang="en-GB" dirty="0"/>
              <a:t>1. Index request to Node 1</a:t>
            </a:r>
          </a:p>
          <a:p>
            <a:r>
              <a:rPr lang="en-GB" dirty="0"/>
              <a:t>2. Request routed to corresponding primary shard (P0)</a:t>
            </a:r>
          </a:p>
          <a:p>
            <a:r>
              <a:rPr lang="en-GB" dirty="0"/>
              <a:t>3. Request send to replicas once primary is indexed</a:t>
            </a:r>
          </a:p>
          <a:p>
            <a:r>
              <a:rPr lang="en-GB" dirty="0"/>
              <a:t>4. Returning success to Node 1</a:t>
            </a:r>
          </a:p>
        </p:txBody>
      </p:sp>
    </p:spTree>
    <p:extLst>
      <p:ext uri="{BB962C8B-B14F-4D97-AF65-F5344CB8AC3E}">
        <p14:creationId xmlns:p14="http://schemas.microsoft.com/office/powerpoint/2010/main" val="306967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9364-34DC-406C-9F31-FA442139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36" y="92514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Cluster health status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19761-3D8E-4D74-9EA3-2A4EEB335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336" y="578214"/>
            <a:ext cx="7596913" cy="36535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Health is determined by the “worst” shard status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Red – at least one index is not complete(shards missing)</a:t>
            </a:r>
          </a:p>
          <a:p>
            <a:pPr>
              <a:lnSpc>
                <a:spcPct val="150000"/>
              </a:lnSpc>
            </a:pPr>
            <a:r>
              <a:rPr lang="en-GB" dirty="0"/>
              <a:t>Yellow – all primary shards allocated some replicas are not</a:t>
            </a:r>
          </a:p>
          <a:p>
            <a:pPr>
              <a:lnSpc>
                <a:spcPct val="150000"/>
              </a:lnSpc>
            </a:pPr>
            <a:r>
              <a:rPr lang="en-GB" dirty="0"/>
              <a:t>Green – all shards are allocated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GET /_cluster/</a:t>
            </a:r>
            <a:r>
              <a:rPr lang="en-GB" dirty="0" err="1"/>
              <a:t>health?wait_for_status</a:t>
            </a:r>
            <a:r>
              <a:rPr lang="en-GB" dirty="0"/>
              <a:t>=yellow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2006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1C4B-0426-41C4-BE73-4DC66128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50" y="167786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Exercise #2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788FF-E466-43C0-95F8-F867E24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950" y="888092"/>
            <a:ext cx="5324100" cy="2255700"/>
          </a:xfrm>
        </p:spPr>
        <p:txBody>
          <a:bodyPr/>
          <a:lstStyle/>
          <a:p>
            <a:r>
              <a:rPr lang="en-GB" dirty="0"/>
              <a:t>Run another elastic in your machine</a:t>
            </a:r>
          </a:p>
          <a:p>
            <a:r>
              <a:rPr lang="en-GB" dirty="0"/>
              <a:t>Watch shard distribution when 3</a:t>
            </a:r>
            <a:r>
              <a:rPr lang="en-GB" baseline="30000" dirty="0"/>
              <a:t>rd</a:t>
            </a:r>
            <a:r>
              <a:rPr lang="en-GB" dirty="0"/>
              <a:t> node appears</a:t>
            </a:r>
          </a:p>
          <a:p>
            <a:r>
              <a:rPr lang="en-GB" dirty="0"/>
              <a:t>Shutdown 2</a:t>
            </a:r>
            <a:r>
              <a:rPr lang="en-GB" baseline="30000" dirty="0"/>
              <a:t>nd</a:t>
            </a:r>
            <a:r>
              <a:rPr lang="en-GB" dirty="0"/>
              <a:t> and 3</a:t>
            </a:r>
            <a:r>
              <a:rPr lang="en-GB" baseline="30000" dirty="0"/>
              <a:t>rd</a:t>
            </a:r>
            <a:r>
              <a:rPr lang="en-GB" dirty="0"/>
              <a:t> node</a:t>
            </a:r>
          </a:p>
          <a:p>
            <a:endParaRPr lang="en-GB" dirty="0"/>
          </a:p>
          <a:p>
            <a:r>
              <a:rPr lang="en-GB" dirty="0"/>
              <a:t>Increase # of replicas</a:t>
            </a:r>
          </a:p>
          <a:p>
            <a:r>
              <a:rPr lang="en-GB" dirty="0"/>
              <a:t>Shutdown 2</a:t>
            </a:r>
            <a:r>
              <a:rPr lang="en-GB" baseline="30000" dirty="0"/>
              <a:t>nd</a:t>
            </a:r>
            <a:r>
              <a:rPr lang="en-GB" dirty="0"/>
              <a:t> and 3</a:t>
            </a:r>
            <a:r>
              <a:rPr lang="en-GB" baseline="30000" dirty="0"/>
              <a:t>rd</a:t>
            </a:r>
            <a:r>
              <a:rPr lang="en-GB" dirty="0"/>
              <a:t> node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383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6370-95CA-45CF-B370-3063C472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31" y="99603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Node types</a:t>
            </a:r>
            <a:endParaRPr lang="cs-CZ" dirty="0">
              <a:solidFill>
                <a:schemeClr val="tx1"/>
              </a:solidFill>
            </a:endParaRPr>
          </a:p>
        </p:txBody>
      </p:sp>
      <p:pic>
        <p:nvPicPr>
          <p:cNvPr id="4" name="Picture 2" descr="http://www.cubrid.org/files/attach/images/220547/202/651/nhn_nelo2_elasticsearch_topologies.png">
            <a:extLst>
              <a:ext uri="{FF2B5EF4-FFF2-40B4-BE49-F238E27FC236}">
                <a16:creationId xmlns:a16="http://schemas.microsoft.com/office/drawing/2014/main" id="{84B63196-72D8-44B8-A267-5E8154DB8D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79" y="0"/>
            <a:ext cx="5816302" cy="30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24782-2AFC-4958-BFAD-D3A45842E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33842"/>
            <a:ext cx="4160874" cy="4683200"/>
          </a:xfrm>
        </p:spPr>
        <p:txBody>
          <a:bodyPr/>
          <a:lstStyle/>
          <a:p>
            <a:r>
              <a:rPr lang="cs-CZ" sz="1600" b="1" dirty="0"/>
              <a:t>Data node </a:t>
            </a:r>
            <a:r>
              <a:rPr lang="cs-CZ" sz="1600" dirty="0"/>
              <a:t>– </a:t>
            </a:r>
            <a:r>
              <a:rPr lang="en-US" sz="1600" dirty="0"/>
              <a:t>storage for Lucene documents.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cs-CZ" sz="1600" b="1" dirty="0" err="1"/>
              <a:t>Search</a:t>
            </a:r>
            <a:r>
              <a:rPr lang="en-GB" sz="1600" b="1" dirty="0"/>
              <a:t>/coordinating</a:t>
            </a:r>
            <a:r>
              <a:rPr lang="cs-CZ" sz="1600" b="1" dirty="0"/>
              <a:t> node </a:t>
            </a:r>
            <a:r>
              <a:rPr lang="cs-CZ" sz="1600" dirty="0"/>
              <a:t>– </a:t>
            </a:r>
            <a:r>
              <a:rPr lang="en-US" sz="1600" dirty="0"/>
              <a:t>do not store any data, takes care of requesting other nodes and aggregation of search results</a:t>
            </a:r>
          </a:p>
          <a:p>
            <a:r>
              <a:rPr lang="en-US" sz="1600" b="1" dirty="0"/>
              <a:t>Ingest node</a:t>
            </a:r>
            <a:r>
              <a:rPr lang="en-US" sz="1600" dirty="0"/>
              <a:t> – provides pre-processing pipeline for documents</a:t>
            </a:r>
          </a:p>
          <a:p>
            <a:r>
              <a:rPr lang="cs-CZ" sz="1600" b="1" dirty="0"/>
              <a:t>Master node</a:t>
            </a:r>
            <a:r>
              <a:rPr lang="cs-CZ" sz="1600" dirty="0"/>
              <a:t> – </a:t>
            </a:r>
            <a:r>
              <a:rPr lang="en-US" sz="1600" dirty="0"/>
              <a:t>routes documents for indexing, rebalancing index, handles recovery</a:t>
            </a:r>
          </a:p>
          <a:p>
            <a:r>
              <a:rPr lang="cs-CZ" sz="1600" b="1" dirty="0" err="1"/>
              <a:t>Tribe</a:t>
            </a:r>
            <a:r>
              <a:rPr lang="en-GB" sz="1600" b="1" dirty="0"/>
              <a:t>/Cross cluster</a:t>
            </a:r>
            <a:r>
              <a:rPr lang="cs-CZ" sz="1600" dirty="0"/>
              <a:t> – </a:t>
            </a:r>
            <a:r>
              <a:rPr lang="en-US" sz="1600" dirty="0"/>
              <a:t>“clustered clusters”. Client with ability of searching </a:t>
            </a:r>
            <a:r>
              <a:rPr lang="en-US" sz="1600" dirty="0" err="1"/>
              <a:t>amongs</a:t>
            </a:r>
            <a:r>
              <a:rPr lang="en-US" sz="1600" dirty="0"/>
              <a:t> multiple clusters</a:t>
            </a:r>
          </a:p>
          <a:p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77304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6370-95CA-45CF-B370-3063C472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31" y="99603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Node type configuration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24782-2AFC-4958-BFAD-D3A45842E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33842"/>
            <a:ext cx="7428614" cy="4683200"/>
          </a:xfrm>
        </p:spPr>
        <p:txBody>
          <a:bodyPr/>
          <a:lstStyle/>
          <a:p>
            <a:pPr>
              <a:buNone/>
            </a:pPr>
            <a:endParaRPr lang="en-GB" sz="1600" dirty="0"/>
          </a:p>
          <a:p>
            <a:pPr>
              <a:buNone/>
            </a:pPr>
            <a:r>
              <a:rPr lang="en-GB" sz="1600" dirty="0"/>
              <a:t>Configuration in </a:t>
            </a:r>
            <a:r>
              <a:rPr lang="en-GB" sz="1600" dirty="0" err="1"/>
              <a:t>elasticsearch.yml</a:t>
            </a:r>
            <a:endParaRPr lang="en-GB" sz="1600" dirty="0"/>
          </a:p>
          <a:p>
            <a:pPr>
              <a:buNone/>
            </a:pPr>
            <a:endParaRPr lang="en-GB" sz="1600" dirty="0"/>
          </a:p>
          <a:p>
            <a:pPr>
              <a:buNone/>
            </a:pPr>
            <a:r>
              <a:rPr lang="cs-CZ" sz="1600" dirty="0" err="1"/>
              <a:t>node.master</a:t>
            </a:r>
            <a:r>
              <a:rPr lang="cs-CZ" sz="1600" dirty="0"/>
              <a:t>: </a:t>
            </a:r>
            <a:r>
              <a:rPr lang="cs-CZ" sz="1600" dirty="0" err="1"/>
              <a:t>false</a:t>
            </a:r>
            <a:r>
              <a:rPr lang="cs-CZ" sz="1600" dirty="0"/>
              <a:t> </a:t>
            </a:r>
          </a:p>
          <a:p>
            <a:pPr>
              <a:buNone/>
            </a:pPr>
            <a:r>
              <a:rPr lang="cs-CZ" sz="1600" dirty="0" err="1"/>
              <a:t>node.data</a:t>
            </a:r>
            <a:r>
              <a:rPr lang="cs-CZ" sz="1600" dirty="0"/>
              <a:t>: </a:t>
            </a:r>
            <a:r>
              <a:rPr lang="en-GB" sz="1600" dirty="0"/>
              <a:t>true</a:t>
            </a:r>
            <a:r>
              <a:rPr lang="cs-CZ" sz="1600" dirty="0"/>
              <a:t> </a:t>
            </a:r>
          </a:p>
          <a:p>
            <a:pPr>
              <a:buNone/>
            </a:pPr>
            <a:r>
              <a:rPr lang="cs-CZ" sz="1600" dirty="0" err="1"/>
              <a:t>node.ingest</a:t>
            </a:r>
            <a:r>
              <a:rPr lang="cs-CZ" sz="1600" dirty="0"/>
              <a:t>: </a:t>
            </a:r>
            <a:r>
              <a:rPr lang="en-GB" sz="1600" dirty="0"/>
              <a:t>false</a:t>
            </a:r>
            <a:endParaRPr lang="cs-CZ" sz="1600" dirty="0"/>
          </a:p>
          <a:p>
            <a:pPr>
              <a:buNone/>
            </a:pPr>
            <a:r>
              <a:rPr lang="cs-CZ" sz="1600" dirty="0" err="1"/>
              <a:t>search.remote.connect</a:t>
            </a:r>
            <a:r>
              <a:rPr lang="cs-CZ" sz="1600" dirty="0"/>
              <a:t>: </a:t>
            </a:r>
            <a:r>
              <a:rPr lang="cs-CZ" sz="1600" dirty="0" err="1"/>
              <a:t>false</a:t>
            </a:r>
            <a:r>
              <a:rPr lang="cs-CZ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102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4B7F-04BB-48C5-9FF0-3D095D72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9" y="131500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Mapping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7D34-BCA4-417F-99D9-AF69B6FE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179" y="617201"/>
            <a:ext cx="8233078" cy="3751600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GB" sz="1800" dirty="0"/>
              <a:t>Every index has mapping (similar to DB schema)</a:t>
            </a:r>
          </a:p>
          <a:p>
            <a:pPr marL="342900" indent="-342900">
              <a:lnSpc>
                <a:spcPct val="150000"/>
              </a:lnSpc>
            </a:pPr>
            <a:r>
              <a:rPr lang="en-GB" sz="1800" dirty="0"/>
              <a:t>By default index has dynamic mapping </a:t>
            </a:r>
          </a:p>
          <a:p>
            <a:pPr lvl="8">
              <a:lnSpc>
                <a:spcPct val="150000"/>
              </a:lnSpc>
              <a:buNone/>
            </a:pPr>
            <a:r>
              <a:rPr lang="en-GB" sz="1800" dirty="0"/>
              <a:t>	new fields can be added on the fly</a:t>
            </a:r>
          </a:p>
          <a:p>
            <a:pPr lvl="8">
              <a:lnSpc>
                <a:spcPct val="150000"/>
              </a:lnSpc>
              <a:buNone/>
            </a:pPr>
            <a:r>
              <a:rPr lang="en-GB" sz="1800" dirty="0"/>
              <a:t>	limiting is possible (max fields, depth etc)</a:t>
            </a:r>
          </a:p>
          <a:p>
            <a:pPr lvl="8">
              <a:lnSpc>
                <a:spcPct val="150000"/>
              </a:lnSpc>
              <a:buNone/>
            </a:pPr>
            <a:r>
              <a:rPr lang="en-GB" sz="1800" dirty="0"/>
              <a:t>	explicit mapping is also possible</a:t>
            </a:r>
          </a:p>
          <a:p>
            <a:pPr marL="342900" indent="-342900">
              <a:lnSpc>
                <a:spcPct val="150000"/>
              </a:lnSpc>
            </a:pPr>
            <a:r>
              <a:rPr lang="en-GB" sz="1800" dirty="0"/>
              <a:t>Mappings can be changed during time (only add/remove)</a:t>
            </a:r>
          </a:p>
          <a:p>
            <a:pPr marL="342900" indent="-342900">
              <a:lnSpc>
                <a:spcPct val="150000"/>
              </a:lnSpc>
            </a:pPr>
            <a:r>
              <a:rPr lang="en-GB" sz="1800" u="sng" dirty="0"/>
              <a:t>Fields are shared across multiple index types</a:t>
            </a:r>
            <a:r>
              <a:rPr lang="en-GB" sz="1800" dirty="0"/>
              <a:t>!!</a:t>
            </a:r>
          </a:p>
          <a:p>
            <a:pPr marL="342900" indent="-342900">
              <a:lnSpc>
                <a:spcPct val="150000"/>
              </a:lnSpc>
            </a:pPr>
            <a:r>
              <a:rPr lang="en-GB" sz="1800" dirty="0"/>
              <a:t>Types will be deprecated (6.0.0+) and deleted in the future (7.0.0+)</a:t>
            </a:r>
          </a:p>
          <a:p>
            <a:pPr marL="342900" indent="-342900">
              <a:lnSpc>
                <a:spcPct val="150000"/>
              </a:lnSpc>
            </a:pPr>
            <a:endParaRPr lang="en-GB" sz="1800" dirty="0"/>
          </a:p>
          <a:p>
            <a:pPr marL="342900" indent="-342900">
              <a:lnSpc>
                <a:spcPct val="150000"/>
              </a:lnSpc>
            </a:pP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2703697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4B7F-04BB-48C5-9FF0-3D095D72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9" y="131500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Default fields (meta-fields)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7D34-BCA4-417F-99D9-AF69B6FE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179" y="617200"/>
            <a:ext cx="8233078" cy="4526299"/>
          </a:xfrm>
        </p:spPr>
        <p:txBody>
          <a:bodyPr/>
          <a:lstStyle/>
          <a:p>
            <a:pPr marL="342900" indent="-342900"/>
            <a:r>
              <a:rPr lang="en-GB" sz="1800" dirty="0"/>
              <a:t>_index- virtual field containing name of index</a:t>
            </a:r>
          </a:p>
          <a:p>
            <a:pPr marL="342900" indent="-342900"/>
            <a:r>
              <a:rPr lang="en-GB" sz="1800" dirty="0"/>
              <a:t>_type – index type, used in searching by type</a:t>
            </a:r>
          </a:p>
          <a:p>
            <a:pPr marL="342900" indent="-342900"/>
            <a:r>
              <a:rPr lang="en-GB" sz="1800" dirty="0"/>
              <a:t>_id unique identification in index (_</a:t>
            </a:r>
            <a:r>
              <a:rPr lang="en-GB" sz="1800" dirty="0" err="1"/>
              <a:t>uid</a:t>
            </a:r>
            <a:r>
              <a:rPr lang="en-GB" sz="1800" dirty="0"/>
              <a:t> compose type and id)</a:t>
            </a:r>
          </a:p>
          <a:p>
            <a:pPr marL="342900" indent="-342900"/>
            <a:r>
              <a:rPr lang="en-GB" sz="1800" dirty="0"/>
              <a:t>_source – original JSON representing document</a:t>
            </a:r>
          </a:p>
          <a:p>
            <a:pPr marL="342900" indent="-342900"/>
            <a:r>
              <a:rPr lang="en-GB" sz="1800" dirty="0"/>
              <a:t>_size – size of _source in bytes</a:t>
            </a:r>
          </a:p>
          <a:p>
            <a:pPr marL="342900" indent="-342900"/>
            <a:r>
              <a:rPr lang="en-GB" sz="1800" dirty="0"/>
              <a:t>_all – “catch all” field that indexes all values from all fields</a:t>
            </a:r>
          </a:p>
          <a:p>
            <a:pPr marL="342900" indent="-342900"/>
            <a:r>
              <a:rPr lang="en-GB" sz="1800" dirty="0"/>
              <a:t>_</a:t>
            </a:r>
            <a:r>
              <a:rPr lang="en-GB" sz="1800" dirty="0" err="1"/>
              <a:t>field_names</a:t>
            </a:r>
            <a:r>
              <a:rPr lang="en-GB" sz="1800" dirty="0"/>
              <a:t> – all document fields that does have non-null value</a:t>
            </a:r>
          </a:p>
          <a:p>
            <a:pPr marL="342900" indent="-342900"/>
            <a:r>
              <a:rPr lang="en-GB" sz="1800" dirty="0"/>
              <a:t>_parent – creates parent-child relationship between two types</a:t>
            </a:r>
          </a:p>
          <a:p>
            <a:pPr marL="342900" indent="-342900"/>
            <a:r>
              <a:rPr lang="en-GB" sz="1800" dirty="0"/>
              <a:t>_routing – custom routing value which directs document to shard</a:t>
            </a:r>
          </a:p>
          <a:p>
            <a:pPr marL="342900" indent="-342900"/>
            <a:r>
              <a:rPr lang="en-GB" sz="1800" dirty="0"/>
              <a:t>_meta – application specific field (</a:t>
            </a:r>
          </a:p>
        </p:txBody>
      </p:sp>
    </p:spTree>
    <p:extLst>
      <p:ext uri="{BB962C8B-B14F-4D97-AF65-F5344CB8AC3E}">
        <p14:creationId xmlns:p14="http://schemas.microsoft.com/office/powerpoint/2010/main" val="3652560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4B7F-04BB-48C5-9FF0-3D095D72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9" y="131500"/>
            <a:ext cx="5324100" cy="485700"/>
          </a:xfrm>
        </p:spPr>
        <p:txBody>
          <a:bodyPr/>
          <a:lstStyle/>
          <a:p>
            <a:r>
              <a:rPr lang="cs-CZ" dirty="0" err="1">
                <a:solidFill>
                  <a:schemeClr val="tx1"/>
                </a:solidFill>
              </a:rPr>
              <a:t>Core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err="1">
                <a:solidFill>
                  <a:schemeClr val="tx1"/>
                </a:solidFill>
              </a:rPr>
              <a:t>datatypes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7D34-BCA4-417F-99D9-AF69B6FE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179" y="617201"/>
            <a:ext cx="8233078" cy="3751600"/>
          </a:xfrm>
        </p:spPr>
        <p:txBody>
          <a:bodyPr/>
          <a:lstStyle/>
          <a:p>
            <a:pPr marL="342900" indent="-342900"/>
            <a:r>
              <a:rPr lang="en-GB" sz="1800" dirty="0"/>
              <a:t>S</a:t>
            </a:r>
            <a:r>
              <a:rPr lang="cs-CZ" sz="1800" dirty="0" err="1"/>
              <a:t>tring</a:t>
            </a:r>
            <a:endParaRPr lang="cs-CZ" sz="1800" dirty="0"/>
          </a:p>
          <a:p>
            <a:pPr lvl="8">
              <a:buNone/>
            </a:pPr>
            <a:r>
              <a:rPr lang="en-GB" sz="1800" dirty="0"/>
              <a:t>	</a:t>
            </a:r>
            <a:r>
              <a:rPr lang="cs-CZ" sz="1800" dirty="0"/>
              <a:t>text and </a:t>
            </a:r>
            <a:r>
              <a:rPr lang="cs-CZ" sz="1800" dirty="0" err="1"/>
              <a:t>keyword</a:t>
            </a:r>
            <a:r>
              <a:rPr lang="cs-CZ" sz="1800" dirty="0"/>
              <a:t> </a:t>
            </a:r>
          </a:p>
          <a:p>
            <a:pPr marL="342900" indent="-342900"/>
            <a:r>
              <a:rPr lang="cs-CZ" sz="1800" dirty="0" err="1"/>
              <a:t>Numeric</a:t>
            </a:r>
            <a:r>
              <a:rPr lang="cs-CZ" sz="1800" dirty="0"/>
              <a:t> </a:t>
            </a:r>
            <a:r>
              <a:rPr lang="cs-CZ" sz="1800" dirty="0" err="1"/>
              <a:t>datatypes</a:t>
            </a:r>
            <a:endParaRPr lang="cs-CZ" sz="1800" dirty="0"/>
          </a:p>
          <a:p>
            <a:pPr>
              <a:buNone/>
            </a:pPr>
            <a:r>
              <a:rPr lang="en-GB" sz="1800" dirty="0"/>
              <a:t>	</a:t>
            </a:r>
            <a:r>
              <a:rPr lang="cs-CZ" sz="1800" dirty="0"/>
              <a:t>long, </a:t>
            </a:r>
            <a:r>
              <a:rPr lang="cs-CZ" sz="1800" dirty="0" err="1"/>
              <a:t>integer</a:t>
            </a:r>
            <a:r>
              <a:rPr lang="cs-CZ" sz="1800" dirty="0"/>
              <a:t>, </a:t>
            </a:r>
            <a:r>
              <a:rPr lang="cs-CZ" sz="1800" dirty="0" err="1"/>
              <a:t>short</a:t>
            </a:r>
            <a:r>
              <a:rPr lang="cs-CZ" sz="1800" dirty="0"/>
              <a:t>, byte, double, </a:t>
            </a:r>
            <a:r>
              <a:rPr lang="cs-CZ" sz="1800" dirty="0" err="1"/>
              <a:t>float</a:t>
            </a:r>
            <a:r>
              <a:rPr lang="cs-CZ" sz="1800" dirty="0"/>
              <a:t>, </a:t>
            </a:r>
            <a:r>
              <a:rPr lang="cs-CZ" sz="1800" dirty="0" err="1"/>
              <a:t>half_float</a:t>
            </a:r>
            <a:r>
              <a:rPr lang="cs-CZ" sz="1800" dirty="0"/>
              <a:t>, </a:t>
            </a:r>
            <a:r>
              <a:rPr lang="cs-CZ" sz="1800" dirty="0" err="1"/>
              <a:t>scaled_float</a:t>
            </a:r>
            <a:r>
              <a:rPr lang="cs-CZ" sz="1800" dirty="0"/>
              <a:t> </a:t>
            </a:r>
          </a:p>
          <a:p>
            <a:pPr marL="342900" indent="-342900"/>
            <a:r>
              <a:rPr lang="cs-CZ" sz="1800" dirty="0" err="1"/>
              <a:t>Date</a:t>
            </a:r>
            <a:r>
              <a:rPr lang="cs-CZ" sz="1800" dirty="0"/>
              <a:t> </a:t>
            </a:r>
            <a:r>
              <a:rPr lang="cs-CZ" sz="1800" dirty="0" err="1"/>
              <a:t>datatype</a:t>
            </a:r>
            <a:endParaRPr lang="cs-CZ" sz="1800" dirty="0"/>
          </a:p>
          <a:p>
            <a:pPr>
              <a:buNone/>
            </a:pPr>
            <a:r>
              <a:rPr lang="en-GB" sz="1800" dirty="0"/>
              <a:t>	</a:t>
            </a:r>
            <a:r>
              <a:rPr lang="cs-CZ" sz="1800" dirty="0" err="1"/>
              <a:t>date</a:t>
            </a:r>
            <a:r>
              <a:rPr lang="cs-CZ" sz="1800" dirty="0"/>
              <a:t> </a:t>
            </a:r>
          </a:p>
          <a:p>
            <a:pPr marL="342900" indent="-342900"/>
            <a:r>
              <a:rPr lang="cs-CZ" sz="1800" dirty="0" err="1"/>
              <a:t>Boolean</a:t>
            </a:r>
            <a:r>
              <a:rPr lang="cs-CZ" sz="1800" dirty="0"/>
              <a:t> </a:t>
            </a:r>
            <a:r>
              <a:rPr lang="cs-CZ" sz="1800" dirty="0" err="1"/>
              <a:t>datatype</a:t>
            </a:r>
            <a:endParaRPr lang="cs-CZ" sz="1800" dirty="0"/>
          </a:p>
          <a:p>
            <a:pPr>
              <a:buNone/>
            </a:pPr>
            <a:r>
              <a:rPr lang="en-GB" sz="1800" dirty="0"/>
              <a:t>	</a:t>
            </a:r>
            <a:r>
              <a:rPr lang="cs-CZ" sz="1800" dirty="0" err="1"/>
              <a:t>boolean</a:t>
            </a:r>
            <a:r>
              <a:rPr lang="cs-CZ" sz="1800" dirty="0"/>
              <a:t> </a:t>
            </a:r>
          </a:p>
          <a:p>
            <a:pPr marL="342900" indent="-342900"/>
            <a:r>
              <a:rPr lang="cs-CZ" sz="1800" dirty="0"/>
              <a:t>Binary </a:t>
            </a:r>
            <a:r>
              <a:rPr lang="cs-CZ" sz="1800" dirty="0" err="1"/>
              <a:t>datatype</a:t>
            </a:r>
            <a:endParaRPr lang="cs-CZ" sz="1800" dirty="0"/>
          </a:p>
          <a:p>
            <a:pPr>
              <a:buNone/>
            </a:pPr>
            <a:r>
              <a:rPr lang="en-GB" sz="1800" dirty="0"/>
              <a:t>	</a:t>
            </a:r>
            <a:r>
              <a:rPr lang="cs-CZ" sz="1800" dirty="0" err="1"/>
              <a:t>binary</a:t>
            </a:r>
            <a:r>
              <a:rPr lang="cs-CZ" sz="1800" dirty="0"/>
              <a:t> </a:t>
            </a:r>
            <a:endParaRPr lang="en-GB" sz="1800" dirty="0"/>
          </a:p>
          <a:p>
            <a:pPr marL="342900" indent="-342900"/>
            <a:r>
              <a:rPr lang="cs-CZ" sz="1800" dirty="0" err="1"/>
              <a:t>Range</a:t>
            </a:r>
            <a:r>
              <a:rPr lang="cs-CZ" sz="1800" dirty="0"/>
              <a:t> </a:t>
            </a:r>
            <a:r>
              <a:rPr lang="cs-CZ" sz="1800" dirty="0" err="1"/>
              <a:t>datatypes</a:t>
            </a:r>
            <a:endParaRPr lang="cs-CZ" sz="1800" dirty="0"/>
          </a:p>
          <a:p>
            <a:pPr>
              <a:buNone/>
            </a:pPr>
            <a:r>
              <a:rPr lang="en-GB" sz="1800" dirty="0"/>
              <a:t>	</a:t>
            </a:r>
            <a:r>
              <a:rPr lang="cs-CZ" sz="1800" dirty="0" err="1"/>
              <a:t>integer_range</a:t>
            </a:r>
            <a:r>
              <a:rPr lang="cs-CZ" sz="1800" dirty="0"/>
              <a:t>, </a:t>
            </a:r>
            <a:r>
              <a:rPr lang="cs-CZ" sz="1800" dirty="0" err="1"/>
              <a:t>float_range</a:t>
            </a:r>
            <a:r>
              <a:rPr lang="cs-CZ" sz="1800" dirty="0"/>
              <a:t>, </a:t>
            </a:r>
            <a:r>
              <a:rPr lang="cs-CZ" sz="1800" dirty="0" err="1"/>
              <a:t>long_range</a:t>
            </a:r>
            <a:r>
              <a:rPr lang="cs-CZ" sz="1800" dirty="0"/>
              <a:t>, </a:t>
            </a:r>
            <a:r>
              <a:rPr lang="cs-CZ" sz="1800" dirty="0" err="1"/>
              <a:t>double_range</a:t>
            </a:r>
            <a:r>
              <a:rPr lang="cs-CZ" sz="1800" dirty="0"/>
              <a:t>, </a:t>
            </a:r>
            <a:r>
              <a:rPr lang="cs-CZ" sz="1800" dirty="0" err="1"/>
              <a:t>date_range</a:t>
            </a:r>
            <a:r>
              <a:rPr lang="cs-CZ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81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4B7F-04BB-48C5-9FF0-3D095D72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9" y="131500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</a:t>
            </a:r>
            <a:r>
              <a:rPr lang="cs-CZ" dirty="0" err="1">
                <a:solidFill>
                  <a:schemeClr val="tx1"/>
                </a:solidFill>
              </a:rPr>
              <a:t>atatypes</a:t>
            </a:r>
            <a:r>
              <a:rPr lang="en-GB" dirty="0">
                <a:solidFill>
                  <a:schemeClr val="tx1"/>
                </a:solidFill>
              </a:rPr>
              <a:t> settings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7D34-BCA4-417F-99D9-AF69B6FE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179" y="617201"/>
            <a:ext cx="8233078" cy="3751600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en-GB" sz="1800" dirty="0"/>
              <a:t>coerce – true (default)/false benevolent to different types</a:t>
            </a:r>
          </a:p>
          <a:p>
            <a:pPr marL="342900" indent="-342900">
              <a:lnSpc>
                <a:spcPct val="200000"/>
              </a:lnSpc>
            </a:pPr>
            <a:r>
              <a:rPr lang="en-GB" sz="1800" dirty="0"/>
              <a:t>boost – float type (1.0) for increase importance in searching</a:t>
            </a:r>
          </a:p>
          <a:p>
            <a:pPr marL="342900" indent="-342900">
              <a:lnSpc>
                <a:spcPct val="200000"/>
              </a:lnSpc>
            </a:pPr>
            <a:r>
              <a:rPr lang="en-GB" sz="1800" dirty="0" err="1"/>
              <a:t>include_in_all</a:t>
            </a:r>
            <a:r>
              <a:rPr lang="en-GB" sz="1800" dirty="0"/>
              <a:t> – true (default)/false – presence in _all field</a:t>
            </a:r>
          </a:p>
          <a:p>
            <a:pPr marL="342900" indent="-342900">
              <a:lnSpc>
                <a:spcPct val="200000"/>
              </a:lnSpc>
            </a:pPr>
            <a:r>
              <a:rPr lang="en-GB" sz="1800" dirty="0"/>
              <a:t>Index – true (default)/false – should this field be searched</a:t>
            </a:r>
          </a:p>
          <a:p>
            <a:pPr marL="342900" indent="-342900">
              <a:lnSpc>
                <a:spcPct val="200000"/>
              </a:lnSpc>
            </a:pPr>
            <a:r>
              <a:rPr lang="en-GB" sz="1800" dirty="0"/>
              <a:t>store – true/false (default)</a:t>
            </a:r>
          </a:p>
        </p:txBody>
      </p:sp>
    </p:spTree>
    <p:extLst>
      <p:ext uri="{BB962C8B-B14F-4D97-AF65-F5344CB8AC3E}">
        <p14:creationId xmlns:p14="http://schemas.microsoft.com/office/powerpoint/2010/main" val="666077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4B7F-04BB-48C5-9FF0-3D095D72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9" y="131500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</a:t>
            </a:r>
            <a:r>
              <a:rPr lang="cs-CZ" dirty="0" err="1">
                <a:solidFill>
                  <a:schemeClr val="tx1"/>
                </a:solidFill>
              </a:rPr>
              <a:t>atatypes</a:t>
            </a:r>
            <a:r>
              <a:rPr lang="en-GB" dirty="0">
                <a:solidFill>
                  <a:schemeClr val="tx1"/>
                </a:solidFill>
              </a:rPr>
              <a:t> settings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7D34-BCA4-417F-99D9-AF69B6FE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179" y="617201"/>
            <a:ext cx="8233078" cy="3751600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en-GB" sz="1800" dirty="0"/>
              <a:t>coerce – true (default)/false benevolent to different types</a:t>
            </a:r>
          </a:p>
          <a:p>
            <a:pPr marL="342900" indent="-342900">
              <a:lnSpc>
                <a:spcPct val="200000"/>
              </a:lnSpc>
            </a:pPr>
            <a:r>
              <a:rPr lang="en-GB" sz="1800" dirty="0"/>
              <a:t>boost – float type (1.0) for increase importance in searching</a:t>
            </a:r>
          </a:p>
          <a:p>
            <a:pPr marL="342900" indent="-342900">
              <a:lnSpc>
                <a:spcPct val="200000"/>
              </a:lnSpc>
            </a:pPr>
            <a:r>
              <a:rPr lang="en-GB" sz="1800" dirty="0" err="1"/>
              <a:t>include_in_all</a:t>
            </a:r>
            <a:r>
              <a:rPr lang="en-GB" sz="1800" dirty="0"/>
              <a:t> – true (default)/false – presence in _all field</a:t>
            </a:r>
          </a:p>
          <a:p>
            <a:pPr marL="342900" indent="-342900">
              <a:lnSpc>
                <a:spcPct val="200000"/>
              </a:lnSpc>
            </a:pPr>
            <a:r>
              <a:rPr lang="en-GB" sz="1800" dirty="0"/>
              <a:t>Index – true (default)/false – should this field be searched</a:t>
            </a:r>
          </a:p>
          <a:p>
            <a:pPr marL="342900" indent="-342900">
              <a:lnSpc>
                <a:spcPct val="200000"/>
              </a:lnSpc>
            </a:pPr>
            <a:r>
              <a:rPr lang="en-GB" sz="1800" dirty="0"/>
              <a:t>store – true/false (default)</a:t>
            </a:r>
          </a:p>
        </p:txBody>
      </p:sp>
    </p:spTree>
    <p:extLst>
      <p:ext uri="{BB962C8B-B14F-4D97-AF65-F5344CB8AC3E}">
        <p14:creationId xmlns:p14="http://schemas.microsoft.com/office/powerpoint/2010/main" val="128909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3" y="156309"/>
            <a:ext cx="7031665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Overview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1798-8269-4330-88E4-79A3F9A2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623" y="642009"/>
            <a:ext cx="7031665" cy="417808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cs-CZ" sz="1400" dirty="0">
                <a:solidFill>
                  <a:schemeClr val="tx1"/>
                </a:solidFill>
              </a:rPr>
              <a:t>Full-text </a:t>
            </a:r>
            <a:r>
              <a:rPr lang="cs-CZ" sz="1400" dirty="0" err="1">
                <a:solidFill>
                  <a:schemeClr val="tx1"/>
                </a:solidFill>
              </a:rPr>
              <a:t>search</a:t>
            </a:r>
            <a:r>
              <a:rPr lang="cs-CZ" sz="1400" dirty="0">
                <a:solidFill>
                  <a:schemeClr val="tx1"/>
                </a:solidFill>
              </a:rPr>
              <a:t> </a:t>
            </a:r>
            <a:r>
              <a:rPr lang="cs-CZ" sz="1400" dirty="0" err="1">
                <a:solidFill>
                  <a:schemeClr val="tx1"/>
                </a:solidFill>
              </a:rPr>
              <a:t>engine</a:t>
            </a:r>
            <a:r>
              <a:rPr lang="cs-CZ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with clustering support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Based on L</a:t>
            </a:r>
            <a:r>
              <a:rPr lang="cs-CZ" sz="1400" dirty="0" err="1">
                <a:solidFill>
                  <a:schemeClr val="tx1"/>
                </a:solidFill>
              </a:rPr>
              <a:t>ucene</a:t>
            </a:r>
            <a:r>
              <a:rPr lang="en-US" sz="1400" dirty="0">
                <a:solidFill>
                  <a:schemeClr val="tx1"/>
                </a:solidFill>
              </a:rPr>
              <a:t> library</a:t>
            </a:r>
            <a:r>
              <a:rPr lang="cs-CZ" sz="1400" dirty="0">
                <a:solidFill>
                  <a:schemeClr val="tx1"/>
                </a:solidFill>
              </a:rPr>
              <a:t> (</a:t>
            </a:r>
            <a:r>
              <a:rPr lang="cs-CZ" sz="1400" dirty="0">
                <a:solidFill>
                  <a:schemeClr val="tx1"/>
                </a:solidFill>
                <a:hlinkClick r:id="rId2"/>
              </a:rPr>
              <a:t>http://lucene.apache.org/</a:t>
            </a:r>
            <a:r>
              <a:rPr lang="cs-CZ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cs-CZ" sz="1400" dirty="0" err="1">
                <a:solidFill>
                  <a:schemeClr val="tx1"/>
                </a:solidFill>
              </a:rPr>
              <a:t>RESTfull</a:t>
            </a:r>
            <a:r>
              <a:rPr lang="cs-CZ" sz="1400" dirty="0">
                <a:solidFill>
                  <a:schemeClr val="tx1"/>
                </a:solidFill>
              </a:rPr>
              <a:t> interface </a:t>
            </a:r>
            <a:r>
              <a:rPr lang="en-US" sz="1400" dirty="0">
                <a:solidFill>
                  <a:schemeClr val="tx1"/>
                </a:solidFill>
              </a:rPr>
              <a:t>supporting multiple languages</a:t>
            </a:r>
            <a:r>
              <a:rPr lang="cs-CZ" sz="1400" dirty="0">
                <a:solidFill>
                  <a:schemeClr val="tx1"/>
                </a:solidFill>
              </a:rPr>
              <a:t> (</a:t>
            </a:r>
            <a:r>
              <a:rPr lang="en-US" sz="1400" dirty="0">
                <a:solidFill>
                  <a:schemeClr val="tx1"/>
                </a:solidFill>
              </a:rPr>
              <a:t>J</a:t>
            </a:r>
            <a:r>
              <a:rPr lang="cs-CZ" sz="1400" dirty="0" err="1">
                <a:solidFill>
                  <a:schemeClr val="tx1"/>
                </a:solidFill>
              </a:rPr>
              <a:t>ava</a:t>
            </a:r>
            <a:r>
              <a:rPr lang="cs-CZ" sz="1400" dirty="0">
                <a:solidFill>
                  <a:schemeClr val="tx1"/>
                </a:solidFill>
              </a:rPr>
              <a:t>, </a:t>
            </a:r>
            <a:r>
              <a:rPr lang="en-US" sz="1400" dirty="0">
                <a:solidFill>
                  <a:schemeClr val="tx1"/>
                </a:solidFill>
              </a:rPr>
              <a:t>P</a:t>
            </a:r>
            <a:r>
              <a:rPr lang="cs-CZ" sz="1400" dirty="0" err="1">
                <a:solidFill>
                  <a:schemeClr val="tx1"/>
                </a:solidFill>
              </a:rPr>
              <a:t>ython</a:t>
            </a:r>
            <a:r>
              <a:rPr lang="cs-CZ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.Net</a:t>
            </a:r>
            <a:r>
              <a:rPr lang="en-US" sz="1400" dirty="0">
                <a:solidFill>
                  <a:schemeClr val="tx1"/>
                </a:solidFill>
              </a:rPr>
              <a:t>, Ruby, </a:t>
            </a:r>
            <a:r>
              <a:rPr lang="en-US" sz="1400" dirty="0" err="1">
                <a:solidFill>
                  <a:schemeClr val="tx1"/>
                </a:solidFill>
              </a:rPr>
              <a:t>Javascript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atd</a:t>
            </a:r>
            <a:r>
              <a:rPr lang="cs-CZ" sz="1400" dirty="0">
                <a:solidFill>
                  <a:schemeClr val="tx1"/>
                </a:solidFill>
              </a:rPr>
              <a:t>.)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Use JSON as data format for document definition and commands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Created in</a:t>
            </a:r>
            <a:r>
              <a:rPr lang="cs-CZ" sz="1400" dirty="0">
                <a:solidFill>
                  <a:schemeClr val="tx1"/>
                </a:solidFill>
              </a:rPr>
              <a:t> 2010 (</a:t>
            </a:r>
            <a:r>
              <a:rPr lang="en-US" sz="1400" dirty="0">
                <a:solidFill>
                  <a:schemeClr val="tx1"/>
                </a:solidFill>
              </a:rPr>
              <a:t>founder</a:t>
            </a:r>
            <a:r>
              <a:rPr lang="cs-CZ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Shay</a:t>
            </a:r>
            <a:r>
              <a:rPr lang="cs-CZ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‘</a:t>
            </a:r>
            <a:r>
              <a:rPr lang="en-US" sz="1400" dirty="0" err="1">
                <a:solidFill>
                  <a:schemeClr val="tx1"/>
                </a:solidFill>
              </a:rPr>
              <a:t>Kimchy</a:t>
            </a:r>
            <a:r>
              <a:rPr lang="en-US" sz="1400" dirty="0">
                <a:solidFill>
                  <a:schemeClr val="tx1"/>
                </a:solidFill>
              </a:rPr>
              <a:t>’ </a:t>
            </a:r>
            <a:r>
              <a:rPr lang="en-US" sz="1400" dirty="0" err="1">
                <a:solidFill>
                  <a:schemeClr val="tx1"/>
                </a:solidFill>
              </a:rPr>
              <a:t>Banon</a:t>
            </a:r>
            <a:r>
              <a:rPr lang="cs-CZ" sz="1400" dirty="0">
                <a:solidFill>
                  <a:schemeClr val="tx1"/>
                </a:solidFill>
              </a:rPr>
              <a:t>) </a:t>
            </a:r>
            <a:r>
              <a:rPr lang="en-US" sz="1400" dirty="0">
                <a:solidFill>
                  <a:schemeClr val="tx1"/>
                </a:solidFill>
              </a:rPr>
              <a:t>by evolution of </a:t>
            </a:r>
            <a:r>
              <a:rPr lang="cs-CZ" sz="1400" dirty="0" err="1">
                <a:solidFill>
                  <a:schemeClr val="tx1"/>
                </a:solidFill>
              </a:rPr>
              <a:t>Compass</a:t>
            </a:r>
            <a:r>
              <a:rPr lang="cs-CZ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project </a:t>
            </a:r>
            <a:r>
              <a:rPr lang="cs-CZ" sz="1400" dirty="0">
                <a:solidFill>
                  <a:schemeClr val="tx1"/>
                </a:solidFill>
              </a:rPr>
              <a:t>(ORM </a:t>
            </a:r>
            <a:r>
              <a:rPr lang="en-US" sz="1400" dirty="0">
                <a:solidFill>
                  <a:schemeClr val="tx1"/>
                </a:solidFill>
              </a:rPr>
              <a:t>over</a:t>
            </a:r>
            <a:r>
              <a:rPr lang="cs-CZ" sz="1400" dirty="0">
                <a:solidFill>
                  <a:schemeClr val="tx1"/>
                </a:solidFill>
              </a:rPr>
              <a:t> </a:t>
            </a:r>
            <a:r>
              <a:rPr lang="cs-CZ" sz="1400" dirty="0" err="1">
                <a:solidFill>
                  <a:schemeClr val="tx1"/>
                </a:solidFill>
              </a:rPr>
              <a:t>Lucene</a:t>
            </a:r>
            <a:r>
              <a:rPr lang="cs-CZ" sz="1400" dirty="0">
                <a:solidFill>
                  <a:schemeClr val="tx1"/>
                </a:solidFill>
              </a:rPr>
              <a:t>), </a:t>
            </a:r>
            <a:r>
              <a:rPr lang="en-US" sz="1400" dirty="0">
                <a:solidFill>
                  <a:schemeClr val="tx1"/>
                </a:solidFill>
              </a:rPr>
              <a:t>currently in version</a:t>
            </a:r>
            <a:r>
              <a:rPr lang="cs-CZ" sz="1400" dirty="0">
                <a:solidFill>
                  <a:schemeClr val="tx1"/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5.6</a:t>
            </a:r>
            <a:endParaRPr lang="cs-CZ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cs-CZ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30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4B7F-04BB-48C5-9FF0-3D095D72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9" y="131500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Exercise #3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7D34-BCA4-417F-99D9-AF69B6FE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179" y="617201"/>
            <a:ext cx="8233078" cy="3751600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en-GB" sz="1800" dirty="0"/>
              <a:t>A) Create index author with two types “book” and  “author”</a:t>
            </a:r>
          </a:p>
          <a:p>
            <a:pPr marL="342900" indent="-342900">
              <a:lnSpc>
                <a:spcPct val="200000"/>
              </a:lnSpc>
            </a:pPr>
            <a:r>
              <a:rPr lang="en-GB" sz="1800" dirty="0"/>
              <a:t>B) For “author” create text field “name”</a:t>
            </a:r>
          </a:p>
          <a:p>
            <a:pPr marL="342900" indent="-342900">
              <a:lnSpc>
                <a:spcPct val="200000"/>
              </a:lnSpc>
            </a:pPr>
            <a:r>
              <a:rPr lang="en-GB" sz="1800" dirty="0"/>
              <a:t>C) For “book” create text field “name” and </a:t>
            </a:r>
            <a:r>
              <a:rPr lang="en-GB" sz="1800" dirty="0" err="1"/>
              <a:t>int</a:t>
            </a:r>
            <a:r>
              <a:rPr lang="en-GB" sz="1800" dirty="0"/>
              <a:t> field “year”</a:t>
            </a:r>
          </a:p>
        </p:txBody>
      </p:sp>
    </p:spTree>
    <p:extLst>
      <p:ext uri="{BB962C8B-B14F-4D97-AF65-F5344CB8AC3E}">
        <p14:creationId xmlns:p14="http://schemas.microsoft.com/office/powerpoint/2010/main" val="2528475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4B7F-04BB-48C5-9FF0-3D095D72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9" y="131500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Bulk API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7D34-BCA4-417F-99D9-AF69B6FE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179" y="617200"/>
            <a:ext cx="8233078" cy="4526299"/>
          </a:xfrm>
        </p:spPr>
        <p:txBody>
          <a:bodyPr/>
          <a:lstStyle/>
          <a:p>
            <a:pPr marL="342900" indent="-342900"/>
            <a:r>
              <a:rPr lang="en-GB" sz="1800" dirty="0"/>
              <a:t>Ability to index multiple documents per single request</a:t>
            </a:r>
          </a:p>
          <a:p>
            <a:pPr marL="342900" indent="-342900"/>
            <a:r>
              <a:rPr lang="en-GB" sz="1800" dirty="0"/>
              <a:t>Uses new line JSON (NDJSON)</a:t>
            </a:r>
          </a:p>
          <a:p>
            <a:pPr marL="342900" indent="-342900"/>
            <a:r>
              <a:rPr lang="en-GB" sz="1800" dirty="0"/>
              <a:t>Format:</a:t>
            </a:r>
          </a:p>
          <a:p>
            <a:pPr lvl="2">
              <a:buNone/>
            </a:pPr>
            <a:r>
              <a:rPr lang="en-GB" sz="1800" dirty="0"/>
              <a:t>	</a:t>
            </a:r>
            <a:r>
              <a:rPr lang="en-US" sz="1600" dirty="0" err="1"/>
              <a:t>action_and_meta_data</a:t>
            </a:r>
            <a:r>
              <a:rPr lang="en-US" sz="1600" dirty="0"/>
              <a:t>\n</a:t>
            </a:r>
          </a:p>
          <a:p>
            <a:pPr lvl="2">
              <a:buNone/>
            </a:pPr>
            <a:r>
              <a:rPr lang="en-US" sz="1600" dirty="0"/>
              <a:t>	</a:t>
            </a:r>
            <a:r>
              <a:rPr lang="en-US" sz="1600" dirty="0" err="1"/>
              <a:t>optional_source</a:t>
            </a:r>
            <a:r>
              <a:rPr lang="en-US" sz="1600" dirty="0"/>
              <a:t>\n</a:t>
            </a:r>
          </a:p>
          <a:p>
            <a:pPr lvl="2">
              <a:buNone/>
            </a:pPr>
            <a:r>
              <a:rPr lang="en-US" sz="1600" dirty="0"/>
              <a:t>	</a:t>
            </a:r>
            <a:r>
              <a:rPr lang="en-US" sz="1600" dirty="0" err="1"/>
              <a:t>action_and_meta_data</a:t>
            </a:r>
            <a:r>
              <a:rPr lang="en-US" sz="1600" dirty="0"/>
              <a:t>\n</a:t>
            </a:r>
          </a:p>
          <a:p>
            <a:pPr lvl="2">
              <a:buNone/>
            </a:pPr>
            <a:r>
              <a:rPr lang="en-US" sz="1600" dirty="0"/>
              <a:t>	</a:t>
            </a:r>
            <a:r>
              <a:rPr lang="en-US" sz="1600" dirty="0" err="1"/>
              <a:t>optional_source</a:t>
            </a:r>
            <a:r>
              <a:rPr lang="en-US" sz="1600" dirty="0"/>
              <a:t>\n</a:t>
            </a:r>
          </a:p>
          <a:p>
            <a:pPr marL="285750" lvl="2" indent="-285750"/>
            <a:r>
              <a:rPr lang="en-GB" sz="1600" dirty="0"/>
              <a:t>Actions</a:t>
            </a:r>
          </a:p>
          <a:p>
            <a:pPr marL="285750" lvl="8" indent="-285750"/>
            <a:r>
              <a:rPr lang="en-GB" sz="1600" dirty="0"/>
              <a:t>create – create a document only if it does not already exist</a:t>
            </a:r>
          </a:p>
          <a:p>
            <a:pPr marL="285750" lvl="8" indent="-285750"/>
            <a:r>
              <a:rPr lang="en-GB" sz="1600" dirty="0"/>
              <a:t>Index – create or replace existing document</a:t>
            </a:r>
          </a:p>
          <a:p>
            <a:pPr marL="285750" lvl="8" indent="-285750"/>
            <a:r>
              <a:rPr lang="en-GB" sz="1600" dirty="0"/>
              <a:t>update – do a partial update of existing document</a:t>
            </a:r>
          </a:p>
          <a:p>
            <a:pPr marL="285750" lvl="8" indent="-285750"/>
            <a:r>
              <a:rPr lang="en-GB" sz="1600" dirty="0"/>
              <a:t>delete – remove existing document</a:t>
            </a:r>
          </a:p>
        </p:txBody>
      </p:sp>
    </p:spTree>
    <p:extLst>
      <p:ext uri="{BB962C8B-B14F-4D97-AF65-F5344CB8AC3E}">
        <p14:creationId xmlns:p14="http://schemas.microsoft.com/office/powerpoint/2010/main" val="590835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4B7F-04BB-48C5-9FF0-3D095D72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9" y="131500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Exercise #4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7D34-BCA4-417F-99D9-AF69B6FE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17201"/>
            <a:ext cx="8389257" cy="3751600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en-GB" sz="1800" dirty="0"/>
              <a:t>1) Insert 2 authors to /author/author and 1 book via bulk API</a:t>
            </a:r>
          </a:p>
          <a:p>
            <a:pPr marL="342900" indent="-342900">
              <a:lnSpc>
                <a:spcPct val="200000"/>
              </a:lnSpc>
            </a:pPr>
            <a:r>
              <a:rPr lang="en-GB" sz="1800" dirty="0"/>
              <a:t>2) Verify that book and authors exists</a:t>
            </a:r>
          </a:p>
          <a:p>
            <a:pPr marL="342900" indent="-342900">
              <a:lnSpc>
                <a:spcPct val="200000"/>
              </a:lnSpc>
            </a:pPr>
            <a:r>
              <a:rPr lang="en-GB" sz="1800" dirty="0"/>
              <a:t>3) Delete through bulk API book</a:t>
            </a:r>
          </a:p>
        </p:txBody>
      </p:sp>
    </p:spTree>
    <p:extLst>
      <p:ext uri="{BB962C8B-B14F-4D97-AF65-F5344CB8AC3E}">
        <p14:creationId xmlns:p14="http://schemas.microsoft.com/office/powerpoint/2010/main" val="2245469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2BA90-75D8-4F48-8297-456DA9B52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7" y="559143"/>
            <a:ext cx="5384922" cy="2642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9466A9-6053-4B21-8448-8CC9231B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568" y="2375506"/>
            <a:ext cx="5384922" cy="264220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C4F7FD5-1501-43E8-8340-3B202111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67" y="273014"/>
            <a:ext cx="4801500" cy="4095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Merging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9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4" y="156309"/>
            <a:ext cx="5160334" cy="49582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Search concept – inverted index</a:t>
            </a:r>
            <a:endParaRPr lang="cs-CZ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17A057-7011-4720-B205-34A685A9E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61647"/>
              </p:ext>
            </p:extLst>
          </p:nvPr>
        </p:nvGraphicFramePr>
        <p:xfrm>
          <a:off x="5004389" y="1688687"/>
          <a:ext cx="2225749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25301">
                  <a:extLst>
                    <a:ext uri="{9D8B030D-6E8A-4147-A177-3AD203B41FA5}">
                      <a16:colId xmlns:a16="http://schemas.microsoft.com/office/drawing/2014/main" val="3262488082"/>
                    </a:ext>
                  </a:extLst>
                </a:gridCol>
                <a:gridCol w="744279">
                  <a:extLst>
                    <a:ext uri="{9D8B030D-6E8A-4147-A177-3AD203B41FA5}">
                      <a16:colId xmlns:a16="http://schemas.microsoft.com/office/drawing/2014/main" val="2488097572"/>
                    </a:ext>
                  </a:extLst>
                </a:gridCol>
                <a:gridCol w="1056169">
                  <a:extLst>
                    <a:ext uri="{9D8B030D-6E8A-4147-A177-3AD203B41FA5}">
                      <a16:colId xmlns:a16="http://schemas.microsoft.com/office/drawing/2014/main" val="1789571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Token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Document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83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1,2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98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2,3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3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world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99905"/>
                  </a:ext>
                </a:extLst>
              </a:tr>
            </a:tbl>
          </a:graphicData>
        </a:graphic>
      </p:graphicFrame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C1E12F16-4505-48CA-B9AF-482B09D11940}"/>
              </a:ext>
            </a:extLst>
          </p:cNvPr>
          <p:cNvSpPr/>
          <p:nvPr/>
        </p:nvSpPr>
        <p:spPr>
          <a:xfrm>
            <a:off x="290622" y="772633"/>
            <a:ext cx="1105785" cy="10986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 Trek</a:t>
            </a:r>
          </a:p>
          <a:p>
            <a:pPr algn="ctr"/>
            <a:endParaRPr lang="cs-CZ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9FC4F5A8-76F2-4DD7-90DD-BFCE2BA4E140}"/>
              </a:ext>
            </a:extLst>
          </p:cNvPr>
          <p:cNvSpPr/>
          <p:nvPr/>
        </p:nvSpPr>
        <p:spPr>
          <a:xfrm>
            <a:off x="290622" y="2073350"/>
            <a:ext cx="1275908" cy="12456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 Wars</a:t>
            </a:r>
            <a:endParaRPr lang="cs-CZ" dirty="0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F1F92108-2CE5-44B2-89B5-0B7ABC98FA77}"/>
              </a:ext>
            </a:extLst>
          </p:cNvPr>
          <p:cNvSpPr/>
          <p:nvPr/>
        </p:nvSpPr>
        <p:spPr>
          <a:xfrm>
            <a:off x="290622" y="3501656"/>
            <a:ext cx="1275907" cy="12688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 of the Worlds</a:t>
            </a:r>
            <a:endParaRPr lang="cs-CZ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7C85B00-B7BA-4919-B6DB-6F50CBEC18C2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>
            <a:off x="1396407" y="1321982"/>
            <a:ext cx="4720856" cy="366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F46F21-4660-40DB-9DEF-3E1047A341F0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1566530" y="2430367"/>
            <a:ext cx="3437859" cy="265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AE3E3D8-8E16-4964-8111-F3C0C09C1B45}"/>
              </a:ext>
            </a:extLst>
          </p:cNvPr>
          <p:cNvCxnSpPr>
            <a:cxnSpLocks/>
            <a:stCxn id="8" idx="3"/>
            <a:endCxn id="3" idx="2"/>
          </p:cNvCxnSpPr>
          <p:nvPr/>
        </p:nvCxnSpPr>
        <p:spPr>
          <a:xfrm flipV="1">
            <a:off x="1566529" y="3172047"/>
            <a:ext cx="4550734" cy="964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4" y="156309"/>
            <a:ext cx="2615609" cy="49582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Search concept</a:t>
            </a:r>
            <a:endParaRPr lang="cs-CZ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DD75F-A344-459E-834D-511C50D1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78" y="156308"/>
            <a:ext cx="3547153" cy="498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3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D363-D6A7-49FF-AC4C-3D68D80C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119095"/>
            <a:ext cx="4801500" cy="4095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Terminology comparison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00195-CA12-440B-8FF5-036430D8A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386" y="772633"/>
            <a:ext cx="3600000" cy="43200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GB" u="sng" dirty="0">
                <a:solidFill>
                  <a:schemeClr val="tx1"/>
                </a:solidFill>
              </a:rPr>
              <a:t>RDBM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Database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Table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Row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Column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cs-CZ" sz="1600" dirty="0" err="1"/>
              <a:t>Primary</a:t>
            </a:r>
            <a:r>
              <a:rPr lang="cs-CZ" sz="1600" dirty="0"/>
              <a:t>/</a:t>
            </a:r>
            <a:r>
              <a:rPr lang="cs-CZ" sz="1600" dirty="0" err="1"/>
              <a:t>foreign</a:t>
            </a:r>
            <a:r>
              <a:rPr lang="cs-CZ" sz="1600" dirty="0"/>
              <a:t> </a:t>
            </a:r>
            <a:r>
              <a:rPr lang="cs-CZ" sz="1600" dirty="0" err="1"/>
              <a:t>key</a:t>
            </a:r>
            <a:r>
              <a:rPr lang="cs-CZ" sz="1600" dirty="0"/>
              <a:t> relations</a:t>
            </a:r>
            <a:r>
              <a:rPr lang="en-US" sz="1600" dirty="0"/>
              <a:t>hip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ACID by default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</a:t>
            </a:r>
            <a:r>
              <a:rPr lang="cs-CZ" sz="1600" dirty="0" err="1"/>
              <a:t>ransaction</a:t>
            </a:r>
            <a:r>
              <a:rPr lang="en-US" sz="1600" dirty="0"/>
              <a:t>s</a:t>
            </a:r>
            <a:r>
              <a:rPr lang="cs-CZ" sz="1600" dirty="0"/>
              <a:t> and </a:t>
            </a:r>
            <a:r>
              <a:rPr lang="cs-CZ" sz="1600" dirty="0" err="1"/>
              <a:t>commit</a:t>
            </a:r>
            <a:r>
              <a:rPr lang="en-US" sz="1600" dirty="0" err="1"/>
              <a:t>ing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cs-CZ" sz="1600" dirty="0" err="1"/>
              <a:t>Groupping</a:t>
            </a:r>
            <a:endParaRPr lang="cs-CZ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A49AE-29DC-450B-804D-1526B24030F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094755" y="772633"/>
            <a:ext cx="3600000" cy="43200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GB" u="sng" dirty="0">
                <a:solidFill>
                  <a:schemeClr val="tx1"/>
                </a:solidFill>
              </a:rPr>
              <a:t>Elasticsearch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Cluster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cs-CZ" sz="1600" dirty="0"/>
              <a:t>Index</a:t>
            </a:r>
          </a:p>
          <a:p>
            <a:pPr>
              <a:lnSpc>
                <a:spcPct val="150000"/>
              </a:lnSpc>
            </a:pPr>
            <a:r>
              <a:rPr lang="cs-CZ" sz="1600" dirty="0"/>
              <a:t>Do</a:t>
            </a:r>
            <a:r>
              <a:rPr lang="en-US" sz="1600" dirty="0"/>
              <a:t>c</a:t>
            </a:r>
            <a:r>
              <a:rPr lang="cs-CZ" sz="1600" dirty="0" err="1"/>
              <a:t>ument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cs-CZ" sz="1600" dirty="0" err="1"/>
              <a:t>Field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cs-CZ" sz="1600" dirty="0" err="1"/>
              <a:t>Parent</a:t>
            </a:r>
            <a:r>
              <a:rPr lang="cs-CZ" sz="1600" dirty="0"/>
              <a:t>/</a:t>
            </a:r>
            <a:r>
              <a:rPr lang="cs-CZ" sz="1600" dirty="0" err="1"/>
              <a:t>child</a:t>
            </a:r>
            <a:r>
              <a:rPr lang="cs-CZ" sz="1600" dirty="0"/>
              <a:t> relations</a:t>
            </a:r>
            <a:r>
              <a:rPr lang="en-US" sz="1600" dirty="0"/>
              <a:t>hip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NOT ACID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Shard refresh</a:t>
            </a:r>
            <a:r>
              <a:rPr lang="cs-CZ" sz="1600" dirty="0"/>
              <a:t> and</a:t>
            </a:r>
            <a:r>
              <a:rPr lang="en-US" sz="1600" dirty="0"/>
              <a:t> </a:t>
            </a:r>
            <a:r>
              <a:rPr lang="cs-CZ" sz="1600" dirty="0" err="1"/>
              <a:t>Translog</a:t>
            </a:r>
            <a:r>
              <a:rPr lang="cs-CZ" sz="1600" dirty="0"/>
              <a:t> flush</a:t>
            </a:r>
          </a:p>
          <a:p>
            <a:pPr>
              <a:lnSpc>
                <a:spcPct val="150000"/>
              </a:lnSpc>
            </a:pPr>
            <a:r>
              <a:rPr lang="cs-CZ" sz="1600" dirty="0" err="1"/>
              <a:t>Aggregations</a:t>
            </a:r>
            <a:endParaRPr lang="cs-CZ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07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1C4B-0426-41C4-BE73-4DC66128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50" y="167786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CRUD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788FF-E466-43C0-95F8-F867E24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950" y="888092"/>
            <a:ext cx="7831910" cy="4109210"/>
          </a:xfrm>
        </p:spPr>
        <p:txBody>
          <a:bodyPr/>
          <a:lstStyle/>
          <a:p>
            <a:r>
              <a:rPr lang="en-GB" dirty="0"/>
              <a:t>GET/POST/PUT/DELETE {index}</a:t>
            </a:r>
          </a:p>
          <a:p>
            <a:endParaRPr lang="en-GB" dirty="0"/>
          </a:p>
          <a:p>
            <a:r>
              <a:rPr lang="en-GB" dirty="0"/>
              <a:t>GET/POST/PUT/DELETE {index}/{type}/{id}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POST {index}/{type}/{id}/_update { “doc” : {….} 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2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1C4B-0426-41C4-BE73-4DC66128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50" y="167786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Exercise #1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788FF-E466-43C0-95F8-F867E24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950" y="888092"/>
            <a:ext cx="5324100" cy="2255700"/>
          </a:xfrm>
        </p:spPr>
        <p:txBody>
          <a:bodyPr/>
          <a:lstStyle/>
          <a:p>
            <a:r>
              <a:rPr lang="en-GB" dirty="0"/>
              <a:t>Practice index CRUD operation</a:t>
            </a:r>
            <a:endParaRPr lang="cs-CZ" dirty="0"/>
          </a:p>
          <a:p>
            <a:r>
              <a:rPr lang="en-GB" dirty="0"/>
              <a:t>Practice document CRUD operation</a:t>
            </a:r>
          </a:p>
          <a:p>
            <a:r>
              <a:rPr lang="en-GB" dirty="0"/>
              <a:t>Practice partial updating</a:t>
            </a:r>
          </a:p>
          <a:p>
            <a:r>
              <a:rPr lang="en-GB" dirty="0"/>
              <a:t>Practice version locking</a:t>
            </a:r>
          </a:p>
        </p:txBody>
      </p:sp>
    </p:spTree>
    <p:extLst>
      <p:ext uri="{BB962C8B-B14F-4D97-AF65-F5344CB8AC3E}">
        <p14:creationId xmlns:p14="http://schemas.microsoft.com/office/powerpoint/2010/main" val="336623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4" y="156309"/>
            <a:ext cx="2615609" cy="49582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Clustering</a:t>
            </a:r>
            <a:endParaRPr lang="cs-CZ" dirty="0">
              <a:solidFill>
                <a:schemeClr val="tx1"/>
              </a:solidFill>
            </a:endParaRPr>
          </a:p>
        </p:txBody>
      </p:sp>
      <p:pic>
        <p:nvPicPr>
          <p:cNvPr id="6" name="Picture 2" descr="https://s3.amazonaws.com/media-p.slid.es/uploads/garygao/images/269453/shards_replicas.png">
            <a:extLst>
              <a:ext uri="{FF2B5EF4-FFF2-40B4-BE49-F238E27FC236}">
                <a16:creationId xmlns:a16="http://schemas.microsoft.com/office/drawing/2014/main" id="{D8513AFF-E88F-4C70-8AEE-EACA76B64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03" y="776427"/>
            <a:ext cx="6813550" cy="397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6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69AE-79B3-4ACF-9A6F-82D7B947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50" y="175043"/>
            <a:ext cx="7231592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Clustering – shards &amp; routing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7B161-2B3C-4D9D-B9CE-3130F4364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15521"/>
            <a:ext cx="8172893" cy="420642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Replicas can be added/removed anytime</a:t>
            </a:r>
          </a:p>
          <a:p>
            <a:pPr>
              <a:lnSpc>
                <a:spcPct val="200000"/>
              </a:lnSpc>
            </a:pPr>
            <a:r>
              <a:rPr lang="en-US" dirty="0"/>
              <a:t>By default cluster balances shards over all nodes</a:t>
            </a:r>
          </a:p>
          <a:p>
            <a:pPr>
              <a:lnSpc>
                <a:spcPct val="200000"/>
              </a:lnSpc>
            </a:pPr>
            <a:r>
              <a:rPr lang="en-US" dirty="0"/>
              <a:t>Single node can’t own two shards with same data</a:t>
            </a:r>
          </a:p>
          <a:p>
            <a:pPr>
              <a:lnSpc>
                <a:spcPct val="200000"/>
              </a:lnSpc>
            </a:pPr>
            <a:r>
              <a:rPr lang="en-US" dirty="0"/>
              <a:t>Documents are routed to shard with formula: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	shard = hash(routing) % </a:t>
            </a:r>
            <a:r>
              <a:rPr lang="en-US" dirty="0" err="1"/>
              <a:t>number_of_primary_shards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Number of primary shards </a:t>
            </a:r>
            <a:r>
              <a:rPr lang="en-US" u="sng" dirty="0"/>
              <a:t>can’t be changed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2154543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837</Words>
  <Application>Microsoft Office PowerPoint</Application>
  <PresentationFormat>On-screen Show (16:9)</PresentationFormat>
  <Paragraphs>170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Montserrat</vt:lpstr>
      <vt:lpstr>Karla</vt:lpstr>
      <vt:lpstr>Arial</vt:lpstr>
      <vt:lpstr>Arvirargus template</vt:lpstr>
      <vt:lpstr>Elasticsearch</vt:lpstr>
      <vt:lpstr>Overview</vt:lpstr>
      <vt:lpstr>Search concept – inverted index</vt:lpstr>
      <vt:lpstr>Search concept</vt:lpstr>
      <vt:lpstr>Terminology comparison</vt:lpstr>
      <vt:lpstr>CRUD</vt:lpstr>
      <vt:lpstr>Exercise #1</vt:lpstr>
      <vt:lpstr>Clustering</vt:lpstr>
      <vt:lpstr>Clustering – shards &amp; routing</vt:lpstr>
      <vt:lpstr>Clustering and shards</vt:lpstr>
      <vt:lpstr>Cluster health status</vt:lpstr>
      <vt:lpstr>Exercise #2</vt:lpstr>
      <vt:lpstr>Node types</vt:lpstr>
      <vt:lpstr>Node type configuration</vt:lpstr>
      <vt:lpstr>Mapping</vt:lpstr>
      <vt:lpstr>Default fields (meta-fields)</vt:lpstr>
      <vt:lpstr>Core datatypes</vt:lpstr>
      <vt:lpstr>Datatypes settings</vt:lpstr>
      <vt:lpstr>Datatypes settings</vt:lpstr>
      <vt:lpstr>Exercise #3</vt:lpstr>
      <vt:lpstr>Bulk API</vt:lpstr>
      <vt:lpstr>Exercise #4</vt:lpstr>
      <vt:lpstr>Merging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KuceraJan</dc:creator>
  <cp:lastModifiedBy>Jan Kucera</cp:lastModifiedBy>
  <cp:revision>44</cp:revision>
  <dcterms:modified xsi:type="dcterms:W3CDTF">2017-11-04T18:17:41Z</dcterms:modified>
</cp:coreProperties>
</file>