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86" r:id="rId3"/>
    <p:sldId id="288" r:id="rId4"/>
    <p:sldId id="287" r:id="rId5"/>
    <p:sldId id="289" r:id="rId6"/>
    <p:sldId id="290" r:id="rId7"/>
    <p:sldId id="297" r:id="rId8"/>
    <p:sldId id="294" r:id="rId9"/>
    <p:sldId id="292" r:id="rId10"/>
    <p:sldId id="299" r:id="rId11"/>
    <p:sldId id="295" r:id="rId12"/>
    <p:sldId id="298" r:id="rId13"/>
    <p:sldId id="300" r:id="rId14"/>
    <p:sldId id="293" r:id="rId15"/>
    <p:sldId id="301" r:id="rId16"/>
    <p:sldId id="303" r:id="rId17"/>
    <p:sldId id="302" r:id="rId18"/>
    <p:sldId id="304" r:id="rId19"/>
    <p:sldId id="291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</p:sldIdLst>
  <p:sldSz cx="9144000" cy="5143500" type="screen16x9"/>
  <p:notesSz cx="6858000" cy="9144000"/>
  <p:embeddedFontLst>
    <p:embeddedFont>
      <p:font typeface="Montserrat" panose="020B0604020202020204" charset="-18"/>
      <p:regular r:id="rId50"/>
      <p:bold r:id="rId51"/>
      <p:italic r:id="rId52"/>
      <p:boldItalic r:id="rId53"/>
    </p:embeddedFont>
    <p:embeddedFont>
      <p:font typeface="Karla" panose="020B0604020202020204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15E2594-970B-4875-ABA9-BA30D93EC117}">
          <p14:sldIdLst>
            <p14:sldId id="256"/>
            <p14:sldId id="286"/>
            <p14:sldId id="288"/>
            <p14:sldId id="287"/>
            <p14:sldId id="289"/>
            <p14:sldId id="290"/>
            <p14:sldId id="297"/>
            <p14:sldId id="294"/>
            <p14:sldId id="292"/>
            <p14:sldId id="299"/>
            <p14:sldId id="295"/>
            <p14:sldId id="298"/>
            <p14:sldId id="300"/>
            <p14:sldId id="293"/>
            <p14:sldId id="301"/>
            <p14:sldId id="303"/>
            <p14:sldId id="302"/>
            <p14:sldId id="304"/>
          </p14:sldIdLst>
        </p14:section>
        <p14:section name="Untitled Section" id="{81BD031F-4002-4ACE-A9B4-0487939A3585}">
          <p14:sldIdLst>
            <p14:sldId id="29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CBF7AC-330C-4F8A-A34B-CC36BAA0E518}">
  <a:tblStyle styleId="{87CBF7AC-330C-4F8A-A34B-CC36BAA0E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4774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#UsePlace:use/Collection:Montserrat:400,700%7CKarla:400,400italic,700,700itali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every-shard-deserves-a-ho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 dirty="0">
                <a:solidFill>
                  <a:schemeClr val="tx1"/>
                </a:solidFill>
              </a:rPr>
              <a:t>E</a:t>
            </a:r>
            <a:r>
              <a:rPr lang="en-GB" dirty="0" err="1">
                <a:solidFill>
                  <a:schemeClr val="tx1"/>
                </a:solidFill>
              </a:rPr>
              <a:t>lasticsearch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736162" y="3175950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9364-34DC-406C-9F31-FA4421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6" y="92514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 health status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9761-3D8E-4D74-9EA3-2A4EEB33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36" y="578214"/>
            <a:ext cx="7596913" cy="36535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Health is determined by the “worst” shard status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Red – at least one index is not complete(shards missing)</a:t>
            </a:r>
          </a:p>
          <a:p>
            <a:pPr>
              <a:lnSpc>
                <a:spcPct val="150000"/>
              </a:lnSpc>
            </a:pPr>
            <a:r>
              <a:rPr lang="en-GB" dirty="0"/>
              <a:t>Yellow – all primary shards allocated some replicas are not</a:t>
            </a:r>
          </a:p>
          <a:p>
            <a:pPr>
              <a:lnSpc>
                <a:spcPct val="150000"/>
              </a:lnSpc>
            </a:pPr>
            <a:r>
              <a:rPr lang="en-GB" dirty="0"/>
              <a:t>Green – all shards are allocated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GET /_cluster/</a:t>
            </a:r>
            <a:r>
              <a:rPr lang="en-GB" dirty="0" err="1"/>
              <a:t>health?wait_for_status</a:t>
            </a:r>
            <a:r>
              <a:rPr lang="en-GB" dirty="0"/>
              <a:t>=yellow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00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#2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50" y="888092"/>
            <a:ext cx="5324100" cy="2255700"/>
          </a:xfrm>
        </p:spPr>
        <p:txBody>
          <a:bodyPr/>
          <a:lstStyle/>
          <a:p>
            <a:r>
              <a:rPr lang="en-GB" dirty="0"/>
              <a:t>Run another elastic in your machine</a:t>
            </a:r>
          </a:p>
          <a:p>
            <a:r>
              <a:rPr lang="en-GB" dirty="0"/>
              <a:t>Watch shard distribution when 3</a:t>
            </a:r>
            <a:r>
              <a:rPr lang="en-GB" baseline="30000" dirty="0"/>
              <a:t>rd</a:t>
            </a:r>
            <a:r>
              <a:rPr lang="en-GB" dirty="0"/>
              <a:t> node appears</a:t>
            </a:r>
          </a:p>
          <a:p>
            <a:r>
              <a:rPr lang="en-GB" dirty="0"/>
              <a:t>Shutdown 2</a:t>
            </a:r>
            <a:r>
              <a:rPr lang="en-GB" baseline="30000" dirty="0"/>
              <a:t>nd</a:t>
            </a:r>
            <a:r>
              <a:rPr lang="en-GB" dirty="0"/>
              <a:t> and 3</a:t>
            </a:r>
            <a:r>
              <a:rPr lang="en-GB" baseline="30000" dirty="0"/>
              <a:t>rd</a:t>
            </a:r>
            <a:r>
              <a:rPr lang="en-GB" dirty="0"/>
              <a:t> node</a:t>
            </a:r>
          </a:p>
          <a:p>
            <a:endParaRPr lang="en-GB" dirty="0"/>
          </a:p>
          <a:p>
            <a:r>
              <a:rPr lang="en-GB" dirty="0"/>
              <a:t>Increase # of replicas</a:t>
            </a:r>
          </a:p>
          <a:p>
            <a:r>
              <a:rPr lang="en-GB" dirty="0"/>
              <a:t>Shutdown 2</a:t>
            </a:r>
            <a:r>
              <a:rPr lang="en-GB" baseline="30000" dirty="0"/>
              <a:t>nd</a:t>
            </a:r>
            <a:r>
              <a:rPr lang="en-GB" dirty="0"/>
              <a:t> and 3</a:t>
            </a:r>
            <a:r>
              <a:rPr lang="en-GB" baseline="30000" dirty="0"/>
              <a:t>rd</a:t>
            </a:r>
            <a:r>
              <a:rPr lang="en-GB" dirty="0"/>
              <a:t> node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83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6370-95CA-45CF-B370-3063C47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1" y="99603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Node types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cubrid.org/files/attach/images/220547/202/651/nhn_nelo2_elasticsearch_topologies.png">
            <a:extLst>
              <a:ext uri="{FF2B5EF4-FFF2-40B4-BE49-F238E27FC236}">
                <a16:creationId xmlns:a16="http://schemas.microsoft.com/office/drawing/2014/main" id="{84B63196-72D8-44B8-A267-5E8154DB8D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79" y="0"/>
            <a:ext cx="5816302" cy="30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4782-2AFC-4958-BFAD-D3A45842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3842"/>
            <a:ext cx="4160874" cy="4683200"/>
          </a:xfrm>
        </p:spPr>
        <p:txBody>
          <a:bodyPr/>
          <a:lstStyle/>
          <a:p>
            <a:r>
              <a:rPr lang="cs-CZ" sz="1600" b="1" dirty="0"/>
              <a:t>Data node </a:t>
            </a:r>
            <a:r>
              <a:rPr lang="cs-CZ" sz="1600" dirty="0"/>
              <a:t>– </a:t>
            </a:r>
            <a:r>
              <a:rPr lang="en-US" sz="1600" dirty="0"/>
              <a:t>storage for Lucene documents.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cs-CZ" sz="1600" b="1" dirty="0" err="1"/>
              <a:t>Search</a:t>
            </a:r>
            <a:r>
              <a:rPr lang="en-GB" sz="1600" b="1" dirty="0"/>
              <a:t>/coordinating</a:t>
            </a:r>
            <a:r>
              <a:rPr lang="cs-CZ" sz="1600" b="1" dirty="0"/>
              <a:t> node </a:t>
            </a:r>
            <a:r>
              <a:rPr lang="cs-CZ" sz="1600" dirty="0"/>
              <a:t>– </a:t>
            </a:r>
            <a:r>
              <a:rPr lang="en-US" sz="1600" dirty="0"/>
              <a:t>do not store any data, takes care of requesting other nodes and aggregation of search results</a:t>
            </a:r>
          </a:p>
          <a:p>
            <a:r>
              <a:rPr lang="en-US" sz="1600" b="1" dirty="0"/>
              <a:t>Ingest node</a:t>
            </a:r>
            <a:r>
              <a:rPr lang="en-US" sz="1600" dirty="0"/>
              <a:t> – provides pre-processing pipeline for documents</a:t>
            </a:r>
          </a:p>
          <a:p>
            <a:r>
              <a:rPr lang="cs-CZ" sz="1600" b="1" dirty="0"/>
              <a:t>Master node</a:t>
            </a:r>
            <a:r>
              <a:rPr lang="cs-CZ" sz="1600" dirty="0"/>
              <a:t> – </a:t>
            </a:r>
            <a:r>
              <a:rPr lang="en-US" sz="1600" dirty="0"/>
              <a:t>routes documents for indexing, rebalancing index, handles recovery</a:t>
            </a:r>
          </a:p>
          <a:p>
            <a:r>
              <a:rPr lang="cs-CZ" sz="1600" b="1" dirty="0" err="1"/>
              <a:t>Tribe</a:t>
            </a:r>
            <a:r>
              <a:rPr lang="en-GB" sz="1600" b="1" dirty="0"/>
              <a:t>/Cross cluster</a:t>
            </a:r>
            <a:r>
              <a:rPr lang="cs-CZ" sz="1600" dirty="0"/>
              <a:t> – </a:t>
            </a:r>
            <a:r>
              <a:rPr lang="en-US" sz="1600" dirty="0"/>
              <a:t>“clustered clusters”. Client with ability of searching </a:t>
            </a:r>
            <a:r>
              <a:rPr lang="en-US" sz="1600" dirty="0" err="1"/>
              <a:t>amongs</a:t>
            </a:r>
            <a:r>
              <a:rPr lang="en-US" sz="1600" dirty="0"/>
              <a:t> multiple clusters</a:t>
            </a:r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77304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6370-95CA-45CF-B370-3063C47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1" y="99603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Node type configuration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4782-2AFC-4958-BFAD-D3A45842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3842"/>
            <a:ext cx="7428614" cy="4683200"/>
          </a:xfrm>
        </p:spPr>
        <p:txBody>
          <a:bodyPr/>
          <a:lstStyle/>
          <a:p>
            <a:pPr>
              <a:buNone/>
            </a:pPr>
            <a:endParaRPr lang="en-GB" sz="1600" dirty="0"/>
          </a:p>
          <a:p>
            <a:pPr>
              <a:buNone/>
            </a:pPr>
            <a:r>
              <a:rPr lang="en-GB" sz="1600" dirty="0"/>
              <a:t>Configuration in </a:t>
            </a:r>
            <a:r>
              <a:rPr lang="en-GB" sz="1600" dirty="0" err="1"/>
              <a:t>elasticsearch.yml</a:t>
            </a:r>
            <a:endParaRPr lang="en-GB" sz="1600" dirty="0"/>
          </a:p>
          <a:p>
            <a:pPr>
              <a:buNone/>
            </a:pPr>
            <a:endParaRPr lang="en-GB" sz="1600" dirty="0"/>
          </a:p>
          <a:p>
            <a:pPr>
              <a:buNone/>
            </a:pPr>
            <a:r>
              <a:rPr lang="cs-CZ" sz="1600" dirty="0" err="1"/>
              <a:t>node.master</a:t>
            </a:r>
            <a:r>
              <a:rPr lang="cs-CZ" sz="1600" dirty="0"/>
              <a:t>: </a:t>
            </a:r>
            <a:r>
              <a:rPr lang="cs-CZ" sz="1600" dirty="0" err="1"/>
              <a:t>false</a:t>
            </a:r>
            <a:r>
              <a:rPr lang="cs-CZ" sz="1600" dirty="0"/>
              <a:t> </a:t>
            </a:r>
          </a:p>
          <a:p>
            <a:pPr>
              <a:buNone/>
            </a:pPr>
            <a:r>
              <a:rPr lang="cs-CZ" sz="1600" dirty="0" err="1"/>
              <a:t>node.data</a:t>
            </a:r>
            <a:r>
              <a:rPr lang="cs-CZ" sz="1600" dirty="0"/>
              <a:t>: </a:t>
            </a:r>
            <a:r>
              <a:rPr lang="en-GB" sz="1600" dirty="0"/>
              <a:t>true</a:t>
            </a:r>
            <a:r>
              <a:rPr lang="cs-CZ" sz="1600" dirty="0"/>
              <a:t> </a:t>
            </a:r>
          </a:p>
          <a:p>
            <a:pPr>
              <a:buNone/>
            </a:pPr>
            <a:r>
              <a:rPr lang="cs-CZ" sz="1600" dirty="0" err="1"/>
              <a:t>node.ingest</a:t>
            </a:r>
            <a:r>
              <a:rPr lang="cs-CZ" sz="1600" dirty="0"/>
              <a:t>: </a:t>
            </a:r>
            <a:r>
              <a:rPr lang="en-GB" sz="1600" dirty="0"/>
              <a:t>false</a:t>
            </a:r>
            <a:endParaRPr lang="cs-CZ" sz="1600" dirty="0"/>
          </a:p>
          <a:p>
            <a:pPr>
              <a:buNone/>
            </a:pPr>
            <a:r>
              <a:rPr lang="cs-CZ" sz="1600" dirty="0" err="1"/>
              <a:t>search.remote.connect</a:t>
            </a:r>
            <a:r>
              <a:rPr lang="cs-CZ" sz="1600" dirty="0"/>
              <a:t>: </a:t>
            </a:r>
            <a:r>
              <a:rPr lang="cs-CZ" sz="1600" dirty="0" err="1"/>
              <a:t>false</a:t>
            </a:r>
            <a:r>
              <a:rPr lang="cs-CZ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02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Mapping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GB" sz="1800" dirty="0"/>
              <a:t>Every index has mapping (similar to DB schema)</a:t>
            </a:r>
          </a:p>
          <a:p>
            <a:pPr marL="342900" indent="-342900">
              <a:lnSpc>
                <a:spcPct val="150000"/>
              </a:lnSpc>
            </a:pPr>
            <a:r>
              <a:rPr lang="en-GB" sz="1800" dirty="0"/>
              <a:t>By default index has dynamic mapping </a:t>
            </a:r>
          </a:p>
          <a:p>
            <a:pPr lvl="8">
              <a:lnSpc>
                <a:spcPct val="150000"/>
              </a:lnSpc>
              <a:buNone/>
            </a:pPr>
            <a:r>
              <a:rPr lang="en-GB" sz="1800" dirty="0"/>
              <a:t>	new fields can be added on the fly</a:t>
            </a:r>
          </a:p>
          <a:p>
            <a:pPr lvl="8">
              <a:lnSpc>
                <a:spcPct val="150000"/>
              </a:lnSpc>
              <a:buNone/>
            </a:pPr>
            <a:r>
              <a:rPr lang="en-GB" sz="1800" dirty="0"/>
              <a:t>	limiting is possible (max fields, depth etc)</a:t>
            </a:r>
          </a:p>
          <a:p>
            <a:pPr lvl="8">
              <a:lnSpc>
                <a:spcPct val="150000"/>
              </a:lnSpc>
              <a:buNone/>
            </a:pPr>
            <a:r>
              <a:rPr lang="en-GB" sz="1800" dirty="0"/>
              <a:t>	explicit mapping is also possible</a:t>
            </a:r>
          </a:p>
          <a:p>
            <a:pPr marL="342900" indent="-342900">
              <a:lnSpc>
                <a:spcPct val="150000"/>
              </a:lnSpc>
            </a:pPr>
            <a:r>
              <a:rPr lang="en-GB" sz="1800" dirty="0"/>
              <a:t>Mappings can be changed during time (only add/remove)</a:t>
            </a:r>
          </a:p>
          <a:p>
            <a:pPr marL="342900" indent="-342900">
              <a:lnSpc>
                <a:spcPct val="150000"/>
              </a:lnSpc>
            </a:pPr>
            <a:r>
              <a:rPr lang="en-GB" sz="1800" u="sng" dirty="0"/>
              <a:t>Fields are shared across multiple index types</a:t>
            </a:r>
            <a:r>
              <a:rPr lang="en-GB" sz="1800" dirty="0"/>
              <a:t>!!</a:t>
            </a:r>
          </a:p>
          <a:p>
            <a:pPr marL="342900" indent="-342900">
              <a:lnSpc>
                <a:spcPct val="150000"/>
              </a:lnSpc>
            </a:pPr>
            <a:r>
              <a:rPr lang="en-GB" sz="1800" dirty="0"/>
              <a:t>Types will be deprecated (6.0.0+) and deleted in the future (7.0.0+)</a:t>
            </a:r>
          </a:p>
          <a:p>
            <a:pPr marL="342900" indent="-342900">
              <a:lnSpc>
                <a:spcPct val="150000"/>
              </a:lnSpc>
            </a:pPr>
            <a:endParaRPr lang="en-GB" sz="1800" dirty="0"/>
          </a:p>
          <a:p>
            <a:pPr marL="342900" indent="-342900">
              <a:lnSpc>
                <a:spcPct val="150000"/>
              </a:lnSpc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70369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Default fields (meta-fields)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0"/>
            <a:ext cx="8233078" cy="4526299"/>
          </a:xfrm>
        </p:spPr>
        <p:txBody>
          <a:bodyPr/>
          <a:lstStyle/>
          <a:p>
            <a:pPr marL="342900" indent="-342900"/>
            <a:r>
              <a:rPr lang="en-GB" sz="1800" dirty="0"/>
              <a:t>_index- virtual field containing name of index</a:t>
            </a:r>
          </a:p>
          <a:p>
            <a:pPr marL="342900" indent="-342900"/>
            <a:r>
              <a:rPr lang="en-GB" sz="1800" dirty="0"/>
              <a:t>_type – index type, used in searching by type</a:t>
            </a:r>
          </a:p>
          <a:p>
            <a:pPr marL="342900" indent="-342900"/>
            <a:r>
              <a:rPr lang="en-GB" sz="1800" dirty="0"/>
              <a:t>_id unique identification in index (_</a:t>
            </a:r>
            <a:r>
              <a:rPr lang="en-GB" sz="1800" dirty="0" err="1"/>
              <a:t>uid</a:t>
            </a:r>
            <a:r>
              <a:rPr lang="en-GB" sz="1800" dirty="0"/>
              <a:t> compose type and id)</a:t>
            </a:r>
          </a:p>
          <a:p>
            <a:pPr marL="342900" indent="-342900"/>
            <a:r>
              <a:rPr lang="en-GB" sz="1800" dirty="0"/>
              <a:t>_source – original JSON representing document</a:t>
            </a:r>
          </a:p>
          <a:p>
            <a:pPr marL="342900" indent="-342900"/>
            <a:r>
              <a:rPr lang="en-GB" sz="1800" dirty="0"/>
              <a:t>_size – size of _source in bytes</a:t>
            </a:r>
          </a:p>
          <a:p>
            <a:pPr marL="342900" indent="-342900"/>
            <a:r>
              <a:rPr lang="en-GB" sz="1800" dirty="0"/>
              <a:t>_all – “catch all” field that indexes all values from all fields</a:t>
            </a:r>
          </a:p>
          <a:p>
            <a:pPr marL="342900" indent="-342900"/>
            <a:r>
              <a:rPr lang="en-GB" sz="1800" dirty="0"/>
              <a:t>_</a:t>
            </a:r>
            <a:r>
              <a:rPr lang="en-GB" sz="1800" dirty="0" err="1"/>
              <a:t>field_names</a:t>
            </a:r>
            <a:r>
              <a:rPr lang="en-GB" sz="1800" dirty="0"/>
              <a:t> – all document fields that does have non-null value</a:t>
            </a:r>
          </a:p>
          <a:p>
            <a:pPr marL="342900" indent="-342900"/>
            <a:r>
              <a:rPr lang="en-GB" sz="1800" dirty="0"/>
              <a:t>_parent – creates parent-child relationship between two types</a:t>
            </a:r>
          </a:p>
          <a:p>
            <a:pPr marL="342900" indent="-342900"/>
            <a:r>
              <a:rPr lang="en-GB" sz="1800" dirty="0"/>
              <a:t>_routing – custom routing value which directs document to shard</a:t>
            </a:r>
          </a:p>
          <a:p>
            <a:pPr marL="342900" indent="-342900"/>
            <a:r>
              <a:rPr lang="en-GB" sz="1800" dirty="0"/>
              <a:t>_meta – application specific field (</a:t>
            </a:r>
          </a:p>
        </p:txBody>
      </p:sp>
    </p:spTree>
    <p:extLst>
      <p:ext uri="{BB962C8B-B14F-4D97-AF65-F5344CB8AC3E}">
        <p14:creationId xmlns:p14="http://schemas.microsoft.com/office/powerpoint/2010/main" val="365256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Core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datatypes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/>
            <a:r>
              <a:rPr lang="en-GB" sz="1800" dirty="0"/>
              <a:t>S</a:t>
            </a:r>
            <a:r>
              <a:rPr lang="cs-CZ" sz="1800" dirty="0" err="1"/>
              <a:t>tring</a:t>
            </a:r>
            <a:endParaRPr lang="cs-CZ" sz="1800" dirty="0"/>
          </a:p>
          <a:p>
            <a:pPr lvl="8">
              <a:buNone/>
            </a:pPr>
            <a:r>
              <a:rPr lang="en-GB" sz="1800" dirty="0"/>
              <a:t>	</a:t>
            </a:r>
            <a:r>
              <a:rPr lang="cs-CZ" sz="1800" dirty="0"/>
              <a:t>text and </a:t>
            </a:r>
            <a:r>
              <a:rPr lang="cs-CZ" sz="1800" dirty="0" err="1"/>
              <a:t>keyword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Numeric</a:t>
            </a:r>
            <a:r>
              <a:rPr lang="cs-CZ" sz="1800" dirty="0"/>
              <a:t> </a:t>
            </a:r>
            <a:r>
              <a:rPr lang="cs-CZ" sz="1800" dirty="0" err="1"/>
              <a:t>datatypes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/>
              <a:t>long, </a:t>
            </a:r>
            <a:r>
              <a:rPr lang="cs-CZ" sz="1800" dirty="0" err="1"/>
              <a:t>integer</a:t>
            </a:r>
            <a:r>
              <a:rPr lang="cs-CZ" sz="1800" dirty="0"/>
              <a:t>, </a:t>
            </a:r>
            <a:r>
              <a:rPr lang="cs-CZ" sz="1800" dirty="0" err="1"/>
              <a:t>short</a:t>
            </a:r>
            <a:r>
              <a:rPr lang="cs-CZ" sz="1800" dirty="0"/>
              <a:t>, byte, double, </a:t>
            </a:r>
            <a:r>
              <a:rPr lang="cs-CZ" sz="1800" dirty="0" err="1"/>
              <a:t>float</a:t>
            </a:r>
            <a:r>
              <a:rPr lang="cs-CZ" sz="1800" dirty="0"/>
              <a:t>, </a:t>
            </a:r>
            <a:r>
              <a:rPr lang="cs-CZ" sz="1800" dirty="0" err="1"/>
              <a:t>half_float</a:t>
            </a:r>
            <a:r>
              <a:rPr lang="cs-CZ" sz="1800" dirty="0"/>
              <a:t>, </a:t>
            </a:r>
            <a:r>
              <a:rPr lang="cs-CZ" sz="1800" dirty="0" err="1"/>
              <a:t>scaled_float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Date</a:t>
            </a:r>
            <a:r>
              <a:rPr lang="cs-CZ" sz="1800" dirty="0"/>
              <a:t>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date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 err="1"/>
              <a:t>Boolean</a:t>
            </a:r>
            <a:r>
              <a:rPr lang="cs-CZ" sz="1800" dirty="0"/>
              <a:t>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boolean</a:t>
            </a:r>
            <a:r>
              <a:rPr lang="cs-CZ" sz="1800" dirty="0"/>
              <a:t> </a:t>
            </a:r>
          </a:p>
          <a:p>
            <a:pPr marL="342900" indent="-342900"/>
            <a:r>
              <a:rPr lang="cs-CZ" sz="1800" dirty="0"/>
              <a:t>Binary </a:t>
            </a:r>
            <a:r>
              <a:rPr lang="cs-CZ" sz="1800" dirty="0" err="1"/>
              <a:t>datatype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binary</a:t>
            </a:r>
            <a:r>
              <a:rPr lang="cs-CZ" sz="1800" dirty="0"/>
              <a:t> </a:t>
            </a:r>
            <a:endParaRPr lang="en-GB" sz="1800" dirty="0"/>
          </a:p>
          <a:p>
            <a:pPr marL="342900" indent="-342900"/>
            <a:r>
              <a:rPr lang="cs-CZ" sz="1800" dirty="0" err="1"/>
              <a:t>Range</a:t>
            </a:r>
            <a:r>
              <a:rPr lang="cs-CZ" sz="1800" dirty="0"/>
              <a:t> </a:t>
            </a:r>
            <a:r>
              <a:rPr lang="cs-CZ" sz="1800" dirty="0" err="1"/>
              <a:t>datatypes</a:t>
            </a:r>
            <a:endParaRPr lang="cs-CZ" sz="1800" dirty="0"/>
          </a:p>
          <a:p>
            <a:pPr>
              <a:buNone/>
            </a:pPr>
            <a:r>
              <a:rPr lang="en-GB" sz="1800" dirty="0"/>
              <a:t>	</a:t>
            </a:r>
            <a:r>
              <a:rPr lang="cs-CZ" sz="1800" dirty="0" err="1"/>
              <a:t>integer_range</a:t>
            </a:r>
            <a:r>
              <a:rPr lang="cs-CZ" sz="1800" dirty="0"/>
              <a:t>, </a:t>
            </a:r>
            <a:r>
              <a:rPr lang="cs-CZ" sz="1800" dirty="0" err="1"/>
              <a:t>float_range</a:t>
            </a:r>
            <a:r>
              <a:rPr lang="cs-CZ" sz="1800" dirty="0"/>
              <a:t>, </a:t>
            </a:r>
            <a:r>
              <a:rPr lang="cs-CZ" sz="1800" dirty="0" err="1"/>
              <a:t>long_range</a:t>
            </a:r>
            <a:r>
              <a:rPr lang="cs-CZ" sz="1800" dirty="0"/>
              <a:t>, </a:t>
            </a:r>
            <a:r>
              <a:rPr lang="cs-CZ" sz="1800" dirty="0" err="1"/>
              <a:t>double_range</a:t>
            </a:r>
            <a:r>
              <a:rPr lang="cs-CZ" sz="1800" dirty="0"/>
              <a:t>, </a:t>
            </a:r>
            <a:r>
              <a:rPr lang="cs-CZ" sz="1800" dirty="0" err="1"/>
              <a:t>date_range</a:t>
            </a:r>
            <a:r>
              <a:rPr lang="cs-CZ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8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cs-CZ" dirty="0" err="1">
                <a:solidFill>
                  <a:schemeClr val="tx1"/>
                </a:solidFill>
              </a:rPr>
              <a:t>atatypes</a:t>
            </a:r>
            <a:r>
              <a:rPr lang="en-GB" dirty="0">
                <a:solidFill>
                  <a:schemeClr val="tx1"/>
                </a:solidFill>
              </a:rPr>
              <a:t> settings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GB" sz="1800" dirty="0"/>
              <a:t>coerce – true (default)/false benevolent to different types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boost – float type (1.0) for increase importance in searching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 err="1"/>
              <a:t>include_in_all</a:t>
            </a:r>
            <a:r>
              <a:rPr lang="en-GB" sz="1800" dirty="0"/>
              <a:t> – true (default)/false – presence in _all field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Index – true (default)/false – should this field be searched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store – true/false (default)</a:t>
            </a:r>
          </a:p>
        </p:txBody>
      </p:sp>
    </p:spTree>
    <p:extLst>
      <p:ext uri="{BB962C8B-B14F-4D97-AF65-F5344CB8AC3E}">
        <p14:creationId xmlns:p14="http://schemas.microsoft.com/office/powerpoint/2010/main" val="66607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B7F-04BB-48C5-9FF0-3D095D7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9" y="13150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cs-CZ" dirty="0" err="1">
                <a:solidFill>
                  <a:schemeClr val="tx1"/>
                </a:solidFill>
              </a:rPr>
              <a:t>atatypes</a:t>
            </a:r>
            <a:r>
              <a:rPr lang="en-GB" dirty="0">
                <a:solidFill>
                  <a:schemeClr val="tx1"/>
                </a:solidFill>
              </a:rPr>
              <a:t> settings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D34-BCA4-417F-99D9-AF69B6F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79" y="617201"/>
            <a:ext cx="8233078" cy="3751600"/>
          </a:xfrm>
        </p:spPr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en-GB" sz="1800" dirty="0"/>
              <a:t>coerce – true (default)/false benevolent to different types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boost – float type (1.0) for increase importance in searching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 err="1"/>
              <a:t>include_in_all</a:t>
            </a:r>
            <a:r>
              <a:rPr lang="en-GB" sz="1800" dirty="0"/>
              <a:t> – true (default)/false – presence in _all field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Index – true (default)/false – should this field be searched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store – true/false (default)</a:t>
            </a:r>
          </a:p>
        </p:txBody>
      </p:sp>
    </p:spTree>
    <p:extLst>
      <p:ext uri="{BB962C8B-B14F-4D97-AF65-F5344CB8AC3E}">
        <p14:creationId xmlns:p14="http://schemas.microsoft.com/office/powerpoint/2010/main" val="128909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2BA90-75D8-4F48-8297-456DA9B5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7" y="559143"/>
            <a:ext cx="5384922" cy="264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466A9-6053-4B21-8448-8CC9231B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68" y="2375506"/>
            <a:ext cx="5384922" cy="264220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4F7FD5-1501-43E8-8340-3B202111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7" y="273014"/>
            <a:ext cx="4801500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Merging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Overview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23" y="642009"/>
            <a:ext cx="7031665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cs-CZ" sz="1400" dirty="0">
                <a:solidFill>
                  <a:schemeClr val="tx1"/>
                </a:solidFill>
              </a:rPr>
              <a:t>Full-text </a:t>
            </a:r>
            <a:r>
              <a:rPr lang="cs-CZ" sz="1400" dirty="0" err="1">
                <a:solidFill>
                  <a:schemeClr val="tx1"/>
                </a:solidFill>
              </a:rPr>
              <a:t>search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cs-CZ" sz="1400" dirty="0" err="1">
                <a:solidFill>
                  <a:schemeClr val="tx1"/>
                </a:solidFill>
              </a:rPr>
              <a:t>engine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with clustering support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Based on L</a:t>
            </a:r>
            <a:r>
              <a:rPr lang="cs-CZ" sz="1400" dirty="0" err="1">
                <a:solidFill>
                  <a:schemeClr val="tx1"/>
                </a:solidFill>
              </a:rPr>
              <a:t>ucene</a:t>
            </a:r>
            <a:r>
              <a:rPr lang="en-US" sz="1400" dirty="0">
                <a:solidFill>
                  <a:schemeClr val="tx1"/>
                </a:solidFill>
              </a:rPr>
              <a:t> library</a:t>
            </a:r>
            <a:r>
              <a:rPr lang="cs-CZ" sz="1400" dirty="0">
                <a:solidFill>
                  <a:schemeClr val="tx1"/>
                </a:solidFill>
              </a:rPr>
              <a:t> (</a:t>
            </a:r>
            <a:r>
              <a:rPr lang="cs-CZ" sz="1400" dirty="0">
                <a:solidFill>
                  <a:schemeClr val="tx1"/>
                </a:solidFill>
                <a:hlinkClick r:id="rId2"/>
              </a:rPr>
              <a:t>http://lucene.apache.org/</a:t>
            </a:r>
            <a:r>
              <a:rPr lang="cs-CZ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cs-CZ" sz="1400" dirty="0" err="1">
                <a:solidFill>
                  <a:schemeClr val="tx1"/>
                </a:solidFill>
              </a:rPr>
              <a:t>RESTfull</a:t>
            </a:r>
            <a:r>
              <a:rPr lang="cs-CZ" sz="1400" dirty="0">
                <a:solidFill>
                  <a:schemeClr val="tx1"/>
                </a:solidFill>
              </a:rPr>
              <a:t> interface </a:t>
            </a:r>
            <a:r>
              <a:rPr lang="en-US" sz="1400" dirty="0">
                <a:solidFill>
                  <a:schemeClr val="tx1"/>
                </a:solidFill>
              </a:rPr>
              <a:t>supporting multiple languages</a:t>
            </a:r>
            <a:r>
              <a:rPr lang="cs-CZ" sz="1400" dirty="0">
                <a:solidFill>
                  <a:schemeClr val="tx1"/>
                </a:solidFill>
              </a:rPr>
              <a:t> (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cs-CZ" sz="1400" dirty="0" err="1">
                <a:solidFill>
                  <a:schemeClr val="tx1"/>
                </a:solidFill>
              </a:rPr>
              <a:t>ava</a:t>
            </a:r>
            <a:r>
              <a:rPr lang="cs-CZ" sz="1400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cs-CZ" sz="1400" dirty="0" err="1">
                <a:solidFill>
                  <a:schemeClr val="tx1"/>
                </a:solidFill>
              </a:rPr>
              <a:t>ython</a:t>
            </a:r>
            <a:r>
              <a:rPr lang="cs-CZ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.Net</a:t>
            </a:r>
            <a:r>
              <a:rPr lang="en-US" sz="1400" dirty="0">
                <a:solidFill>
                  <a:schemeClr val="tx1"/>
                </a:solidFill>
              </a:rPr>
              <a:t>, Ruby, </a:t>
            </a:r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atd</a:t>
            </a:r>
            <a:r>
              <a:rPr lang="cs-CZ" sz="1400" dirty="0">
                <a:solidFill>
                  <a:schemeClr val="tx1"/>
                </a:solidFill>
              </a:rPr>
              <a:t>.)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 JSON as data format for document definition and commands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Created in</a:t>
            </a:r>
            <a:r>
              <a:rPr lang="cs-CZ" sz="1400" dirty="0">
                <a:solidFill>
                  <a:schemeClr val="tx1"/>
                </a:solidFill>
              </a:rPr>
              <a:t> 2010 (</a:t>
            </a:r>
            <a:r>
              <a:rPr lang="en-US" sz="1400" dirty="0">
                <a:solidFill>
                  <a:schemeClr val="tx1"/>
                </a:solidFill>
              </a:rPr>
              <a:t>founder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Shay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‘</a:t>
            </a:r>
            <a:r>
              <a:rPr lang="en-US" sz="1400" dirty="0" err="1">
                <a:solidFill>
                  <a:schemeClr val="tx1"/>
                </a:solidFill>
              </a:rPr>
              <a:t>Kimchy</a:t>
            </a:r>
            <a:r>
              <a:rPr lang="en-US" sz="1400" dirty="0">
                <a:solidFill>
                  <a:schemeClr val="tx1"/>
                </a:solidFill>
              </a:rPr>
              <a:t>’ </a:t>
            </a:r>
            <a:r>
              <a:rPr lang="en-US" sz="1400" dirty="0" err="1">
                <a:solidFill>
                  <a:schemeClr val="tx1"/>
                </a:solidFill>
              </a:rPr>
              <a:t>Banon</a:t>
            </a:r>
            <a:r>
              <a:rPr lang="cs-CZ" sz="1400" dirty="0">
                <a:solidFill>
                  <a:schemeClr val="tx1"/>
                </a:solidFill>
              </a:rPr>
              <a:t>) </a:t>
            </a:r>
            <a:r>
              <a:rPr lang="en-US" sz="1400" dirty="0">
                <a:solidFill>
                  <a:schemeClr val="tx1"/>
                </a:solidFill>
              </a:rPr>
              <a:t>by evolution of </a:t>
            </a:r>
            <a:r>
              <a:rPr lang="cs-CZ" sz="1400" dirty="0" err="1">
                <a:solidFill>
                  <a:schemeClr val="tx1"/>
                </a:solidFill>
              </a:rPr>
              <a:t>Compass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cs-CZ" sz="1400" dirty="0">
                <a:solidFill>
                  <a:schemeClr val="tx1"/>
                </a:solidFill>
              </a:rPr>
              <a:t>(ORM </a:t>
            </a:r>
            <a:r>
              <a:rPr lang="en-US" sz="1400" dirty="0">
                <a:solidFill>
                  <a:schemeClr val="tx1"/>
                </a:solidFill>
              </a:rPr>
              <a:t>over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cs-CZ" sz="1400" dirty="0" err="1">
                <a:solidFill>
                  <a:schemeClr val="tx1"/>
                </a:solidFill>
              </a:rPr>
              <a:t>Lucene</a:t>
            </a:r>
            <a:r>
              <a:rPr lang="cs-CZ" sz="1400" dirty="0">
                <a:solidFill>
                  <a:schemeClr val="tx1"/>
                </a:solidFill>
              </a:rPr>
              <a:t>), </a:t>
            </a:r>
            <a:r>
              <a:rPr lang="en-US" sz="1400" dirty="0">
                <a:solidFill>
                  <a:schemeClr val="tx1"/>
                </a:solidFill>
              </a:rPr>
              <a:t>currently in version</a:t>
            </a:r>
            <a:r>
              <a:rPr lang="cs-CZ" sz="14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5.6</a:t>
            </a:r>
            <a:endParaRPr lang="cs-CZ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17652" y="1302250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Presentation design slide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lang="en" sz="1100" b="1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685800" y="3011525"/>
            <a:ext cx="453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am here because I love to give presentations. You can find me at @username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90" name="Shape 9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44336"/>
                </a:solidFill>
              </a:rPr>
              <a:t>CONCEPT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40" name="Shape 140"/>
          <p:cNvSpPr/>
          <p:nvPr/>
        </p:nvSpPr>
        <p:spPr>
          <a:xfrm>
            <a:off x="270377" y="723226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50" name="Shape 1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63" name="Shape 16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5160334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concept – inverted index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17A057-7011-4720-B205-34A685A9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61647"/>
              </p:ext>
            </p:extLst>
          </p:nvPr>
        </p:nvGraphicFramePr>
        <p:xfrm>
          <a:off x="5004389" y="1688687"/>
          <a:ext cx="222574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5301">
                  <a:extLst>
                    <a:ext uri="{9D8B030D-6E8A-4147-A177-3AD203B41FA5}">
                      <a16:colId xmlns:a16="http://schemas.microsoft.com/office/drawing/2014/main" val="3262488082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488097572"/>
                    </a:ext>
                  </a:extLst>
                </a:gridCol>
                <a:gridCol w="1056169">
                  <a:extLst>
                    <a:ext uri="{9D8B030D-6E8A-4147-A177-3AD203B41FA5}">
                      <a16:colId xmlns:a16="http://schemas.microsoft.com/office/drawing/2014/main" val="178957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Token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Document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3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9905"/>
                  </a:ext>
                </a:extLst>
              </a:tr>
            </a:tbl>
          </a:graphicData>
        </a:graphic>
      </p:graphicFrame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C1E12F16-4505-48CA-B9AF-482B09D11940}"/>
              </a:ext>
            </a:extLst>
          </p:cNvPr>
          <p:cNvSpPr/>
          <p:nvPr/>
        </p:nvSpPr>
        <p:spPr>
          <a:xfrm>
            <a:off x="290622" y="772633"/>
            <a:ext cx="1105785" cy="10986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Trek</a:t>
            </a:r>
          </a:p>
          <a:p>
            <a:pPr algn="ctr"/>
            <a:endParaRPr lang="cs-CZ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9FC4F5A8-76F2-4DD7-90DD-BFCE2BA4E140}"/>
              </a:ext>
            </a:extLst>
          </p:cNvPr>
          <p:cNvSpPr/>
          <p:nvPr/>
        </p:nvSpPr>
        <p:spPr>
          <a:xfrm>
            <a:off x="290622" y="2073350"/>
            <a:ext cx="1275908" cy="12456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Wars</a:t>
            </a:r>
            <a:endParaRPr lang="cs-CZ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1F92108-2CE5-44B2-89B5-0B7ABC98FA77}"/>
              </a:ext>
            </a:extLst>
          </p:cNvPr>
          <p:cNvSpPr/>
          <p:nvPr/>
        </p:nvSpPr>
        <p:spPr>
          <a:xfrm>
            <a:off x="290622" y="3501656"/>
            <a:ext cx="1275907" cy="1268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 of the Worlds</a:t>
            </a:r>
            <a:endParaRPr lang="cs-CZ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C85B00-B7BA-4919-B6DB-6F50CBEC18C2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1396407" y="1321982"/>
            <a:ext cx="4720856" cy="366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F46F21-4660-40DB-9DEF-3E1047A341F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1566530" y="2430367"/>
            <a:ext cx="3437859" cy="26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E3E3D8-8E16-4964-8111-F3C0C09C1B45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1566529" y="3172047"/>
            <a:ext cx="4550734" cy="964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79" name="Shape 179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  <p:sp>
        <p:nvSpPr>
          <p:cNvPr id="180" name="Shape 180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726863" y="1742360"/>
            <a:ext cx="453641" cy="447356"/>
            <a:chOff x="3292425" y="3664250"/>
            <a:chExt cx="397025" cy="391525"/>
          </a:xfrm>
        </p:grpSpPr>
        <p:sp>
          <p:nvSpPr>
            <p:cNvPr id="182" name="Shape 18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190" name="Shape 190"/>
          <p:cNvSpPr/>
          <p:nvPr/>
        </p:nvSpPr>
        <p:spPr>
          <a:xfrm>
            <a:off x="3724383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316820" y="198976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495905" y="3496175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47345" y="126289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175784" y="1802835"/>
            <a:ext cx="1038600" cy="73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40749" y="1239500"/>
            <a:ext cx="1223700" cy="11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92250" y="1191000"/>
            <a:ext cx="13194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471581" y="3455534"/>
            <a:ext cx="863100" cy="78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530028" y="3537610"/>
            <a:ext cx="1215900" cy="1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476555" y="3466726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835383" y="1397432"/>
            <a:ext cx="1114500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76598" y="1357361"/>
            <a:ext cx="1313400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638047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503741" y="2308966"/>
            <a:ext cx="246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488819" y="2169687"/>
            <a:ext cx="261000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914291" y="3249103"/>
            <a:ext cx="53700" cy="23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940405" y="3232936"/>
            <a:ext cx="175500" cy="2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69908" y="2257980"/>
            <a:ext cx="2361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069908" y="2128649"/>
            <a:ext cx="299700" cy="25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321109" y="1984395"/>
            <a:ext cx="1219800" cy="121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73853" y="193589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273853" y="2633537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42670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393484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87919" y="4178733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64765" y="2132059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lang="en" sz="1000" b="1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1403672" y="1563473"/>
            <a:ext cx="304009" cy="326513"/>
            <a:chOff x="616425" y="2329600"/>
            <a:chExt cx="361700" cy="388475"/>
          </a:xfrm>
        </p:grpSpPr>
        <p:sp>
          <p:nvSpPr>
            <p:cNvPr id="218" name="Shape 21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4216716" y="1688731"/>
            <a:ext cx="109538" cy="399195"/>
            <a:chOff x="732125" y="2958550"/>
            <a:chExt cx="130325" cy="474950"/>
          </a:xfrm>
        </p:grpSpPr>
        <p:sp>
          <p:nvSpPr>
            <p:cNvPr id="227" name="Shape 22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2702994" y="2281960"/>
            <a:ext cx="452420" cy="433992"/>
            <a:chOff x="5233525" y="4954450"/>
            <a:chExt cx="538275" cy="516350"/>
          </a:xfrm>
        </p:grpSpPr>
        <p:sp>
          <p:nvSpPr>
            <p:cNvPr id="236" name="Shape 2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2927142" y="3746650"/>
            <a:ext cx="371564" cy="371543"/>
            <a:chOff x="576250" y="4319400"/>
            <a:chExt cx="442075" cy="442050"/>
          </a:xfrm>
        </p:grpSpPr>
        <p:sp>
          <p:nvSpPr>
            <p:cNvPr id="248" name="Shape 2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952500" y="1547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{87CBF7AC-330C-4F8A-A34B-CC36BAA0E518}</a:tableStyleId>
              </a:tblPr>
              <a:tblGrid>
                <a:gridCol w="1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8" name="Shape 258"/>
          <p:cNvGrpSpPr/>
          <p:nvPr/>
        </p:nvGrpSpPr>
        <p:grpSpPr>
          <a:xfrm>
            <a:off x="318294" y="694222"/>
            <a:ext cx="449036" cy="470808"/>
            <a:chOff x="5961125" y="1623900"/>
            <a:chExt cx="427450" cy="448175"/>
          </a:xfrm>
        </p:grpSpPr>
        <p:sp>
          <p:nvSpPr>
            <p:cNvPr id="259" name="Shape 25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 descr="mapa_solido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272" name="Shape 272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273" name="Shape 273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9" name="Shape 279"/>
          <p:cNvGrpSpPr/>
          <p:nvPr/>
        </p:nvGrpSpPr>
        <p:grpSpPr>
          <a:xfrm>
            <a:off x="741886" y="3665032"/>
            <a:ext cx="393060" cy="393060"/>
            <a:chOff x="5941025" y="3634400"/>
            <a:chExt cx="467650" cy="467650"/>
          </a:xfrm>
        </p:grpSpPr>
        <p:sp>
          <p:nvSpPr>
            <p:cNvPr id="280" name="Shape 28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 idx="4294967295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93" name="Shape 29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 idx="4294967295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ubTitle" idx="4294967295"/>
          </p:nvPr>
        </p:nvSpPr>
        <p:spPr>
          <a:xfrm>
            <a:off x="609600" y="12589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4294967295"/>
          </p:nvPr>
        </p:nvSpPr>
        <p:spPr>
          <a:xfrm>
            <a:off x="609600" y="41926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4294967295"/>
          </p:nvPr>
        </p:nvSpPr>
        <p:spPr>
          <a:xfrm>
            <a:off x="609600" y="27257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312" name="Shape 312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315" name="Shape 315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697729" y="2736178"/>
            <a:ext cx="408208" cy="465260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3018930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5190261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35" name="Shape 335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336" name="Shape 3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5985010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56" name="Shape 356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2615609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concept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DD75F-A344-459E-834D-511C50D1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78" y="156308"/>
            <a:ext cx="3547153" cy="49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0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6062196" y="629123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65" name="Shape 365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5549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74" name="Shape 374"/>
          <p:cNvSpPr/>
          <p:nvPr/>
        </p:nvSpPr>
        <p:spPr>
          <a:xfrm>
            <a:off x="470763" y="157821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83" name="Shape 383"/>
          <p:cNvGrpSpPr/>
          <p:nvPr/>
        </p:nvGrpSpPr>
        <p:grpSpPr>
          <a:xfrm>
            <a:off x="358787" y="1566259"/>
            <a:ext cx="460581" cy="436282"/>
            <a:chOff x="2583100" y="2973775"/>
            <a:chExt cx="461550" cy="437200"/>
          </a:xfrm>
        </p:grpSpPr>
        <p:sp>
          <p:nvSpPr>
            <p:cNvPr id="384" name="Shape 3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394" name="Shape 39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868475" y="1717275"/>
            <a:ext cx="6638700" cy="26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presentations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Montserrat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http://www.google.com/fonts/#UsePlace:use/Collection:Montserrat:400,700|Karla:400,400italic,700,700italic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r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100" y="2783153"/>
            <a:ext cx="635794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313129" y="869043"/>
            <a:ext cx="449033" cy="449033"/>
            <a:chOff x="2594050" y="1631825"/>
            <a:chExt cx="439625" cy="439625"/>
          </a:xfrm>
        </p:grpSpPr>
        <p:sp>
          <p:nvSpPr>
            <p:cNvPr id="418" name="Shape 4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28" name="Shape 4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43" name="Shape 4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49" name="Shape 4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57" name="Shape 4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63" name="Shape 4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1" name="Shape 4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0" name="Shape 4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83" name="Shape 4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86" name="Shape 4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0" name="Shape 4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98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0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1" name="Shape 5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14" name="Shape 5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0" name="Shape 5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23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1" name="Shape 5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37" name="Shape 5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46" name="Shape 5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1" name="Shape 5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56" name="Shape 5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1" name="Shape 5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64" name="Shape 5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67" name="Shape 5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1" name="Shape 5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74" name="Shape 5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85" name="Shape 5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8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2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97" name="Shape 5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2" name="Shape 6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09" name="Shape 6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19" name="Shape 6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23" name="Shape 6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27" name="Shape 6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33" name="Shape 6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36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44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1" name="Shape 6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54" name="Shape 6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63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2" name="Shape 6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75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2" name="Shape 6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0" name="Shape 6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94" name="Shape 6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1" name="Shape 7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05" name="Shape 7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09" name="Shape 7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15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43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67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2" name="Shape 7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86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93" name="Shape 7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2" name="Shape 8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06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2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27" name="Shape 8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37" name="Shape 8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49" name="Shape 8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55" name="Shape 8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9" name="Shape 8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363-D6A7-49FF-AC4C-3D68D80C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119095"/>
            <a:ext cx="4801500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Terminology comparison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0195-CA12-440B-8FF5-036430D8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86" y="772633"/>
            <a:ext cx="3600000" cy="432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u="sng" dirty="0">
                <a:solidFill>
                  <a:schemeClr val="tx1"/>
                </a:solidFill>
              </a:rPr>
              <a:t>RDBM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Database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Table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Row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Column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Primary</a:t>
            </a:r>
            <a:r>
              <a:rPr lang="cs-CZ" sz="1600" dirty="0"/>
              <a:t>/</a:t>
            </a:r>
            <a:r>
              <a:rPr lang="cs-CZ" sz="1600" dirty="0" err="1"/>
              <a:t>foreign</a:t>
            </a:r>
            <a:r>
              <a:rPr lang="cs-CZ" sz="1600" dirty="0"/>
              <a:t> </a:t>
            </a:r>
            <a:r>
              <a:rPr lang="cs-CZ" sz="1600" dirty="0" err="1"/>
              <a:t>key</a:t>
            </a:r>
            <a:r>
              <a:rPr lang="cs-CZ" sz="1600" dirty="0"/>
              <a:t> relations</a:t>
            </a:r>
            <a:r>
              <a:rPr lang="en-US" sz="1600" dirty="0"/>
              <a:t>hip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ACID by default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</a:t>
            </a:r>
            <a:r>
              <a:rPr lang="cs-CZ" sz="1600" dirty="0" err="1"/>
              <a:t>ransaction</a:t>
            </a:r>
            <a:r>
              <a:rPr lang="en-US" sz="1600" dirty="0"/>
              <a:t>s</a:t>
            </a:r>
            <a:r>
              <a:rPr lang="cs-CZ" sz="1600" dirty="0"/>
              <a:t> and </a:t>
            </a:r>
            <a:r>
              <a:rPr lang="cs-CZ" sz="1600" dirty="0" err="1"/>
              <a:t>commit</a:t>
            </a:r>
            <a:r>
              <a:rPr lang="en-US" sz="1600" dirty="0" err="1"/>
              <a:t>ing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Groupping</a:t>
            </a:r>
            <a:endParaRPr lang="cs-CZ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A49AE-29DC-450B-804D-1526B24030F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94755" y="772633"/>
            <a:ext cx="3600000" cy="432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u="sng" dirty="0">
                <a:solidFill>
                  <a:schemeClr val="tx1"/>
                </a:solidFill>
              </a:rPr>
              <a:t>Elasticsearch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Cluster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/>
              <a:t>Index</a:t>
            </a:r>
          </a:p>
          <a:p>
            <a:pPr>
              <a:lnSpc>
                <a:spcPct val="150000"/>
              </a:lnSpc>
            </a:pPr>
            <a:r>
              <a:rPr lang="cs-CZ" sz="1600" dirty="0"/>
              <a:t>Do</a:t>
            </a:r>
            <a:r>
              <a:rPr lang="en-US" sz="1600" dirty="0"/>
              <a:t>c</a:t>
            </a:r>
            <a:r>
              <a:rPr lang="cs-CZ" sz="1600" dirty="0" err="1"/>
              <a:t>ument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Field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cs-CZ" sz="1600" dirty="0" err="1"/>
              <a:t>Parent</a:t>
            </a:r>
            <a:r>
              <a:rPr lang="cs-CZ" sz="1600" dirty="0"/>
              <a:t>/</a:t>
            </a:r>
            <a:r>
              <a:rPr lang="cs-CZ" sz="1600" dirty="0" err="1"/>
              <a:t>child</a:t>
            </a:r>
            <a:r>
              <a:rPr lang="cs-CZ" sz="1600" dirty="0"/>
              <a:t> relations</a:t>
            </a:r>
            <a:r>
              <a:rPr lang="en-US" sz="1600" dirty="0"/>
              <a:t>hip</a:t>
            </a:r>
            <a:endParaRPr lang="cs-CZ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NOT ACID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Shard refresh</a:t>
            </a:r>
            <a:r>
              <a:rPr lang="cs-CZ" sz="1600" dirty="0"/>
              <a:t> and</a:t>
            </a:r>
            <a:r>
              <a:rPr lang="en-US" sz="1600" dirty="0"/>
              <a:t> </a:t>
            </a:r>
            <a:r>
              <a:rPr lang="cs-CZ" sz="1600" dirty="0" err="1"/>
              <a:t>Translog</a:t>
            </a:r>
            <a:r>
              <a:rPr lang="cs-CZ" sz="1600" dirty="0"/>
              <a:t> flush</a:t>
            </a:r>
          </a:p>
          <a:p>
            <a:pPr>
              <a:lnSpc>
                <a:spcPct val="150000"/>
              </a:lnSpc>
            </a:pPr>
            <a:r>
              <a:rPr lang="cs-CZ" sz="1600" dirty="0" err="1"/>
              <a:t>Aggregations</a:t>
            </a:r>
            <a:endParaRPr lang="cs-CZ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CRUD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50" y="888092"/>
            <a:ext cx="7831910" cy="4109210"/>
          </a:xfrm>
        </p:spPr>
        <p:txBody>
          <a:bodyPr/>
          <a:lstStyle/>
          <a:p>
            <a:r>
              <a:rPr lang="en-GB" dirty="0"/>
              <a:t>GET/POST/PUT/DELETE {index}</a:t>
            </a:r>
          </a:p>
          <a:p>
            <a:endParaRPr lang="en-GB" dirty="0"/>
          </a:p>
          <a:p>
            <a:r>
              <a:rPr lang="en-GB" dirty="0"/>
              <a:t>GET/POST/PUT/DELETE {index}/{type}/{id}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 {index}/{type}/{id}/_update { “doc” : {….}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2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50" y="888092"/>
            <a:ext cx="5324100" cy="2255700"/>
          </a:xfrm>
        </p:spPr>
        <p:txBody>
          <a:bodyPr/>
          <a:lstStyle/>
          <a:p>
            <a:r>
              <a:rPr lang="en-GB" dirty="0"/>
              <a:t>Practice index CRUD operation</a:t>
            </a:r>
            <a:endParaRPr lang="cs-CZ" dirty="0"/>
          </a:p>
          <a:p>
            <a:r>
              <a:rPr lang="en-GB" dirty="0"/>
              <a:t>Practice document CRUD operation</a:t>
            </a:r>
          </a:p>
          <a:p>
            <a:r>
              <a:rPr lang="en-GB" dirty="0"/>
              <a:t>Practice partial updating</a:t>
            </a:r>
          </a:p>
          <a:p>
            <a:r>
              <a:rPr lang="en-GB" dirty="0"/>
              <a:t>Practice version locking</a:t>
            </a:r>
          </a:p>
        </p:txBody>
      </p:sp>
    </p:spTree>
    <p:extLst>
      <p:ext uri="{BB962C8B-B14F-4D97-AF65-F5344CB8AC3E}">
        <p14:creationId xmlns:p14="http://schemas.microsoft.com/office/powerpoint/2010/main" val="33662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2615609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Clustering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6" name="Picture 2" descr="https://s3.amazonaws.com/media-p.slid.es/uploads/garygao/images/269453/shards_replicas.png">
            <a:extLst>
              <a:ext uri="{FF2B5EF4-FFF2-40B4-BE49-F238E27FC236}">
                <a16:creationId xmlns:a16="http://schemas.microsoft.com/office/drawing/2014/main" id="{D8513AFF-E88F-4C70-8AEE-EACA76B6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3" y="776427"/>
            <a:ext cx="6813550" cy="397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69AE-79B3-4ACF-9A6F-82D7B94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75043"/>
            <a:ext cx="7231592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Clustering and shards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BE9AA-63B2-4F8A-A34F-BDF35388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77" y="2256003"/>
            <a:ext cx="5759386" cy="25878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B161-2B3C-4D9D-B9CE-3130F436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15521"/>
            <a:ext cx="7231593" cy="4206421"/>
          </a:xfrm>
        </p:spPr>
        <p:txBody>
          <a:bodyPr/>
          <a:lstStyle/>
          <a:p>
            <a:r>
              <a:rPr lang="cs-CZ" dirty="0">
                <a:hlinkClick r:id="rId3"/>
              </a:rPr>
              <a:t>https://www.elastic.co/blog/every-shard-deserves-a-home</a:t>
            </a:r>
            <a:endParaRPr lang="cs-CZ" dirty="0"/>
          </a:p>
          <a:p>
            <a:r>
              <a:rPr lang="en-GB" dirty="0"/>
              <a:t>1. Index request to Node 1</a:t>
            </a:r>
          </a:p>
          <a:p>
            <a:r>
              <a:rPr lang="en-GB" dirty="0"/>
              <a:t>2. Request routed to corresponding primary shard (P0)</a:t>
            </a:r>
          </a:p>
          <a:p>
            <a:r>
              <a:rPr lang="en-GB" dirty="0"/>
              <a:t>3. Request send to replicas once primary is indexed</a:t>
            </a:r>
          </a:p>
          <a:p>
            <a:r>
              <a:rPr lang="en-GB" dirty="0"/>
              <a:t>4. Returning success to Node 1</a:t>
            </a:r>
          </a:p>
        </p:txBody>
      </p:sp>
    </p:spTree>
    <p:extLst>
      <p:ext uri="{BB962C8B-B14F-4D97-AF65-F5344CB8AC3E}">
        <p14:creationId xmlns:p14="http://schemas.microsoft.com/office/powerpoint/2010/main" val="3069673706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1731</Words>
  <Application>Microsoft Office PowerPoint</Application>
  <PresentationFormat>On-screen Show (16:9)</PresentationFormat>
  <Paragraphs>288</Paragraphs>
  <Slides>47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Montserrat</vt:lpstr>
      <vt:lpstr>Karla</vt:lpstr>
      <vt:lpstr>Arial</vt:lpstr>
      <vt:lpstr>Calibri</vt:lpstr>
      <vt:lpstr>Arvirargus template</vt:lpstr>
      <vt:lpstr>Elasticsearch</vt:lpstr>
      <vt:lpstr>Overview</vt:lpstr>
      <vt:lpstr>Search concept – inverted index</vt:lpstr>
      <vt:lpstr>Search concept</vt:lpstr>
      <vt:lpstr>Terminology comparison</vt:lpstr>
      <vt:lpstr>CRUD</vt:lpstr>
      <vt:lpstr>Exercise #1</vt:lpstr>
      <vt:lpstr>Clustering</vt:lpstr>
      <vt:lpstr>Clustering and shards</vt:lpstr>
      <vt:lpstr>Cluster health status</vt:lpstr>
      <vt:lpstr>Exercise #2</vt:lpstr>
      <vt:lpstr>Node types</vt:lpstr>
      <vt:lpstr>Node type configuration</vt:lpstr>
      <vt:lpstr>Mapping</vt:lpstr>
      <vt:lpstr>Default fields (meta-fields)</vt:lpstr>
      <vt:lpstr>Core datatypes</vt:lpstr>
      <vt:lpstr>Datatypes settings</vt:lpstr>
      <vt:lpstr>Datatypes settings</vt:lpstr>
      <vt:lpstr>Merging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KuceraJan</dc:creator>
  <cp:lastModifiedBy>Jan Kucera</cp:lastModifiedBy>
  <cp:revision>35</cp:revision>
  <dcterms:modified xsi:type="dcterms:W3CDTF">2017-11-04T17:01:15Z</dcterms:modified>
</cp:coreProperties>
</file>