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41"/>
      <p:bold r:id="rId42"/>
    </p:embeddedFont>
    <p:embeddedFont>
      <p:font typeface="Roboto Condensed" panose="020B0604020202020204" pitchFamily="2" charset="0"/>
      <p:regular r:id="rId43"/>
      <p:bold r:id="rId44"/>
      <p:italic r:id="rId45"/>
      <p:boldItalic r:id="rId46"/>
    </p:embeddedFont>
    <p:embeddedFont>
      <p:font typeface="Roboto Mon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6CA721-3CD8-4EB5-8009-3FBE165B57D6}">
  <a:tblStyle styleId="{146CA721-3CD8-4EB5-8009-3FBE165B57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2AB89E-9FFE-4131-AB56-AD13F87F89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0d53557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0d53557b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d53557b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0d53557b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0d53557b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0d53557b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0d53557b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0d53557b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0d53557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0d53557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7655c245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7655c245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7655c245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7655c245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d53557b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0d53557b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0d53557b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0d53557b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0d53557b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0d53557b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7655c245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7655c245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7655c245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7655c245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d53557b5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0d53557b5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7655c24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7655c24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7655c245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7655c245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7655c24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7655c24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7655c24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7655c24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7655c245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7655c245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7655c245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7655c245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18f4893d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18f4893d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c8fb7f53_0_3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c8fb7f53_0_3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12587e5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12587e5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25ed9ac5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25ed9ac5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25ed9ac5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25ed9ac5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25ed9ac5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25ed9ac5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25ed9ac5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25ed9ac5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18f4893d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18f4893d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18f4893d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b18f4893d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d2c8fb7f53_0_3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d2c8fb7f53_0_3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22198a46b_0_6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22198a46b_0_6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22198a46b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22198a46b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d53557b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0d53557b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0d53557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0d53557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7655c24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7655c24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7655c245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7655c245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6740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195550" y="3293000"/>
            <a:ext cx="47529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5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6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7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2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5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6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7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8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9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3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4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5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4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6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642900" y="1714500"/>
            <a:ext cx="7857751" cy="2895575"/>
            <a:chOff x="642900" y="1714500"/>
            <a:chExt cx="7857751" cy="2895575"/>
          </a:xfrm>
        </p:grpSpPr>
        <p:sp>
          <p:nvSpPr>
            <p:cNvPr id="98" name="Google Shape;98;p19"/>
            <p:cNvSpPr/>
            <p:nvPr/>
          </p:nvSpPr>
          <p:spPr>
            <a:xfrm>
              <a:off x="642900" y="1714500"/>
              <a:ext cx="7857600" cy="2889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99" name="Google Shape;99;p19"/>
            <p:cNvCxnSpPr/>
            <p:nvPr/>
          </p:nvCxnSpPr>
          <p:spPr>
            <a:xfrm>
              <a:off x="635049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9"/>
            <p:cNvCxnSpPr/>
            <p:nvPr/>
          </p:nvCxnSpPr>
          <p:spPr>
            <a:xfrm>
              <a:off x="742413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9"/>
            <p:cNvCxnSpPr/>
            <p:nvPr/>
          </p:nvCxnSpPr>
          <p:spPr>
            <a:xfrm>
              <a:off x="849777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9"/>
            <p:cNvCxnSpPr/>
            <p:nvPr/>
          </p:nvCxnSpPr>
          <p:spPr>
            <a:xfrm rot="10800000">
              <a:off x="688635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9"/>
            <p:cNvCxnSpPr/>
            <p:nvPr/>
          </p:nvCxnSpPr>
          <p:spPr>
            <a:xfrm rot="10800000">
              <a:off x="688635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9"/>
            <p:cNvCxnSpPr/>
            <p:nvPr/>
          </p:nvCxnSpPr>
          <p:spPr>
            <a:xfrm>
              <a:off x="5276867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9"/>
            <p:cNvCxnSpPr/>
            <p:nvPr/>
          </p:nvCxnSpPr>
          <p:spPr>
            <a:xfrm>
              <a:off x="172134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9"/>
            <p:cNvCxnSpPr/>
            <p:nvPr/>
          </p:nvCxnSpPr>
          <p:spPr>
            <a:xfrm>
              <a:off x="279498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9"/>
            <p:cNvCxnSpPr/>
            <p:nvPr/>
          </p:nvCxnSpPr>
          <p:spPr>
            <a:xfrm>
              <a:off x="386862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9"/>
            <p:cNvCxnSpPr/>
            <p:nvPr/>
          </p:nvCxnSpPr>
          <p:spPr>
            <a:xfrm rot="10800000">
              <a:off x="225720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9"/>
            <p:cNvCxnSpPr/>
            <p:nvPr/>
          </p:nvCxnSpPr>
          <p:spPr>
            <a:xfrm rot="10800000">
              <a:off x="225720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9"/>
          <p:cNvGrpSpPr/>
          <p:nvPr/>
        </p:nvGrpSpPr>
        <p:grpSpPr>
          <a:xfrm>
            <a:off x="4201473" y="2616084"/>
            <a:ext cx="741054" cy="1077178"/>
            <a:chOff x="2446425" y="1033300"/>
            <a:chExt cx="1176650" cy="1710350"/>
          </a:xfrm>
        </p:grpSpPr>
        <p:sp>
          <p:nvSpPr>
            <p:cNvPr id="111" name="Google Shape;111;p19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3">
  <p:cSld name="CUSTOM_1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19975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45283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3452857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0000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618568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185701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19975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45283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3452857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20000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618568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185701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496350" y="1468525"/>
            <a:ext cx="3795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496200" y="2865275"/>
            <a:ext cx="37950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 hasCustomPrompt="1"/>
          </p:nvPr>
        </p:nvSpPr>
        <p:spPr>
          <a:xfrm>
            <a:off x="2627550" y="7153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2627550" y="137280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2" hasCustomPrompt="1"/>
          </p:nvPr>
        </p:nvSpPr>
        <p:spPr>
          <a:xfrm>
            <a:off x="2627550" y="20488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3"/>
          </p:nvPr>
        </p:nvSpPr>
        <p:spPr>
          <a:xfrm>
            <a:off x="2627550" y="270635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4" hasCustomPrompt="1"/>
          </p:nvPr>
        </p:nvSpPr>
        <p:spPr>
          <a:xfrm>
            <a:off x="2627550" y="338602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5"/>
          </p:nvPr>
        </p:nvSpPr>
        <p:spPr>
          <a:xfrm>
            <a:off x="2627550" y="4039925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531025" y="3544933"/>
            <a:ext cx="40821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2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3244800"/>
            <a:ext cx="30234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1155050" y="488450"/>
            <a:ext cx="67863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Anomaly &amp; Fraud Detection Credit card from customer’s factors</a:t>
            </a:r>
            <a:endParaRPr sz="5200">
              <a:highlight>
                <a:schemeClr val="dk1"/>
              </a:highlight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There is </a:t>
            </a: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1 Impostor</a:t>
            </a:r>
            <a:r>
              <a:rPr lang="en">
                <a:highlight>
                  <a:schemeClr val="dk1"/>
                </a:highlight>
              </a:rPr>
              <a:t> among us</a:t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163" name="Google Shape;163;p28"/>
          <p:cNvGrpSpPr/>
          <p:nvPr/>
        </p:nvGrpSpPr>
        <p:grpSpPr>
          <a:xfrm>
            <a:off x="4089429" y="3151473"/>
            <a:ext cx="998976" cy="1452087"/>
            <a:chOff x="2446425" y="1033300"/>
            <a:chExt cx="1176650" cy="1710350"/>
          </a:xfrm>
        </p:grpSpPr>
        <p:sp>
          <p:nvSpPr>
            <p:cNvPr id="164" name="Google Shape;164;p2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28"/>
          <p:cNvGrpSpPr/>
          <p:nvPr/>
        </p:nvGrpSpPr>
        <p:grpSpPr>
          <a:xfrm>
            <a:off x="3121534" y="3101886"/>
            <a:ext cx="851071" cy="1237096"/>
            <a:chOff x="2446425" y="1033300"/>
            <a:chExt cx="1176650" cy="1710350"/>
          </a:xfrm>
        </p:grpSpPr>
        <p:sp>
          <p:nvSpPr>
            <p:cNvPr id="171" name="Google Shape;171;p2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8"/>
          <p:cNvGrpSpPr/>
          <p:nvPr/>
        </p:nvGrpSpPr>
        <p:grpSpPr>
          <a:xfrm>
            <a:off x="2262126" y="3039623"/>
            <a:ext cx="742584" cy="1079402"/>
            <a:chOff x="2446425" y="1033300"/>
            <a:chExt cx="1176650" cy="1710350"/>
          </a:xfrm>
        </p:grpSpPr>
        <p:sp>
          <p:nvSpPr>
            <p:cNvPr id="178" name="Google Shape;178;p2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1524620" y="2868504"/>
            <a:ext cx="620683" cy="902210"/>
            <a:chOff x="2446425" y="1033300"/>
            <a:chExt cx="1176650" cy="1710350"/>
          </a:xfrm>
        </p:grpSpPr>
        <p:sp>
          <p:nvSpPr>
            <p:cNvPr id="185" name="Google Shape;185;p2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8"/>
          <p:cNvGrpSpPr/>
          <p:nvPr/>
        </p:nvGrpSpPr>
        <p:grpSpPr>
          <a:xfrm flipH="1">
            <a:off x="5205219" y="3101886"/>
            <a:ext cx="851071" cy="1237096"/>
            <a:chOff x="2446425" y="1033300"/>
            <a:chExt cx="1176650" cy="1710350"/>
          </a:xfrm>
        </p:grpSpPr>
        <p:sp>
          <p:nvSpPr>
            <p:cNvPr id="192" name="Google Shape;192;p2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8"/>
          <p:cNvGrpSpPr/>
          <p:nvPr/>
        </p:nvGrpSpPr>
        <p:grpSpPr>
          <a:xfrm flipH="1">
            <a:off x="6173114" y="3039623"/>
            <a:ext cx="742584" cy="1079402"/>
            <a:chOff x="2446425" y="1033300"/>
            <a:chExt cx="1176650" cy="1710350"/>
          </a:xfrm>
        </p:grpSpPr>
        <p:sp>
          <p:nvSpPr>
            <p:cNvPr id="199" name="Google Shape;199;p2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 flipH="1">
            <a:off x="7032522" y="2868504"/>
            <a:ext cx="620683" cy="902210"/>
            <a:chOff x="2446425" y="1033300"/>
            <a:chExt cx="1176650" cy="1710350"/>
          </a:xfrm>
        </p:grpSpPr>
        <p:sp>
          <p:nvSpPr>
            <p:cNvPr id="206" name="Google Shape;206;p2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612" y="935525"/>
            <a:ext cx="5206777" cy="40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1-6)</a:t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1968600" y="935525"/>
            <a:ext cx="942000" cy="4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Card 1</a:t>
            </a:r>
            <a:endParaRPr sz="15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13" y="935525"/>
            <a:ext cx="5220791" cy="40353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1-6)</a:t>
            </a:r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1961625" y="935525"/>
            <a:ext cx="942000" cy="4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Card 2</a:t>
            </a:r>
            <a:endParaRPr sz="15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562" y="935525"/>
            <a:ext cx="5212908" cy="4035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1-6)</a:t>
            </a:r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1965550" y="935525"/>
            <a:ext cx="942000" cy="4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Card 3</a:t>
            </a:r>
            <a:endParaRPr sz="15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475"/>
            <a:ext cx="8839204" cy="348734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0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%Fraud of card 3</a:t>
            </a:r>
            <a:endParaRPr/>
          </a:p>
        </p:txBody>
      </p:sp>
      <p:sp>
        <p:nvSpPr>
          <p:cNvPr id="340" name="Google Shape;340;p40"/>
          <p:cNvSpPr/>
          <p:nvPr/>
        </p:nvSpPr>
        <p:spPr>
          <a:xfrm>
            <a:off x="3335625" y="1670725"/>
            <a:ext cx="410100" cy="3102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"/>
          <p:cNvSpPr/>
          <p:nvPr/>
        </p:nvSpPr>
        <p:spPr>
          <a:xfrm>
            <a:off x="5615575" y="3978025"/>
            <a:ext cx="410100" cy="795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1-6)</a:t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1" y="1011725"/>
            <a:ext cx="5709277" cy="403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200" y="1011725"/>
            <a:ext cx="2710626" cy="2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310100" y="1011725"/>
            <a:ext cx="942000" cy="4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Card 4</a:t>
            </a:r>
            <a:endParaRPr sz="15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1"/>
          <p:cNvSpPr txBox="1">
            <a:spLocks noGrp="1"/>
          </p:cNvSpPr>
          <p:nvPr>
            <p:ph type="subTitle" idx="2"/>
          </p:nvPr>
        </p:nvSpPr>
        <p:spPr>
          <a:xfrm>
            <a:off x="6019375" y="3419975"/>
            <a:ext cx="3130200" cy="1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Total count of Card 4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Discover: </a:t>
            </a:r>
            <a:r>
              <a:rPr lang="en" sz="1400">
                <a:solidFill>
                  <a:srgbClr val="FFFF00"/>
                </a:solidFill>
              </a:rPr>
              <a:t>1.13%</a:t>
            </a:r>
            <a:endParaRPr sz="1400">
              <a:solidFill>
                <a:srgbClr val="FFFF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Visa: </a:t>
            </a:r>
            <a:r>
              <a:rPr lang="en" sz="1400">
                <a:solidFill>
                  <a:srgbClr val="FFFF00"/>
                </a:solidFill>
              </a:rPr>
              <a:t>65.16%</a:t>
            </a:r>
            <a:endParaRPr sz="1400">
              <a:solidFill>
                <a:srgbClr val="FFFF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Mastercard: </a:t>
            </a:r>
            <a:r>
              <a:rPr lang="en" sz="1400">
                <a:solidFill>
                  <a:srgbClr val="FFFF00"/>
                </a:solidFill>
              </a:rPr>
              <a:t>32.04%</a:t>
            </a:r>
            <a:endParaRPr sz="1400">
              <a:solidFill>
                <a:srgbClr val="FFFF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American Express: </a:t>
            </a:r>
            <a:r>
              <a:rPr lang="en" sz="1400">
                <a:solidFill>
                  <a:srgbClr val="FFFF00"/>
                </a:solidFill>
              </a:rPr>
              <a:t>1.41%</a:t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7" y="1197100"/>
            <a:ext cx="7994724" cy="37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2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4)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of customer by transaction amount</a:t>
            </a:r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75" y="1128000"/>
            <a:ext cx="6631225" cy="3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563" y="935525"/>
            <a:ext cx="5212901" cy="40353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1-6)</a:t>
            </a:r>
            <a:endParaRPr/>
          </a:p>
        </p:txBody>
      </p:sp>
      <p:sp>
        <p:nvSpPr>
          <p:cNvPr id="369" name="Google Shape;369;p44"/>
          <p:cNvSpPr txBox="1"/>
          <p:nvPr/>
        </p:nvSpPr>
        <p:spPr>
          <a:xfrm>
            <a:off x="1965575" y="935525"/>
            <a:ext cx="942000" cy="4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Card 5</a:t>
            </a:r>
            <a:endParaRPr sz="15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575"/>
            <a:ext cx="8839204" cy="348734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%Fraud of card 5</a:t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>
            <a:off x="7762575" y="1703975"/>
            <a:ext cx="410100" cy="3069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5"/>
          <p:cNvSpPr/>
          <p:nvPr/>
        </p:nvSpPr>
        <p:spPr>
          <a:xfrm>
            <a:off x="2701275" y="3978025"/>
            <a:ext cx="243900" cy="795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0" y="1011725"/>
            <a:ext cx="5709277" cy="403537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1-6)</a:t>
            </a:r>
            <a:endParaRPr/>
          </a:p>
        </p:txBody>
      </p:sp>
      <p:sp>
        <p:nvSpPr>
          <p:cNvPr id="384" name="Google Shape;384;p46"/>
          <p:cNvSpPr txBox="1"/>
          <p:nvPr/>
        </p:nvSpPr>
        <p:spPr>
          <a:xfrm>
            <a:off x="310100" y="1011725"/>
            <a:ext cx="942000" cy="41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Card 6</a:t>
            </a:r>
            <a:endParaRPr sz="15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46"/>
          <p:cNvSpPr txBox="1">
            <a:spLocks noGrp="1"/>
          </p:cNvSpPr>
          <p:nvPr>
            <p:ph type="subTitle" idx="2"/>
          </p:nvPr>
        </p:nvSpPr>
        <p:spPr>
          <a:xfrm>
            <a:off x="6019375" y="3343775"/>
            <a:ext cx="3130200" cy="20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count of Card 6</a:t>
            </a:r>
            <a:endParaRPr sz="190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Credit: </a:t>
            </a:r>
            <a:r>
              <a:rPr lang="en">
                <a:solidFill>
                  <a:srgbClr val="FFFF00"/>
                </a:solidFill>
              </a:rPr>
              <a:t>25.23%</a:t>
            </a:r>
            <a:endParaRPr>
              <a:solidFill>
                <a:srgbClr val="FFFF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Debit: </a:t>
            </a:r>
            <a:r>
              <a:rPr lang="en">
                <a:solidFill>
                  <a:srgbClr val="FFFF00"/>
                </a:solidFill>
              </a:rPr>
              <a:t>74.50%</a:t>
            </a:r>
            <a:endParaRPr>
              <a:solidFill>
                <a:srgbClr val="FFFF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Debit/Credit: </a:t>
            </a:r>
            <a:r>
              <a:rPr lang="en">
                <a:solidFill>
                  <a:srgbClr val="FFFF00"/>
                </a:solidFill>
              </a:rPr>
              <a:t>0.01%</a:t>
            </a:r>
            <a:endParaRPr>
              <a:solidFill>
                <a:srgbClr val="FFFF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Charge Card: </a:t>
            </a:r>
            <a:r>
              <a:rPr lang="en">
                <a:solidFill>
                  <a:srgbClr val="FFFF00"/>
                </a:solidFill>
              </a:rPr>
              <a:t>0.00%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86" name="Google Shape;3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200" y="1011725"/>
            <a:ext cx="2710625" cy="23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EDA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Evaluation Model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Steps for management the data and evaluate the models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5854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factors</a:t>
            </a:r>
            <a:br>
              <a:rPr lang="en"/>
            </a:br>
            <a:r>
              <a:rPr lang="en"/>
              <a:t>Of Fraud &amp; Not Fraud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Recommend and conclude the factors of Fraud data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models are the best for evaluation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(card 6)</a:t>
            </a:r>
            <a:endParaRPr/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25" y="1197100"/>
            <a:ext cx="7978485" cy="37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of customer by transaction amount</a:t>
            </a:r>
            <a:endParaRPr/>
          </a:p>
        </p:txBody>
      </p:sp>
      <p:pic>
        <p:nvPicPr>
          <p:cNvPr id="398" name="Google Shape;3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73" y="1128000"/>
            <a:ext cx="6631225" cy="377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(P_Email)</a:t>
            </a:r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5" y="1319250"/>
            <a:ext cx="6569725" cy="3587125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rgbClr val="FFFFFF">
                <a:alpha val="50000"/>
              </a:srgbClr>
            </a:outerShdw>
          </a:effectLst>
        </p:spPr>
      </p:pic>
      <p:sp>
        <p:nvSpPr>
          <p:cNvPr id="405" name="Google Shape;405;p49"/>
          <p:cNvSpPr txBox="1">
            <a:spLocks noGrp="1"/>
          </p:cNvSpPr>
          <p:nvPr>
            <p:ph type="subTitle" idx="1"/>
          </p:nvPr>
        </p:nvSpPr>
        <p:spPr>
          <a:xfrm>
            <a:off x="6813100" y="1319250"/>
            <a:ext cx="2162700" cy="3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rgbClr val="F3F3F3"/>
                </a:solidFill>
              </a:rPr>
              <a:t>This graph is the ratio for each type of email. The popular email is </a:t>
            </a:r>
            <a:r>
              <a:rPr lang="en" sz="1400" b="0">
                <a:solidFill>
                  <a:srgbClr val="00FF00"/>
                </a:solidFill>
              </a:rPr>
              <a:t>‘Google’</a:t>
            </a:r>
            <a:r>
              <a:rPr lang="en" sz="1400" b="0">
                <a:solidFill>
                  <a:srgbClr val="F3F3F3"/>
                </a:solidFill>
              </a:rPr>
              <a:t>.</a:t>
            </a:r>
            <a:endParaRPr sz="1400" b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0">
                <a:solidFill>
                  <a:srgbClr val="F3F3F3"/>
                </a:solidFill>
              </a:rPr>
              <a:t>There are 59 types of email. They are grouped into 4 groups are </a:t>
            </a:r>
            <a:r>
              <a:rPr lang="en" sz="1400" b="0">
                <a:solidFill>
                  <a:srgbClr val="00FF00"/>
                </a:solidFill>
              </a:rPr>
              <a:t>‘Google’</a:t>
            </a:r>
            <a:r>
              <a:rPr lang="en" sz="1400" b="0">
                <a:solidFill>
                  <a:srgbClr val="F3F3F3"/>
                </a:solidFill>
              </a:rPr>
              <a:t>, </a:t>
            </a:r>
            <a:r>
              <a:rPr lang="en" sz="1400" b="0">
                <a:solidFill>
                  <a:srgbClr val="00FF00"/>
                </a:solidFill>
              </a:rPr>
              <a:t>‘Yahoo’</a:t>
            </a:r>
            <a:r>
              <a:rPr lang="en" sz="1400" b="0">
                <a:solidFill>
                  <a:srgbClr val="F3F3F3"/>
                </a:solidFill>
              </a:rPr>
              <a:t>, </a:t>
            </a:r>
            <a:r>
              <a:rPr lang="en" sz="1400" b="0">
                <a:solidFill>
                  <a:srgbClr val="00FF00"/>
                </a:solidFill>
              </a:rPr>
              <a:t>‘Microsoft’</a:t>
            </a:r>
            <a:r>
              <a:rPr lang="en" sz="1400" b="0">
                <a:solidFill>
                  <a:srgbClr val="F3F3F3"/>
                </a:solidFill>
              </a:rPr>
              <a:t> and </a:t>
            </a:r>
            <a:r>
              <a:rPr lang="en" sz="1400" b="0">
                <a:solidFill>
                  <a:srgbClr val="00FF00"/>
                </a:solidFill>
              </a:rPr>
              <a:t>‘Others’</a:t>
            </a:r>
            <a:r>
              <a:rPr lang="en" sz="1400" b="0">
                <a:solidFill>
                  <a:srgbClr val="F3F3F3"/>
                </a:solidFill>
              </a:rPr>
              <a:t>. ‘Others’ is the group of emails that has more than 2000 email’s customers.</a:t>
            </a:r>
            <a:r>
              <a:rPr lang="en" b="0">
                <a:solidFill>
                  <a:srgbClr val="F3F3F3"/>
                </a:solidFill>
              </a:rPr>
              <a:t> </a:t>
            </a:r>
            <a:endParaRPr b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(P_emaildomain)</a:t>
            </a:r>
            <a:endParaRPr/>
          </a:p>
        </p:txBody>
      </p:sp>
      <p:pic>
        <p:nvPicPr>
          <p:cNvPr id="411" name="Google Shape;4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0" y="1177575"/>
            <a:ext cx="6798996" cy="37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(P_emaildomain)</a:t>
            </a:r>
            <a:endParaRPr/>
          </a:p>
        </p:txBody>
      </p:sp>
      <p:pic>
        <p:nvPicPr>
          <p:cNvPr id="417" name="Google Shape;4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025" y="1158075"/>
            <a:ext cx="6545960" cy="37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of customer by transaction amount</a:t>
            </a:r>
            <a:endParaRPr/>
          </a:p>
        </p:txBody>
      </p:sp>
      <p:pic>
        <p:nvPicPr>
          <p:cNvPr id="423" name="Google Shape;4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7" y="1632950"/>
            <a:ext cx="8890342" cy="26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(Device Type)</a:t>
            </a:r>
            <a:endParaRPr/>
          </a:p>
        </p:txBody>
      </p:sp>
      <p:pic>
        <p:nvPicPr>
          <p:cNvPr id="429" name="Google Shape;4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200" y="1091100"/>
            <a:ext cx="2406736" cy="29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3"/>
          <p:cNvSpPr txBox="1">
            <a:spLocks noGrp="1"/>
          </p:cNvSpPr>
          <p:nvPr>
            <p:ph type="subTitle" idx="2"/>
          </p:nvPr>
        </p:nvSpPr>
        <p:spPr>
          <a:xfrm>
            <a:off x="6173000" y="4033150"/>
            <a:ext cx="2923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Total count of device type</a:t>
            </a:r>
            <a:br>
              <a:rPr lang="en" sz="1300"/>
            </a:br>
            <a:r>
              <a:rPr lang="en" sz="1300">
                <a:solidFill>
                  <a:srgbClr val="FFFF00"/>
                </a:solidFill>
              </a:rPr>
              <a:t>- </a:t>
            </a:r>
            <a:r>
              <a:rPr lang="en" sz="1300"/>
              <a:t>Mobile: </a:t>
            </a:r>
            <a:r>
              <a:rPr lang="en" sz="1300">
                <a:solidFill>
                  <a:srgbClr val="FFFF00"/>
                </a:solidFill>
              </a:rPr>
              <a:t>9.42%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- </a:t>
            </a:r>
            <a:r>
              <a:rPr lang="en" sz="1300"/>
              <a:t>Desktop: </a:t>
            </a:r>
            <a:r>
              <a:rPr lang="en" sz="1300">
                <a:solidFill>
                  <a:srgbClr val="FFFF00"/>
                </a:solidFill>
              </a:rPr>
              <a:t>14.42%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- </a:t>
            </a:r>
            <a:r>
              <a:rPr lang="en" sz="1300"/>
              <a:t>Null value: </a:t>
            </a:r>
            <a:r>
              <a:rPr lang="en" sz="1300">
                <a:solidFill>
                  <a:srgbClr val="FFFF00"/>
                </a:solidFill>
              </a:rPr>
              <a:t>76.16%</a:t>
            </a:r>
            <a:endParaRPr sz="1300">
              <a:solidFill>
                <a:srgbClr val="FFFF00"/>
              </a:solidFill>
            </a:endParaRPr>
          </a:p>
        </p:txBody>
      </p:sp>
      <p:pic>
        <p:nvPicPr>
          <p:cNvPr id="431" name="Google Shape;43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00" y="1091100"/>
            <a:ext cx="5467526" cy="38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(Device Type)</a:t>
            </a:r>
            <a:endParaRPr/>
          </a:p>
        </p:txBody>
      </p:sp>
      <p:pic>
        <p:nvPicPr>
          <p:cNvPr id="437" name="Google Shape;4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00" y="1197100"/>
            <a:ext cx="7918996" cy="37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of customer by transaction amount</a:t>
            </a:r>
            <a:endParaRPr/>
          </a:p>
        </p:txBody>
      </p:sp>
      <p:pic>
        <p:nvPicPr>
          <p:cNvPr id="443" name="Google Shape;4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75" y="1128000"/>
            <a:ext cx="6631225" cy="377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/>
          <p:nvPr/>
        </p:nvSpPr>
        <p:spPr>
          <a:xfrm>
            <a:off x="4108650" y="7004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2106513" y="1747650"/>
            <a:ext cx="4856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Models</a:t>
            </a:r>
            <a:endParaRPr/>
          </a:p>
        </p:txBody>
      </p:sp>
      <p:sp>
        <p:nvSpPr>
          <p:cNvPr id="450" name="Google Shape;450;p56"/>
          <p:cNvSpPr txBox="1">
            <a:spLocks noGrp="1"/>
          </p:cNvSpPr>
          <p:nvPr>
            <p:ph type="title" idx="2"/>
          </p:nvPr>
        </p:nvSpPr>
        <p:spPr>
          <a:xfrm>
            <a:off x="4133925" y="8467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51" name="Google Shape;451;p56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452" name="Google Shape;452;p5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56"/>
          <p:cNvGrpSpPr/>
          <p:nvPr/>
        </p:nvGrpSpPr>
        <p:grpSpPr>
          <a:xfrm>
            <a:off x="4108634" y="4268950"/>
            <a:ext cx="926731" cy="1011249"/>
            <a:chOff x="5316699" y="4268950"/>
            <a:chExt cx="926731" cy="1011249"/>
          </a:xfrm>
        </p:grpSpPr>
        <p:sp>
          <p:nvSpPr>
            <p:cNvPr id="459" name="Google Shape;459;p56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6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6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6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6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56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466" name="Google Shape;466;p56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6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6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6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6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56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473" name="Google Shape;473;p56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6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56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480" name="Google Shape;480;p56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6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56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487" name="Google Shape;487;p56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6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56"/>
          <p:cNvGrpSpPr/>
          <p:nvPr/>
        </p:nvGrpSpPr>
        <p:grpSpPr>
          <a:xfrm flipH="1">
            <a:off x="7902048" y="3792485"/>
            <a:ext cx="521962" cy="758711"/>
            <a:chOff x="2446425" y="1033300"/>
            <a:chExt cx="1176650" cy="1710350"/>
          </a:xfrm>
        </p:grpSpPr>
        <p:sp>
          <p:nvSpPr>
            <p:cNvPr id="494" name="Google Shape;494;p5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56"/>
          <p:cNvSpPr txBox="1">
            <a:spLocks noGrp="1"/>
          </p:cNvSpPr>
          <p:nvPr>
            <p:ph type="subTitle" idx="1"/>
          </p:nvPr>
        </p:nvSpPr>
        <p:spPr>
          <a:xfrm>
            <a:off x="3005650" y="2703500"/>
            <a:ext cx="30957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Train size: 455,920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Validation size: 118,108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</a:rPr>
              <a:t>Test size: 506,691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4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3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3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9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2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subTitle" idx="2"/>
          </p:nvPr>
        </p:nvSpPr>
        <p:spPr>
          <a:xfrm>
            <a:off x="720000" y="1884050"/>
            <a:ext cx="5337000" cy="27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Which factors or behavior of fraudulent customer.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To classify and predict new transaction automatically.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Which models are the best efficient to predict fraud.</a:t>
            </a:r>
            <a:endParaRPr sz="2200"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</a:t>
            </a:r>
            <a:endParaRPr/>
          </a:p>
        </p:txBody>
      </p:sp>
      <p:grpSp>
        <p:nvGrpSpPr>
          <p:cNvPr id="239" name="Google Shape;239;p30"/>
          <p:cNvGrpSpPr/>
          <p:nvPr/>
        </p:nvGrpSpPr>
        <p:grpSpPr>
          <a:xfrm>
            <a:off x="6325238" y="1398425"/>
            <a:ext cx="2894775" cy="2902348"/>
            <a:chOff x="3124838" y="1627025"/>
            <a:chExt cx="2894775" cy="2902348"/>
          </a:xfrm>
        </p:grpSpPr>
        <p:grpSp>
          <p:nvGrpSpPr>
            <p:cNvPr id="240" name="Google Shape;240;p30"/>
            <p:cNvGrpSpPr/>
            <p:nvPr/>
          </p:nvGrpSpPr>
          <p:grpSpPr>
            <a:xfrm rot="-2540491">
              <a:off x="3575187" y="2023437"/>
              <a:ext cx="1994077" cy="2109524"/>
              <a:chOff x="3912725" y="1223973"/>
              <a:chExt cx="1993924" cy="2109362"/>
            </a:xfrm>
          </p:grpSpPr>
          <p:grpSp>
            <p:nvGrpSpPr>
              <p:cNvPr id="241" name="Google Shape;241;p30"/>
              <p:cNvGrpSpPr/>
              <p:nvPr/>
            </p:nvGrpSpPr>
            <p:grpSpPr>
              <a:xfrm>
                <a:off x="4000482" y="1223973"/>
                <a:ext cx="1906167" cy="2109362"/>
                <a:chOff x="4000482" y="1243023"/>
                <a:chExt cx="1906167" cy="2109362"/>
              </a:xfrm>
            </p:grpSpPr>
            <p:sp>
              <p:nvSpPr>
                <p:cNvPr id="242" name="Google Shape;242;p30"/>
                <p:cNvSpPr/>
                <p:nvPr/>
              </p:nvSpPr>
              <p:spPr>
                <a:xfrm flipH="1">
                  <a:off x="5634909" y="1499641"/>
                  <a:ext cx="164982" cy="6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703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1" y="322"/>
                        <a:pt x="595" y="917"/>
                        <a:pt x="560" y="1453"/>
                      </a:cubicBezTo>
                      <a:cubicBezTo>
                        <a:pt x="536" y="2000"/>
                        <a:pt x="369" y="2524"/>
                        <a:pt x="298" y="3060"/>
                      </a:cubicBezTo>
                      <a:cubicBezTo>
                        <a:pt x="107" y="4584"/>
                        <a:pt x="750" y="5989"/>
                        <a:pt x="1822" y="7037"/>
                      </a:cubicBezTo>
                      <a:cubicBezTo>
                        <a:pt x="1464" y="6370"/>
                        <a:pt x="1357" y="5620"/>
                        <a:pt x="1381" y="4870"/>
                      </a:cubicBezTo>
                      <a:cubicBezTo>
                        <a:pt x="1405" y="3953"/>
                        <a:pt x="1572" y="3048"/>
                        <a:pt x="1453" y="2143"/>
                      </a:cubicBezTo>
                      <a:cubicBezTo>
                        <a:pt x="1334" y="1250"/>
                        <a:pt x="857" y="31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0"/>
                <p:cNvSpPr/>
                <p:nvPr/>
              </p:nvSpPr>
              <p:spPr>
                <a:xfrm flipH="1">
                  <a:off x="5723285" y="1243023"/>
                  <a:ext cx="183364" cy="174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930" extrusionOk="0">
                      <a:moveTo>
                        <a:pt x="0" y="0"/>
                      </a:moveTo>
                      <a:cubicBezTo>
                        <a:pt x="179" y="1024"/>
                        <a:pt x="1000" y="1798"/>
                        <a:pt x="2024" y="1929"/>
                      </a:cubicBezTo>
                      <a:cubicBezTo>
                        <a:pt x="1405" y="1203"/>
                        <a:pt x="822" y="50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0"/>
                <p:cNvSpPr/>
                <p:nvPr/>
              </p:nvSpPr>
              <p:spPr>
                <a:xfrm flipH="1">
                  <a:off x="4000482" y="1318270"/>
                  <a:ext cx="1683053" cy="2034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7" h="22464" extrusionOk="0">
                      <a:moveTo>
                        <a:pt x="486" y="0"/>
                      </a:moveTo>
                      <a:cubicBezTo>
                        <a:pt x="324" y="0"/>
                        <a:pt x="161" y="20"/>
                        <a:pt x="1" y="62"/>
                      </a:cubicBezTo>
                      <a:cubicBezTo>
                        <a:pt x="1013" y="455"/>
                        <a:pt x="1465" y="1563"/>
                        <a:pt x="1573" y="2646"/>
                      </a:cubicBezTo>
                      <a:cubicBezTo>
                        <a:pt x="1680" y="3730"/>
                        <a:pt x="1453" y="4825"/>
                        <a:pt x="1370" y="5908"/>
                      </a:cubicBezTo>
                      <a:cubicBezTo>
                        <a:pt x="1251" y="7659"/>
                        <a:pt x="1561" y="9468"/>
                        <a:pt x="2465" y="10969"/>
                      </a:cubicBezTo>
                      <a:cubicBezTo>
                        <a:pt x="3382" y="12469"/>
                        <a:pt x="5740" y="14243"/>
                        <a:pt x="7478" y="14457"/>
                      </a:cubicBezTo>
                      <a:cubicBezTo>
                        <a:pt x="7038" y="14625"/>
                        <a:pt x="6489" y="14689"/>
                        <a:pt x="5912" y="14689"/>
                      </a:cubicBezTo>
                      <a:cubicBezTo>
                        <a:pt x="4974" y="14689"/>
                        <a:pt x="3960" y="14519"/>
                        <a:pt x="3216" y="14350"/>
                      </a:cubicBezTo>
                      <a:cubicBezTo>
                        <a:pt x="2001" y="14064"/>
                        <a:pt x="930" y="13302"/>
                        <a:pt x="620" y="12100"/>
                      </a:cubicBezTo>
                      <a:lnTo>
                        <a:pt x="620" y="12100"/>
                      </a:lnTo>
                      <a:cubicBezTo>
                        <a:pt x="263" y="13243"/>
                        <a:pt x="989" y="14481"/>
                        <a:pt x="1918" y="15231"/>
                      </a:cubicBezTo>
                      <a:cubicBezTo>
                        <a:pt x="2858" y="15969"/>
                        <a:pt x="4001" y="16422"/>
                        <a:pt x="4978" y="17136"/>
                      </a:cubicBezTo>
                      <a:cubicBezTo>
                        <a:pt x="6418" y="18207"/>
                        <a:pt x="7371" y="19851"/>
                        <a:pt x="8764" y="20994"/>
                      </a:cubicBezTo>
                      <a:cubicBezTo>
                        <a:pt x="9890" y="21920"/>
                        <a:pt x="11362" y="22463"/>
                        <a:pt x="12804" y="22463"/>
                      </a:cubicBezTo>
                      <a:cubicBezTo>
                        <a:pt x="13679" y="22463"/>
                        <a:pt x="14543" y="22263"/>
                        <a:pt x="15312" y="21827"/>
                      </a:cubicBezTo>
                      <a:cubicBezTo>
                        <a:pt x="15610" y="21648"/>
                        <a:pt x="15896" y="21446"/>
                        <a:pt x="16146" y="21220"/>
                      </a:cubicBezTo>
                      <a:lnTo>
                        <a:pt x="16146" y="21220"/>
                      </a:lnTo>
                      <a:cubicBezTo>
                        <a:pt x="15462" y="21708"/>
                        <a:pt x="14649" y="21972"/>
                        <a:pt x="13814" y="21972"/>
                      </a:cubicBezTo>
                      <a:cubicBezTo>
                        <a:pt x="13632" y="21972"/>
                        <a:pt x="13448" y="21960"/>
                        <a:pt x="13264" y="21934"/>
                      </a:cubicBezTo>
                      <a:cubicBezTo>
                        <a:pt x="12169" y="21767"/>
                        <a:pt x="11240" y="21041"/>
                        <a:pt x="11121" y="19934"/>
                      </a:cubicBezTo>
                      <a:lnTo>
                        <a:pt x="11121" y="19934"/>
                      </a:lnTo>
                      <a:cubicBezTo>
                        <a:pt x="11529" y="20260"/>
                        <a:pt x="12017" y="20530"/>
                        <a:pt x="12529" y="20530"/>
                      </a:cubicBezTo>
                      <a:cubicBezTo>
                        <a:pt x="12540" y="20530"/>
                        <a:pt x="12551" y="20529"/>
                        <a:pt x="12562" y="20529"/>
                      </a:cubicBezTo>
                      <a:cubicBezTo>
                        <a:pt x="13098" y="20505"/>
                        <a:pt x="13634" y="20101"/>
                        <a:pt x="13645" y="19565"/>
                      </a:cubicBezTo>
                      <a:cubicBezTo>
                        <a:pt x="13645" y="19148"/>
                        <a:pt x="13324" y="18767"/>
                        <a:pt x="12931" y="18612"/>
                      </a:cubicBezTo>
                      <a:cubicBezTo>
                        <a:pt x="12692" y="18535"/>
                        <a:pt x="12444" y="18495"/>
                        <a:pt x="12195" y="18495"/>
                      </a:cubicBezTo>
                      <a:cubicBezTo>
                        <a:pt x="12023" y="18495"/>
                        <a:pt x="11851" y="18514"/>
                        <a:pt x="11681" y="18553"/>
                      </a:cubicBezTo>
                      <a:cubicBezTo>
                        <a:pt x="11264" y="18624"/>
                        <a:pt x="10859" y="18755"/>
                        <a:pt x="10431" y="18791"/>
                      </a:cubicBezTo>
                      <a:cubicBezTo>
                        <a:pt x="10348" y="18799"/>
                        <a:pt x="10265" y="18803"/>
                        <a:pt x="10183" y="18803"/>
                      </a:cubicBezTo>
                      <a:cubicBezTo>
                        <a:pt x="9645" y="18803"/>
                        <a:pt x="9109" y="18638"/>
                        <a:pt x="8645" y="18338"/>
                      </a:cubicBezTo>
                      <a:cubicBezTo>
                        <a:pt x="8133" y="17993"/>
                        <a:pt x="7883" y="17481"/>
                        <a:pt x="7788" y="16862"/>
                      </a:cubicBezTo>
                      <a:lnTo>
                        <a:pt x="7788" y="16862"/>
                      </a:lnTo>
                      <a:cubicBezTo>
                        <a:pt x="8228" y="17434"/>
                        <a:pt x="8978" y="17684"/>
                        <a:pt x="9693" y="17731"/>
                      </a:cubicBezTo>
                      <a:cubicBezTo>
                        <a:pt x="9791" y="17738"/>
                        <a:pt x="9890" y="17741"/>
                        <a:pt x="9989" y="17741"/>
                      </a:cubicBezTo>
                      <a:cubicBezTo>
                        <a:pt x="10604" y="17741"/>
                        <a:pt x="11220" y="17626"/>
                        <a:pt x="11836" y="17565"/>
                      </a:cubicBezTo>
                      <a:cubicBezTo>
                        <a:pt x="12071" y="17541"/>
                        <a:pt x="12309" y="17525"/>
                        <a:pt x="12547" y="17525"/>
                      </a:cubicBezTo>
                      <a:cubicBezTo>
                        <a:pt x="13033" y="17525"/>
                        <a:pt x="13515" y="17591"/>
                        <a:pt x="13955" y="17791"/>
                      </a:cubicBezTo>
                      <a:cubicBezTo>
                        <a:pt x="14610" y="18100"/>
                        <a:pt x="15205" y="18648"/>
                        <a:pt x="15146" y="19374"/>
                      </a:cubicBezTo>
                      <a:cubicBezTo>
                        <a:pt x="15562" y="17981"/>
                        <a:pt x="14955" y="16493"/>
                        <a:pt x="13705" y="15779"/>
                      </a:cubicBezTo>
                      <a:cubicBezTo>
                        <a:pt x="12788" y="15290"/>
                        <a:pt x="11669" y="15302"/>
                        <a:pt x="10740" y="14826"/>
                      </a:cubicBezTo>
                      <a:cubicBezTo>
                        <a:pt x="9371" y="14112"/>
                        <a:pt x="8728" y="12278"/>
                        <a:pt x="9347" y="10861"/>
                      </a:cubicBezTo>
                      <a:lnTo>
                        <a:pt x="9347" y="10861"/>
                      </a:lnTo>
                      <a:cubicBezTo>
                        <a:pt x="9276" y="12254"/>
                        <a:pt x="10324" y="13457"/>
                        <a:pt x="11645" y="13897"/>
                      </a:cubicBezTo>
                      <a:cubicBezTo>
                        <a:pt x="12645" y="14231"/>
                        <a:pt x="13741" y="14064"/>
                        <a:pt x="14765" y="14302"/>
                      </a:cubicBezTo>
                      <a:cubicBezTo>
                        <a:pt x="17063" y="14862"/>
                        <a:pt x="18325" y="17315"/>
                        <a:pt x="17467" y="19493"/>
                      </a:cubicBezTo>
                      <a:cubicBezTo>
                        <a:pt x="17944" y="18541"/>
                        <a:pt x="18265" y="17505"/>
                        <a:pt x="18384" y="16433"/>
                      </a:cubicBezTo>
                      <a:cubicBezTo>
                        <a:pt x="18587" y="14802"/>
                        <a:pt x="18432" y="13076"/>
                        <a:pt x="17575" y="11671"/>
                      </a:cubicBezTo>
                      <a:cubicBezTo>
                        <a:pt x="16586" y="10064"/>
                        <a:pt x="14800" y="9123"/>
                        <a:pt x="13050" y="8421"/>
                      </a:cubicBezTo>
                      <a:cubicBezTo>
                        <a:pt x="12264" y="8111"/>
                        <a:pt x="11419" y="7790"/>
                        <a:pt x="10978" y="7087"/>
                      </a:cubicBezTo>
                      <a:cubicBezTo>
                        <a:pt x="10574" y="6432"/>
                        <a:pt x="10609" y="5599"/>
                        <a:pt x="10586" y="4825"/>
                      </a:cubicBezTo>
                      <a:cubicBezTo>
                        <a:pt x="10526" y="3539"/>
                        <a:pt x="10205" y="2182"/>
                        <a:pt x="9300" y="1253"/>
                      </a:cubicBezTo>
                      <a:cubicBezTo>
                        <a:pt x="8744" y="683"/>
                        <a:pt x="7932" y="337"/>
                        <a:pt x="7152" y="337"/>
                      </a:cubicBezTo>
                      <a:cubicBezTo>
                        <a:pt x="6661" y="337"/>
                        <a:pt x="6182" y="474"/>
                        <a:pt x="5787" y="777"/>
                      </a:cubicBezTo>
                      <a:cubicBezTo>
                        <a:pt x="6478" y="848"/>
                        <a:pt x="7109" y="1015"/>
                        <a:pt x="7645" y="1455"/>
                      </a:cubicBezTo>
                      <a:cubicBezTo>
                        <a:pt x="8180" y="1896"/>
                        <a:pt x="8538" y="2587"/>
                        <a:pt x="8490" y="3277"/>
                      </a:cubicBezTo>
                      <a:cubicBezTo>
                        <a:pt x="8442" y="3932"/>
                        <a:pt x="8061" y="4503"/>
                        <a:pt x="7490" y="4801"/>
                      </a:cubicBezTo>
                      <a:cubicBezTo>
                        <a:pt x="7241" y="4918"/>
                        <a:pt x="6973" y="4976"/>
                        <a:pt x="6706" y="4976"/>
                      </a:cubicBezTo>
                      <a:cubicBezTo>
                        <a:pt x="6346" y="4976"/>
                        <a:pt x="5988" y="4870"/>
                        <a:pt x="5680" y="4658"/>
                      </a:cubicBezTo>
                      <a:cubicBezTo>
                        <a:pt x="5156" y="4277"/>
                        <a:pt x="4882" y="3634"/>
                        <a:pt x="4978" y="2991"/>
                      </a:cubicBezTo>
                      <a:lnTo>
                        <a:pt x="4978" y="2991"/>
                      </a:lnTo>
                      <a:cubicBezTo>
                        <a:pt x="4263" y="3456"/>
                        <a:pt x="4180" y="4480"/>
                        <a:pt x="4561" y="5230"/>
                      </a:cubicBezTo>
                      <a:cubicBezTo>
                        <a:pt x="4954" y="5968"/>
                        <a:pt x="5716" y="6480"/>
                        <a:pt x="6490" y="6825"/>
                      </a:cubicBezTo>
                      <a:cubicBezTo>
                        <a:pt x="7168" y="7135"/>
                        <a:pt x="7990" y="7492"/>
                        <a:pt x="8109" y="8218"/>
                      </a:cubicBezTo>
                      <a:cubicBezTo>
                        <a:pt x="8157" y="8623"/>
                        <a:pt x="8014" y="9016"/>
                        <a:pt x="7728" y="9302"/>
                      </a:cubicBezTo>
                      <a:cubicBezTo>
                        <a:pt x="7378" y="9658"/>
                        <a:pt x="6893" y="9821"/>
                        <a:pt x="6396" y="9821"/>
                      </a:cubicBezTo>
                      <a:cubicBezTo>
                        <a:pt x="5913" y="9821"/>
                        <a:pt x="5419" y="9667"/>
                        <a:pt x="5025" y="9385"/>
                      </a:cubicBezTo>
                      <a:cubicBezTo>
                        <a:pt x="4228" y="8813"/>
                        <a:pt x="3799" y="7837"/>
                        <a:pt x="3608" y="6873"/>
                      </a:cubicBezTo>
                      <a:cubicBezTo>
                        <a:pt x="3430" y="5908"/>
                        <a:pt x="3466" y="4920"/>
                        <a:pt x="3394" y="3932"/>
                      </a:cubicBezTo>
                      <a:cubicBezTo>
                        <a:pt x="3323" y="2956"/>
                        <a:pt x="3120" y="1944"/>
                        <a:pt x="2549" y="1146"/>
                      </a:cubicBezTo>
                      <a:cubicBezTo>
                        <a:pt x="2074" y="483"/>
                        <a:pt x="1286" y="0"/>
                        <a:pt x="48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0"/>
                <p:cNvSpPr/>
                <p:nvPr/>
              </p:nvSpPr>
              <p:spPr>
                <a:xfrm flipH="1">
                  <a:off x="4450066" y="1728189"/>
                  <a:ext cx="262052" cy="28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3156" extrusionOk="0">
                      <a:moveTo>
                        <a:pt x="370" y="0"/>
                      </a:moveTo>
                      <a:cubicBezTo>
                        <a:pt x="0" y="1596"/>
                        <a:pt x="1191" y="3120"/>
                        <a:pt x="2834" y="3155"/>
                      </a:cubicBezTo>
                      <a:cubicBezTo>
                        <a:pt x="2894" y="2941"/>
                        <a:pt x="2596" y="2715"/>
                        <a:pt x="2417" y="2584"/>
                      </a:cubicBezTo>
                      <a:cubicBezTo>
                        <a:pt x="2227" y="2465"/>
                        <a:pt x="2024" y="2370"/>
                        <a:pt x="1810" y="2298"/>
                      </a:cubicBezTo>
                      <a:cubicBezTo>
                        <a:pt x="893" y="1905"/>
                        <a:pt x="322" y="100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" name="Google Shape;246;p30"/>
              <p:cNvSpPr/>
              <p:nvPr/>
            </p:nvSpPr>
            <p:spPr>
              <a:xfrm>
                <a:off x="3912725" y="2095500"/>
                <a:ext cx="1228800" cy="1228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30"/>
            <p:cNvGrpSpPr/>
            <p:nvPr/>
          </p:nvGrpSpPr>
          <p:grpSpPr>
            <a:xfrm flipH="1">
              <a:off x="4075634" y="3209032"/>
              <a:ext cx="992740" cy="963358"/>
              <a:chOff x="2446425" y="1033300"/>
              <a:chExt cx="1176650" cy="1141825"/>
            </a:xfrm>
          </p:grpSpPr>
          <p:sp>
            <p:nvSpPr>
              <p:cNvPr id="248" name="Google Shape;248;p30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rgbClr val="C62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30"/>
          <p:cNvSpPr/>
          <p:nvPr/>
        </p:nvSpPr>
        <p:spPr>
          <a:xfrm>
            <a:off x="7752400" y="3092300"/>
            <a:ext cx="276300" cy="657300"/>
          </a:xfrm>
          <a:prstGeom prst="star4">
            <a:avLst>
              <a:gd name="adj" fmla="val 1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>
            <a:spLocks noGrp="1"/>
          </p:cNvSpPr>
          <p:nvPr>
            <p:ph type="title"/>
          </p:nvPr>
        </p:nvSpPr>
        <p:spPr>
          <a:xfrm>
            <a:off x="1394474" y="9844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506" name="Google Shape;506;p57"/>
          <p:cNvSpPr txBox="1">
            <a:spLocks noGrp="1"/>
          </p:cNvSpPr>
          <p:nvPr>
            <p:ph type="subTitle" idx="1"/>
          </p:nvPr>
        </p:nvSpPr>
        <p:spPr>
          <a:xfrm>
            <a:off x="1394475" y="1954350"/>
            <a:ext cx="32235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find the probability of which customers are </a:t>
            </a:r>
            <a:r>
              <a:rPr lang="en">
                <a:solidFill>
                  <a:srgbClr val="FF0000"/>
                </a:solidFill>
              </a:rPr>
              <a:t>fraud</a:t>
            </a:r>
            <a:r>
              <a:rPr lang="en"/>
              <a:t> by our models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Char char="-"/>
            </a:pPr>
            <a:r>
              <a:rPr lang="en">
                <a:solidFill>
                  <a:srgbClr val="00FF00"/>
                </a:solidFill>
              </a:rPr>
              <a:t>Decision Tree</a:t>
            </a:r>
            <a:endParaRPr>
              <a:solidFill>
                <a:srgbClr val="00FF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Char char="-"/>
            </a:pPr>
            <a:r>
              <a:rPr lang="en">
                <a:solidFill>
                  <a:srgbClr val="00FF00"/>
                </a:solidFill>
              </a:rPr>
              <a:t>RandomForest</a:t>
            </a:r>
            <a:endParaRPr>
              <a:solidFill>
                <a:srgbClr val="00FF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Char char="-"/>
            </a:pPr>
            <a:r>
              <a:rPr lang="en">
                <a:solidFill>
                  <a:srgbClr val="00FF00"/>
                </a:solidFill>
              </a:rPr>
              <a:t>Gradient Boosting</a:t>
            </a:r>
            <a:endParaRPr>
              <a:solidFill>
                <a:srgbClr val="00FF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Char char="-"/>
            </a:pPr>
            <a:r>
              <a:rPr lang="en">
                <a:solidFill>
                  <a:srgbClr val="00FF00"/>
                </a:solidFill>
              </a:rPr>
              <a:t>AutoEncoder</a:t>
            </a:r>
            <a:endParaRPr>
              <a:solidFill>
                <a:srgbClr val="00FF00"/>
              </a:solidFill>
            </a:endParaRPr>
          </a:p>
        </p:txBody>
      </p:sp>
      <p:grpSp>
        <p:nvGrpSpPr>
          <p:cNvPr id="507" name="Google Shape;507;p57"/>
          <p:cNvGrpSpPr/>
          <p:nvPr/>
        </p:nvGrpSpPr>
        <p:grpSpPr>
          <a:xfrm>
            <a:off x="5686721" y="1540347"/>
            <a:ext cx="2062831" cy="2062796"/>
            <a:chOff x="5686721" y="1540347"/>
            <a:chExt cx="2062831" cy="2062796"/>
          </a:xfrm>
        </p:grpSpPr>
        <p:sp>
          <p:nvSpPr>
            <p:cNvPr id="508" name="Google Shape;508;p57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7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7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7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57"/>
          <p:cNvGrpSpPr/>
          <p:nvPr/>
        </p:nvGrpSpPr>
        <p:grpSpPr>
          <a:xfrm>
            <a:off x="5931412" y="1785003"/>
            <a:ext cx="1573035" cy="1573484"/>
            <a:chOff x="5931412" y="1785003"/>
            <a:chExt cx="1573035" cy="1573484"/>
          </a:xfrm>
        </p:grpSpPr>
        <p:sp>
          <p:nvSpPr>
            <p:cNvPr id="518" name="Google Shape;518;p57"/>
            <p:cNvSpPr/>
            <p:nvPr/>
          </p:nvSpPr>
          <p:spPr>
            <a:xfrm>
              <a:off x="5931412" y="1785003"/>
              <a:ext cx="1573035" cy="1573484"/>
            </a:xfrm>
            <a:custGeom>
              <a:avLst/>
              <a:gdLst/>
              <a:ahLst/>
              <a:cxnLst/>
              <a:rect l="l" t="t" r="r" b="b"/>
              <a:pathLst>
                <a:path w="45470" h="45483" extrusionOk="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rgbClr val="C62A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7"/>
            <p:cNvSpPr/>
            <p:nvPr/>
          </p:nvSpPr>
          <p:spPr>
            <a:xfrm>
              <a:off x="6213949" y="2148700"/>
              <a:ext cx="1007960" cy="558571"/>
            </a:xfrm>
            <a:custGeom>
              <a:avLst/>
              <a:gdLst/>
              <a:ahLst/>
              <a:cxnLst/>
              <a:rect l="l" t="t" r="r" b="b"/>
              <a:pathLst>
                <a:path w="29136" h="16146" extrusionOk="0">
                  <a:moveTo>
                    <a:pt x="7787" y="1"/>
                  </a:moveTo>
                  <a:cubicBezTo>
                    <a:pt x="3477" y="1"/>
                    <a:pt x="1" y="3477"/>
                    <a:pt x="1" y="7787"/>
                  </a:cubicBezTo>
                  <a:lnTo>
                    <a:pt x="1" y="8371"/>
                  </a:lnTo>
                  <a:cubicBezTo>
                    <a:pt x="1" y="12681"/>
                    <a:pt x="3477" y="16146"/>
                    <a:pt x="7787" y="16146"/>
                  </a:cubicBezTo>
                  <a:lnTo>
                    <a:pt x="21361" y="16146"/>
                  </a:lnTo>
                  <a:cubicBezTo>
                    <a:pt x="25671" y="16146"/>
                    <a:pt x="29135" y="12681"/>
                    <a:pt x="29135" y="8371"/>
                  </a:cubicBezTo>
                  <a:lnTo>
                    <a:pt x="29135" y="7787"/>
                  </a:lnTo>
                  <a:cubicBezTo>
                    <a:pt x="29135" y="3477"/>
                    <a:pt x="25671" y="1"/>
                    <a:pt x="21361" y="1"/>
                  </a:cubicBezTo>
                  <a:close/>
                </a:path>
              </a:pathLst>
            </a:custGeom>
            <a:solidFill>
              <a:srgbClr val="B4DEFF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6466458" y="2524367"/>
              <a:ext cx="159033" cy="434582"/>
            </a:xfrm>
            <a:custGeom>
              <a:avLst/>
              <a:gdLst/>
              <a:ahLst/>
              <a:cxnLst/>
              <a:rect l="l" t="t" r="r" b="b"/>
              <a:pathLst>
                <a:path w="4597" h="12562" extrusionOk="0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7"/>
            <p:cNvSpPr/>
            <p:nvPr/>
          </p:nvSpPr>
          <p:spPr>
            <a:xfrm>
              <a:off x="6431863" y="2807562"/>
              <a:ext cx="388018" cy="378954"/>
            </a:xfrm>
            <a:custGeom>
              <a:avLst/>
              <a:gdLst/>
              <a:ahLst/>
              <a:cxnLst/>
              <a:rect l="l" t="t" r="r" b="b"/>
              <a:pathLst>
                <a:path w="11216" h="10954" extrusionOk="0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w="744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prediction </a:t>
            </a:r>
            <a:r>
              <a:rPr lang="en">
                <a:solidFill>
                  <a:srgbClr val="FF0000"/>
                </a:solidFill>
              </a:rPr>
              <a:t>fraud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7" name="Google Shape;527;p58"/>
          <p:cNvSpPr txBox="1"/>
          <p:nvPr/>
        </p:nvSpPr>
        <p:spPr>
          <a:xfrm flipH="1">
            <a:off x="3521539" y="2239026"/>
            <a:ext cx="21009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3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 flipH="1">
            <a:off x="3245700" y="1362100"/>
            <a:ext cx="27027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Bring the data into the models</a:t>
            </a:r>
            <a:endParaRPr sz="95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Roboto Mono"/>
              <a:buChar char="-"/>
            </a:pPr>
            <a:r>
              <a:rPr lang="en" sz="95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Supervise: </a:t>
            </a:r>
            <a:r>
              <a:rPr lang="en" sz="950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DecisionTree</a:t>
            </a:r>
            <a:r>
              <a:rPr lang="en" sz="95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50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RandomForest</a:t>
            </a:r>
            <a:r>
              <a:rPr lang="en" sz="95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 sz="950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GradientBoosting</a:t>
            </a:r>
            <a:endParaRPr sz="950">
              <a:solidFill>
                <a:srgbClr val="00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Roboto Mono"/>
              <a:buChar char="-"/>
            </a:pPr>
            <a:r>
              <a:rPr lang="en" sz="95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Unsupervise: </a:t>
            </a:r>
            <a:r>
              <a:rPr lang="en" sz="950">
                <a:solidFill>
                  <a:srgbClr val="00FF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AutoEncoder</a:t>
            </a:r>
            <a:endParaRPr>
              <a:solidFill>
                <a:srgbClr val="00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9" name="Google Shape;529;p58"/>
          <p:cNvSpPr txBox="1"/>
          <p:nvPr/>
        </p:nvSpPr>
        <p:spPr>
          <a:xfrm flipH="1">
            <a:off x="773699" y="2239586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1</a:t>
            </a:r>
            <a:endParaRPr sz="1600">
              <a:solidFill>
                <a:srgbClr val="FF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0" name="Google Shape;530;p58"/>
          <p:cNvSpPr txBox="1"/>
          <p:nvPr/>
        </p:nvSpPr>
        <p:spPr>
          <a:xfrm flipH="1">
            <a:off x="773625" y="1362100"/>
            <a:ext cx="20301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EDA &amp; Cleaning the data by grouping the email, fill null value by mode and OneHotEncoding.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1" name="Google Shape;531;p58"/>
          <p:cNvSpPr txBox="1"/>
          <p:nvPr/>
        </p:nvSpPr>
        <p:spPr>
          <a:xfrm flipH="1">
            <a:off x="4826850" y="3609975"/>
            <a:ext cx="22008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4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2" name="Google Shape;532;p58"/>
          <p:cNvSpPr txBox="1"/>
          <p:nvPr/>
        </p:nvSpPr>
        <p:spPr>
          <a:xfrm flipH="1">
            <a:off x="4826850" y="3827949"/>
            <a:ext cx="22008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Evaluate models by ROC curve, AUC score, accuracy, precision, recall, misclassification and specificity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3" name="Google Shape;533;p58"/>
          <p:cNvSpPr txBox="1"/>
          <p:nvPr/>
        </p:nvSpPr>
        <p:spPr>
          <a:xfrm flipH="1">
            <a:off x="2125050" y="3609975"/>
            <a:ext cx="22008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2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58"/>
          <p:cNvSpPr txBox="1"/>
          <p:nvPr/>
        </p:nvSpPr>
        <p:spPr>
          <a:xfrm flipH="1">
            <a:off x="2125050" y="3827950"/>
            <a:ext cx="2200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Using SMOTE to solving the imbalance data and PCA for decreasing dimension of the model.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5" name="Google Shape;535;p58"/>
          <p:cNvSpPr txBox="1"/>
          <p:nvPr/>
        </p:nvSpPr>
        <p:spPr>
          <a:xfrm flipH="1">
            <a:off x="6184488" y="2239026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5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6" name="Google Shape;536;p58"/>
          <p:cNvSpPr txBox="1"/>
          <p:nvPr/>
        </p:nvSpPr>
        <p:spPr>
          <a:xfrm flipH="1">
            <a:off x="6184525" y="1422451"/>
            <a:ext cx="22008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Summary and comparison the models.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7" name="Google Shape;537;p58"/>
          <p:cNvCxnSpPr/>
          <p:nvPr/>
        </p:nvCxnSpPr>
        <p:spPr>
          <a:xfrm>
            <a:off x="723900" y="3138475"/>
            <a:ext cx="77058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8" name="Google Shape;538;p58"/>
          <p:cNvSpPr/>
          <p:nvPr/>
        </p:nvSpPr>
        <p:spPr>
          <a:xfrm>
            <a:off x="1587750" y="2790437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58"/>
          <p:cNvGrpSpPr/>
          <p:nvPr/>
        </p:nvGrpSpPr>
        <p:grpSpPr>
          <a:xfrm>
            <a:off x="2938800" y="2790437"/>
            <a:ext cx="572700" cy="572700"/>
            <a:chOff x="2938800" y="2790437"/>
            <a:chExt cx="572700" cy="572700"/>
          </a:xfrm>
        </p:grpSpPr>
        <p:sp>
          <p:nvSpPr>
            <p:cNvPr id="540" name="Google Shape;540;p58"/>
            <p:cNvSpPr/>
            <p:nvPr/>
          </p:nvSpPr>
          <p:spPr>
            <a:xfrm>
              <a:off x="293880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w="38100" cap="flat" cmpd="sng">
              <a:solidFill>
                <a:srgbClr val="081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" name="Google Shape;541;p58"/>
            <p:cNvGrpSpPr/>
            <p:nvPr/>
          </p:nvGrpSpPr>
          <p:grpSpPr>
            <a:xfrm>
              <a:off x="3049638" y="2903126"/>
              <a:ext cx="351024" cy="347301"/>
              <a:chOff x="946175" y="3619500"/>
              <a:chExt cx="296975" cy="293825"/>
            </a:xfrm>
          </p:grpSpPr>
          <p:sp>
            <p:nvSpPr>
              <p:cNvPr id="542" name="Google Shape;542;p58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8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8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8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8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8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58"/>
          <p:cNvSpPr/>
          <p:nvPr/>
        </p:nvSpPr>
        <p:spPr>
          <a:xfrm>
            <a:off x="4289850" y="2790437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8"/>
          <p:cNvSpPr/>
          <p:nvPr/>
        </p:nvSpPr>
        <p:spPr>
          <a:xfrm>
            <a:off x="5640900" y="2790437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8"/>
          <p:cNvSpPr/>
          <p:nvPr/>
        </p:nvSpPr>
        <p:spPr>
          <a:xfrm>
            <a:off x="6991950" y="2790437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1" name="Google Shape;551;p58"/>
          <p:cNvCxnSpPr>
            <a:stCxn id="538" idx="0"/>
            <a:endCxn id="529" idx="2"/>
          </p:cNvCxnSpPr>
          <p:nvPr/>
        </p:nvCxnSpPr>
        <p:spPr>
          <a:xfrm rot="10800000">
            <a:off x="1874100" y="2589137"/>
            <a:ext cx="0" cy="20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2" name="Google Shape;552;p58"/>
          <p:cNvCxnSpPr/>
          <p:nvPr/>
        </p:nvCxnSpPr>
        <p:spPr>
          <a:xfrm rot="10800000">
            <a:off x="4576800" y="2598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3" name="Google Shape;553;p58"/>
          <p:cNvCxnSpPr/>
          <p:nvPr/>
        </p:nvCxnSpPr>
        <p:spPr>
          <a:xfrm rot="10800000">
            <a:off x="7284900" y="2598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4" name="Google Shape;554;p58"/>
          <p:cNvCxnSpPr/>
          <p:nvPr/>
        </p:nvCxnSpPr>
        <p:spPr>
          <a:xfrm>
            <a:off x="5948400" y="3360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5" name="Google Shape;555;p58"/>
          <p:cNvCxnSpPr/>
          <p:nvPr/>
        </p:nvCxnSpPr>
        <p:spPr>
          <a:xfrm>
            <a:off x="3245700" y="3360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56" name="Google Shape;556;p58"/>
          <p:cNvGrpSpPr/>
          <p:nvPr/>
        </p:nvGrpSpPr>
        <p:grpSpPr>
          <a:xfrm>
            <a:off x="1696702" y="2907145"/>
            <a:ext cx="354778" cy="339271"/>
            <a:chOff x="5045500" y="842250"/>
            <a:chExt cx="503875" cy="481850"/>
          </a:xfrm>
        </p:grpSpPr>
        <p:sp>
          <p:nvSpPr>
            <p:cNvPr id="557" name="Google Shape;557;p5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5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9" name="Google Shape;559;p58"/>
          <p:cNvGrpSpPr/>
          <p:nvPr/>
        </p:nvGrpSpPr>
        <p:grpSpPr>
          <a:xfrm>
            <a:off x="5777300" y="2907036"/>
            <a:ext cx="307890" cy="339264"/>
            <a:chOff x="-41111350" y="3239100"/>
            <a:chExt cx="318200" cy="317425"/>
          </a:xfrm>
        </p:grpSpPr>
        <p:sp>
          <p:nvSpPr>
            <p:cNvPr id="560" name="Google Shape;560;p58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8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8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58"/>
          <p:cNvGrpSpPr/>
          <p:nvPr/>
        </p:nvGrpSpPr>
        <p:grpSpPr>
          <a:xfrm>
            <a:off x="4398813" y="2907022"/>
            <a:ext cx="354787" cy="339277"/>
            <a:chOff x="-5611575" y="3272950"/>
            <a:chExt cx="294600" cy="291450"/>
          </a:xfrm>
        </p:grpSpPr>
        <p:sp>
          <p:nvSpPr>
            <p:cNvPr id="565" name="Google Shape;565;p58"/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8"/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8"/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8"/>
          <p:cNvGrpSpPr/>
          <p:nvPr/>
        </p:nvGrpSpPr>
        <p:grpSpPr>
          <a:xfrm>
            <a:off x="7108905" y="2902045"/>
            <a:ext cx="354792" cy="349486"/>
            <a:chOff x="5049725" y="1435050"/>
            <a:chExt cx="486550" cy="481850"/>
          </a:xfrm>
        </p:grpSpPr>
        <p:sp>
          <p:nvSpPr>
            <p:cNvPr id="571" name="Google Shape;571;p5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5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5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"/>
          <p:cNvSpPr txBox="1">
            <a:spLocks noGrp="1"/>
          </p:cNvSpPr>
          <p:nvPr>
            <p:ph type="title"/>
          </p:nvPr>
        </p:nvSpPr>
        <p:spPr>
          <a:xfrm>
            <a:off x="1842150" y="140225"/>
            <a:ext cx="54597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580" name="Google Shape;580;p59"/>
          <p:cNvSpPr txBox="1"/>
          <p:nvPr/>
        </p:nvSpPr>
        <p:spPr>
          <a:xfrm>
            <a:off x="2722300" y="865325"/>
            <a:ext cx="181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0EF01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DecisionTree</a:t>
            </a:r>
            <a:endParaRPr sz="1000" b="1">
              <a:solidFill>
                <a:srgbClr val="FF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59"/>
          <p:cNvSpPr txBox="1"/>
          <p:nvPr/>
        </p:nvSpPr>
        <p:spPr>
          <a:xfrm>
            <a:off x="2722300" y="1086425"/>
            <a:ext cx="2094600" cy="1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TP = 2,186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TN = 105,715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FP = 2,186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FN = 1,965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Accuracy: 91.36%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95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Misclassification:</a:t>
            </a: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 8.64%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Precision: 20.96%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Recall: 52.66%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Specificity: 92.77% </a:t>
            </a:r>
            <a:endParaRPr sz="1000" b="1">
              <a:solidFill>
                <a:srgbClr val="FFE599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60EF01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2" name="Google Shape;582;p59"/>
          <p:cNvSpPr txBox="1"/>
          <p:nvPr/>
        </p:nvSpPr>
        <p:spPr>
          <a:xfrm>
            <a:off x="6954025" y="859013"/>
            <a:ext cx="181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0EF01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RandomForest</a:t>
            </a:r>
            <a:endParaRPr sz="1000" b="1">
              <a:solidFill>
                <a:srgbClr val="FF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3" name="Google Shape;583;p59"/>
          <p:cNvSpPr txBox="1"/>
          <p:nvPr/>
        </p:nvSpPr>
        <p:spPr>
          <a:xfrm>
            <a:off x="6954025" y="1080113"/>
            <a:ext cx="2094600" cy="1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TP = 2,684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TN = 109,095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FP = 4,862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FN = 1,467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Accuracy: 94.64%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95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Misclassification:</a:t>
            </a: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 5.36%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Precision: 35.57%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Recall: 64.66%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Specificity: 95.73% </a:t>
            </a:r>
            <a:endParaRPr sz="1000" b="1">
              <a:solidFill>
                <a:srgbClr val="FFE599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60EF01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59"/>
          <p:cNvSpPr txBox="1"/>
          <p:nvPr/>
        </p:nvSpPr>
        <p:spPr>
          <a:xfrm>
            <a:off x="2722300" y="2954500"/>
            <a:ext cx="1888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0EF01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GradientBoosting</a:t>
            </a:r>
            <a:endParaRPr sz="1000" b="1">
              <a:solidFill>
                <a:srgbClr val="FFFF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59"/>
          <p:cNvSpPr txBox="1"/>
          <p:nvPr/>
        </p:nvSpPr>
        <p:spPr>
          <a:xfrm>
            <a:off x="2722300" y="3175600"/>
            <a:ext cx="2094600" cy="1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TP = 2,780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TN = 98,369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FP = 15,588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FN = 1,371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Accuracy: 85.64%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95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Misclassification:</a:t>
            </a: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 14.4%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Precision: 15.14%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Recall: 66.97%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Specificity: 86.32% </a:t>
            </a:r>
            <a:endParaRPr sz="1000" b="1">
              <a:solidFill>
                <a:srgbClr val="FFE599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60EF01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59"/>
          <p:cNvSpPr txBox="1"/>
          <p:nvPr/>
        </p:nvSpPr>
        <p:spPr>
          <a:xfrm>
            <a:off x="6991850" y="2954500"/>
            <a:ext cx="2137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0EF01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AutoEncoder</a:t>
            </a:r>
            <a:br>
              <a:rPr lang="en" b="1">
                <a:solidFill>
                  <a:srgbClr val="60EF01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rgbClr val="FFFF00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b="1">
                <a:solidFill>
                  <a:srgbClr val="FFFF00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Threshold = 99.9%)</a:t>
            </a:r>
            <a:endParaRPr sz="1200" b="1">
              <a:solidFill>
                <a:srgbClr val="FFFF00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59"/>
          <p:cNvSpPr txBox="1"/>
          <p:nvPr/>
        </p:nvSpPr>
        <p:spPr>
          <a:xfrm>
            <a:off x="6991850" y="3369325"/>
            <a:ext cx="22026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TP = 82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TN = 113,920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FP = 37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FN = 4,069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 Accuracy: 96.52%</a:t>
            </a:r>
            <a:b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 Misclassification</a:t>
            </a:r>
            <a:r>
              <a:rPr lang="en" sz="95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3.48%</a:t>
            </a:r>
            <a:b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 Precision: 68.91%</a:t>
            </a:r>
            <a:b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 Recall: 1.98%</a:t>
            </a:r>
            <a:b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 Specificity: 99.97% </a:t>
            </a:r>
            <a:endParaRPr sz="1000" b="1">
              <a:solidFill>
                <a:srgbClr val="FFE599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60EF01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88" name="Google Shape;5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75" y="941525"/>
            <a:ext cx="2137150" cy="190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50" y="3033525"/>
            <a:ext cx="2151550" cy="18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25" y="941525"/>
            <a:ext cx="2151550" cy="19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075" y="3035973"/>
            <a:ext cx="2094600" cy="189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0"/>
          <p:cNvSpPr txBox="1">
            <a:spLocks noGrp="1"/>
          </p:cNvSpPr>
          <p:nvPr>
            <p:ph type="title"/>
          </p:nvPr>
        </p:nvSpPr>
        <p:spPr>
          <a:xfrm>
            <a:off x="1842150" y="140225"/>
            <a:ext cx="54597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Encoder</a:t>
            </a:r>
            <a:endParaRPr/>
          </a:p>
        </p:txBody>
      </p:sp>
      <p:pic>
        <p:nvPicPr>
          <p:cNvPr id="597" name="Google Shape;5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8" y="1066500"/>
            <a:ext cx="8474925" cy="3495125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rgbClr val="D9D9D9">
                <a:alpha val="50000"/>
              </a:srgbClr>
            </a:outerShdw>
          </a:effectLst>
        </p:spPr>
      </p:pic>
      <p:sp>
        <p:nvSpPr>
          <p:cNvPr id="598" name="Google Shape;598;p60"/>
          <p:cNvSpPr/>
          <p:nvPr/>
        </p:nvSpPr>
        <p:spPr>
          <a:xfrm>
            <a:off x="467934" y="1908663"/>
            <a:ext cx="1352400" cy="148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0"/>
          <p:cNvSpPr/>
          <p:nvPr/>
        </p:nvSpPr>
        <p:spPr>
          <a:xfrm>
            <a:off x="7312465" y="1868621"/>
            <a:ext cx="1352400" cy="148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60"/>
          <p:cNvGrpSpPr/>
          <p:nvPr/>
        </p:nvGrpSpPr>
        <p:grpSpPr>
          <a:xfrm flipH="1">
            <a:off x="614160" y="1719147"/>
            <a:ext cx="1059926" cy="1636121"/>
            <a:chOff x="2446425" y="1033300"/>
            <a:chExt cx="1176650" cy="1710350"/>
          </a:xfrm>
        </p:grpSpPr>
        <p:sp>
          <p:nvSpPr>
            <p:cNvPr id="601" name="Google Shape;601;p60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0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0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0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0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0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60"/>
          <p:cNvGrpSpPr/>
          <p:nvPr/>
        </p:nvGrpSpPr>
        <p:grpSpPr>
          <a:xfrm flipH="1">
            <a:off x="7458707" y="1719147"/>
            <a:ext cx="1059926" cy="1636121"/>
            <a:chOff x="2446425" y="1033300"/>
            <a:chExt cx="1176650" cy="1710350"/>
          </a:xfrm>
        </p:grpSpPr>
        <p:sp>
          <p:nvSpPr>
            <p:cNvPr id="608" name="Google Shape;608;p60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0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0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0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0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0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60"/>
          <p:cNvSpPr/>
          <p:nvPr/>
        </p:nvSpPr>
        <p:spPr>
          <a:xfrm>
            <a:off x="586556" y="3785724"/>
            <a:ext cx="1233900" cy="30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00" y="1191200"/>
            <a:ext cx="5207076" cy="3708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1"/>
          <p:cNvSpPr txBox="1"/>
          <p:nvPr/>
        </p:nvSpPr>
        <p:spPr>
          <a:xfrm>
            <a:off x="752700" y="893900"/>
            <a:ext cx="2695500" cy="29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Threshold = Percentile 99.9</a:t>
            </a:r>
            <a:r>
              <a:rPr lang="en" sz="12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 b="1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1" name="Google Shape;621;p61"/>
          <p:cNvSpPr txBox="1"/>
          <p:nvPr/>
        </p:nvSpPr>
        <p:spPr>
          <a:xfrm>
            <a:off x="6100125" y="3331475"/>
            <a:ext cx="23679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TP = 82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TN = 113,920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FP = 37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FN = 4,069</a:t>
            </a:r>
            <a:br>
              <a:rPr lang="en" sz="1000" b="1">
                <a:solidFill>
                  <a:srgbClr val="EFEFEF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Accuracy: 96.52%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Misclassification</a:t>
            </a:r>
            <a:r>
              <a:rPr lang="en" sz="95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 3.48%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Precision: 68.91%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Recall: 1.98%</a:t>
            </a:r>
            <a:b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FFE599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- Specificity: 99.97% </a:t>
            </a:r>
            <a:endParaRPr sz="1000" b="1">
              <a:solidFill>
                <a:srgbClr val="FFE599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60EF01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2" name="Google Shape;6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125" y="1191200"/>
            <a:ext cx="2367825" cy="2140322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61"/>
          <p:cNvSpPr/>
          <p:nvPr/>
        </p:nvSpPr>
        <p:spPr>
          <a:xfrm>
            <a:off x="5425725" y="3935350"/>
            <a:ext cx="432000" cy="200100"/>
          </a:xfrm>
          <a:prstGeom prst="wedgeRectCallout">
            <a:avLst>
              <a:gd name="adj1" fmla="val -43385"/>
              <a:gd name="adj2" fmla="val 107084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FN</a:t>
            </a:r>
            <a:endParaRPr sz="12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61"/>
          <p:cNvSpPr/>
          <p:nvPr/>
        </p:nvSpPr>
        <p:spPr>
          <a:xfrm>
            <a:off x="988000" y="4443525"/>
            <a:ext cx="432000" cy="200100"/>
          </a:xfrm>
          <a:prstGeom prst="wedgeRectCallout">
            <a:avLst>
              <a:gd name="adj1" fmla="val 60243"/>
              <a:gd name="adj2" fmla="val -107121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TN</a:t>
            </a:r>
            <a:endParaRPr sz="12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5" name="Google Shape;625;p61"/>
          <p:cNvSpPr txBox="1">
            <a:spLocks noGrp="1"/>
          </p:cNvSpPr>
          <p:nvPr>
            <p:ph type="title"/>
          </p:nvPr>
        </p:nvSpPr>
        <p:spPr>
          <a:xfrm>
            <a:off x="1842150" y="140225"/>
            <a:ext cx="54597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Threshold (Auto ENcoder)</a:t>
            </a:r>
            <a:endParaRPr/>
          </a:p>
        </p:txBody>
      </p:sp>
      <p:sp>
        <p:nvSpPr>
          <p:cNvPr id="626" name="Google Shape;626;p61"/>
          <p:cNvSpPr/>
          <p:nvPr/>
        </p:nvSpPr>
        <p:spPr>
          <a:xfrm>
            <a:off x="1320900" y="2615200"/>
            <a:ext cx="432000" cy="200100"/>
          </a:xfrm>
          <a:prstGeom prst="wedgeRectCallout">
            <a:avLst>
              <a:gd name="adj1" fmla="val 26937"/>
              <a:gd name="adj2" fmla="val 92804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FP</a:t>
            </a:r>
            <a:endParaRPr sz="12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61"/>
          <p:cNvSpPr/>
          <p:nvPr/>
        </p:nvSpPr>
        <p:spPr>
          <a:xfrm>
            <a:off x="4470825" y="1926050"/>
            <a:ext cx="432000" cy="200100"/>
          </a:xfrm>
          <a:prstGeom prst="wedgeRectCallout">
            <a:avLst>
              <a:gd name="adj1" fmla="val -43385"/>
              <a:gd name="adj2" fmla="val 107084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TP</a:t>
            </a:r>
            <a:endParaRPr sz="12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2"/>
          <p:cNvSpPr txBox="1">
            <a:spLocks noGrp="1"/>
          </p:cNvSpPr>
          <p:nvPr>
            <p:ph type="title"/>
          </p:nvPr>
        </p:nvSpPr>
        <p:spPr>
          <a:xfrm>
            <a:off x="2105038" y="206900"/>
            <a:ext cx="49530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evaluation model</a:t>
            </a:r>
            <a:endParaRPr/>
          </a:p>
        </p:txBody>
      </p:sp>
      <p:graphicFrame>
        <p:nvGraphicFramePr>
          <p:cNvPr id="633" name="Google Shape;633;p62"/>
          <p:cNvGraphicFramePr/>
          <p:nvPr/>
        </p:nvGraphicFramePr>
        <p:xfrm>
          <a:off x="204788" y="1171575"/>
          <a:ext cx="8753475" cy="3809700"/>
        </p:xfrm>
        <a:graphic>
          <a:graphicData uri="http://schemas.openxmlformats.org/drawingml/2006/table">
            <a:tbl>
              <a:tblPr>
                <a:noFill/>
                <a:tableStyleId>{1B2AB89E-9FFE-4131-AB56-AD13F87F89A6}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Model</a:t>
                      </a:r>
                      <a:endParaRPr sz="1000">
                        <a:solidFill>
                          <a:srgbClr val="00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TP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TN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FP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FN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Accuracy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Misclassification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Precision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Recall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Specificity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AutoEncoder</a:t>
                      </a:r>
                      <a:endParaRPr sz="1000">
                        <a:solidFill>
                          <a:srgbClr val="00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Thres 90.0%</a:t>
                      </a:r>
                      <a:endParaRPr sz="1000">
                        <a:solidFill>
                          <a:srgbClr val="FF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1,894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103,885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10,072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2,257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89.56%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10.44%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15.83%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45.63%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91.16%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Thres 96.5%</a:t>
                      </a:r>
                      <a:endParaRPr sz="1000">
                        <a:solidFill>
                          <a:srgbClr val="FF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1,147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110,997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2,960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3,004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94.95%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5.05%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27.93%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27.63%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97.40%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Thres 99.0%</a:t>
                      </a:r>
                      <a:endParaRPr sz="1000">
                        <a:solidFill>
                          <a:srgbClr val="FF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546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113,326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631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3,605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96.41%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3.59%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46.39%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13.15%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99.45%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Thres 99.5%</a:t>
                      </a:r>
                      <a:endParaRPr sz="1000">
                        <a:solidFill>
                          <a:srgbClr val="FF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332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113,698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259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3,819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96.55%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3.45%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56.18%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8.00%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99.77%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Thres 99.9%</a:t>
                      </a:r>
                      <a:endParaRPr sz="1000">
                        <a:solidFill>
                          <a:srgbClr val="FF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82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113,920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37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4,069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96.52%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3.48%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68.91%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1.98%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99.97%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Decision</a:t>
                      </a:r>
                      <a:b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Tree</a:t>
                      </a:r>
                      <a:endParaRPr sz="1000">
                        <a:solidFill>
                          <a:srgbClr val="00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2,186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105,715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2,186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1,965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91.36%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8.64%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20.96%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52.66%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92.77%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Random</a:t>
                      </a:r>
                      <a:b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Forest</a:t>
                      </a:r>
                      <a:endParaRPr sz="1000">
                        <a:solidFill>
                          <a:srgbClr val="00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2,684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109,095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4,862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1,467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94.64%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5.36%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35.57%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64.66%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95.73%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Gradient</a:t>
                      </a:r>
                      <a:b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1000">
                          <a:solidFill>
                            <a:srgbClr val="00FF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Boosting</a:t>
                      </a:r>
                      <a:endParaRPr sz="1000">
                        <a:solidFill>
                          <a:srgbClr val="00FF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2,780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98,369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15,588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1,371</a:t>
                      </a:r>
                      <a:endParaRPr sz="1000">
                        <a:solidFill>
                          <a:srgbClr val="EFEFE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85.64%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14.4%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15.14%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66.97%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E5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86.32%</a:t>
                      </a:r>
                      <a:endParaRPr sz="1000">
                        <a:solidFill>
                          <a:srgbClr val="FFE5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in Kaggle</a:t>
            </a:r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DecisionTree</a:t>
            </a:r>
            <a:r>
              <a:rPr lang="en"/>
              <a:t> AUC Score: </a:t>
            </a:r>
            <a:r>
              <a:rPr lang="en" sz="1800" b="1">
                <a:solidFill>
                  <a:srgbClr val="434343"/>
                </a:solidFill>
                <a:highlight>
                  <a:srgbClr val="FFFF00"/>
                </a:highlight>
              </a:rPr>
              <a:t>69.26%</a:t>
            </a:r>
            <a:endParaRPr sz="1800" b="1">
              <a:solidFill>
                <a:srgbClr val="434343"/>
              </a:solidFill>
              <a:highlight>
                <a:srgbClr val="FFFF00"/>
              </a:highlight>
            </a:endParaRPr>
          </a:p>
        </p:txBody>
      </p:sp>
      <p:sp>
        <p:nvSpPr>
          <p:cNvPr id="640" name="Google Shape;640;p63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RandomForest</a:t>
            </a:r>
            <a:r>
              <a:rPr lang="en"/>
              <a:t> AUC Score: </a:t>
            </a:r>
            <a:r>
              <a:rPr lang="en" sz="1800" b="1">
                <a:solidFill>
                  <a:srgbClr val="434343"/>
                </a:solidFill>
                <a:highlight>
                  <a:srgbClr val="FFFF00"/>
                </a:highlight>
              </a:rPr>
              <a:t>88.79%</a:t>
            </a:r>
            <a:endParaRPr sz="1800" b="1">
              <a:solidFill>
                <a:srgbClr val="434343"/>
              </a:solidFill>
              <a:highlight>
                <a:srgbClr val="FFFF00"/>
              </a:highlight>
            </a:endParaRPr>
          </a:p>
        </p:txBody>
      </p:sp>
      <p:sp>
        <p:nvSpPr>
          <p:cNvPr id="641" name="Google Shape;641;p63"/>
          <p:cNvSpPr txBox="1">
            <a:spLocks noGrp="1"/>
          </p:cNvSpPr>
          <p:nvPr>
            <p:ph type="subTitle" idx="3"/>
          </p:nvPr>
        </p:nvSpPr>
        <p:spPr>
          <a:xfrm>
            <a:off x="579025" y="3622550"/>
            <a:ext cx="19416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GradientBoosting</a:t>
            </a:r>
            <a:br>
              <a:rPr lang="en"/>
            </a:br>
            <a:r>
              <a:rPr lang="en"/>
              <a:t>AUC Score: </a:t>
            </a:r>
            <a:br>
              <a:rPr lang="en"/>
            </a:br>
            <a:r>
              <a:rPr lang="en" sz="1800" b="1">
                <a:solidFill>
                  <a:srgbClr val="434343"/>
                </a:solidFill>
                <a:highlight>
                  <a:srgbClr val="FFFF00"/>
                </a:highlight>
              </a:rPr>
              <a:t>88.90%</a:t>
            </a:r>
            <a:r>
              <a:rPr lang="en" sz="1800"/>
              <a:t> </a:t>
            </a:r>
            <a:endParaRPr sz="1800"/>
          </a:p>
        </p:txBody>
      </p:sp>
      <p:sp>
        <p:nvSpPr>
          <p:cNvPr id="642" name="Google Shape;642;p63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99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AutoEncoder</a:t>
            </a:r>
            <a:r>
              <a:rPr lang="en"/>
              <a:t>  AUC Score: </a:t>
            </a:r>
            <a:r>
              <a:rPr lang="en" sz="1800" b="1">
                <a:solidFill>
                  <a:srgbClr val="434343"/>
                </a:solidFill>
                <a:highlight>
                  <a:srgbClr val="FFFF00"/>
                </a:highlight>
              </a:rPr>
              <a:t>78.23%</a:t>
            </a:r>
            <a:endParaRPr sz="1800" b="1">
              <a:solidFill>
                <a:srgbClr val="434343"/>
              </a:solidFill>
              <a:highlight>
                <a:srgbClr val="FFFF00"/>
              </a:highlight>
            </a:endParaRPr>
          </a:p>
        </p:txBody>
      </p:sp>
      <p:sp>
        <p:nvSpPr>
          <p:cNvPr id="643" name="Google Shape;643;p63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568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4 models with AUC score in Kaggle</a:t>
            </a:r>
            <a:endParaRPr/>
          </a:p>
        </p:txBody>
      </p:sp>
      <p:grpSp>
        <p:nvGrpSpPr>
          <p:cNvPr id="644" name="Google Shape;644;p63"/>
          <p:cNvGrpSpPr/>
          <p:nvPr/>
        </p:nvGrpSpPr>
        <p:grpSpPr>
          <a:xfrm>
            <a:off x="4089429" y="2427573"/>
            <a:ext cx="998976" cy="1452087"/>
            <a:chOff x="2446425" y="1033300"/>
            <a:chExt cx="1176650" cy="1710350"/>
          </a:xfrm>
        </p:grpSpPr>
        <p:sp>
          <p:nvSpPr>
            <p:cNvPr id="645" name="Google Shape;645;p63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63"/>
          <p:cNvGrpSpPr/>
          <p:nvPr/>
        </p:nvGrpSpPr>
        <p:grpSpPr>
          <a:xfrm>
            <a:off x="3121534" y="2377986"/>
            <a:ext cx="851071" cy="1237096"/>
            <a:chOff x="2446425" y="1033300"/>
            <a:chExt cx="1176650" cy="1710350"/>
          </a:xfrm>
        </p:grpSpPr>
        <p:sp>
          <p:nvSpPr>
            <p:cNvPr id="652" name="Google Shape;652;p63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3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3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3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63"/>
          <p:cNvGrpSpPr/>
          <p:nvPr/>
        </p:nvGrpSpPr>
        <p:grpSpPr>
          <a:xfrm flipH="1">
            <a:off x="5205219" y="2377986"/>
            <a:ext cx="851071" cy="1237096"/>
            <a:chOff x="2446425" y="1033300"/>
            <a:chExt cx="1176650" cy="1710350"/>
          </a:xfrm>
        </p:grpSpPr>
        <p:sp>
          <p:nvSpPr>
            <p:cNvPr id="659" name="Google Shape;659;p63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3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3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63"/>
          <p:cNvSpPr/>
          <p:nvPr/>
        </p:nvSpPr>
        <p:spPr>
          <a:xfrm>
            <a:off x="1373565" y="1729045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63"/>
          <p:cNvGrpSpPr/>
          <p:nvPr/>
        </p:nvGrpSpPr>
        <p:grpSpPr>
          <a:xfrm>
            <a:off x="7366816" y="1727885"/>
            <a:ext cx="450470" cy="449325"/>
            <a:chOff x="-20946600" y="3317850"/>
            <a:chExt cx="304825" cy="304050"/>
          </a:xfrm>
        </p:grpSpPr>
        <p:sp>
          <p:nvSpPr>
            <p:cNvPr id="667" name="Google Shape;667;p63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3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3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63"/>
          <p:cNvSpPr/>
          <p:nvPr/>
        </p:nvSpPr>
        <p:spPr>
          <a:xfrm>
            <a:off x="1366229" y="3307114"/>
            <a:ext cx="363548" cy="370909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63"/>
          <p:cNvGrpSpPr/>
          <p:nvPr/>
        </p:nvGrpSpPr>
        <p:grpSpPr>
          <a:xfrm>
            <a:off x="7366821" y="3231009"/>
            <a:ext cx="450449" cy="447007"/>
            <a:chOff x="-42617300" y="3587775"/>
            <a:chExt cx="306950" cy="310875"/>
          </a:xfrm>
        </p:grpSpPr>
        <p:sp>
          <p:nvSpPr>
            <p:cNvPr id="672" name="Google Shape;672;p63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3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8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4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6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64"/>
          <p:cNvGrpSpPr/>
          <p:nvPr/>
        </p:nvGrpSpPr>
        <p:grpSpPr>
          <a:xfrm>
            <a:off x="1590474" y="703726"/>
            <a:ext cx="5963070" cy="4312073"/>
            <a:chOff x="238125" y="1676700"/>
            <a:chExt cx="2045650" cy="1779275"/>
          </a:xfrm>
        </p:grpSpPr>
        <p:sp>
          <p:nvSpPr>
            <p:cNvPr id="679" name="Google Shape;679;p64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1F5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4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4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4"/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4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64"/>
          <p:cNvSpPr txBox="1">
            <a:spLocks noGrp="1"/>
          </p:cNvSpPr>
          <p:nvPr>
            <p:ph type="title"/>
          </p:nvPr>
        </p:nvSpPr>
        <p:spPr>
          <a:xfrm>
            <a:off x="1842150" y="-12175"/>
            <a:ext cx="54597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7" name="Google Shape;687;p64"/>
          <p:cNvSpPr txBox="1">
            <a:spLocks noGrp="1"/>
          </p:cNvSpPr>
          <p:nvPr>
            <p:ph type="subTitle" idx="1"/>
          </p:nvPr>
        </p:nvSpPr>
        <p:spPr>
          <a:xfrm>
            <a:off x="2189413" y="868850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Fraudulent transactions spend a little money but many times.</a:t>
            </a:r>
            <a:endParaRPr sz="10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transaction with product C, Discover card, credit card, Microsoft email and use a mobile have more probable to be a fraudulent transactions.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best model to predict probability of fraud or not fraud for this data set is Gradient Boosting.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Each company has the different criteria to detect fraud so, we can adjust the suitable threshold from the model’s prediction.</a:t>
            </a:r>
            <a:endParaRPr sz="10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Transaction payment amount, Card1, Card2, Card3, and Card5 are the important features for prediction fraudulent transaction.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5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93" name="Google Shape;693;p65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you have any questions?</a:t>
            </a:r>
            <a:endParaRPr sz="1600"/>
          </a:p>
        </p:txBody>
      </p:sp>
      <p:grpSp>
        <p:nvGrpSpPr>
          <p:cNvPr id="694" name="Google Shape;694;p65"/>
          <p:cNvGrpSpPr/>
          <p:nvPr/>
        </p:nvGrpSpPr>
        <p:grpSpPr>
          <a:xfrm>
            <a:off x="4909229" y="2962387"/>
            <a:ext cx="387661" cy="387661"/>
            <a:chOff x="1379798" y="1723250"/>
            <a:chExt cx="397887" cy="397887"/>
          </a:xfrm>
        </p:grpSpPr>
        <p:sp>
          <p:nvSpPr>
            <p:cNvPr id="695" name="Google Shape;695;p65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5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5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5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65"/>
          <p:cNvGrpSpPr/>
          <p:nvPr/>
        </p:nvGrpSpPr>
        <p:grpSpPr>
          <a:xfrm>
            <a:off x="3847108" y="2962387"/>
            <a:ext cx="387681" cy="387661"/>
            <a:chOff x="266768" y="1721375"/>
            <a:chExt cx="397907" cy="397887"/>
          </a:xfrm>
        </p:grpSpPr>
        <p:sp>
          <p:nvSpPr>
            <p:cNvPr id="700" name="Google Shape;700;p65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5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65"/>
          <p:cNvGrpSpPr/>
          <p:nvPr/>
        </p:nvGrpSpPr>
        <p:grpSpPr>
          <a:xfrm>
            <a:off x="4378189" y="2962387"/>
            <a:ext cx="387641" cy="387661"/>
            <a:chOff x="864491" y="1723250"/>
            <a:chExt cx="397866" cy="397887"/>
          </a:xfrm>
        </p:grpSpPr>
        <p:sp>
          <p:nvSpPr>
            <p:cNvPr id="703" name="Google Shape;703;p65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5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5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65"/>
          <p:cNvGrpSpPr/>
          <p:nvPr/>
        </p:nvGrpSpPr>
        <p:grpSpPr>
          <a:xfrm flipH="1">
            <a:off x="7901900" y="3792485"/>
            <a:ext cx="521962" cy="758711"/>
            <a:chOff x="2446425" y="1033300"/>
            <a:chExt cx="1176650" cy="1710350"/>
          </a:xfrm>
        </p:grpSpPr>
        <p:sp>
          <p:nvSpPr>
            <p:cNvPr id="707" name="Google Shape;707;p65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5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5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5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5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5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65"/>
          <p:cNvGrpSpPr/>
          <p:nvPr/>
        </p:nvGrpSpPr>
        <p:grpSpPr>
          <a:xfrm flipH="1">
            <a:off x="7096047" y="2165355"/>
            <a:ext cx="719514" cy="785033"/>
            <a:chOff x="5316699" y="4268950"/>
            <a:chExt cx="926731" cy="1011249"/>
          </a:xfrm>
        </p:grpSpPr>
        <p:sp>
          <p:nvSpPr>
            <p:cNvPr id="714" name="Google Shape;714;p65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5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5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5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5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5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65"/>
          <p:cNvGrpSpPr/>
          <p:nvPr/>
        </p:nvGrpSpPr>
        <p:grpSpPr>
          <a:xfrm>
            <a:off x="1123835" y="2009402"/>
            <a:ext cx="876317" cy="956035"/>
            <a:chOff x="5316699" y="4268950"/>
            <a:chExt cx="926731" cy="1011249"/>
          </a:xfrm>
        </p:grpSpPr>
        <p:sp>
          <p:nvSpPr>
            <p:cNvPr id="721" name="Google Shape;721;p65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5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5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5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5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5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65"/>
          <p:cNvGrpSpPr/>
          <p:nvPr/>
        </p:nvGrpSpPr>
        <p:grpSpPr>
          <a:xfrm>
            <a:off x="7547679" y="372635"/>
            <a:ext cx="876317" cy="956035"/>
            <a:chOff x="5316699" y="4268950"/>
            <a:chExt cx="926731" cy="1011249"/>
          </a:xfrm>
        </p:grpSpPr>
        <p:sp>
          <p:nvSpPr>
            <p:cNvPr id="728" name="Google Shape;728;p65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5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5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5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5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5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65"/>
          <p:cNvGrpSpPr/>
          <p:nvPr/>
        </p:nvGrpSpPr>
        <p:grpSpPr>
          <a:xfrm flipH="1">
            <a:off x="719997" y="429030"/>
            <a:ext cx="719514" cy="785033"/>
            <a:chOff x="5316699" y="4268950"/>
            <a:chExt cx="926731" cy="1011249"/>
          </a:xfrm>
        </p:grpSpPr>
        <p:sp>
          <p:nvSpPr>
            <p:cNvPr id="735" name="Google Shape;735;p65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5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5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5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5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5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65"/>
          <p:cNvGrpSpPr/>
          <p:nvPr/>
        </p:nvGrpSpPr>
        <p:grpSpPr>
          <a:xfrm>
            <a:off x="719850" y="3792485"/>
            <a:ext cx="521962" cy="758711"/>
            <a:chOff x="2446425" y="1033300"/>
            <a:chExt cx="1176650" cy="1710350"/>
          </a:xfrm>
        </p:grpSpPr>
        <p:sp>
          <p:nvSpPr>
            <p:cNvPr id="742" name="Google Shape;742;p65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5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5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5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5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7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4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1665900" y="2674050"/>
            <a:ext cx="58122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Size of data set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FFFF00"/>
                </a:solidFill>
              </a:rPr>
              <a:t>590,540 x 434</a:t>
            </a:r>
            <a:endParaRPr sz="8500">
              <a:solidFill>
                <a:srgbClr val="FFFF00"/>
              </a:solidFill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1"/>
          </p:nvPr>
        </p:nvSpPr>
        <p:spPr>
          <a:xfrm>
            <a:off x="1627350" y="755250"/>
            <a:ext cx="5889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data is brought from IEEE Computational Intelligence Society (IEEE-CIS) for detection of fraud and not fraud of credit card customer in Kaggle.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1114425" y="29146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Fraud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ubTitle" idx="2"/>
          </p:nvPr>
        </p:nvSpPr>
        <p:spPr>
          <a:xfrm>
            <a:off x="5021652" y="29146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Fraud !!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3"/>
          </p:nvPr>
        </p:nvSpPr>
        <p:spPr>
          <a:xfrm>
            <a:off x="5021675" y="3188900"/>
            <a:ext cx="30078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Only </a:t>
            </a:r>
            <a:r>
              <a:rPr lang="en" sz="2000" b="1">
                <a:solidFill>
                  <a:srgbClr val="000000"/>
                </a:solidFill>
                <a:highlight>
                  <a:srgbClr val="FFFF00"/>
                </a:highlight>
              </a:rPr>
              <a:t>3.50%</a:t>
            </a:r>
            <a:r>
              <a:rPr lang="en"/>
              <a:t> are fraud !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4"/>
          </p:nvPr>
        </p:nvSpPr>
        <p:spPr>
          <a:xfrm>
            <a:off x="1114450" y="3188900"/>
            <a:ext cx="300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the data, there are not fraud about </a:t>
            </a:r>
            <a:r>
              <a:rPr lang="en" sz="2000" b="1">
                <a:solidFill>
                  <a:srgbClr val="000000"/>
                </a:solidFill>
                <a:highlight>
                  <a:srgbClr val="FFFF00"/>
                </a:highlight>
              </a:rPr>
              <a:t>96.50% </a:t>
            </a:r>
            <a:endParaRPr sz="2000" b="1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grpSp>
        <p:nvGrpSpPr>
          <p:cNvPr id="268" name="Google Shape;268;p32"/>
          <p:cNvGrpSpPr/>
          <p:nvPr/>
        </p:nvGrpSpPr>
        <p:grpSpPr>
          <a:xfrm>
            <a:off x="2026384" y="1702130"/>
            <a:ext cx="1183922" cy="1183942"/>
            <a:chOff x="2026384" y="1549730"/>
            <a:chExt cx="1183922" cy="1183942"/>
          </a:xfrm>
        </p:grpSpPr>
        <p:sp>
          <p:nvSpPr>
            <p:cNvPr id="269" name="Google Shape;269;p32"/>
            <p:cNvSpPr/>
            <p:nvPr/>
          </p:nvSpPr>
          <p:spPr>
            <a:xfrm>
              <a:off x="2035227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2026384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32"/>
            <p:cNvGrpSpPr/>
            <p:nvPr/>
          </p:nvGrpSpPr>
          <p:grpSpPr>
            <a:xfrm>
              <a:off x="2121980" y="1659782"/>
              <a:ext cx="992740" cy="963358"/>
              <a:chOff x="2446425" y="1033300"/>
              <a:chExt cx="1176650" cy="1141825"/>
            </a:xfrm>
          </p:grpSpPr>
          <p:sp>
            <p:nvSpPr>
              <p:cNvPr id="272" name="Google Shape;272;p32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32"/>
          <p:cNvGrpSpPr/>
          <p:nvPr/>
        </p:nvGrpSpPr>
        <p:grpSpPr>
          <a:xfrm>
            <a:off x="5933622" y="1702130"/>
            <a:ext cx="1183922" cy="1183942"/>
            <a:chOff x="5933622" y="1549730"/>
            <a:chExt cx="1183922" cy="1183942"/>
          </a:xfrm>
        </p:grpSpPr>
        <p:sp>
          <p:nvSpPr>
            <p:cNvPr id="277" name="Google Shape;277;p32"/>
            <p:cNvSpPr/>
            <p:nvPr/>
          </p:nvSpPr>
          <p:spPr>
            <a:xfrm flipH="1">
              <a:off x="5942229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 flipH="1">
              <a:off x="5933622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 flipH="1">
              <a:off x="6029209" y="1659782"/>
              <a:ext cx="992740" cy="963358"/>
              <a:chOff x="2446425" y="1033300"/>
              <a:chExt cx="1176650" cy="1141825"/>
            </a:xfrm>
          </p:grpSpPr>
          <p:sp>
            <p:nvSpPr>
              <p:cNvPr id="280" name="Google Shape;280;p32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rgbClr val="C62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4" name="Google Shape;284;p32"/>
          <p:cNvSpPr/>
          <p:nvPr/>
        </p:nvSpPr>
        <p:spPr>
          <a:xfrm>
            <a:off x="6505575" y="1924050"/>
            <a:ext cx="276300" cy="657300"/>
          </a:xfrm>
          <a:prstGeom prst="star4">
            <a:avLst>
              <a:gd name="adj" fmla="val 1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graphicFrame>
        <p:nvGraphicFramePr>
          <p:cNvPr id="290" name="Google Shape;290;p33"/>
          <p:cNvGraphicFramePr/>
          <p:nvPr/>
        </p:nvGraphicFramePr>
        <p:xfrm>
          <a:off x="541563" y="11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{146CA721-3CD8-4EB5-8009-3FBE165B57D6}</a:tableStyleId>
              </a:tblPr>
              <a:tblGrid>
                <a:gridCol w="188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Features</a:t>
                      </a:r>
                      <a:endParaRPr sz="2200" b="1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Description</a:t>
                      </a:r>
                      <a:endParaRPr sz="2200" b="1">
                        <a:solidFill>
                          <a:schemeClr val="dk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TransactionDT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Timedelta from a given reference datetime.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TransactionAMT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Transaction payment amount in USD.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ProductCD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Product code, the product for each transaction.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Card1 - Card6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Payment card information, such as card type, card category, issue bank, country, etc.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Addr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Address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Dist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Distance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P_ and (R__) emaildomain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Purchaser and recipient email domain.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C1-C14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Counting, such as how many addresses are found to be associated with the payment card, etc. The actual meaning is masked.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D1-D15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Timedelta, such as days between previous transaction, etc.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M1-M9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Match, such as names on card and address, etc.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Vxxx</a:t>
                      </a:r>
                      <a:endParaRPr sz="1300">
                        <a:solidFill>
                          <a:schemeClr val="accent2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Vesta engineered rich features, including ranking, counting, and other entity relations.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0000" marR="0" marT="0" marB="0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1" name="Google Shape;291;p33"/>
          <p:cNvSpPr/>
          <p:nvPr/>
        </p:nvSpPr>
        <p:spPr>
          <a:xfrm>
            <a:off x="167550" y="1981425"/>
            <a:ext cx="2571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167550" y="1719875"/>
            <a:ext cx="2571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167550" y="2311925"/>
            <a:ext cx="2571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167550" y="3261575"/>
            <a:ext cx="2571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the Transaction Amount</a:t>
            </a:r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751" y="1011725"/>
            <a:ext cx="5140500" cy="3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25" y="1147525"/>
            <a:ext cx="8102326" cy="37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(product cd)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of customer by transaction amount</a:t>
            </a:r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75" y="1128000"/>
            <a:ext cx="6631231" cy="3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On-screen Show (16:9)</PresentationFormat>
  <Paragraphs>244</Paragraphs>
  <Slides>38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Roboto Condensed</vt:lpstr>
      <vt:lpstr>Arial</vt:lpstr>
      <vt:lpstr>Amatic SC</vt:lpstr>
      <vt:lpstr>Roboto Mono</vt:lpstr>
      <vt:lpstr>Simple Light</vt:lpstr>
      <vt:lpstr>Anomaly &amp; Fraud Detection Credit card from customer’s factors</vt:lpstr>
      <vt:lpstr>Table of Contents</vt:lpstr>
      <vt:lpstr>Problem Statements</vt:lpstr>
      <vt:lpstr>Size of data set 590,540 x 434</vt:lpstr>
      <vt:lpstr>Explore the Data</vt:lpstr>
      <vt:lpstr>Data Description</vt:lpstr>
      <vt:lpstr>Distribution of the Transaction Amount</vt:lpstr>
      <vt:lpstr>Explore the data (product cd)</vt:lpstr>
      <vt:lpstr>Behavior of customer by transaction amount</vt:lpstr>
      <vt:lpstr>Explore the data (card 1-6)</vt:lpstr>
      <vt:lpstr>Explore the data (card 1-6)</vt:lpstr>
      <vt:lpstr>Explore the data (card 1-6)</vt:lpstr>
      <vt:lpstr>%Fraud of card 3</vt:lpstr>
      <vt:lpstr>Explore the data (card 1-6)</vt:lpstr>
      <vt:lpstr>Explore the data (card 4)</vt:lpstr>
      <vt:lpstr>Behavior of customer by transaction amount</vt:lpstr>
      <vt:lpstr>Explore the data (card 1-6)</vt:lpstr>
      <vt:lpstr>%Fraud of card 5</vt:lpstr>
      <vt:lpstr>Explore the data (card 1-6)</vt:lpstr>
      <vt:lpstr>Explore the data (card 6)</vt:lpstr>
      <vt:lpstr>Behavior of customer by transaction amount</vt:lpstr>
      <vt:lpstr>Explore the data (P_Email)</vt:lpstr>
      <vt:lpstr>Explore the data (P_emaildomain)</vt:lpstr>
      <vt:lpstr>Explore the data (P_emaildomain)</vt:lpstr>
      <vt:lpstr>Behavior of customer by transaction amount</vt:lpstr>
      <vt:lpstr>Explore the data (Device Type)</vt:lpstr>
      <vt:lpstr>Explore the data (Device Type)</vt:lpstr>
      <vt:lpstr>Behavior of customer by transaction amount</vt:lpstr>
      <vt:lpstr>Evaluation Models</vt:lpstr>
      <vt:lpstr>Whoa!</vt:lpstr>
      <vt:lpstr>Steps for prediction fraud</vt:lpstr>
      <vt:lpstr>Confusion Matrix</vt:lpstr>
      <vt:lpstr>Auto Encoder</vt:lpstr>
      <vt:lpstr>Adjust Threshold (Auto ENcoder)</vt:lpstr>
      <vt:lpstr>Result from evaluation model</vt:lpstr>
      <vt:lpstr>Testing in Kaggle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&amp; Fraud Detection Credit card from customer’s factors</dc:title>
  <cp:lastModifiedBy>Kanakorn Kuchaiyanont</cp:lastModifiedBy>
  <cp:revision>1</cp:revision>
  <dcterms:modified xsi:type="dcterms:W3CDTF">2021-05-09T18:27:22Z</dcterms:modified>
</cp:coreProperties>
</file>