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58" r:id="rId4"/>
    <p:sldId id="259" r:id="rId5"/>
    <p:sldId id="261" r:id="rId6"/>
    <p:sldId id="262" r:id="rId7"/>
    <p:sldId id="263" r:id="rId8"/>
    <p:sldId id="264" r:id="rId9"/>
    <p:sldId id="265" r:id="rId10"/>
    <p:sldId id="266" r:id="rId11"/>
    <p:sldId id="267" r:id="rId12"/>
    <p:sldId id="285" r:id="rId13"/>
    <p:sldId id="268" r:id="rId14"/>
    <p:sldId id="271" r:id="rId15"/>
    <p:sldId id="269" r:id="rId16"/>
    <p:sldId id="272" r:id="rId17"/>
    <p:sldId id="270" r:id="rId18"/>
    <p:sldId id="276" r:id="rId19"/>
    <p:sldId id="273" r:id="rId20"/>
    <p:sldId id="274" r:id="rId21"/>
    <p:sldId id="275" r:id="rId22"/>
    <p:sldId id="277" r:id="rId23"/>
    <p:sldId id="278" r:id="rId24"/>
    <p:sldId id="279" r:id="rId25"/>
    <p:sldId id="280" r:id="rId26"/>
    <p:sldId id="281" r:id="rId27"/>
    <p:sldId id="282" r:id="rId28"/>
    <p:sldId id="283" r:id="rId29"/>
    <p:sldId id="286" r:id="rId30"/>
    <p:sldId id="284" r:id="rId3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varScale="1">
        <p:scale>
          <a:sx n="114" d="100"/>
          <a:sy n="114" d="100"/>
        </p:scale>
        <p:origin x="7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B00ED8-0BF6-462A-A6DB-D09E55C58E0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A91A33B-2E9D-465B-AEFE-9BDE4D9EB9FD}">
      <dgm:prSet/>
      <dgm:spPr/>
      <dgm:t>
        <a:bodyPr/>
        <a:lstStyle/>
        <a:p>
          <a:r>
            <a:rPr lang="en-US" dirty="0"/>
            <a:t>A problem I encountered with the online modes was the inability to play with more than two players.</a:t>
          </a:r>
        </a:p>
      </dgm:t>
    </dgm:pt>
    <dgm:pt modelId="{3F27AA03-7D7D-442D-9B3D-C3FBC7D5856A}" type="parTrans" cxnId="{7B7E6F25-7599-4075-ADE9-802A4FCF2B96}">
      <dgm:prSet/>
      <dgm:spPr/>
      <dgm:t>
        <a:bodyPr/>
        <a:lstStyle/>
        <a:p>
          <a:endParaRPr lang="en-US"/>
        </a:p>
      </dgm:t>
    </dgm:pt>
    <dgm:pt modelId="{0778C42B-E637-445B-A455-FBAA6516EFB9}" type="sibTrans" cxnId="{7B7E6F25-7599-4075-ADE9-802A4FCF2B96}">
      <dgm:prSet/>
      <dgm:spPr/>
      <dgm:t>
        <a:bodyPr/>
        <a:lstStyle/>
        <a:p>
          <a:endParaRPr lang="en-US"/>
        </a:p>
      </dgm:t>
    </dgm:pt>
    <dgm:pt modelId="{F46D6D7C-4D3B-4238-81CE-B972DA40F5B2}">
      <dgm:prSet/>
      <dgm:spPr/>
      <dgm:t>
        <a:bodyPr/>
        <a:lstStyle/>
        <a:p>
          <a:r>
            <a:rPr lang="en-US"/>
            <a:t>Occasionally, having two different players on the webpage could have the server crash</a:t>
          </a:r>
        </a:p>
      </dgm:t>
    </dgm:pt>
    <dgm:pt modelId="{F2C36280-05D1-44BF-9757-AD3F7D4C51EA}" type="parTrans" cxnId="{32506E50-C6F9-4649-95C2-8A0657DBC710}">
      <dgm:prSet/>
      <dgm:spPr/>
      <dgm:t>
        <a:bodyPr/>
        <a:lstStyle/>
        <a:p>
          <a:endParaRPr lang="en-US"/>
        </a:p>
      </dgm:t>
    </dgm:pt>
    <dgm:pt modelId="{E9925926-43A4-478C-ACF2-287D129EAE8F}" type="sibTrans" cxnId="{32506E50-C6F9-4649-95C2-8A0657DBC710}">
      <dgm:prSet/>
      <dgm:spPr/>
      <dgm:t>
        <a:bodyPr/>
        <a:lstStyle/>
        <a:p>
          <a:endParaRPr lang="en-US"/>
        </a:p>
      </dgm:t>
    </dgm:pt>
    <dgm:pt modelId="{6056DC19-1FD4-4F5F-974C-2C32577B801E}">
      <dgm:prSet/>
      <dgm:spPr/>
      <dgm:t>
        <a:bodyPr/>
        <a:lstStyle/>
        <a:p>
          <a:r>
            <a:rPr lang="en-US" dirty="0"/>
            <a:t>I corrected this by setting up different arrays for the different games.  </a:t>
          </a:r>
        </a:p>
      </dgm:t>
    </dgm:pt>
    <dgm:pt modelId="{53088605-BF79-46F4-83A8-605F53A25FEE}" type="parTrans" cxnId="{2882C8D3-6622-4FD8-B422-C754A1BC5418}">
      <dgm:prSet/>
      <dgm:spPr/>
      <dgm:t>
        <a:bodyPr/>
        <a:lstStyle/>
        <a:p>
          <a:endParaRPr lang="en-US"/>
        </a:p>
      </dgm:t>
    </dgm:pt>
    <dgm:pt modelId="{64529D4E-2E5B-422A-B69B-35FEDA9F78E6}" type="sibTrans" cxnId="{2882C8D3-6622-4FD8-B422-C754A1BC5418}">
      <dgm:prSet/>
      <dgm:spPr/>
      <dgm:t>
        <a:bodyPr/>
        <a:lstStyle/>
        <a:p>
          <a:endParaRPr lang="en-US"/>
        </a:p>
      </dgm:t>
    </dgm:pt>
    <dgm:pt modelId="{779BF3A0-1BBB-4E28-B27E-D631F30FE072}">
      <dgm:prSet/>
      <dgm:spPr/>
      <dgm:t>
        <a:bodyPr/>
        <a:lstStyle/>
        <a:p>
          <a:r>
            <a:rPr lang="en-US" dirty="0"/>
            <a:t>One for the </a:t>
          </a:r>
          <a:r>
            <a:rPr lang="en-US" dirty="0" err="1"/>
            <a:t>Websockets</a:t>
          </a:r>
          <a:r>
            <a:rPr lang="en-US" dirty="0"/>
            <a:t> joining the game, and others for the game’s necessities.</a:t>
          </a:r>
        </a:p>
      </dgm:t>
    </dgm:pt>
    <dgm:pt modelId="{6C299FC6-C771-4ADF-976B-8A5866215521}" type="parTrans" cxnId="{E72DBC6B-5121-4C84-B3F0-7D748A7F5F25}">
      <dgm:prSet/>
      <dgm:spPr/>
      <dgm:t>
        <a:bodyPr/>
        <a:lstStyle/>
        <a:p>
          <a:endParaRPr lang="en-US"/>
        </a:p>
      </dgm:t>
    </dgm:pt>
    <dgm:pt modelId="{3B1E65FE-4F91-482F-BF5F-FDCE63F7CFE6}" type="sibTrans" cxnId="{E72DBC6B-5121-4C84-B3F0-7D748A7F5F25}">
      <dgm:prSet/>
      <dgm:spPr/>
      <dgm:t>
        <a:bodyPr/>
        <a:lstStyle/>
        <a:p>
          <a:endParaRPr lang="en-US"/>
        </a:p>
      </dgm:t>
    </dgm:pt>
    <dgm:pt modelId="{9EFE57CF-B0AF-43C9-8194-D53DC2A2773F}" type="pres">
      <dgm:prSet presAssocID="{22B00ED8-0BF6-462A-A6DB-D09E55C58E00}" presName="linear" presStyleCnt="0">
        <dgm:presLayoutVars>
          <dgm:animLvl val="lvl"/>
          <dgm:resizeHandles val="exact"/>
        </dgm:presLayoutVars>
      </dgm:prSet>
      <dgm:spPr/>
    </dgm:pt>
    <dgm:pt modelId="{4AF0FECC-B016-44FD-864F-758DEB8EBF55}" type="pres">
      <dgm:prSet presAssocID="{5A91A33B-2E9D-465B-AEFE-9BDE4D9EB9FD}" presName="parentText" presStyleLbl="node1" presStyleIdx="0" presStyleCnt="4">
        <dgm:presLayoutVars>
          <dgm:chMax val="0"/>
          <dgm:bulletEnabled val="1"/>
        </dgm:presLayoutVars>
      </dgm:prSet>
      <dgm:spPr/>
    </dgm:pt>
    <dgm:pt modelId="{AF69C5DC-B149-4EE0-894E-7430A5120B51}" type="pres">
      <dgm:prSet presAssocID="{0778C42B-E637-445B-A455-FBAA6516EFB9}" presName="spacer" presStyleCnt="0"/>
      <dgm:spPr/>
    </dgm:pt>
    <dgm:pt modelId="{ABD6253F-B7D6-4185-A053-4C035478A437}" type="pres">
      <dgm:prSet presAssocID="{F46D6D7C-4D3B-4238-81CE-B972DA40F5B2}" presName="parentText" presStyleLbl="node1" presStyleIdx="1" presStyleCnt="4">
        <dgm:presLayoutVars>
          <dgm:chMax val="0"/>
          <dgm:bulletEnabled val="1"/>
        </dgm:presLayoutVars>
      </dgm:prSet>
      <dgm:spPr/>
    </dgm:pt>
    <dgm:pt modelId="{288675FB-67CF-4091-A56C-F86D46F2FE04}" type="pres">
      <dgm:prSet presAssocID="{E9925926-43A4-478C-ACF2-287D129EAE8F}" presName="spacer" presStyleCnt="0"/>
      <dgm:spPr/>
    </dgm:pt>
    <dgm:pt modelId="{AFCEA3EA-0771-413D-AAEE-A07BB24F2928}" type="pres">
      <dgm:prSet presAssocID="{6056DC19-1FD4-4F5F-974C-2C32577B801E}" presName="parentText" presStyleLbl="node1" presStyleIdx="2" presStyleCnt="4">
        <dgm:presLayoutVars>
          <dgm:chMax val="0"/>
          <dgm:bulletEnabled val="1"/>
        </dgm:presLayoutVars>
      </dgm:prSet>
      <dgm:spPr/>
    </dgm:pt>
    <dgm:pt modelId="{45384DDA-2228-4ABA-B157-CB236BB6294C}" type="pres">
      <dgm:prSet presAssocID="{64529D4E-2E5B-422A-B69B-35FEDA9F78E6}" presName="spacer" presStyleCnt="0"/>
      <dgm:spPr/>
    </dgm:pt>
    <dgm:pt modelId="{CA30D502-7342-4D81-BB58-9F1609388825}" type="pres">
      <dgm:prSet presAssocID="{779BF3A0-1BBB-4E28-B27E-D631F30FE072}" presName="parentText" presStyleLbl="node1" presStyleIdx="3" presStyleCnt="4">
        <dgm:presLayoutVars>
          <dgm:chMax val="0"/>
          <dgm:bulletEnabled val="1"/>
        </dgm:presLayoutVars>
      </dgm:prSet>
      <dgm:spPr/>
    </dgm:pt>
  </dgm:ptLst>
  <dgm:cxnLst>
    <dgm:cxn modelId="{7B7E6F25-7599-4075-ADE9-802A4FCF2B96}" srcId="{22B00ED8-0BF6-462A-A6DB-D09E55C58E00}" destId="{5A91A33B-2E9D-465B-AEFE-9BDE4D9EB9FD}" srcOrd="0" destOrd="0" parTransId="{3F27AA03-7D7D-442D-9B3D-C3FBC7D5856A}" sibTransId="{0778C42B-E637-445B-A455-FBAA6516EFB9}"/>
    <dgm:cxn modelId="{5283BD29-A768-44DE-A543-DFD7F86CAD69}" type="presOf" srcId="{F46D6D7C-4D3B-4238-81CE-B972DA40F5B2}" destId="{ABD6253F-B7D6-4185-A053-4C035478A437}" srcOrd="0" destOrd="0" presId="urn:microsoft.com/office/officeart/2005/8/layout/vList2"/>
    <dgm:cxn modelId="{D25B722D-0A17-4FE8-9A52-D6FF910B776F}" type="presOf" srcId="{6056DC19-1FD4-4F5F-974C-2C32577B801E}" destId="{AFCEA3EA-0771-413D-AAEE-A07BB24F2928}" srcOrd="0" destOrd="0" presId="urn:microsoft.com/office/officeart/2005/8/layout/vList2"/>
    <dgm:cxn modelId="{A7BBB838-EFF7-4A35-9DD5-1BFE70360966}" type="presOf" srcId="{22B00ED8-0BF6-462A-A6DB-D09E55C58E00}" destId="{9EFE57CF-B0AF-43C9-8194-D53DC2A2773F}" srcOrd="0" destOrd="0" presId="urn:microsoft.com/office/officeart/2005/8/layout/vList2"/>
    <dgm:cxn modelId="{E72DBC6B-5121-4C84-B3F0-7D748A7F5F25}" srcId="{22B00ED8-0BF6-462A-A6DB-D09E55C58E00}" destId="{779BF3A0-1BBB-4E28-B27E-D631F30FE072}" srcOrd="3" destOrd="0" parTransId="{6C299FC6-C771-4ADF-976B-8A5866215521}" sibTransId="{3B1E65FE-4F91-482F-BF5F-FDCE63F7CFE6}"/>
    <dgm:cxn modelId="{32506E50-C6F9-4649-95C2-8A0657DBC710}" srcId="{22B00ED8-0BF6-462A-A6DB-D09E55C58E00}" destId="{F46D6D7C-4D3B-4238-81CE-B972DA40F5B2}" srcOrd="1" destOrd="0" parTransId="{F2C36280-05D1-44BF-9757-AD3F7D4C51EA}" sibTransId="{E9925926-43A4-478C-ACF2-287D129EAE8F}"/>
    <dgm:cxn modelId="{8F4FB3B2-F290-4C12-9CBF-9C6EB34413BA}" type="presOf" srcId="{779BF3A0-1BBB-4E28-B27E-D631F30FE072}" destId="{CA30D502-7342-4D81-BB58-9F1609388825}" srcOrd="0" destOrd="0" presId="urn:microsoft.com/office/officeart/2005/8/layout/vList2"/>
    <dgm:cxn modelId="{2882C8D3-6622-4FD8-B422-C754A1BC5418}" srcId="{22B00ED8-0BF6-462A-A6DB-D09E55C58E00}" destId="{6056DC19-1FD4-4F5F-974C-2C32577B801E}" srcOrd="2" destOrd="0" parTransId="{53088605-BF79-46F4-83A8-605F53A25FEE}" sibTransId="{64529D4E-2E5B-422A-B69B-35FEDA9F78E6}"/>
    <dgm:cxn modelId="{FF831EF3-3D47-4CB4-9DBE-DD041095AABD}" type="presOf" srcId="{5A91A33B-2E9D-465B-AEFE-9BDE4D9EB9FD}" destId="{4AF0FECC-B016-44FD-864F-758DEB8EBF55}" srcOrd="0" destOrd="0" presId="urn:microsoft.com/office/officeart/2005/8/layout/vList2"/>
    <dgm:cxn modelId="{38DCCFF4-90DF-4A4E-A832-9EFAB70B65DC}" type="presParOf" srcId="{9EFE57CF-B0AF-43C9-8194-D53DC2A2773F}" destId="{4AF0FECC-B016-44FD-864F-758DEB8EBF55}" srcOrd="0" destOrd="0" presId="urn:microsoft.com/office/officeart/2005/8/layout/vList2"/>
    <dgm:cxn modelId="{5E215411-A35D-4AC3-9E7D-55F6D11E5D8F}" type="presParOf" srcId="{9EFE57CF-B0AF-43C9-8194-D53DC2A2773F}" destId="{AF69C5DC-B149-4EE0-894E-7430A5120B51}" srcOrd="1" destOrd="0" presId="urn:microsoft.com/office/officeart/2005/8/layout/vList2"/>
    <dgm:cxn modelId="{39A39AAE-DC13-4A5C-98B4-6FFCA909DCB6}" type="presParOf" srcId="{9EFE57CF-B0AF-43C9-8194-D53DC2A2773F}" destId="{ABD6253F-B7D6-4185-A053-4C035478A437}" srcOrd="2" destOrd="0" presId="urn:microsoft.com/office/officeart/2005/8/layout/vList2"/>
    <dgm:cxn modelId="{35F63FB7-3A27-453C-A1DF-2826804905A3}" type="presParOf" srcId="{9EFE57CF-B0AF-43C9-8194-D53DC2A2773F}" destId="{288675FB-67CF-4091-A56C-F86D46F2FE04}" srcOrd="3" destOrd="0" presId="urn:microsoft.com/office/officeart/2005/8/layout/vList2"/>
    <dgm:cxn modelId="{62E6A0C5-9D6C-4BC4-A279-3BF96D555468}" type="presParOf" srcId="{9EFE57CF-B0AF-43C9-8194-D53DC2A2773F}" destId="{AFCEA3EA-0771-413D-AAEE-A07BB24F2928}" srcOrd="4" destOrd="0" presId="urn:microsoft.com/office/officeart/2005/8/layout/vList2"/>
    <dgm:cxn modelId="{1CCBE3EB-7FDF-46A1-84AB-CBA9C3132699}" type="presParOf" srcId="{9EFE57CF-B0AF-43C9-8194-D53DC2A2773F}" destId="{45384DDA-2228-4ABA-B157-CB236BB6294C}" srcOrd="5" destOrd="0" presId="urn:microsoft.com/office/officeart/2005/8/layout/vList2"/>
    <dgm:cxn modelId="{597440F6-7667-49DE-92B2-0BDEA3F81C82}" type="presParOf" srcId="{9EFE57CF-B0AF-43C9-8194-D53DC2A2773F}" destId="{CA30D502-7342-4D81-BB58-9F16093888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3E5CDD-5549-44BD-8516-9B9FB9BECE7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17F10ED-6EC6-4F63-9DE6-1DE04023BAC6}">
      <dgm:prSet/>
      <dgm:spPr/>
      <dgm:t>
        <a:bodyPr/>
        <a:lstStyle/>
        <a:p>
          <a:r>
            <a:rPr lang="en-US" dirty="0"/>
            <a:t>When a player switched to the online version, their socket connection would be added to the array of sockets for that game.  After the second player joined, the server would be ready for the necessities for another game, should another pair of players decide to join.</a:t>
          </a:r>
        </a:p>
      </dgm:t>
    </dgm:pt>
    <dgm:pt modelId="{6C8C4BC5-203F-4A97-AC73-F0BB372F669E}" type="parTrans" cxnId="{E655D656-B687-4820-841E-8D50508664C6}">
      <dgm:prSet/>
      <dgm:spPr/>
      <dgm:t>
        <a:bodyPr/>
        <a:lstStyle/>
        <a:p>
          <a:endParaRPr lang="en-US"/>
        </a:p>
      </dgm:t>
    </dgm:pt>
    <dgm:pt modelId="{13109785-F68D-4C4D-B939-335988C38D32}" type="sibTrans" cxnId="{E655D656-B687-4820-841E-8D50508664C6}">
      <dgm:prSet/>
      <dgm:spPr/>
      <dgm:t>
        <a:bodyPr/>
        <a:lstStyle/>
        <a:p>
          <a:endParaRPr lang="en-US"/>
        </a:p>
      </dgm:t>
    </dgm:pt>
    <dgm:pt modelId="{5E73FC59-B9AA-46B2-BF9E-80FD615A50A1}">
      <dgm:prSet/>
      <dgm:spPr/>
      <dgm:t>
        <a:bodyPr/>
        <a:lstStyle/>
        <a:p>
          <a:r>
            <a:rPr lang="en-US"/>
            <a:t>The trouble came when implementing which player to send off the data to.  Depending on whether the player had an odd position, or an even position in the WebSockets array, I would have to look at the socket and player, directly to its right or it left.  This became very tedious to do, because I had to set up multiple cases for how to look at different players and pass back information to different Web Sockets. </a:t>
          </a:r>
        </a:p>
      </dgm:t>
    </dgm:pt>
    <dgm:pt modelId="{F8C46778-31F9-4AE6-9E58-2EBC0E2F71C1}" type="parTrans" cxnId="{A0C20B32-5199-451D-BC45-DA3FB0B79A71}">
      <dgm:prSet/>
      <dgm:spPr/>
      <dgm:t>
        <a:bodyPr/>
        <a:lstStyle/>
        <a:p>
          <a:endParaRPr lang="en-US"/>
        </a:p>
      </dgm:t>
    </dgm:pt>
    <dgm:pt modelId="{2C78F5E9-FCB5-4DF4-BFB9-8936C6B134F9}" type="sibTrans" cxnId="{A0C20B32-5199-451D-BC45-DA3FB0B79A71}">
      <dgm:prSet/>
      <dgm:spPr/>
      <dgm:t>
        <a:bodyPr/>
        <a:lstStyle/>
        <a:p>
          <a:endParaRPr lang="en-US"/>
        </a:p>
      </dgm:t>
    </dgm:pt>
    <dgm:pt modelId="{ABEBF3BD-031E-450D-B598-7DDD17773C6E}" type="pres">
      <dgm:prSet presAssocID="{5C3E5CDD-5549-44BD-8516-9B9FB9BECE77}" presName="linear" presStyleCnt="0">
        <dgm:presLayoutVars>
          <dgm:animLvl val="lvl"/>
          <dgm:resizeHandles val="exact"/>
        </dgm:presLayoutVars>
      </dgm:prSet>
      <dgm:spPr/>
    </dgm:pt>
    <dgm:pt modelId="{6E9F76D9-1F55-4CE7-B165-E70A6817F93C}" type="pres">
      <dgm:prSet presAssocID="{E17F10ED-6EC6-4F63-9DE6-1DE04023BAC6}" presName="parentText" presStyleLbl="node1" presStyleIdx="0" presStyleCnt="2">
        <dgm:presLayoutVars>
          <dgm:chMax val="0"/>
          <dgm:bulletEnabled val="1"/>
        </dgm:presLayoutVars>
      </dgm:prSet>
      <dgm:spPr/>
    </dgm:pt>
    <dgm:pt modelId="{479DB68A-5997-429D-B242-8FEC0F585B32}" type="pres">
      <dgm:prSet presAssocID="{13109785-F68D-4C4D-B939-335988C38D32}" presName="spacer" presStyleCnt="0"/>
      <dgm:spPr/>
    </dgm:pt>
    <dgm:pt modelId="{3116BBA3-919E-454B-BA17-E9E937B0056A}" type="pres">
      <dgm:prSet presAssocID="{5E73FC59-B9AA-46B2-BF9E-80FD615A50A1}" presName="parentText" presStyleLbl="node1" presStyleIdx="1" presStyleCnt="2">
        <dgm:presLayoutVars>
          <dgm:chMax val="0"/>
          <dgm:bulletEnabled val="1"/>
        </dgm:presLayoutVars>
      </dgm:prSet>
      <dgm:spPr/>
    </dgm:pt>
  </dgm:ptLst>
  <dgm:cxnLst>
    <dgm:cxn modelId="{A0C20B32-5199-451D-BC45-DA3FB0B79A71}" srcId="{5C3E5CDD-5549-44BD-8516-9B9FB9BECE77}" destId="{5E73FC59-B9AA-46B2-BF9E-80FD615A50A1}" srcOrd="1" destOrd="0" parTransId="{F8C46778-31F9-4AE6-9E58-2EBC0E2F71C1}" sibTransId="{2C78F5E9-FCB5-4DF4-BFB9-8936C6B134F9}"/>
    <dgm:cxn modelId="{432A8076-5BEC-4CE4-B7CE-5ACD698A6EFC}" type="presOf" srcId="{5C3E5CDD-5549-44BD-8516-9B9FB9BECE77}" destId="{ABEBF3BD-031E-450D-B598-7DDD17773C6E}" srcOrd="0" destOrd="0" presId="urn:microsoft.com/office/officeart/2005/8/layout/vList2"/>
    <dgm:cxn modelId="{E655D656-B687-4820-841E-8D50508664C6}" srcId="{5C3E5CDD-5549-44BD-8516-9B9FB9BECE77}" destId="{E17F10ED-6EC6-4F63-9DE6-1DE04023BAC6}" srcOrd="0" destOrd="0" parTransId="{6C8C4BC5-203F-4A97-AC73-F0BB372F669E}" sibTransId="{13109785-F68D-4C4D-B939-335988C38D32}"/>
    <dgm:cxn modelId="{827B85AD-D3FD-47FB-9068-7435E57B317B}" type="presOf" srcId="{5E73FC59-B9AA-46B2-BF9E-80FD615A50A1}" destId="{3116BBA3-919E-454B-BA17-E9E937B0056A}" srcOrd="0" destOrd="0" presId="urn:microsoft.com/office/officeart/2005/8/layout/vList2"/>
    <dgm:cxn modelId="{0F7834C9-9F37-4AF8-8895-0E5E5AD18C45}" type="presOf" srcId="{E17F10ED-6EC6-4F63-9DE6-1DE04023BAC6}" destId="{6E9F76D9-1F55-4CE7-B165-E70A6817F93C}" srcOrd="0" destOrd="0" presId="urn:microsoft.com/office/officeart/2005/8/layout/vList2"/>
    <dgm:cxn modelId="{82CF26D2-6FB6-4381-9C92-10E27AF14747}" type="presParOf" srcId="{ABEBF3BD-031E-450D-B598-7DDD17773C6E}" destId="{6E9F76D9-1F55-4CE7-B165-E70A6817F93C}" srcOrd="0" destOrd="0" presId="urn:microsoft.com/office/officeart/2005/8/layout/vList2"/>
    <dgm:cxn modelId="{EBF7E3F9-CCE9-4101-9882-ACDFE3EB0E9F}" type="presParOf" srcId="{ABEBF3BD-031E-450D-B598-7DDD17773C6E}" destId="{479DB68A-5997-429D-B242-8FEC0F585B32}" srcOrd="1" destOrd="0" presId="urn:microsoft.com/office/officeart/2005/8/layout/vList2"/>
    <dgm:cxn modelId="{97EE2830-B049-4D99-8889-CADACD93FACF}" type="presParOf" srcId="{ABEBF3BD-031E-450D-B598-7DDD17773C6E}" destId="{3116BBA3-919E-454B-BA17-E9E937B005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A165DE-4AD9-4AE3-BE41-3888781DBFA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40F684B-7EA9-484E-9696-9708E9E6B7A0}">
      <dgm:prSet/>
      <dgm:spPr/>
      <dgm:t>
        <a:bodyPr/>
        <a:lstStyle/>
        <a:p>
          <a:r>
            <a:rPr lang="en-US" dirty="0"/>
            <a:t>One main problem with Heroku was that Node would fall asleep when inactive for a short period of time</a:t>
          </a:r>
        </a:p>
      </dgm:t>
    </dgm:pt>
    <dgm:pt modelId="{AA14139A-653D-4949-97B1-1FE7686606B0}" type="parTrans" cxnId="{E514272E-4942-42ED-AD74-190774B2DA13}">
      <dgm:prSet/>
      <dgm:spPr/>
      <dgm:t>
        <a:bodyPr/>
        <a:lstStyle/>
        <a:p>
          <a:endParaRPr lang="en-US"/>
        </a:p>
      </dgm:t>
    </dgm:pt>
    <dgm:pt modelId="{0117C63F-8087-4290-9967-5F7AD66B1953}" type="sibTrans" cxnId="{E514272E-4942-42ED-AD74-190774B2DA13}">
      <dgm:prSet/>
      <dgm:spPr/>
      <dgm:t>
        <a:bodyPr/>
        <a:lstStyle/>
        <a:p>
          <a:endParaRPr lang="en-US"/>
        </a:p>
      </dgm:t>
    </dgm:pt>
    <dgm:pt modelId="{B29DE018-6E4A-46A7-8B16-20B0566D6108}">
      <dgm:prSet/>
      <dgm:spPr/>
      <dgm:t>
        <a:bodyPr/>
        <a:lstStyle/>
        <a:p>
          <a:r>
            <a:rPr lang="en-US" dirty="0"/>
            <a:t>I setup a function to ping the server every few seconds.  This seemed to prevent the issue.</a:t>
          </a:r>
        </a:p>
      </dgm:t>
    </dgm:pt>
    <dgm:pt modelId="{AF693394-CB22-4CB0-8E79-75A85146402E}" type="parTrans" cxnId="{B958E6F1-1174-4109-9F8A-A727E77721EC}">
      <dgm:prSet/>
      <dgm:spPr/>
      <dgm:t>
        <a:bodyPr/>
        <a:lstStyle/>
        <a:p>
          <a:endParaRPr lang="en-US"/>
        </a:p>
      </dgm:t>
    </dgm:pt>
    <dgm:pt modelId="{18AB65BB-BF06-449D-AA02-64BA5B10CF6E}" type="sibTrans" cxnId="{B958E6F1-1174-4109-9F8A-A727E77721EC}">
      <dgm:prSet/>
      <dgm:spPr/>
      <dgm:t>
        <a:bodyPr/>
        <a:lstStyle/>
        <a:p>
          <a:endParaRPr lang="en-US"/>
        </a:p>
      </dgm:t>
    </dgm:pt>
    <dgm:pt modelId="{C5F22AD6-A9A9-4699-8F40-1B0704ED1B91}" type="pres">
      <dgm:prSet presAssocID="{88A165DE-4AD9-4AE3-BE41-3888781DBFAA}" presName="hierChild1" presStyleCnt="0">
        <dgm:presLayoutVars>
          <dgm:chPref val="1"/>
          <dgm:dir/>
          <dgm:animOne val="branch"/>
          <dgm:animLvl val="lvl"/>
          <dgm:resizeHandles/>
        </dgm:presLayoutVars>
      </dgm:prSet>
      <dgm:spPr/>
    </dgm:pt>
    <dgm:pt modelId="{24CD35DD-8D90-4021-98BF-07B16DE68892}" type="pres">
      <dgm:prSet presAssocID="{F40F684B-7EA9-484E-9696-9708E9E6B7A0}" presName="hierRoot1" presStyleCnt="0"/>
      <dgm:spPr/>
    </dgm:pt>
    <dgm:pt modelId="{7233EA54-9D1B-42C5-B2CB-E54D3DD7ED0C}" type="pres">
      <dgm:prSet presAssocID="{F40F684B-7EA9-484E-9696-9708E9E6B7A0}" presName="composite" presStyleCnt="0"/>
      <dgm:spPr/>
    </dgm:pt>
    <dgm:pt modelId="{9EB02424-C177-4891-9E80-B8C51D7B6AED}" type="pres">
      <dgm:prSet presAssocID="{F40F684B-7EA9-484E-9696-9708E9E6B7A0}" presName="background" presStyleLbl="node0" presStyleIdx="0" presStyleCnt="2"/>
      <dgm:spPr/>
    </dgm:pt>
    <dgm:pt modelId="{3FFD5121-53EE-4C9D-9D28-A906DA5D67BC}" type="pres">
      <dgm:prSet presAssocID="{F40F684B-7EA9-484E-9696-9708E9E6B7A0}" presName="text" presStyleLbl="fgAcc0" presStyleIdx="0" presStyleCnt="2">
        <dgm:presLayoutVars>
          <dgm:chPref val="3"/>
        </dgm:presLayoutVars>
      </dgm:prSet>
      <dgm:spPr/>
    </dgm:pt>
    <dgm:pt modelId="{4E369AC4-D4C3-4F32-A68D-1A9C56096126}" type="pres">
      <dgm:prSet presAssocID="{F40F684B-7EA9-484E-9696-9708E9E6B7A0}" presName="hierChild2" presStyleCnt="0"/>
      <dgm:spPr/>
    </dgm:pt>
    <dgm:pt modelId="{2DEED29C-0118-4173-BC3B-122D6E24F470}" type="pres">
      <dgm:prSet presAssocID="{B29DE018-6E4A-46A7-8B16-20B0566D6108}" presName="hierRoot1" presStyleCnt="0"/>
      <dgm:spPr/>
    </dgm:pt>
    <dgm:pt modelId="{EC4A1CCA-DEB7-4E0C-B396-1B9BF3DEB454}" type="pres">
      <dgm:prSet presAssocID="{B29DE018-6E4A-46A7-8B16-20B0566D6108}" presName="composite" presStyleCnt="0"/>
      <dgm:spPr/>
    </dgm:pt>
    <dgm:pt modelId="{E5275686-FE0D-4A54-A23F-730021A9652B}" type="pres">
      <dgm:prSet presAssocID="{B29DE018-6E4A-46A7-8B16-20B0566D6108}" presName="background" presStyleLbl="node0" presStyleIdx="1" presStyleCnt="2"/>
      <dgm:spPr/>
    </dgm:pt>
    <dgm:pt modelId="{1747E74D-34E7-4E2C-82DF-FEE81F9414ED}" type="pres">
      <dgm:prSet presAssocID="{B29DE018-6E4A-46A7-8B16-20B0566D6108}" presName="text" presStyleLbl="fgAcc0" presStyleIdx="1" presStyleCnt="2">
        <dgm:presLayoutVars>
          <dgm:chPref val="3"/>
        </dgm:presLayoutVars>
      </dgm:prSet>
      <dgm:spPr/>
    </dgm:pt>
    <dgm:pt modelId="{C5675758-7C98-40DC-8841-CF197CA45547}" type="pres">
      <dgm:prSet presAssocID="{B29DE018-6E4A-46A7-8B16-20B0566D6108}" presName="hierChild2" presStyleCnt="0"/>
      <dgm:spPr/>
    </dgm:pt>
  </dgm:ptLst>
  <dgm:cxnLst>
    <dgm:cxn modelId="{E514272E-4942-42ED-AD74-190774B2DA13}" srcId="{88A165DE-4AD9-4AE3-BE41-3888781DBFAA}" destId="{F40F684B-7EA9-484E-9696-9708E9E6B7A0}" srcOrd="0" destOrd="0" parTransId="{AA14139A-653D-4949-97B1-1FE7686606B0}" sibTransId="{0117C63F-8087-4290-9967-5F7AD66B1953}"/>
    <dgm:cxn modelId="{71A479AF-ED43-43F9-8922-3CADC2FFD594}" type="presOf" srcId="{88A165DE-4AD9-4AE3-BE41-3888781DBFAA}" destId="{C5F22AD6-A9A9-4699-8F40-1B0704ED1B91}" srcOrd="0" destOrd="0" presId="urn:microsoft.com/office/officeart/2005/8/layout/hierarchy1"/>
    <dgm:cxn modelId="{C8987CDB-D94D-4AFE-BE71-2F5B02559DD8}" type="presOf" srcId="{B29DE018-6E4A-46A7-8B16-20B0566D6108}" destId="{1747E74D-34E7-4E2C-82DF-FEE81F9414ED}" srcOrd="0" destOrd="0" presId="urn:microsoft.com/office/officeart/2005/8/layout/hierarchy1"/>
    <dgm:cxn modelId="{B958E6F1-1174-4109-9F8A-A727E77721EC}" srcId="{88A165DE-4AD9-4AE3-BE41-3888781DBFAA}" destId="{B29DE018-6E4A-46A7-8B16-20B0566D6108}" srcOrd="1" destOrd="0" parTransId="{AF693394-CB22-4CB0-8E79-75A85146402E}" sibTransId="{18AB65BB-BF06-449D-AA02-64BA5B10CF6E}"/>
    <dgm:cxn modelId="{DACB2EF7-B44A-4065-850F-D803C92098CB}" type="presOf" srcId="{F40F684B-7EA9-484E-9696-9708E9E6B7A0}" destId="{3FFD5121-53EE-4C9D-9D28-A906DA5D67BC}" srcOrd="0" destOrd="0" presId="urn:microsoft.com/office/officeart/2005/8/layout/hierarchy1"/>
    <dgm:cxn modelId="{D0D43F90-44A5-47F2-BDBA-D37AB1F76845}" type="presParOf" srcId="{C5F22AD6-A9A9-4699-8F40-1B0704ED1B91}" destId="{24CD35DD-8D90-4021-98BF-07B16DE68892}" srcOrd="0" destOrd="0" presId="urn:microsoft.com/office/officeart/2005/8/layout/hierarchy1"/>
    <dgm:cxn modelId="{4E8377A5-2C9E-4F6F-B55A-E65D89C9FFDE}" type="presParOf" srcId="{24CD35DD-8D90-4021-98BF-07B16DE68892}" destId="{7233EA54-9D1B-42C5-B2CB-E54D3DD7ED0C}" srcOrd="0" destOrd="0" presId="urn:microsoft.com/office/officeart/2005/8/layout/hierarchy1"/>
    <dgm:cxn modelId="{4BE05058-DD8E-4037-B074-4D6431A679FF}" type="presParOf" srcId="{7233EA54-9D1B-42C5-B2CB-E54D3DD7ED0C}" destId="{9EB02424-C177-4891-9E80-B8C51D7B6AED}" srcOrd="0" destOrd="0" presId="urn:microsoft.com/office/officeart/2005/8/layout/hierarchy1"/>
    <dgm:cxn modelId="{40C8DC87-062B-4003-B4E3-5DCE90108D41}" type="presParOf" srcId="{7233EA54-9D1B-42C5-B2CB-E54D3DD7ED0C}" destId="{3FFD5121-53EE-4C9D-9D28-A906DA5D67BC}" srcOrd="1" destOrd="0" presId="urn:microsoft.com/office/officeart/2005/8/layout/hierarchy1"/>
    <dgm:cxn modelId="{817E36F6-6CF3-4F55-9FDD-7EA67D6BCB81}" type="presParOf" srcId="{24CD35DD-8D90-4021-98BF-07B16DE68892}" destId="{4E369AC4-D4C3-4F32-A68D-1A9C56096126}" srcOrd="1" destOrd="0" presId="urn:microsoft.com/office/officeart/2005/8/layout/hierarchy1"/>
    <dgm:cxn modelId="{532F4CF7-C1C1-4997-A303-E86FF5742CDC}" type="presParOf" srcId="{C5F22AD6-A9A9-4699-8F40-1B0704ED1B91}" destId="{2DEED29C-0118-4173-BC3B-122D6E24F470}" srcOrd="1" destOrd="0" presId="urn:microsoft.com/office/officeart/2005/8/layout/hierarchy1"/>
    <dgm:cxn modelId="{02EEC72A-46E8-46E9-AA7E-DBDB49A53A14}" type="presParOf" srcId="{2DEED29C-0118-4173-BC3B-122D6E24F470}" destId="{EC4A1CCA-DEB7-4E0C-B396-1B9BF3DEB454}" srcOrd="0" destOrd="0" presId="urn:microsoft.com/office/officeart/2005/8/layout/hierarchy1"/>
    <dgm:cxn modelId="{FD589195-A54C-4E8D-9BFD-1C8766EF5434}" type="presParOf" srcId="{EC4A1CCA-DEB7-4E0C-B396-1B9BF3DEB454}" destId="{E5275686-FE0D-4A54-A23F-730021A9652B}" srcOrd="0" destOrd="0" presId="urn:microsoft.com/office/officeart/2005/8/layout/hierarchy1"/>
    <dgm:cxn modelId="{EC6637F5-FB70-402F-B4DF-C45BF52B1D86}" type="presParOf" srcId="{EC4A1CCA-DEB7-4E0C-B396-1B9BF3DEB454}" destId="{1747E74D-34E7-4E2C-82DF-FEE81F9414ED}" srcOrd="1" destOrd="0" presId="urn:microsoft.com/office/officeart/2005/8/layout/hierarchy1"/>
    <dgm:cxn modelId="{1972B72B-EC25-471C-B87B-D963651495B4}" type="presParOf" srcId="{2DEED29C-0118-4173-BC3B-122D6E24F470}" destId="{C5675758-7C98-40DC-8841-CF197CA455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617E76-29BD-4A4F-AB06-5E5C0C01BE4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63D45A8-5BFE-4789-AEFA-C52F68205529}">
      <dgm:prSet/>
      <dgm:spPr/>
      <dgm:t>
        <a:bodyPr/>
        <a:lstStyle/>
        <a:p>
          <a:r>
            <a:rPr lang="en-US"/>
            <a:t>The animations for these games were rather simple.  All that was needed was to move a card onscreen in the right place.</a:t>
          </a:r>
        </a:p>
      </dgm:t>
    </dgm:pt>
    <dgm:pt modelId="{073E1A15-55CE-429F-8A61-F0AF3FAD55E6}" type="parTrans" cxnId="{F81B8E70-D543-4222-BB7B-78E6351BDB7A}">
      <dgm:prSet/>
      <dgm:spPr/>
      <dgm:t>
        <a:bodyPr/>
        <a:lstStyle/>
        <a:p>
          <a:endParaRPr lang="en-US"/>
        </a:p>
      </dgm:t>
    </dgm:pt>
    <dgm:pt modelId="{881E81B9-BD45-4713-A02E-5DA9F0A46F04}" type="sibTrans" cxnId="{F81B8E70-D543-4222-BB7B-78E6351BDB7A}">
      <dgm:prSet/>
      <dgm:spPr/>
      <dgm:t>
        <a:bodyPr/>
        <a:lstStyle/>
        <a:p>
          <a:endParaRPr lang="en-US"/>
        </a:p>
      </dgm:t>
    </dgm:pt>
    <dgm:pt modelId="{F6130545-E161-4EE5-B9A1-9115437E1F7A}">
      <dgm:prSet/>
      <dgm:spPr/>
      <dgm:t>
        <a:bodyPr/>
        <a:lstStyle/>
        <a:p>
          <a:r>
            <a:rPr lang="en-US"/>
            <a:t>Hitting the correct button would have cards move in from off-screen into the correct place.</a:t>
          </a:r>
        </a:p>
      </dgm:t>
    </dgm:pt>
    <dgm:pt modelId="{C3B68A51-AE35-4510-A3D5-5F239CEF2502}" type="parTrans" cxnId="{F3C7A91A-F76E-4164-9E00-6C644AE25DA1}">
      <dgm:prSet/>
      <dgm:spPr/>
      <dgm:t>
        <a:bodyPr/>
        <a:lstStyle/>
        <a:p>
          <a:endParaRPr lang="en-US"/>
        </a:p>
      </dgm:t>
    </dgm:pt>
    <dgm:pt modelId="{D14F37E4-D8D3-454C-9041-0C57C5F83834}" type="sibTrans" cxnId="{F3C7A91A-F76E-4164-9E00-6C644AE25DA1}">
      <dgm:prSet/>
      <dgm:spPr/>
      <dgm:t>
        <a:bodyPr/>
        <a:lstStyle/>
        <a:p>
          <a:endParaRPr lang="en-US"/>
        </a:p>
      </dgm:t>
    </dgm:pt>
    <dgm:pt modelId="{F133A000-334A-4C8A-ADBA-4F3E5CD121F4}" type="pres">
      <dgm:prSet presAssocID="{87617E76-29BD-4A4F-AB06-5E5C0C01BE41}" presName="outerComposite" presStyleCnt="0">
        <dgm:presLayoutVars>
          <dgm:chMax val="5"/>
          <dgm:dir/>
          <dgm:resizeHandles val="exact"/>
        </dgm:presLayoutVars>
      </dgm:prSet>
      <dgm:spPr/>
    </dgm:pt>
    <dgm:pt modelId="{121F23A7-2489-467C-AF02-A8BB52829F25}" type="pres">
      <dgm:prSet presAssocID="{87617E76-29BD-4A4F-AB06-5E5C0C01BE41}" presName="dummyMaxCanvas" presStyleCnt="0">
        <dgm:presLayoutVars/>
      </dgm:prSet>
      <dgm:spPr/>
    </dgm:pt>
    <dgm:pt modelId="{43D8CA4C-9E37-4424-9407-89A75A7DF0DB}" type="pres">
      <dgm:prSet presAssocID="{87617E76-29BD-4A4F-AB06-5E5C0C01BE41}" presName="TwoNodes_1" presStyleLbl="node1" presStyleIdx="0" presStyleCnt="2">
        <dgm:presLayoutVars>
          <dgm:bulletEnabled val="1"/>
        </dgm:presLayoutVars>
      </dgm:prSet>
      <dgm:spPr/>
    </dgm:pt>
    <dgm:pt modelId="{5D3CCEB9-9954-40BE-986D-D80987C7D2AE}" type="pres">
      <dgm:prSet presAssocID="{87617E76-29BD-4A4F-AB06-5E5C0C01BE41}" presName="TwoNodes_2" presStyleLbl="node1" presStyleIdx="1" presStyleCnt="2">
        <dgm:presLayoutVars>
          <dgm:bulletEnabled val="1"/>
        </dgm:presLayoutVars>
      </dgm:prSet>
      <dgm:spPr/>
    </dgm:pt>
    <dgm:pt modelId="{6F907213-108B-4988-A31E-4B70AA5660E5}" type="pres">
      <dgm:prSet presAssocID="{87617E76-29BD-4A4F-AB06-5E5C0C01BE41}" presName="TwoConn_1-2" presStyleLbl="fgAccFollowNode1" presStyleIdx="0" presStyleCnt="1">
        <dgm:presLayoutVars>
          <dgm:bulletEnabled val="1"/>
        </dgm:presLayoutVars>
      </dgm:prSet>
      <dgm:spPr/>
    </dgm:pt>
    <dgm:pt modelId="{C2BD69B9-5CBC-4ABE-BDB6-64B15A58831C}" type="pres">
      <dgm:prSet presAssocID="{87617E76-29BD-4A4F-AB06-5E5C0C01BE41}" presName="TwoNodes_1_text" presStyleLbl="node1" presStyleIdx="1" presStyleCnt="2">
        <dgm:presLayoutVars>
          <dgm:bulletEnabled val="1"/>
        </dgm:presLayoutVars>
      </dgm:prSet>
      <dgm:spPr/>
    </dgm:pt>
    <dgm:pt modelId="{ACE18D78-256B-44CF-94C5-0ABE8527B67E}" type="pres">
      <dgm:prSet presAssocID="{87617E76-29BD-4A4F-AB06-5E5C0C01BE41}" presName="TwoNodes_2_text" presStyleLbl="node1" presStyleIdx="1" presStyleCnt="2">
        <dgm:presLayoutVars>
          <dgm:bulletEnabled val="1"/>
        </dgm:presLayoutVars>
      </dgm:prSet>
      <dgm:spPr/>
    </dgm:pt>
  </dgm:ptLst>
  <dgm:cxnLst>
    <dgm:cxn modelId="{02195A01-3EB6-4855-84B3-E3660AAFDCDD}" type="presOf" srcId="{F6130545-E161-4EE5-B9A1-9115437E1F7A}" destId="{5D3CCEB9-9954-40BE-986D-D80987C7D2AE}" srcOrd="0" destOrd="0" presId="urn:microsoft.com/office/officeart/2005/8/layout/vProcess5"/>
    <dgm:cxn modelId="{F3C7A91A-F76E-4164-9E00-6C644AE25DA1}" srcId="{87617E76-29BD-4A4F-AB06-5E5C0C01BE41}" destId="{F6130545-E161-4EE5-B9A1-9115437E1F7A}" srcOrd="1" destOrd="0" parTransId="{C3B68A51-AE35-4510-A3D5-5F239CEF2502}" sibTransId="{D14F37E4-D8D3-454C-9041-0C57C5F83834}"/>
    <dgm:cxn modelId="{A44FD61C-ACC9-4B63-915B-ED5D2B3F542A}" type="presOf" srcId="{881E81B9-BD45-4713-A02E-5DA9F0A46F04}" destId="{6F907213-108B-4988-A31E-4B70AA5660E5}" srcOrd="0" destOrd="0" presId="urn:microsoft.com/office/officeart/2005/8/layout/vProcess5"/>
    <dgm:cxn modelId="{B7DAD638-9869-4E1D-9E27-3CD43F1E86E8}" type="presOf" srcId="{87617E76-29BD-4A4F-AB06-5E5C0C01BE41}" destId="{F133A000-334A-4C8A-ADBA-4F3E5CD121F4}" srcOrd="0" destOrd="0" presId="urn:microsoft.com/office/officeart/2005/8/layout/vProcess5"/>
    <dgm:cxn modelId="{F81B8E70-D543-4222-BB7B-78E6351BDB7A}" srcId="{87617E76-29BD-4A4F-AB06-5E5C0C01BE41}" destId="{263D45A8-5BFE-4789-AEFA-C52F68205529}" srcOrd="0" destOrd="0" parTransId="{073E1A15-55CE-429F-8A61-F0AF3FAD55E6}" sibTransId="{881E81B9-BD45-4713-A02E-5DA9F0A46F04}"/>
    <dgm:cxn modelId="{A135F280-C949-4EC0-816A-9A4388926DB1}" type="presOf" srcId="{263D45A8-5BFE-4789-AEFA-C52F68205529}" destId="{C2BD69B9-5CBC-4ABE-BDB6-64B15A58831C}" srcOrd="1" destOrd="0" presId="urn:microsoft.com/office/officeart/2005/8/layout/vProcess5"/>
    <dgm:cxn modelId="{B3910CFB-C7B0-4871-99B0-E5A3C1D8682B}" type="presOf" srcId="{263D45A8-5BFE-4789-AEFA-C52F68205529}" destId="{43D8CA4C-9E37-4424-9407-89A75A7DF0DB}" srcOrd="0" destOrd="0" presId="urn:microsoft.com/office/officeart/2005/8/layout/vProcess5"/>
    <dgm:cxn modelId="{EFEE5FFF-0E74-46AD-80CD-ACB542A5CC8A}" type="presOf" srcId="{F6130545-E161-4EE5-B9A1-9115437E1F7A}" destId="{ACE18D78-256B-44CF-94C5-0ABE8527B67E}" srcOrd="1" destOrd="0" presId="urn:microsoft.com/office/officeart/2005/8/layout/vProcess5"/>
    <dgm:cxn modelId="{2EBE4F8D-E95F-4D4F-AC58-F5654A2963BD}" type="presParOf" srcId="{F133A000-334A-4C8A-ADBA-4F3E5CD121F4}" destId="{121F23A7-2489-467C-AF02-A8BB52829F25}" srcOrd="0" destOrd="0" presId="urn:microsoft.com/office/officeart/2005/8/layout/vProcess5"/>
    <dgm:cxn modelId="{11B41E53-D4B2-4DAE-B383-3634C80F3D06}" type="presParOf" srcId="{F133A000-334A-4C8A-ADBA-4F3E5CD121F4}" destId="{43D8CA4C-9E37-4424-9407-89A75A7DF0DB}" srcOrd="1" destOrd="0" presId="urn:microsoft.com/office/officeart/2005/8/layout/vProcess5"/>
    <dgm:cxn modelId="{CC32BEAC-EF3C-492D-A16E-3E4F85DCA14A}" type="presParOf" srcId="{F133A000-334A-4C8A-ADBA-4F3E5CD121F4}" destId="{5D3CCEB9-9954-40BE-986D-D80987C7D2AE}" srcOrd="2" destOrd="0" presId="urn:microsoft.com/office/officeart/2005/8/layout/vProcess5"/>
    <dgm:cxn modelId="{FA2A9228-E963-4E84-8043-F8C7A37A529C}" type="presParOf" srcId="{F133A000-334A-4C8A-ADBA-4F3E5CD121F4}" destId="{6F907213-108B-4988-A31E-4B70AA5660E5}" srcOrd="3" destOrd="0" presId="urn:microsoft.com/office/officeart/2005/8/layout/vProcess5"/>
    <dgm:cxn modelId="{1B8EF1B4-E964-4A74-A514-8673A349DE40}" type="presParOf" srcId="{F133A000-334A-4C8A-ADBA-4F3E5CD121F4}" destId="{C2BD69B9-5CBC-4ABE-BDB6-64B15A58831C}" srcOrd="4" destOrd="0" presId="urn:microsoft.com/office/officeart/2005/8/layout/vProcess5"/>
    <dgm:cxn modelId="{6D36084F-D3C5-4DB0-A76E-4B48FAB44534}" type="presParOf" srcId="{F133A000-334A-4C8A-ADBA-4F3E5CD121F4}" destId="{ACE18D78-256B-44CF-94C5-0ABE8527B67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AB41647-3934-494C-844C-1A9E01E2034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11F72A9C-2689-4C2F-ADC7-B019547AF9F2}">
      <dgm:prSet/>
      <dgm:spPr/>
      <dgm:t>
        <a:bodyPr/>
        <a:lstStyle/>
        <a:p>
          <a:r>
            <a:rPr lang="en-US"/>
            <a:t>This game had two major animations to manage</a:t>
          </a:r>
        </a:p>
      </dgm:t>
    </dgm:pt>
    <dgm:pt modelId="{5EAD93A0-FD1F-4568-8948-B19A9D8E8205}" type="parTrans" cxnId="{F13471CE-17AA-4119-95B8-8057C9ACC58B}">
      <dgm:prSet/>
      <dgm:spPr/>
      <dgm:t>
        <a:bodyPr/>
        <a:lstStyle/>
        <a:p>
          <a:endParaRPr lang="en-US"/>
        </a:p>
      </dgm:t>
    </dgm:pt>
    <dgm:pt modelId="{9C9B64EB-EADE-4FDE-9CFB-6013271A1637}" type="sibTrans" cxnId="{F13471CE-17AA-4119-95B8-8057C9ACC58B}">
      <dgm:prSet/>
      <dgm:spPr/>
      <dgm:t>
        <a:bodyPr/>
        <a:lstStyle/>
        <a:p>
          <a:endParaRPr lang="en-US"/>
        </a:p>
      </dgm:t>
    </dgm:pt>
    <dgm:pt modelId="{C6B79A04-539B-4AB2-A97D-ED451E0792F6}">
      <dgm:prSet/>
      <dgm:spPr/>
      <dgm:t>
        <a:bodyPr/>
        <a:lstStyle/>
        <a:p>
          <a:r>
            <a:rPr lang="en-US"/>
            <a:t>Adding cards to the correct player’s hand</a:t>
          </a:r>
        </a:p>
      </dgm:t>
    </dgm:pt>
    <dgm:pt modelId="{61166032-637D-4F68-A0A2-34601F7A7E9F}" type="parTrans" cxnId="{618C9AF0-1A61-4266-9C2A-6E2118B35388}">
      <dgm:prSet/>
      <dgm:spPr/>
      <dgm:t>
        <a:bodyPr/>
        <a:lstStyle/>
        <a:p>
          <a:endParaRPr lang="en-US"/>
        </a:p>
      </dgm:t>
    </dgm:pt>
    <dgm:pt modelId="{B3EED0DF-B379-421B-9ECD-37D340081A3A}" type="sibTrans" cxnId="{618C9AF0-1A61-4266-9C2A-6E2118B35388}">
      <dgm:prSet/>
      <dgm:spPr/>
      <dgm:t>
        <a:bodyPr/>
        <a:lstStyle/>
        <a:p>
          <a:endParaRPr lang="en-US"/>
        </a:p>
      </dgm:t>
    </dgm:pt>
    <dgm:pt modelId="{EB80B674-0A6C-47A5-9B6A-91C0495A4224}">
      <dgm:prSet/>
      <dgm:spPr/>
      <dgm:t>
        <a:bodyPr/>
        <a:lstStyle/>
        <a:p>
          <a:r>
            <a:rPr lang="en-US"/>
            <a:t>Adding card to the list of four of a kind’s that the player has scored</a:t>
          </a:r>
        </a:p>
      </dgm:t>
    </dgm:pt>
    <dgm:pt modelId="{A359EA1D-E7E1-45FE-88BF-F96BE0134244}" type="parTrans" cxnId="{D682A3AD-5F7B-4D1B-BD51-FDA4AD90E745}">
      <dgm:prSet/>
      <dgm:spPr/>
      <dgm:t>
        <a:bodyPr/>
        <a:lstStyle/>
        <a:p>
          <a:endParaRPr lang="en-US"/>
        </a:p>
      </dgm:t>
    </dgm:pt>
    <dgm:pt modelId="{28E9AE92-5083-4077-8C87-5B51348F7198}" type="sibTrans" cxnId="{D682A3AD-5F7B-4D1B-BD51-FDA4AD90E745}">
      <dgm:prSet/>
      <dgm:spPr/>
      <dgm:t>
        <a:bodyPr/>
        <a:lstStyle/>
        <a:p>
          <a:endParaRPr lang="en-US"/>
        </a:p>
      </dgm:t>
    </dgm:pt>
    <dgm:pt modelId="{A2204DFC-8B65-4D5E-89E5-75E44DBA7C08}">
      <dgm:prSet/>
      <dgm:spPr/>
      <dgm:t>
        <a:bodyPr/>
        <a:lstStyle/>
        <a:p>
          <a:r>
            <a:rPr lang="en-US"/>
            <a:t>When both animations played, a delay was required so that the card would reach its spot in time</a:t>
          </a:r>
        </a:p>
      </dgm:t>
    </dgm:pt>
    <dgm:pt modelId="{D09B8D67-2AE5-4399-911D-D50C57CDE11A}" type="parTrans" cxnId="{69392744-F328-4592-BF1D-AA1285778AB5}">
      <dgm:prSet/>
      <dgm:spPr/>
      <dgm:t>
        <a:bodyPr/>
        <a:lstStyle/>
        <a:p>
          <a:endParaRPr lang="en-US"/>
        </a:p>
      </dgm:t>
    </dgm:pt>
    <dgm:pt modelId="{2C5C3438-068E-418F-82B6-A339A188116B}" type="sibTrans" cxnId="{69392744-F328-4592-BF1D-AA1285778AB5}">
      <dgm:prSet/>
      <dgm:spPr/>
      <dgm:t>
        <a:bodyPr/>
        <a:lstStyle/>
        <a:p>
          <a:endParaRPr lang="en-US"/>
        </a:p>
      </dgm:t>
    </dgm:pt>
    <dgm:pt modelId="{A5B471E6-5A49-4284-9753-02D84E68FE84}">
      <dgm:prSet/>
      <dgm:spPr/>
      <dgm:t>
        <a:bodyPr/>
        <a:lstStyle/>
        <a:p>
          <a:r>
            <a:rPr lang="en-US"/>
            <a:t>Too short a delay, and the animation would be cut off</a:t>
          </a:r>
        </a:p>
      </dgm:t>
    </dgm:pt>
    <dgm:pt modelId="{D00C0193-DF7A-427B-83BB-D3E01A4F8EDA}" type="parTrans" cxnId="{5C72892B-8165-487A-ACBE-11BA7E39F0EC}">
      <dgm:prSet/>
      <dgm:spPr/>
      <dgm:t>
        <a:bodyPr/>
        <a:lstStyle/>
        <a:p>
          <a:endParaRPr lang="en-US"/>
        </a:p>
      </dgm:t>
    </dgm:pt>
    <dgm:pt modelId="{935D40C1-DAEB-44DD-A5B9-036108227C1B}" type="sibTrans" cxnId="{5C72892B-8165-487A-ACBE-11BA7E39F0EC}">
      <dgm:prSet/>
      <dgm:spPr/>
      <dgm:t>
        <a:bodyPr/>
        <a:lstStyle/>
        <a:p>
          <a:endParaRPr lang="en-US"/>
        </a:p>
      </dgm:t>
    </dgm:pt>
    <dgm:pt modelId="{4D8C530E-7E13-4C55-9A65-A1BB1E7C8CDC}">
      <dgm:prSet/>
      <dgm:spPr/>
      <dgm:t>
        <a:bodyPr/>
        <a:lstStyle/>
        <a:p>
          <a:r>
            <a:rPr lang="en-US"/>
            <a:t>Too long a delay and the player would have too wait.</a:t>
          </a:r>
        </a:p>
      </dgm:t>
    </dgm:pt>
    <dgm:pt modelId="{97B7E84F-785E-4A5F-9C56-C1C3EAD1E9E5}" type="parTrans" cxnId="{5F579363-C792-437A-8EE6-2E8A117E2F75}">
      <dgm:prSet/>
      <dgm:spPr/>
      <dgm:t>
        <a:bodyPr/>
        <a:lstStyle/>
        <a:p>
          <a:endParaRPr lang="en-US"/>
        </a:p>
      </dgm:t>
    </dgm:pt>
    <dgm:pt modelId="{03FED68A-089D-4B3A-8E0A-F87527C57995}" type="sibTrans" cxnId="{5F579363-C792-437A-8EE6-2E8A117E2F75}">
      <dgm:prSet/>
      <dgm:spPr/>
      <dgm:t>
        <a:bodyPr/>
        <a:lstStyle/>
        <a:p>
          <a:endParaRPr lang="en-US"/>
        </a:p>
      </dgm:t>
    </dgm:pt>
    <dgm:pt modelId="{FF12C73B-6319-4A0A-82AC-E20AD28AAAA0}" type="pres">
      <dgm:prSet presAssocID="{4AB41647-3934-494C-844C-1A9E01E2034A}" presName="Name0" presStyleCnt="0">
        <dgm:presLayoutVars>
          <dgm:dir/>
          <dgm:animLvl val="lvl"/>
          <dgm:resizeHandles val="exact"/>
        </dgm:presLayoutVars>
      </dgm:prSet>
      <dgm:spPr/>
    </dgm:pt>
    <dgm:pt modelId="{180143CE-A488-4C59-806E-E2FA8C6966CE}" type="pres">
      <dgm:prSet presAssocID="{11F72A9C-2689-4C2F-ADC7-B019547AF9F2}" presName="linNode" presStyleCnt="0"/>
      <dgm:spPr/>
    </dgm:pt>
    <dgm:pt modelId="{64E88FF7-C84F-47AA-9B1D-55603AEC5F30}" type="pres">
      <dgm:prSet presAssocID="{11F72A9C-2689-4C2F-ADC7-B019547AF9F2}" presName="parentText" presStyleLbl="node1" presStyleIdx="0" presStyleCnt="2">
        <dgm:presLayoutVars>
          <dgm:chMax val="1"/>
          <dgm:bulletEnabled val="1"/>
        </dgm:presLayoutVars>
      </dgm:prSet>
      <dgm:spPr/>
    </dgm:pt>
    <dgm:pt modelId="{4CA55C61-D294-46CB-8DFF-BB1DB76D21D5}" type="pres">
      <dgm:prSet presAssocID="{11F72A9C-2689-4C2F-ADC7-B019547AF9F2}" presName="descendantText" presStyleLbl="alignAccFollowNode1" presStyleIdx="0" presStyleCnt="2">
        <dgm:presLayoutVars>
          <dgm:bulletEnabled val="1"/>
        </dgm:presLayoutVars>
      </dgm:prSet>
      <dgm:spPr/>
    </dgm:pt>
    <dgm:pt modelId="{3F35E927-E329-4FCF-B83F-6C1D3695AF7D}" type="pres">
      <dgm:prSet presAssocID="{9C9B64EB-EADE-4FDE-9CFB-6013271A1637}" presName="sp" presStyleCnt="0"/>
      <dgm:spPr/>
    </dgm:pt>
    <dgm:pt modelId="{45D55DDB-F98A-4FC6-858E-73C87DC285DE}" type="pres">
      <dgm:prSet presAssocID="{A2204DFC-8B65-4D5E-89E5-75E44DBA7C08}" presName="linNode" presStyleCnt="0"/>
      <dgm:spPr/>
    </dgm:pt>
    <dgm:pt modelId="{DD15BB83-2241-43A3-9303-68B163F226F3}" type="pres">
      <dgm:prSet presAssocID="{A2204DFC-8B65-4D5E-89E5-75E44DBA7C08}" presName="parentText" presStyleLbl="node1" presStyleIdx="1" presStyleCnt="2">
        <dgm:presLayoutVars>
          <dgm:chMax val="1"/>
          <dgm:bulletEnabled val="1"/>
        </dgm:presLayoutVars>
      </dgm:prSet>
      <dgm:spPr/>
    </dgm:pt>
    <dgm:pt modelId="{5D8425AB-A39F-4063-BEB8-67132F34982A}" type="pres">
      <dgm:prSet presAssocID="{A2204DFC-8B65-4D5E-89E5-75E44DBA7C08}" presName="descendantText" presStyleLbl="alignAccFollowNode1" presStyleIdx="1" presStyleCnt="2">
        <dgm:presLayoutVars>
          <dgm:bulletEnabled val="1"/>
        </dgm:presLayoutVars>
      </dgm:prSet>
      <dgm:spPr/>
    </dgm:pt>
  </dgm:ptLst>
  <dgm:cxnLst>
    <dgm:cxn modelId="{5C72892B-8165-487A-ACBE-11BA7E39F0EC}" srcId="{A2204DFC-8B65-4D5E-89E5-75E44DBA7C08}" destId="{A5B471E6-5A49-4284-9753-02D84E68FE84}" srcOrd="0" destOrd="0" parTransId="{D00C0193-DF7A-427B-83BB-D3E01A4F8EDA}" sibTransId="{935D40C1-DAEB-44DD-A5B9-036108227C1B}"/>
    <dgm:cxn modelId="{9CD23235-7AC7-4067-94DF-0ED197D53549}" type="presOf" srcId="{4AB41647-3934-494C-844C-1A9E01E2034A}" destId="{FF12C73B-6319-4A0A-82AC-E20AD28AAAA0}" srcOrd="0" destOrd="0" presId="urn:microsoft.com/office/officeart/2005/8/layout/vList5"/>
    <dgm:cxn modelId="{5F579363-C792-437A-8EE6-2E8A117E2F75}" srcId="{A2204DFC-8B65-4D5E-89E5-75E44DBA7C08}" destId="{4D8C530E-7E13-4C55-9A65-A1BB1E7C8CDC}" srcOrd="1" destOrd="0" parTransId="{97B7E84F-785E-4A5F-9C56-C1C3EAD1E9E5}" sibTransId="{03FED68A-089D-4B3A-8E0A-F87527C57995}"/>
    <dgm:cxn modelId="{69392744-F328-4592-BF1D-AA1285778AB5}" srcId="{4AB41647-3934-494C-844C-1A9E01E2034A}" destId="{A2204DFC-8B65-4D5E-89E5-75E44DBA7C08}" srcOrd="1" destOrd="0" parTransId="{D09B8D67-2AE5-4399-911D-D50C57CDE11A}" sibTransId="{2C5C3438-068E-418F-82B6-A339A188116B}"/>
    <dgm:cxn modelId="{C02FFF7A-2965-4A1A-916A-58E4391BE07E}" type="presOf" srcId="{C6B79A04-539B-4AB2-A97D-ED451E0792F6}" destId="{4CA55C61-D294-46CB-8DFF-BB1DB76D21D5}" srcOrd="0" destOrd="0" presId="urn:microsoft.com/office/officeart/2005/8/layout/vList5"/>
    <dgm:cxn modelId="{45369482-4884-44DE-82EE-50EBAC73FEF8}" type="presOf" srcId="{A5B471E6-5A49-4284-9753-02D84E68FE84}" destId="{5D8425AB-A39F-4063-BEB8-67132F34982A}" srcOrd="0" destOrd="0" presId="urn:microsoft.com/office/officeart/2005/8/layout/vList5"/>
    <dgm:cxn modelId="{BF5D2A86-5294-4562-828A-709A826BD56A}" type="presOf" srcId="{A2204DFC-8B65-4D5E-89E5-75E44DBA7C08}" destId="{DD15BB83-2241-43A3-9303-68B163F226F3}" srcOrd="0" destOrd="0" presId="urn:microsoft.com/office/officeart/2005/8/layout/vList5"/>
    <dgm:cxn modelId="{6A71D1A4-12C7-47BC-AF8C-22A42DC30B7D}" type="presOf" srcId="{11F72A9C-2689-4C2F-ADC7-B019547AF9F2}" destId="{64E88FF7-C84F-47AA-9B1D-55603AEC5F30}" srcOrd="0" destOrd="0" presId="urn:microsoft.com/office/officeart/2005/8/layout/vList5"/>
    <dgm:cxn modelId="{D682A3AD-5F7B-4D1B-BD51-FDA4AD90E745}" srcId="{11F72A9C-2689-4C2F-ADC7-B019547AF9F2}" destId="{EB80B674-0A6C-47A5-9B6A-91C0495A4224}" srcOrd="1" destOrd="0" parTransId="{A359EA1D-E7E1-45FE-88BF-F96BE0134244}" sibTransId="{28E9AE92-5083-4077-8C87-5B51348F7198}"/>
    <dgm:cxn modelId="{F4C09BB5-D236-4B8A-9DEC-531FB4BE1CE9}" type="presOf" srcId="{EB80B674-0A6C-47A5-9B6A-91C0495A4224}" destId="{4CA55C61-D294-46CB-8DFF-BB1DB76D21D5}" srcOrd="0" destOrd="1" presId="urn:microsoft.com/office/officeart/2005/8/layout/vList5"/>
    <dgm:cxn modelId="{F13471CE-17AA-4119-95B8-8057C9ACC58B}" srcId="{4AB41647-3934-494C-844C-1A9E01E2034A}" destId="{11F72A9C-2689-4C2F-ADC7-B019547AF9F2}" srcOrd="0" destOrd="0" parTransId="{5EAD93A0-FD1F-4568-8948-B19A9D8E8205}" sibTransId="{9C9B64EB-EADE-4FDE-9CFB-6013271A1637}"/>
    <dgm:cxn modelId="{FED3ECE8-9B28-47D7-80DE-CD8DFFB115F0}" type="presOf" srcId="{4D8C530E-7E13-4C55-9A65-A1BB1E7C8CDC}" destId="{5D8425AB-A39F-4063-BEB8-67132F34982A}" srcOrd="0" destOrd="1" presId="urn:microsoft.com/office/officeart/2005/8/layout/vList5"/>
    <dgm:cxn modelId="{618C9AF0-1A61-4266-9C2A-6E2118B35388}" srcId="{11F72A9C-2689-4C2F-ADC7-B019547AF9F2}" destId="{C6B79A04-539B-4AB2-A97D-ED451E0792F6}" srcOrd="0" destOrd="0" parTransId="{61166032-637D-4F68-A0A2-34601F7A7E9F}" sibTransId="{B3EED0DF-B379-421B-9ECD-37D340081A3A}"/>
    <dgm:cxn modelId="{12B43389-8E42-4D15-8207-09A65C4E637A}" type="presParOf" srcId="{FF12C73B-6319-4A0A-82AC-E20AD28AAAA0}" destId="{180143CE-A488-4C59-806E-E2FA8C6966CE}" srcOrd="0" destOrd="0" presId="urn:microsoft.com/office/officeart/2005/8/layout/vList5"/>
    <dgm:cxn modelId="{78B0AA9C-75C0-47DE-B1F9-518F7AF8D09C}" type="presParOf" srcId="{180143CE-A488-4C59-806E-E2FA8C6966CE}" destId="{64E88FF7-C84F-47AA-9B1D-55603AEC5F30}" srcOrd="0" destOrd="0" presId="urn:microsoft.com/office/officeart/2005/8/layout/vList5"/>
    <dgm:cxn modelId="{F3C1D149-0F9F-4047-8B8A-896A63475CBF}" type="presParOf" srcId="{180143CE-A488-4C59-806E-E2FA8C6966CE}" destId="{4CA55C61-D294-46CB-8DFF-BB1DB76D21D5}" srcOrd="1" destOrd="0" presId="urn:microsoft.com/office/officeart/2005/8/layout/vList5"/>
    <dgm:cxn modelId="{CF83C293-89AD-442C-AFAD-25B49DC9A5C3}" type="presParOf" srcId="{FF12C73B-6319-4A0A-82AC-E20AD28AAAA0}" destId="{3F35E927-E329-4FCF-B83F-6C1D3695AF7D}" srcOrd="1" destOrd="0" presId="urn:microsoft.com/office/officeart/2005/8/layout/vList5"/>
    <dgm:cxn modelId="{BD560DEE-F3E0-440D-96C8-F7C1D28BE103}" type="presParOf" srcId="{FF12C73B-6319-4A0A-82AC-E20AD28AAAA0}" destId="{45D55DDB-F98A-4FC6-858E-73C87DC285DE}" srcOrd="2" destOrd="0" presId="urn:microsoft.com/office/officeart/2005/8/layout/vList5"/>
    <dgm:cxn modelId="{3D636264-45B1-452A-80DB-9B6F900F8EDB}" type="presParOf" srcId="{45D55DDB-F98A-4FC6-858E-73C87DC285DE}" destId="{DD15BB83-2241-43A3-9303-68B163F226F3}" srcOrd="0" destOrd="0" presId="urn:microsoft.com/office/officeart/2005/8/layout/vList5"/>
    <dgm:cxn modelId="{0D791DCD-F82A-4071-BBFC-EFA4A4003566}" type="presParOf" srcId="{45D55DDB-F98A-4FC6-858E-73C87DC285DE}" destId="{5D8425AB-A39F-4063-BEB8-67132F34982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D24DE8-A05D-44C9-A21C-F2DDC8480D4D}"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65C771B3-4C3E-40A0-96E5-CEA3C927FF0E}">
      <dgm:prSet/>
      <dgm:spPr/>
      <dgm:t>
        <a:bodyPr/>
        <a:lstStyle/>
        <a:p>
          <a:r>
            <a:rPr lang="en-US"/>
            <a:t>Some tinkering was required in order for online games to have animations as well.</a:t>
          </a:r>
        </a:p>
      </dgm:t>
    </dgm:pt>
    <dgm:pt modelId="{5DA4C657-DFCE-47CF-91D5-6FBCF6135E2E}" type="parTrans" cxnId="{EE4E8C49-35E8-4C90-ACB0-83059FC9B527}">
      <dgm:prSet/>
      <dgm:spPr/>
      <dgm:t>
        <a:bodyPr/>
        <a:lstStyle/>
        <a:p>
          <a:endParaRPr lang="en-US"/>
        </a:p>
      </dgm:t>
    </dgm:pt>
    <dgm:pt modelId="{287B1970-5360-44C9-9DD1-1A7CFE9995F8}" type="sibTrans" cxnId="{EE4E8C49-35E8-4C90-ACB0-83059FC9B527}">
      <dgm:prSet/>
      <dgm:spPr/>
      <dgm:t>
        <a:bodyPr/>
        <a:lstStyle/>
        <a:p>
          <a:endParaRPr lang="en-US"/>
        </a:p>
      </dgm:t>
    </dgm:pt>
    <dgm:pt modelId="{22C75CCD-1F98-4F4B-A455-7FB157D949BE}">
      <dgm:prSet/>
      <dgm:spPr/>
      <dgm:t>
        <a:bodyPr/>
        <a:lstStyle/>
        <a:p>
          <a:r>
            <a:rPr lang="en-US"/>
            <a:t>Server would need to send information to users including what cards to animate and which hand to add it to.</a:t>
          </a:r>
        </a:p>
      </dgm:t>
    </dgm:pt>
    <dgm:pt modelId="{D48AF6B9-C1E3-48AF-B425-4542CA11CD5E}" type="parTrans" cxnId="{4D73B3EA-2CF9-43B1-A8A4-8E694C8E56B9}">
      <dgm:prSet/>
      <dgm:spPr/>
      <dgm:t>
        <a:bodyPr/>
        <a:lstStyle/>
        <a:p>
          <a:endParaRPr lang="en-US"/>
        </a:p>
      </dgm:t>
    </dgm:pt>
    <dgm:pt modelId="{40785584-E4F6-42A5-B506-8E508FA182CB}" type="sibTrans" cxnId="{4D73B3EA-2CF9-43B1-A8A4-8E694C8E56B9}">
      <dgm:prSet/>
      <dgm:spPr/>
      <dgm:t>
        <a:bodyPr/>
        <a:lstStyle/>
        <a:p>
          <a:endParaRPr lang="en-US"/>
        </a:p>
      </dgm:t>
    </dgm:pt>
    <dgm:pt modelId="{DB9E89A2-A4FD-4A1D-8D45-258330E3394F}">
      <dgm:prSet/>
      <dgm:spPr/>
      <dgm:t>
        <a:bodyPr/>
        <a:lstStyle/>
        <a:p>
          <a:r>
            <a:rPr lang="en-US"/>
            <a:t>Code on client side would use information to perform the right animation.</a:t>
          </a:r>
        </a:p>
      </dgm:t>
    </dgm:pt>
    <dgm:pt modelId="{2401602E-F7EA-483D-88B2-8C0697271701}" type="parTrans" cxnId="{70420EF8-DFB8-45B3-9283-9CBA815106E8}">
      <dgm:prSet/>
      <dgm:spPr/>
      <dgm:t>
        <a:bodyPr/>
        <a:lstStyle/>
        <a:p>
          <a:endParaRPr lang="en-US"/>
        </a:p>
      </dgm:t>
    </dgm:pt>
    <dgm:pt modelId="{FBEC8D3B-EEBC-4373-B942-92110E388D4A}" type="sibTrans" cxnId="{70420EF8-DFB8-45B3-9283-9CBA815106E8}">
      <dgm:prSet/>
      <dgm:spPr/>
      <dgm:t>
        <a:bodyPr/>
        <a:lstStyle/>
        <a:p>
          <a:endParaRPr lang="en-US"/>
        </a:p>
      </dgm:t>
    </dgm:pt>
    <dgm:pt modelId="{647F70B9-7B84-439C-960A-05874F2D790C}">
      <dgm:prSet/>
      <dgm:spPr/>
      <dgm:t>
        <a:bodyPr/>
        <a:lstStyle/>
        <a:p>
          <a:r>
            <a:rPr lang="en-US"/>
            <a:t>Restructuring server side code was tedious because of length and complexity</a:t>
          </a:r>
        </a:p>
      </dgm:t>
    </dgm:pt>
    <dgm:pt modelId="{E960CA38-D724-448D-A394-F1AA3DF29B91}" type="parTrans" cxnId="{25A48462-C4A2-4E34-BB89-E91EDC1565D7}">
      <dgm:prSet/>
      <dgm:spPr/>
      <dgm:t>
        <a:bodyPr/>
        <a:lstStyle/>
        <a:p>
          <a:endParaRPr lang="en-US"/>
        </a:p>
      </dgm:t>
    </dgm:pt>
    <dgm:pt modelId="{D8048EC8-59AC-43D9-990A-8F2EA1418263}" type="sibTrans" cxnId="{25A48462-C4A2-4E34-BB89-E91EDC1565D7}">
      <dgm:prSet/>
      <dgm:spPr/>
      <dgm:t>
        <a:bodyPr/>
        <a:lstStyle/>
        <a:p>
          <a:endParaRPr lang="en-US"/>
        </a:p>
      </dgm:t>
    </dgm:pt>
    <dgm:pt modelId="{21EED0E4-5DF9-4A49-8C03-9A009F594C78}" type="pres">
      <dgm:prSet presAssocID="{DFD24DE8-A05D-44C9-A21C-F2DDC8480D4D}" presName="diagram" presStyleCnt="0">
        <dgm:presLayoutVars>
          <dgm:dir/>
          <dgm:resizeHandles val="exact"/>
        </dgm:presLayoutVars>
      </dgm:prSet>
      <dgm:spPr/>
    </dgm:pt>
    <dgm:pt modelId="{686B146E-1E44-4D2C-A214-FB549211E9C9}" type="pres">
      <dgm:prSet presAssocID="{65C771B3-4C3E-40A0-96E5-CEA3C927FF0E}" presName="node" presStyleLbl="node1" presStyleIdx="0" presStyleCnt="4">
        <dgm:presLayoutVars>
          <dgm:bulletEnabled val="1"/>
        </dgm:presLayoutVars>
      </dgm:prSet>
      <dgm:spPr/>
    </dgm:pt>
    <dgm:pt modelId="{8FE7DAD3-4B00-402C-9E50-2AA3515387E9}" type="pres">
      <dgm:prSet presAssocID="{287B1970-5360-44C9-9DD1-1A7CFE9995F8}" presName="sibTrans" presStyleCnt="0"/>
      <dgm:spPr/>
    </dgm:pt>
    <dgm:pt modelId="{35E85B29-1F11-408A-A261-5393E518B0AB}" type="pres">
      <dgm:prSet presAssocID="{22C75CCD-1F98-4F4B-A455-7FB157D949BE}" presName="node" presStyleLbl="node1" presStyleIdx="1" presStyleCnt="4">
        <dgm:presLayoutVars>
          <dgm:bulletEnabled val="1"/>
        </dgm:presLayoutVars>
      </dgm:prSet>
      <dgm:spPr/>
    </dgm:pt>
    <dgm:pt modelId="{6F5BA91E-E5E3-4544-80D0-88B67B58769B}" type="pres">
      <dgm:prSet presAssocID="{40785584-E4F6-42A5-B506-8E508FA182CB}" presName="sibTrans" presStyleCnt="0"/>
      <dgm:spPr/>
    </dgm:pt>
    <dgm:pt modelId="{6C112E6C-1CC5-49CB-A056-E33F03958395}" type="pres">
      <dgm:prSet presAssocID="{DB9E89A2-A4FD-4A1D-8D45-258330E3394F}" presName="node" presStyleLbl="node1" presStyleIdx="2" presStyleCnt="4">
        <dgm:presLayoutVars>
          <dgm:bulletEnabled val="1"/>
        </dgm:presLayoutVars>
      </dgm:prSet>
      <dgm:spPr/>
    </dgm:pt>
    <dgm:pt modelId="{1D65EEB7-851A-40C6-9682-8646BB369C51}" type="pres">
      <dgm:prSet presAssocID="{FBEC8D3B-EEBC-4373-B942-92110E388D4A}" presName="sibTrans" presStyleCnt="0"/>
      <dgm:spPr/>
    </dgm:pt>
    <dgm:pt modelId="{E97F82F6-82DF-4D46-8C3F-E0CBC08DE19B}" type="pres">
      <dgm:prSet presAssocID="{647F70B9-7B84-439C-960A-05874F2D790C}" presName="node" presStyleLbl="node1" presStyleIdx="3" presStyleCnt="4">
        <dgm:presLayoutVars>
          <dgm:bulletEnabled val="1"/>
        </dgm:presLayoutVars>
      </dgm:prSet>
      <dgm:spPr/>
    </dgm:pt>
  </dgm:ptLst>
  <dgm:cxnLst>
    <dgm:cxn modelId="{8C845626-725D-4D3D-8331-6658476CF1AA}" type="presOf" srcId="{22C75CCD-1F98-4F4B-A455-7FB157D949BE}" destId="{35E85B29-1F11-408A-A261-5393E518B0AB}" srcOrd="0" destOrd="0" presId="urn:microsoft.com/office/officeart/2005/8/layout/default"/>
    <dgm:cxn modelId="{25A48462-C4A2-4E34-BB89-E91EDC1565D7}" srcId="{DFD24DE8-A05D-44C9-A21C-F2DDC8480D4D}" destId="{647F70B9-7B84-439C-960A-05874F2D790C}" srcOrd="3" destOrd="0" parTransId="{E960CA38-D724-448D-A394-F1AA3DF29B91}" sibTransId="{D8048EC8-59AC-43D9-990A-8F2EA1418263}"/>
    <dgm:cxn modelId="{EE4E8C49-35E8-4C90-ACB0-83059FC9B527}" srcId="{DFD24DE8-A05D-44C9-A21C-F2DDC8480D4D}" destId="{65C771B3-4C3E-40A0-96E5-CEA3C927FF0E}" srcOrd="0" destOrd="0" parTransId="{5DA4C657-DFCE-47CF-91D5-6FBCF6135E2E}" sibTransId="{287B1970-5360-44C9-9DD1-1A7CFE9995F8}"/>
    <dgm:cxn modelId="{27D1536E-FF76-46C9-9A9D-8994F664E25D}" type="presOf" srcId="{65C771B3-4C3E-40A0-96E5-CEA3C927FF0E}" destId="{686B146E-1E44-4D2C-A214-FB549211E9C9}" srcOrd="0" destOrd="0" presId="urn:microsoft.com/office/officeart/2005/8/layout/default"/>
    <dgm:cxn modelId="{58243C51-44B2-422F-B2A7-C7EB94E4D2B5}" type="presOf" srcId="{DFD24DE8-A05D-44C9-A21C-F2DDC8480D4D}" destId="{21EED0E4-5DF9-4A49-8C03-9A009F594C78}" srcOrd="0" destOrd="0" presId="urn:microsoft.com/office/officeart/2005/8/layout/default"/>
    <dgm:cxn modelId="{C66170AB-0121-45C7-BF7B-52F910FE238B}" type="presOf" srcId="{647F70B9-7B84-439C-960A-05874F2D790C}" destId="{E97F82F6-82DF-4D46-8C3F-E0CBC08DE19B}" srcOrd="0" destOrd="0" presId="urn:microsoft.com/office/officeart/2005/8/layout/default"/>
    <dgm:cxn modelId="{6E30DEDA-F440-43D4-87DF-A1E46D30233F}" type="presOf" srcId="{DB9E89A2-A4FD-4A1D-8D45-258330E3394F}" destId="{6C112E6C-1CC5-49CB-A056-E33F03958395}" srcOrd="0" destOrd="0" presId="urn:microsoft.com/office/officeart/2005/8/layout/default"/>
    <dgm:cxn modelId="{4D73B3EA-2CF9-43B1-A8A4-8E694C8E56B9}" srcId="{DFD24DE8-A05D-44C9-A21C-F2DDC8480D4D}" destId="{22C75CCD-1F98-4F4B-A455-7FB157D949BE}" srcOrd="1" destOrd="0" parTransId="{D48AF6B9-C1E3-48AF-B425-4542CA11CD5E}" sibTransId="{40785584-E4F6-42A5-B506-8E508FA182CB}"/>
    <dgm:cxn modelId="{70420EF8-DFB8-45B3-9283-9CBA815106E8}" srcId="{DFD24DE8-A05D-44C9-A21C-F2DDC8480D4D}" destId="{DB9E89A2-A4FD-4A1D-8D45-258330E3394F}" srcOrd="2" destOrd="0" parTransId="{2401602E-F7EA-483D-88B2-8C0697271701}" sibTransId="{FBEC8D3B-EEBC-4373-B942-92110E388D4A}"/>
    <dgm:cxn modelId="{4044FC74-AEEF-45A6-B80F-3C93F1C335E6}" type="presParOf" srcId="{21EED0E4-5DF9-4A49-8C03-9A009F594C78}" destId="{686B146E-1E44-4D2C-A214-FB549211E9C9}" srcOrd="0" destOrd="0" presId="urn:microsoft.com/office/officeart/2005/8/layout/default"/>
    <dgm:cxn modelId="{DE88A6CD-AA90-4C5A-A4AB-F76FC01EF24F}" type="presParOf" srcId="{21EED0E4-5DF9-4A49-8C03-9A009F594C78}" destId="{8FE7DAD3-4B00-402C-9E50-2AA3515387E9}" srcOrd="1" destOrd="0" presId="urn:microsoft.com/office/officeart/2005/8/layout/default"/>
    <dgm:cxn modelId="{9A752FDD-723D-4B3D-820D-DB5497268BB1}" type="presParOf" srcId="{21EED0E4-5DF9-4A49-8C03-9A009F594C78}" destId="{35E85B29-1F11-408A-A261-5393E518B0AB}" srcOrd="2" destOrd="0" presId="urn:microsoft.com/office/officeart/2005/8/layout/default"/>
    <dgm:cxn modelId="{C94CF914-73CB-4350-B295-4340B2AFCD4B}" type="presParOf" srcId="{21EED0E4-5DF9-4A49-8C03-9A009F594C78}" destId="{6F5BA91E-E5E3-4544-80D0-88B67B58769B}" srcOrd="3" destOrd="0" presId="urn:microsoft.com/office/officeart/2005/8/layout/default"/>
    <dgm:cxn modelId="{1C65F1D7-662E-4ABB-9153-55D89A50C7FF}" type="presParOf" srcId="{21EED0E4-5DF9-4A49-8C03-9A009F594C78}" destId="{6C112E6C-1CC5-49CB-A056-E33F03958395}" srcOrd="4" destOrd="0" presId="urn:microsoft.com/office/officeart/2005/8/layout/default"/>
    <dgm:cxn modelId="{11FDCD45-612C-4D3A-ADFF-420956D03014}" type="presParOf" srcId="{21EED0E4-5DF9-4A49-8C03-9A009F594C78}" destId="{1D65EEB7-851A-40C6-9682-8646BB369C51}" srcOrd="5" destOrd="0" presId="urn:microsoft.com/office/officeart/2005/8/layout/default"/>
    <dgm:cxn modelId="{F87DFADE-1D58-45AF-92F2-23EF98B810C7}" type="presParOf" srcId="{21EED0E4-5DF9-4A49-8C03-9A009F594C78}" destId="{E97F82F6-82DF-4D46-8C3F-E0CBC08DE19B}"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0FECC-B016-44FD-864F-758DEB8EBF55}">
      <dsp:nvSpPr>
        <dsp:cNvPr id="0" name=""/>
        <dsp:cNvSpPr/>
      </dsp:nvSpPr>
      <dsp:spPr>
        <a:xfrm>
          <a:off x="0" y="560550"/>
          <a:ext cx="6628804" cy="91494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 problem I encountered with the online modes was the inability to play with more than two players.</a:t>
          </a:r>
        </a:p>
      </dsp:txBody>
      <dsp:txXfrm>
        <a:off x="44664" y="605214"/>
        <a:ext cx="6539476" cy="825612"/>
      </dsp:txXfrm>
    </dsp:sp>
    <dsp:sp modelId="{ABD6253F-B7D6-4185-A053-4C035478A437}">
      <dsp:nvSpPr>
        <dsp:cNvPr id="0" name=""/>
        <dsp:cNvSpPr/>
      </dsp:nvSpPr>
      <dsp:spPr>
        <a:xfrm>
          <a:off x="0" y="1541730"/>
          <a:ext cx="6628804" cy="914940"/>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Occasionally, having two different players on the webpage could have the server crash</a:t>
          </a:r>
        </a:p>
      </dsp:txBody>
      <dsp:txXfrm>
        <a:off x="44664" y="1586394"/>
        <a:ext cx="6539476" cy="825612"/>
      </dsp:txXfrm>
    </dsp:sp>
    <dsp:sp modelId="{AFCEA3EA-0771-413D-AAEE-A07BB24F2928}">
      <dsp:nvSpPr>
        <dsp:cNvPr id="0" name=""/>
        <dsp:cNvSpPr/>
      </dsp:nvSpPr>
      <dsp:spPr>
        <a:xfrm>
          <a:off x="0" y="2522910"/>
          <a:ext cx="6628804" cy="914940"/>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 corrected this by setting up different arrays for the different games.  </a:t>
          </a:r>
        </a:p>
      </dsp:txBody>
      <dsp:txXfrm>
        <a:off x="44664" y="2567574"/>
        <a:ext cx="6539476" cy="825612"/>
      </dsp:txXfrm>
    </dsp:sp>
    <dsp:sp modelId="{CA30D502-7342-4D81-BB58-9F1609388825}">
      <dsp:nvSpPr>
        <dsp:cNvPr id="0" name=""/>
        <dsp:cNvSpPr/>
      </dsp:nvSpPr>
      <dsp:spPr>
        <a:xfrm>
          <a:off x="0" y="3504090"/>
          <a:ext cx="6628804" cy="91494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One for the </a:t>
          </a:r>
          <a:r>
            <a:rPr lang="en-US" sz="2300" kern="1200" dirty="0" err="1"/>
            <a:t>Websockets</a:t>
          </a:r>
          <a:r>
            <a:rPr lang="en-US" sz="2300" kern="1200" dirty="0"/>
            <a:t> joining the game, and others for the game’s necessities.</a:t>
          </a:r>
        </a:p>
      </dsp:txBody>
      <dsp:txXfrm>
        <a:off x="44664" y="3548754"/>
        <a:ext cx="6539476" cy="825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F76D9-1F55-4CE7-B165-E70A6817F93C}">
      <dsp:nvSpPr>
        <dsp:cNvPr id="0" name=""/>
        <dsp:cNvSpPr/>
      </dsp:nvSpPr>
      <dsp:spPr>
        <a:xfrm>
          <a:off x="0" y="80040"/>
          <a:ext cx="7051145" cy="238095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When a player switched to the online version, their socket connection would be added to the array of sockets for that game.  After the second player joined, the server would be ready for the necessities for another game, should another pair of players decide to join.</a:t>
          </a:r>
        </a:p>
      </dsp:txBody>
      <dsp:txXfrm>
        <a:off x="116228" y="196268"/>
        <a:ext cx="6818689" cy="2148494"/>
      </dsp:txXfrm>
    </dsp:sp>
    <dsp:sp modelId="{3116BBA3-919E-454B-BA17-E9E937B0056A}">
      <dsp:nvSpPr>
        <dsp:cNvPr id="0" name=""/>
        <dsp:cNvSpPr/>
      </dsp:nvSpPr>
      <dsp:spPr>
        <a:xfrm>
          <a:off x="0" y="2518590"/>
          <a:ext cx="7051145" cy="238095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trouble came when implementing which player to send off the data to.  Depending on whether the player had an odd position, or an even position in the WebSockets array, I would have to look at the socket and player, directly to its right or it left.  This became very tedious to do, because I had to set up multiple cases for how to look at different players and pass back information to different Web Sockets. </a:t>
          </a:r>
        </a:p>
      </dsp:txBody>
      <dsp:txXfrm>
        <a:off x="116228" y="2634818"/>
        <a:ext cx="6818689" cy="21484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02424-C177-4891-9E80-B8C51D7B6AED}">
      <dsp:nvSpPr>
        <dsp:cNvPr id="0" name=""/>
        <dsp:cNvSpPr/>
      </dsp:nvSpPr>
      <dsp:spPr>
        <a:xfrm>
          <a:off x="1174"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D5121-53EE-4C9D-9D28-A906DA5D67BC}">
      <dsp:nvSpPr>
        <dsp:cNvPr id="0" name=""/>
        <dsp:cNvSpPr/>
      </dsp:nvSpPr>
      <dsp:spPr>
        <a:xfrm>
          <a:off x="45906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One main problem with Heroku was that Node would fall asleep when inactive for a short period of time</a:t>
          </a:r>
        </a:p>
      </dsp:txBody>
      <dsp:txXfrm>
        <a:off x="535713" y="1032452"/>
        <a:ext cx="3967760" cy="2463577"/>
      </dsp:txXfrm>
    </dsp:sp>
    <dsp:sp modelId="{E5275686-FE0D-4A54-A23F-730021A9652B}">
      <dsp:nvSpPr>
        <dsp:cNvPr id="0" name=""/>
        <dsp:cNvSpPr/>
      </dsp:nvSpPr>
      <dsp:spPr>
        <a:xfrm>
          <a:off x="5038013" y="520807"/>
          <a:ext cx="4121050" cy="26168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47E74D-34E7-4E2C-82DF-FEE81F9414ED}">
      <dsp:nvSpPr>
        <dsp:cNvPr id="0" name=""/>
        <dsp:cNvSpPr/>
      </dsp:nvSpPr>
      <dsp:spPr>
        <a:xfrm>
          <a:off x="5495908" y="955807"/>
          <a:ext cx="4121050" cy="26168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 setup a function to ping the server every few seconds.  This seemed to prevent the issue.</a:t>
          </a:r>
        </a:p>
      </dsp:txBody>
      <dsp:txXfrm>
        <a:off x="5572553" y="1032452"/>
        <a:ext cx="3967760" cy="246357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8CA4C-9E37-4424-9407-89A75A7DF0DB}">
      <dsp:nvSpPr>
        <dsp:cNvPr id="0" name=""/>
        <dsp:cNvSpPr/>
      </dsp:nvSpPr>
      <dsp:spPr>
        <a:xfrm>
          <a:off x="0" y="0"/>
          <a:ext cx="7306865" cy="174664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animations for these games were rather simple.  All that was needed was to move a card onscreen in the right place.</a:t>
          </a:r>
        </a:p>
      </dsp:txBody>
      <dsp:txXfrm>
        <a:off x="51158" y="51158"/>
        <a:ext cx="5501568" cy="1644330"/>
      </dsp:txXfrm>
    </dsp:sp>
    <dsp:sp modelId="{5D3CCEB9-9954-40BE-986D-D80987C7D2AE}">
      <dsp:nvSpPr>
        <dsp:cNvPr id="0" name=""/>
        <dsp:cNvSpPr/>
      </dsp:nvSpPr>
      <dsp:spPr>
        <a:xfrm>
          <a:off x="1289446" y="2134790"/>
          <a:ext cx="7306865" cy="174664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Hitting the correct button would have cards move in from off-screen into the correct place.</a:t>
          </a:r>
        </a:p>
      </dsp:txBody>
      <dsp:txXfrm>
        <a:off x="1340604" y="2185948"/>
        <a:ext cx="4779782" cy="1644330"/>
      </dsp:txXfrm>
    </dsp:sp>
    <dsp:sp modelId="{6F907213-108B-4988-A31E-4B70AA5660E5}">
      <dsp:nvSpPr>
        <dsp:cNvPr id="0" name=""/>
        <dsp:cNvSpPr/>
      </dsp:nvSpPr>
      <dsp:spPr>
        <a:xfrm>
          <a:off x="6171544" y="1373058"/>
          <a:ext cx="1135320" cy="113532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26991" y="1373058"/>
        <a:ext cx="624426" cy="854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A55C61-D294-46CB-8DFF-BB1DB76D21D5}">
      <dsp:nvSpPr>
        <dsp:cNvPr id="0" name=""/>
        <dsp:cNvSpPr/>
      </dsp:nvSpPr>
      <dsp:spPr>
        <a:xfrm rot="5400000">
          <a:off x="5741621" y="-2079366"/>
          <a:ext cx="1597417" cy="6155605"/>
        </a:xfrm>
        <a:prstGeom prst="round2Same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Adding cards to the correct player’s hand</a:t>
          </a:r>
        </a:p>
        <a:p>
          <a:pPr marL="228600" lvl="1" indent="-228600" algn="l" defTabSz="1022350">
            <a:lnSpc>
              <a:spcPct val="90000"/>
            </a:lnSpc>
            <a:spcBef>
              <a:spcPct val="0"/>
            </a:spcBef>
            <a:spcAft>
              <a:spcPct val="15000"/>
            </a:spcAft>
            <a:buChar char="•"/>
          </a:pPr>
          <a:r>
            <a:rPr lang="en-US" sz="2300" kern="1200"/>
            <a:t>Adding card to the list of four of a kind’s that the player has scored</a:t>
          </a:r>
        </a:p>
      </dsp:txBody>
      <dsp:txXfrm rot="-5400000">
        <a:off x="3462528" y="277706"/>
        <a:ext cx="6077626" cy="1441459"/>
      </dsp:txXfrm>
    </dsp:sp>
    <dsp:sp modelId="{64E88FF7-C84F-47AA-9B1D-55603AEC5F30}">
      <dsp:nvSpPr>
        <dsp:cNvPr id="0" name=""/>
        <dsp:cNvSpPr/>
      </dsp:nvSpPr>
      <dsp:spPr>
        <a:xfrm>
          <a:off x="0" y="49"/>
          <a:ext cx="3462527" cy="199677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This game had two major animations to manage</a:t>
          </a:r>
        </a:p>
      </dsp:txBody>
      <dsp:txXfrm>
        <a:off x="97474" y="97523"/>
        <a:ext cx="3267579" cy="1801823"/>
      </dsp:txXfrm>
    </dsp:sp>
    <dsp:sp modelId="{5D8425AB-A39F-4063-BEB8-67132F34982A}">
      <dsp:nvSpPr>
        <dsp:cNvPr id="0" name=""/>
        <dsp:cNvSpPr/>
      </dsp:nvSpPr>
      <dsp:spPr>
        <a:xfrm rot="5400000">
          <a:off x="5741621" y="17243"/>
          <a:ext cx="1597417" cy="6155605"/>
        </a:xfrm>
        <a:prstGeom prst="round2Same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Too short a delay, and the animation would be cut off</a:t>
          </a:r>
        </a:p>
        <a:p>
          <a:pPr marL="228600" lvl="1" indent="-228600" algn="l" defTabSz="1022350">
            <a:lnSpc>
              <a:spcPct val="90000"/>
            </a:lnSpc>
            <a:spcBef>
              <a:spcPct val="0"/>
            </a:spcBef>
            <a:spcAft>
              <a:spcPct val="15000"/>
            </a:spcAft>
            <a:buChar char="•"/>
          </a:pPr>
          <a:r>
            <a:rPr lang="en-US" sz="2300" kern="1200"/>
            <a:t>Too long a delay and the player would have too wait.</a:t>
          </a:r>
        </a:p>
      </dsp:txBody>
      <dsp:txXfrm rot="-5400000">
        <a:off x="3462528" y="2374316"/>
        <a:ext cx="6077626" cy="1441459"/>
      </dsp:txXfrm>
    </dsp:sp>
    <dsp:sp modelId="{DD15BB83-2241-43A3-9303-68B163F226F3}">
      <dsp:nvSpPr>
        <dsp:cNvPr id="0" name=""/>
        <dsp:cNvSpPr/>
      </dsp:nvSpPr>
      <dsp:spPr>
        <a:xfrm>
          <a:off x="0" y="2096660"/>
          <a:ext cx="3462527" cy="1996771"/>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When both animations played, a delay was required so that the card would reach its spot in time</a:t>
          </a:r>
        </a:p>
      </dsp:txBody>
      <dsp:txXfrm>
        <a:off x="97474" y="2194134"/>
        <a:ext cx="3267579" cy="18018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B146E-1E44-4D2C-A214-FB549211E9C9}">
      <dsp:nvSpPr>
        <dsp:cNvPr id="0" name=""/>
        <dsp:cNvSpPr/>
      </dsp:nvSpPr>
      <dsp:spPr>
        <a:xfrm>
          <a:off x="1505181" y="1478"/>
          <a:ext cx="3146557" cy="1887934"/>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Some tinkering was required in order for online games to have animations as well.</a:t>
          </a:r>
        </a:p>
      </dsp:txBody>
      <dsp:txXfrm>
        <a:off x="1505181" y="1478"/>
        <a:ext cx="3146557" cy="1887934"/>
      </dsp:txXfrm>
    </dsp:sp>
    <dsp:sp modelId="{35E85B29-1F11-408A-A261-5393E518B0AB}">
      <dsp:nvSpPr>
        <dsp:cNvPr id="0" name=""/>
        <dsp:cNvSpPr/>
      </dsp:nvSpPr>
      <dsp:spPr>
        <a:xfrm>
          <a:off x="4966394" y="1478"/>
          <a:ext cx="3146557" cy="1887934"/>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Server would need to send information to users including what cards to animate and which hand to add it to.</a:t>
          </a:r>
        </a:p>
      </dsp:txBody>
      <dsp:txXfrm>
        <a:off x="4966394" y="1478"/>
        <a:ext cx="3146557" cy="1887934"/>
      </dsp:txXfrm>
    </dsp:sp>
    <dsp:sp modelId="{6C112E6C-1CC5-49CB-A056-E33F03958395}">
      <dsp:nvSpPr>
        <dsp:cNvPr id="0" name=""/>
        <dsp:cNvSpPr/>
      </dsp:nvSpPr>
      <dsp:spPr>
        <a:xfrm>
          <a:off x="1505181" y="2204068"/>
          <a:ext cx="3146557" cy="1887934"/>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Code on client side would use information to perform the right animation.</a:t>
          </a:r>
        </a:p>
      </dsp:txBody>
      <dsp:txXfrm>
        <a:off x="1505181" y="2204068"/>
        <a:ext cx="3146557" cy="1887934"/>
      </dsp:txXfrm>
    </dsp:sp>
    <dsp:sp modelId="{E97F82F6-82DF-4D46-8C3F-E0CBC08DE19B}">
      <dsp:nvSpPr>
        <dsp:cNvPr id="0" name=""/>
        <dsp:cNvSpPr/>
      </dsp:nvSpPr>
      <dsp:spPr>
        <a:xfrm>
          <a:off x="4966394" y="2204068"/>
          <a:ext cx="3146557" cy="1887934"/>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Restructuring server side code was tedious because of length and complexity</a:t>
          </a:r>
        </a:p>
      </dsp:txBody>
      <dsp:txXfrm>
        <a:off x="4966394" y="2204068"/>
        <a:ext cx="3146557" cy="18879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7BA635B-3A10-4BF4-BA79-A21366220654}" type="datetimeFigureOut">
              <a:rPr lang="en-US" smtClean="0"/>
              <a:t>4/24/2019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EE467B0-7BDC-41D5-99D2-38671E707B4D}" type="slidenum">
              <a:rPr lang="en-US" smtClean="0"/>
              <a:t>‹#›</a:t>
            </a:fld>
            <a:endParaRPr lang="en-US"/>
          </a:p>
        </p:txBody>
      </p:sp>
    </p:spTree>
    <p:extLst>
      <p:ext uri="{BB962C8B-B14F-4D97-AF65-F5344CB8AC3E}">
        <p14:creationId xmlns:p14="http://schemas.microsoft.com/office/powerpoint/2010/main" val="1690643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E467B0-7BDC-41D5-99D2-38671E707B4D}" type="slidenum">
              <a:rPr lang="en-US" smtClean="0"/>
              <a:t>2</a:t>
            </a:fld>
            <a:endParaRPr lang="en-US"/>
          </a:p>
        </p:txBody>
      </p:sp>
    </p:spTree>
    <p:extLst>
      <p:ext uri="{BB962C8B-B14F-4D97-AF65-F5344CB8AC3E}">
        <p14:creationId xmlns:p14="http://schemas.microsoft.com/office/powerpoint/2010/main" val="155941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E467B0-7BDC-41D5-99D2-38671E707B4D}" type="slidenum">
              <a:rPr lang="en-US" smtClean="0"/>
              <a:t>5</a:t>
            </a:fld>
            <a:endParaRPr lang="en-US"/>
          </a:p>
        </p:txBody>
      </p:sp>
    </p:spTree>
    <p:extLst>
      <p:ext uri="{BB962C8B-B14F-4D97-AF65-F5344CB8AC3E}">
        <p14:creationId xmlns:p14="http://schemas.microsoft.com/office/powerpoint/2010/main" val="922689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41A2D6-BBCE-42BF-BC2F-750060601409}"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32F18-5101-4F9F-9B4E-2178DDCC018D}"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1D08C0-DB24-4256-A227-C24F4EFA2D97}"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18B4D-D5DA-44EC-A623-FD34E9FB577E}"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E65EF-3424-45D5-82E3-B5BFE040D4FE}"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3A303-F075-48C2-9C1A-1CCB2BF03045}"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BE7FDE-73F2-4AAE-B4D0-F9A3301C1498}"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17E814-ED78-4A70-BCF4-060FF45FDFF4}"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2CEADA-2D74-4098-8C40-25196354B9AE}"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63F78-E970-41D7-9EB1-0CE2FA21AD5E}" type="datetime1">
              <a:rPr lang="en-US" smtClean="0"/>
              <a:t>4/24/2019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7002D-D1A7-4376-9376-9FED52E00FD0}"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4B39BE-5AD7-4E5E-B38B-3A7EEE17515C}" type="datetime1">
              <a:rPr lang="en-US" smtClean="0"/>
              <a:t>4/24/2019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DE327C-B700-4C53-854E-97ADCB7072C0}" type="datetime1">
              <a:rPr lang="en-US" smtClean="0"/>
              <a:t>4/24/2019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8EE27-5479-4D90-878F-F4C8300E6711}" type="datetime1">
              <a:rPr lang="en-US" smtClean="0"/>
              <a:t>4/24/2019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624B11-E75C-40B7-9BD2-397902380869}"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A06E21-61E6-4A7A-8EA9-3455D6C80176}" type="datetime1">
              <a:rPr lang="en-US" smtClean="0"/>
              <a:t>4/24/2019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495F57-B650-4C63-9465-61EE1640AB44}" type="datetime1">
              <a:rPr lang="en-US" smtClean="0"/>
              <a:t>4/24/2019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ardgames-seniorproject-node.herokuapp.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cardgames-seniorproject-node.herokuap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7671" y="2454979"/>
            <a:ext cx="7703317" cy="1411167"/>
          </a:xfrm>
        </p:spPr>
        <p:txBody>
          <a:bodyPr/>
          <a:lstStyle/>
          <a:p>
            <a:r>
              <a:rPr lang="en-US" sz="7200" dirty="0">
                <a:solidFill>
                  <a:schemeClr val="accent1">
                    <a:lumMod val="50000"/>
                  </a:schemeClr>
                </a:solidFill>
              </a:rPr>
              <a:t>CARDGAMES.ORG</a:t>
            </a:r>
          </a:p>
        </p:txBody>
      </p:sp>
      <p:sp>
        <p:nvSpPr>
          <p:cNvPr id="4" name="Subtitle 2"/>
          <p:cNvSpPr>
            <a:spLocks noGrp="1"/>
          </p:cNvSpPr>
          <p:nvPr>
            <p:ph type="subTitle" idx="1"/>
          </p:nvPr>
        </p:nvSpPr>
        <p:spPr>
          <a:xfrm>
            <a:off x="2133600" y="2176283"/>
            <a:ext cx="4670835" cy="438579"/>
          </a:xfrm>
          <a:prstGeom prst="rect">
            <a:avLst/>
          </a:prstGeom>
        </p:spPr>
        <p:txBody>
          <a:bodyPr vert="horz" lIns="91440" tIns="45720" rIns="91440" bIns="45720" rtlCol="0" anchor="t">
            <a:noAutofit/>
          </a:bodyPr>
          <a:lstStyle/>
          <a:p>
            <a:pPr algn="l"/>
            <a:r>
              <a:rPr lang="en-US" sz="2400" dirty="0">
                <a:solidFill>
                  <a:schemeClr val="accent2">
                    <a:lumMod val="75000"/>
                  </a:schemeClr>
                </a:solidFill>
                <a:latin typeface="+mj-lt"/>
              </a:rPr>
              <a:t>Welcome</a:t>
            </a:r>
            <a:r>
              <a:rPr lang="en-US" sz="2800" dirty="0">
                <a:solidFill>
                  <a:schemeClr val="accent2">
                    <a:lumMod val="75000"/>
                  </a:schemeClr>
                </a:solidFill>
                <a:latin typeface="+mj-lt"/>
              </a:rPr>
              <a:t> to</a:t>
            </a:r>
          </a:p>
        </p:txBody>
      </p:sp>
      <p:sp>
        <p:nvSpPr>
          <p:cNvPr id="9" name="Rectangle 8"/>
          <p:cNvSpPr/>
          <p:nvPr/>
        </p:nvSpPr>
        <p:spPr>
          <a:xfrm>
            <a:off x="2277979" y="3982996"/>
            <a:ext cx="7283116" cy="461665"/>
          </a:xfrm>
          <a:prstGeom prst="rect">
            <a:avLst/>
          </a:prstGeom>
        </p:spPr>
        <p:txBody>
          <a:bodyPr wrap="square">
            <a:spAutoFit/>
          </a:bodyPr>
          <a:lstStyle/>
          <a:p>
            <a:pPr algn="r"/>
            <a:r>
              <a:rPr lang="en-US" sz="2400" b="1" dirty="0">
                <a:solidFill>
                  <a:schemeClr val="accent1">
                    <a:lumMod val="50000"/>
                  </a:schemeClr>
                </a:solidFill>
                <a:latin typeface="+mj-lt"/>
              </a:rPr>
              <a:t>Card Games with Leaderboard and Online option</a:t>
            </a:r>
          </a:p>
        </p:txBody>
      </p:sp>
      <p:pic>
        <p:nvPicPr>
          <p:cNvPr id="12" name="Picture 11"/>
          <p:cNvPicPr>
            <a:picLocks noChangeAspect="1"/>
          </p:cNvPicPr>
          <p:nvPr/>
        </p:nvPicPr>
        <p:blipFill>
          <a:blip r:embed="rId2"/>
          <a:stretch>
            <a:fillRect/>
          </a:stretch>
        </p:blipFill>
        <p:spPr>
          <a:xfrm>
            <a:off x="4606677" y="4723357"/>
            <a:ext cx="2125307" cy="720436"/>
          </a:xfrm>
          <a:prstGeom prst="rect">
            <a:avLst/>
          </a:prstGeom>
        </p:spPr>
      </p:pic>
      <p:sp>
        <p:nvSpPr>
          <p:cNvPr id="13" name="Rectangle 12"/>
          <p:cNvSpPr/>
          <p:nvPr/>
        </p:nvSpPr>
        <p:spPr>
          <a:xfrm>
            <a:off x="9561095" y="6097053"/>
            <a:ext cx="2217048" cy="461665"/>
          </a:xfrm>
          <a:prstGeom prst="rect">
            <a:avLst/>
          </a:prstGeom>
        </p:spPr>
        <p:txBody>
          <a:bodyPr wrap="square">
            <a:spAutoFit/>
          </a:bodyPr>
          <a:lstStyle/>
          <a:p>
            <a:r>
              <a:rPr lang="en-US" sz="2400" dirty="0">
                <a:solidFill>
                  <a:schemeClr val="accent1">
                    <a:lumMod val="20000"/>
                    <a:lumOff val="80000"/>
                  </a:schemeClr>
                </a:solidFill>
              </a:rPr>
              <a:t>Zachary</a:t>
            </a:r>
            <a:r>
              <a:rPr lang="en-US" dirty="0">
                <a:solidFill>
                  <a:schemeClr val="accent1">
                    <a:lumMod val="20000"/>
                    <a:lumOff val="80000"/>
                  </a:schemeClr>
                </a:solidFill>
              </a:rPr>
              <a:t> </a:t>
            </a:r>
            <a:r>
              <a:rPr lang="en-US" sz="2400" dirty="0" err="1">
                <a:solidFill>
                  <a:schemeClr val="accent1">
                    <a:lumMod val="20000"/>
                    <a:lumOff val="80000"/>
                  </a:schemeClr>
                </a:solidFill>
              </a:rPr>
              <a:t>Kuchar</a:t>
            </a:r>
            <a:endParaRPr lang="en-US" sz="2400" dirty="0">
              <a:solidFill>
                <a:schemeClr val="accent1">
                  <a:lumMod val="20000"/>
                  <a:lumOff val="80000"/>
                </a:schemeClr>
              </a:solidFill>
            </a:endParaRPr>
          </a:p>
        </p:txBody>
      </p:sp>
      <p:sp>
        <p:nvSpPr>
          <p:cNvPr id="8" name="Title 1"/>
          <p:cNvSpPr txBox="1">
            <a:spLocks/>
          </p:cNvSpPr>
          <p:nvPr/>
        </p:nvSpPr>
        <p:spPr>
          <a:xfrm>
            <a:off x="829734" y="5935578"/>
            <a:ext cx="8596668" cy="4973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hlinkClick r:id="rId3"/>
              </a:rPr>
              <a:t>http://cardgames-seniorproject-node.herokuapp.com/</a:t>
            </a:r>
            <a:endParaRPr lang="en-US" sz="2000" dirty="0"/>
          </a:p>
          <a:p>
            <a:endParaRPr lang="en-US" sz="2000" dirty="0"/>
          </a:p>
        </p:txBody>
      </p:sp>
    </p:spTree>
    <p:extLst>
      <p:ext uri="{BB962C8B-B14F-4D97-AF65-F5344CB8AC3E}">
        <p14:creationId xmlns:p14="http://schemas.microsoft.com/office/powerpoint/2010/main" val="199336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86047" y="609600"/>
            <a:ext cx="6487955" cy="1320800"/>
          </a:xfrm>
        </p:spPr>
        <p:txBody>
          <a:bodyPr>
            <a:normAutofit/>
          </a:bodyPr>
          <a:lstStyle/>
          <a:p>
            <a:r>
              <a:rPr lang="en-US" dirty="0"/>
              <a:t>Spider Solitaire - card position obstacles</a:t>
            </a:r>
          </a:p>
        </p:txBody>
      </p:sp>
      <p:pic>
        <p:nvPicPr>
          <p:cNvPr id="4" name="Picture 3"/>
          <p:cNvPicPr>
            <a:picLocks noChangeAspect="1"/>
          </p:cNvPicPr>
          <p:nvPr/>
        </p:nvPicPr>
        <p:blipFill rotWithShape="1">
          <a:blip r:embed="rId2">
            <a:duotone>
              <a:prstClr val="black"/>
              <a:schemeClr val="tx2">
                <a:tint val="45000"/>
                <a:satMod val="400000"/>
              </a:schemeClr>
            </a:duotone>
            <a:extLst/>
          </a:blip>
          <a:srcRect l="938" t="12175" r="1" b="1"/>
          <a:stretch/>
        </p:blipFill>
        <p:spPr>
          <a:xfrm>
            <a:off x="20" y="10"/>
            <a:ext cx="2734036" cy="6876278"/>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842596 w 2734056"/>
              <a:gd name="connsiteY4" fmla="*/ 6858000 h 6858000"/>
              <a:gd name="connsiteX5" fmla="*/ 0 w 2734056"/>
              <a:gd name="connsiteY5" fmla="*/ 11918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2467155" y="2160589"/>
            <a:ext cx="7729268" cy="4257464"/>
          </a:xfrm>
        </p:spPr>
        <p:txBody>
          <a:bodyPr>
            <a:normAutofit fontScale="92500"/>
          </a:bodyPr>
          <a:lstStyle/>
          <a:p>
            <a:pPr>
              <a:lnSpc>
                <a:spcPct val="90000"/>
              </a:lnSpc>
              <a:spcBef>
                <a:spcPts val="600"/>
              </a:spcBef>
            </a:pPr>
            <a:r>
              <a:rPr lang="en-US" sz="2000" dirty="0"/>
              <a:t>The position, and functionality of the card movement, was a challenge </a:t>
            </a:r>
          </a:p>
          <a:p>
            <a:pPr marL="0" indent="0">
              <a:lnSpc>
                <a:spcPct val="90000"/>
              </a:lnSpc>
              <a:spcBef>
                <a:spcPts val="600"/>
              </a:spcBef>
              <a:buNone/>
            </a:pPr>
            <a:r>
              <a:rPr lang="en-US" sz="2000" dirty="0"/>
              <a:t>	– making the position absolute, I could displayed them vertically </a:t>
            </a:r>
          </a:p>
          <a:p>
            <a:pPr>
              <a:lnSpc>
                <a:spcPct val="90000"/>
              </a:lnSpc>
              <a:spcBef>
                <a:spcPts val="600"/>
              </a:spcBef>
            </a:pPr>
            <a:r>
              <a:rPr lang="en-US" sz="2000" dirty="0"/>
              <a:t>A two-click system corrected the problem.  First click selected the card/cards to be moved, the second found the new row position, if valid.</a:t>
            </a:r>
          </a:p>
          <a:p>
            <a:pPr>
              <a:lnSpc>
                <a:spcPct val="90000"/>
              </a:lnSpc>
              <a:spcBef>
                <a:spcPts val="600"/>
              </a:spcBef>
            </a:pPr>
            <a:endParaRPr lang="en-US" sz="2000" dirty="0"/>
          </a:p>
          <a:p>
            <a:pPr>
              <a:lnSpc>
                <a:spcPct val="90000"/>
              </a:lnSpc>
              <a:spcBef>
                <a:spcPts val="600"/>
              </a:spcBef>
            </a:pPr>
            <a:r>
              <a:rPr lang="en-US" sz="2000" dirty="0"/>
              <a:t>Moving a king and other cards to an empty row and removal of the ordered row of descending cards took some work. </a:t>
            </a:r>
          </a:p>
          <a:p>
            <a:pPr>
              <a:lnSpc>
                <a:spcPct val="90000"/>
              </a:lnSpc>
              <a:spcBef>
                <a:spcPts val="600"/>
              </a:spcBef>
            </a:pPr>
            <a:endParaRPr lang="en-US" sz="2000" dirty="0"/>
          </a:p>
          <a:p>
            <a:pPr>
              <a:lnSpc>
                <a:spcPct val="90000"/>
              </a:lnSpc>
              <a:spcBef>
                <a:spcPts val="600"/>
              </a:spcBef>
            </a:pPr>
            <a:r>
              <a:rPr lang="en-US" sz="2000" dirty="0"/>
              <a:t> Displaying an empty-card image with a title value of “empty”, the game could determine if the move was legal. </a:t>
            </a:r>
          </a:p>
          <a:p>
            <a:pPr>
              <a:lnSpc>
                <a:spcPct val="90000"/>
              </a:lnSpc>
              <a:spcBef>
                <a:spcPts val="600"/>
              </a:spcBef>
            </a:pPr>
            <a:endParaRPr lang="en-US" sz="2000" dirty="0"/>
          </a:p>
          <a:p>
            <a:pPr>
              <a:lnSpc>
                <a:spcPct val="90000"/>
              </a:lnSpc>
              <a:spcBef>
                <a:spcPts val="600"/>
              </a:spcBef>
            </a:pPr>
            <a:r>
              <a:rPr lang="en-US" sz="2000" dirty="0"/>
              <a:t>Removing a row, required verification of the cards order. If yes, the cards were removed otherwise, nothing happened.</a:t>
            </a:r>
          </a:p>
          <a:p>
            <a:pPr>
              <a:lnSpc>
                <a:spcPct val="90000"/>
              </a:lnSpc>
              <a:spcBef>
                <a:spcPts val="600"/>
              </a:spcBef>
            </a:pPr>
            <a:endParaRPr lang="en-US" sz="1500" dirty="0"/>
          </a:p>
        </p:txBody>
      </p:sp>
    </p:spTree>
    <p:extLst>
      <p:ext uri="{BB962C8B-B14F-4D97-AF65-F5344CB8AC3E}">
        <p14:creationId xmlns:p14="http://schemas.microsoft.com/office/powerpoint/2010/main" val="468542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66617"/>
            <a:ext cx="8596668" cy="769495"/>
          </a:xfrm>
        </p:spPr>
        <p:txBody>
          <a:bodyPr/>
          <a:lstStyle/>
          <a:p>
            <a:r>
              <a:rPr lang="en-US" dirty="0"/>
              <a:t>Node.js - Setting up the Server</a:t>
            </a:r>
          </a:p>
        </p:txBody>
      </p:sp>
      <p:sp>
        <p:nvSpPr>
          <p:cNvPr id="3" name="Content Placeholder 2"/>
          <p:cNvSpPr>
            <a:spLocks noGrp="1"/>
          </p:cNvSpPr>
          <p:nvPr>
            <p:ph idx="1"/>
          </p:nvPr>
        </p:nvSpPr>
        <p:spPr>
          <a:xfrm>
            <a:off x="677333" y="1236112"/>
            <a:ext cx="9560949" cy="4355831"/>
          </a:xfrm>
        </p:spPr>
        <p:txBody>
          <a:bodyPr>
            <a:noAutofit/>
          </a:bodyPr>
          <a:lstStyle/>
          <a:p>
            <a:pPr>
              <a:spcBef>
                <a:spcPts val="0"/>
              </a:spcBef>
            </a:pPr>
            <a:r>
              <a:rPr lang="en-US" sz="2400" dirty="0"/>
              <a:t>Online functionality required a Node.js project to be set up with </a:t>
            </a:r>
            <a:r>
              <a:rPr lang="en-US" sz="2400" dirty="0" err="1"/>
              <a:t>WebSockets</a:t>
            </a:r>
            <a:r>
              <a:rPr lang="en-US" sz="2400" dirty="0"/>
              <a:t>.</a:t>
            </a:r>
          </a:p>
          <a:p>
            <a:pPr>
              <a:spcBef>
                <a:spcPts val="0"/>
              </a:spcBef>
            </a:pPr>
            <a:endParaRPr lang="en-US" sz="1400" dirty="0"/>
          </a:p>
          <a:p>
            <a:pPr>
              <a:spcBef>
                <a:spcPts val="0"/>
              </a:spcBef>
            </a:pPr>
            <a:r>
              <a:rPr lang="en-US" sz="2400" dirty="0"/>
              <a:t>Learning how to run a node server with </a:t>
            </a:r>
            <a:r>
              <a:rPr lang="en-US" sz="2400" dirty="0" err="1"/>
              <a:t>Websockets</a:t>
            </a:r>
            <a:r>
              <a:rPr lang="en-US" sz="2400" dirty="0"/>
              <a:t> under Heroku for the webpage to add the necessary required files took time to figure out </a:t>
            </a:r>
          </a:p>
          <a:p>
            <a:pPr>
              <a:spcBef>
                <a:spcPts val="0"/>
              </a:spcBef>
            </a:pPr>
            <a:endParaRPr lang="en-US" sz="1400" dirty="0"/>
          </a:p>
          <a:p>
            <a:pPr>
              <a:spcBef>
                <a:spcPts val="0"/>
              </a:spcBef>
            </a:pPr>
            <a:r>
              <a:rPr lang="en-US" sz="2400" dirty="0"/>
              <a:t>I needed to change the way the </a:t>
            </a:r>
            <a:r>
              <a:rPr lang="en-US" sz="2400" dirty="0" err="1"/>
              <a:t>WebSocket</a:t>
            </a:r>
            <a:r>
              <a:rPr lang="en-US" sz="2400" dirty="0"/>
              <a:t> on the client end finds the server.  </a:t>
            </a:r>
            <a:r>
              <a:rPr lang="en-US" sz="2400" dirty="0" err="1"/>
              <a:t>Heroku’s</a:t>
            </a:r>
            <a:r>
              <a:rPr lang="en-US" sz="2400" dirty="0"/>
              <a:t> forums suggested this code to allow my webpage </a:t>
            </a:r>
          </a:p>
          <a:p>
            <a:pPr marL="0" indent="0">
              <a:spcBef>
                <a:spcPts val="0"/>
              </a:spcBef>
              <a:buNone/>
            </a:pPr>
            <a:r>
              <a:rPr lang="en-US" sz="2400" dirty="0"/>
              <a:t>     to interact with my server properly.</a:t>
            </a:r>
          </a:p>
        </p:txBody>
      </p:sp>
      <p:sp>
        <p:nvSpPr>
          <p:cNvPr id="6" name="Rounded Rectangle 5"/>
          <p:cNvSpPr/>
          <p:nvPr/>
        </p:nvSpPr>
        <p:spPr>
          <a:xfrm>
            <a:off x="4171950" y="5060730"/>
            <a:ext cx="7391399" cy="10562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4217191" y="5261492"/>
            <a:ext cx="7133981" cy="660900"/>
          </a:xfrm>
          <a:prstGeom prst="rect">
            <a:avLst/>
          </a:prstGeom>
        </p:spPr>
      </p:pic>
    </p:spTree>
    <p:extLst>
      <p:ext uri="{BB962C8B-B14F-4D97-AF65-F5344CB8AC3E}">
        <p14:creationId xmlns:p14="http://schemas.microsoft.com/office/powerpoint/2010/main" val="78892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DB50-8954-4B21-A64E-4EF48A05C34F}"/>
              </a:ext>
            </a:extLst>
          </p:cNvPr>
          <p:cNvSpPr>
            <a:spLocks noGrp="1"/>
          </p:cNvSpPr>
          <p:nvPr>
            <p:ph type="title"/>
          </p:nvPr>
        </p:nvSpPr>
        <p:spPr>
          <a:xfrm>
            <a:off x="551499" y="232097"/>
            <a:ext cx="8596668" cy="631970"/>
          </a:xfrm>
        </p:spPr>
        <p:txBody>
          <a:bodyPr>
            <a:normAutofit fontScale="90000"/>
          </a:bodyPr>
          <a:lstStyle/>
          <a:p>
            <a:r>
              <a:rPr lang="en-US" dirty="0"/>
              <a:t>Setting up Online mode for games</a:t>
            </a:r>
          </a:p>
        </p:txBody>
      </p:sp>
      <p:sp>
        <p:nvSpPr>
          <p:cNvPr id="3" name="Content Placeholder 2">
            <a:extLst>
              <a:ext uri="{FF2B5EF4-FFF2-40B4-BE49-F238E27FC236}">
                <a16:creationId xmlns:a16="http://schemas.microsoft.com/office/drawing/2014/main" id="{B340B8C1-8D2C-4886-85D2-8916E795A2F3}"/>
              </a:ext>
            </a:extLst>
          </p:cNvPr>
          <p:cNvSpPr>
            <a:spLocks noGrp="1"/>
          </p:cNvSpPr>
          <p:nvPr>
            <p:ph idx="1"/>
          </p:nvPr>
        </p:nvSpPr>
        <p:spPr>
          <a:xfrm>
            <a:off x="551499" y="1271356"/>
            <a:ext cx="8596668" cy="4644252"/>
          </a:xfrm>
        </p:spPr>
        <p:txBody>
          <a:bodyPr>
            <a:noAutofit/>
          </a:bodyPr>
          <a:lstStyle/>
          <a:p>
            <a:pPr marL="0" indent="0">
              <a:lnSpc>
                <a:spcPct val="90000"/>
              </a:lnSpc>
              <a:spcBef>
                <a:spcPts val="0"/>
              </a:spcBef>
              <a:spcAft>
                <a:spcPts val="600"/>
              </a:spcAft>
              <a:buNone/>
            </a:pPr>
            <a:endParaRPr lang="en-US" sz="2000" dirty="0">
              <a:solidFill>
                <a:schemeClr val="tx1"/>
              </a:solidFill>
            </a:endParaRPr>
          </a:p>
          <a:p>
            <a:pPr>
              <a:lnSpc>
                <a:spcPct val="90000"/>
              </a:lnSpc>
              <a:spcBef>
                <a:spcPts val="0"/>
              </a:spcBef>
              <a:spcAft>
                <a:spcPts val="600"/>
              </a:spcAft>
            </a:pPr>
            <a:r>
              <a:rPr lang="en-US" sz="2000" dirty="0">
                <a:solidFill>
                  <a:schemeClr val="tx1"/>
                </a:solidFill>
              </a:rPr>
              <a:t>When online, a message is sent to the </a:t>
            </a:r>
          </a:p>
          <a:p>
            <a:pPr marL="0" indent="0">
              <a:lnSpc>
                <a:spcPct val="90000"/>
              </a:lnSpc>
              <a:spcBef>
                <a:spcPts val="0"/>
              </a:spcBef>
              <a:spcAft>
                <a:spcPts val="600"/>
              </a:spcAft>
              <a:buNone/>
            </a:pPr>
            <a:r>
              <a:rPr lang="en-US" sz="2000" dirty="0">
                <a:solidFill>
                  <a:schemeClr val="tx1"/>
                </a:solidFill>
              </a:rPr>
              <a:t>     webpage, it checks to see which game </a:t>
            </a:r>
          </a:p>
          <a:p>
            <a:pPr marL="0" indent="0">
              <a:lnSpc>
                <a:spcPct val="90000"/>
              </a:lnSpc>
              <a:spcBef>
                <a:spcPts val="0"/>
              </a:spcBef>
              <a:spcAft>
                <a:spcPts val="600"/>
              </a:spcAft>
              <a:buNone/>
            </a:pPr>
            <a:r>
              <a:rPr lang="en-US" sz="2000" dirty="0">
                <a:solidFill>
                  <a:schemeClr val="tx1"/>
                </a:solidFill>
              </a:rPr>
              <a:t>     is being played.  It returns the message </a:t>
            </a:r>
          </a:p>
          <a:p>
            <a:pPr marL="0" indent="0">
              <a:lnSpc>
                <a:spcPct val="90000"/>
              </a:lnSpc>
              <a:spcBef>
                <a:spcPts val="0"/>
              </a:spcBef>
              <a:spcAft>
                <a:spcPts val="600"/>
              </a:spcAft>
              <a:buNone/>
            </a:pPr>
            <a:r>
              <a:rPr lang="en-US" sz="2000" dirty="0">
                <a:solidFill>
                  <a:schemeClr val="tx1"/>
                </a:solidFill>
              </a:rPr>
              <a:t>     and updates to the game.</a:t>
            </a:r>
          </a:p>
          <a:p>
            <a:pPr marL="0" indent="0">
              <a:lnSpc>
                <a:spcPct val="90000"/>
              </a:lnSpc>
              <a:spcBef>
                <a:spcPts val="0"/>
              </a:spcBef>
              <a:spcAft>
                <a:spcPts val="600"/>
              </a:spcAft>
              <a:buNone/>
            </a:pPr>
            <a:endParaRPr lang="en-US" sz="2000" dirty="0">
              <a:solidFill>
                <a:schemeClr val="tx1"/>
              </a:solidFill>
            </a:endParaRPr>
          </a:p>
          <a:p>
            <a:pPr>
              <a:lnSpc>
                <a:spcPct val="90000"/>
              </a:lnSpc>
              <a:spcBef>
                <a:spcPts val="0"/>
              </a:spcBef>
              <a:spcAft>
                <a:spcPts val="600"/>
              </a:spcAft>
            </a:pPr>
            <a:r>
              <a:rPr lang="en-US" sz="2000" dirty="0">
                <a:solidFill>
                  <a:schemeClr val="tx1"/>
                </a:solidFill>
              </a:rPr>
              <a:t>A button was added to toggle between </a:t>
            </a:r>
          </a:p>
          <a:p>
            <a:pPr marL="0" indent="0">
              <a:lnSpc>
                <a:spcPct val="90000"/>
              </a:lnSpc>
              <a:spcBef>
                <a:spcPts val="0"/>
              </a:spcBef>
              <a:spcAft>
                <a:spcPts val="600"/>
              </a:spcAft>
              <a:buNone/>
            </a:pPr>
            <a:r>
              <a:rPr lang="en-US" sz="2000" dirty="0">
                <a:solidFill>
                  <a:schemeClr val="tx1"/>
                </a:solidFill>
              </a:rPr>
              <a:t>     modes for each game.</a:t>
            </a:r>
          </a:p>
          <a:p>
            <a:r>
              <a:rPr lang="en-US" sz="2000" dirty="0"/>
              <a:t>Controls were set up to call new functions while online</a:t>
            </a:r>
          </a:p>
          <a:p>
            <a:pPr lvl="1"/>
            <a:r>
              <a:rPr lang="en-US" sz="2000" dirty="0"/>
              <a:t>Since we are using the online presenter class now buttons and card clicks now called different functions</a:t>
            </a:r>
          </a:p>
          <a:p>
            <a:pPr marL="0" indent="0">
              <a:lnSpc>
                <a:spcPct val="90000"/>
              </a:lnSpc>
              <a:spcBef>
                <a:spcPts val="0"/>
              </a:spcBef>
              <a:spcAft>
                <a:spcPts val="600"/>
              </a:spcAft>
              <a:buNone/>
            </a:pPr>
            <a:endParaRPr lang="en-US" sz="2000" dirty="0">
              <a:solidFill>
                <a:schemeClr val="tx1"/>
              </a:solidFill>
            </a:endParaRPr>
          </a:p>
          <a:p>
            <a:endParaRPr lang="en-US" sz="2000" dirty="0"/>
          </a:p>
        </p:txBody>
      </p:sp>
      <p:pic>
        <p:nvPicPr>
          <p:cNvPr id="4" name="Picture 3">
            <a:extLst>
              <a:ext uri="{FF2B5EF4-FFF2-40B4-BE49-F238E27FC236}">
                <a16:creationId xmlns:a16="http://schemas.microsoft.com/office/drawing/2014/main" id="{06F1D16E-D2BE-443B-A6A2-B75CE08B25CD}"/>
              </a:ext>
            </a:extLst>
          </p:cNvPr>
          <p:cNvPicPr>
            <a:picLocks noChangeAspect="1"/>
          </p:cNvPicPr>
          <p:nvPr/>
        </p:nvPicPr>
        <p:blipFill>
          <a:blip r:embed="rId2"/>
          <a:stretch>
            <a:fillRect/>
          </a:stretch>
        </p:blipFill>
        <p:spPr>
          <a:xfrm>
            <a:off x="6779580" y="942392"/>
            <a:ext cx="5145470" cy="3749365"/>
          </a:xfrm>
          <a:prstGeom prst="rect">
            <a:avLst/>
          </a:prstGeom>
        </p:spPr>
      </p:pic>
    </p:spTree>
    <p:extLst>
      <p:ext uri="{BB962C8B-B14F-4D97-AF65-F5344CB8AC3E}">
        <p14:creationId xmlns:p14="http://schemas.microsoft.com/office/powerpoint/2010/main" val="38319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Online Mode - Crazy Eights </a:t>
            </a:r>
          </a:p>
        </p:txBody>
      </p:sp>
      <p:sp>
        <p:nvSpPr>
          <p:cNvPr id="3" name="Content Placeholder 2"/>
          <p:cNvSpPr>
            <a:spLocks noGrp="1"/>
          </p:cNvSpPr>
          <p:nvPr>
            <p:ph idx="1"/>
          </p:nvPr>
        </p:nvSpPr>
        <p:spPr>
          <a:xfrm>
            <a:off x="673754" y="2160590"/>
            <a:ext cx="3973943" cy="3440110"/>
          </a:xfrm>
        </p:spPr>
        <p:txBody>
          <a:bodyPr>
            <a:noAutofit/>
          </a:bodyPr>
          <a:lstStyle/>
          <a:p>
            <a:pPr>
              <a:lnSpc>
                <a:spcPct val="90000"/>
              </a:lnSpc>
              <a:spcBef>
                <a:spcPts val="0"/>
              </a:spcBef>
              <a:spcAft>
                <a:spcPts val="600"/>
              </a:spcAft>
            </a:pPr>
            <a:r>
              <a:rPr lang="en-US" sz="2000" dirty="0">
                <a:solidFill>
                  <a:schemeClr val="bg1"/>
                </a:solidFill>
              </a:rPr>
              <a:t>For Crazy Eights, the game notifies the server to see if a card is being played or drawn.  The server replies back confirming the action.</a:t>
            </a:r>
          </a:p>
          <a:p>
            <a:pPr>
              <a:lnSpc>
                <a:spcPct val="90000"/>
              </a:lnSpc>
              <a:spcBef>
                <a:spcPts val="0"/>
              </a:spcBef>
              <a:spcAft>
                <a:spcPts val="600"/>
              </a:spcAft>
            </a:pPr>
            <a:endParaRPr lang="en-US" sz="2000" dirty="0">
              <a:solidFill>
                <a:schemeClr val="bg1"/>
              </a:solidFill>
            </a:endParaRPr>
          </a:p>
          <a:p>
            <a:pPr>
              <a:lnSpc>
                <a:spcPct val="90000"/>
              </a:lnSpc>
              <a:spcBef>
                <a:spcPts val="0"/>
              </a:spcBef>
              <a:spcAft>
                <a:spcPts val="600"/>
              </a:spcAft>
            </a:pPr>
            <a:r>
              <a:rPr lang="en-US" sz="2000" dirty="0">
                <a:solidFill>
                  <a:schemeClr val="bg1"/>
                </a:solidFill>
              </a:rPr>
              <a:t>Card hands are updated on the client side with the correct information</a:t>
            </a:r>
          </a:p>
          <a:p>
            <a:pPr lvl="1">
              <a:lnSpc>
                <a:spcPct val="90000"/>
              </a:lnSpc>
              <a:spcBef>
                <a:spcPts val="0"/>
              </a:spcBef>
              <a:spcAft>
                <a:spcPts val="600"/>
              </a:spcAft>
            </a:pPr>
            <a:r>
              <a:rPr lang="en-US" sz="2000" dirty="0">
                <a:solidFill>
                  <a:schemeClr val="bg1"/>
                </a:solidFill>
              </a:rPr>
              <a:t>When Animations were added the card to run animations on was also a part of this animation</a:t>
            </a:r>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5" name="Picture 4">
            <a:extLst>
              <a:ext uri="{FF2B5EF4-FFF2-40B4-BE49-F238E27FC236}">
                <a16:creationId xmlns:a16="http://schemas.microsoft.com/office/drawing/2014/main" id="{32539993-FFC5-41B2-B484-66C54ADC25D8}"/>
              </a:ext>
            </a:extLst>
          </p:cNvPr>
          <p:cNvPicPr>
            <a:picLocks noChangeAspect="1"/>
          </p:cNvPicPr>
          <p:nvPr/>
        </p:nvPicPr>
        <p:blipFill>
          <a:blip r:embed="rId2"/>
          <a:stretch>
            <a:fillRect/>
          </a:stretch>
        </p:blipFill>
        <p:spPr>
          <a:xfrm>
            <a:off x="5884248" y="755897"/>
            <a:ext cx="5524500" cy="4991100"/>
          </a:xfrm>
          <a:prstGeom prst="rect">
            <a:avLst/>
          </a:prstGeom>
        </p:spPr>
      </p:pic>
    </p:spTree>
    <p:extLst>
      <p:ext uri="{BB962C8B-B14F-4D97-AF65-F5344CB8AC3E}">
        <p14:creationId xmlns:p14="http://schemas.microsoft.com/office/powerpoint/2010/main" val="220835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9655"/>
          </a:xfrm>
        </p:spPr>
        <p:txBody>
          <a:bodyPr/>
          <a:lstStyle/>
          <a:p>
            <a:r>
              <a:rPr lang="en-US" dirty="0"/>
              <a:t>Online Mode – Snip Snap </a:t>
            </a:r>
            <a:r>
              <a:rPr lang="en-US" dirty="0" err="1"/>
              <a:t>Snorum</a:t>
            </a:r>
            <a:endParaRPr lang="en-US" dirty="0"/>
          </a:p>
        </p:txBody>
      </p:sp>
      <p:sp>
        <p:nvSpPr>
          <p:cNvPr id="3" name="Content Placeholder 2"/>
          <p:cNvSpPr>
            <a:spLocks noGrp="1"/>
          </p:cNvSpPr>
          <p:nvPr>
            <p:ph idx="1"/>
          </p:nvPr>
        </p:nvSpPr>
        <p:spPr>
          <a:xfrm>
            <a:off x="555414" y="1872419"/>
            <a:ext cx="8596668" cy="4275624"/>
          </a:xfrm>
        </p:spPr>
        <p:txBody>
          <a:bodyPr>
            <a:normAutofit/>
          </a:bodyPr>
          <a:lstStyle/>
          <a:p>
            <a:pPr>
              <a:spcBef>
                <a:spcPts val="0"/>
              </a:spcBef>
            </a:pPr>
            <a:r>
              <a:rPr lang="en-US" sz="2400" dirty="0"/>
              <a:t>Snip Snap </a:t>
            </a:r>
            <a:r>
              <a:rPr lang="en-US" sz="2400" dirty="0" err="1"/>
              <a:t>Snorum</a:t>
            </a:r>
            <a:r>
              <a:rPr lang="en-US" sz="2400" dirty="0"/>
              <a:t> did not require as frequent updates.</a:t>
            </a:r>
          </a:p>
          <a:p>
            <a:pPr lvl="1">
              <a:spcBef>
                <a:spcPts val="0"/>
              </a:spcBef>
            </a:pPr>
            <a:r>
              <a:rPr lang="en-US" sz="2200" dirty="0"/>
              <a:t>Only when passing the turn to the other player</a:t>
            </a:r>
          </a:p>
          <a:p>
            <a:pPr lvl="1">
              <a:spcBef>
                <a:spcPts val="0"/>
              </a:spcBef>
            </a:pPr>
            <a:r>
              <a:rPr lang="en-US" sz="2200" dirty="0"/>
              <a:t>This was changed when Animations were added</a:t>
            </a:r>
            <a:endParaRPr lang="en-US" sz="2000" dirty="0"/>
          </a:p>
        </p:txBody>
      </p:sp>
      <p:pic>
        <p:nvPicPr>
          <p:cNvPr id="4" name="Picture 3"/>
          <p:cNvPicPr>
            <a:picLocks noChangeAspect="1"/>
          </p:cNvPicPr>
          <p:nvPr/>
        </p:nvPicPr>
        <p:blipFill>
          <a:blip r:embed="rId2"/>
          <a:stretch>
            <a:fillRect/>
          </a:stretch>
        </p:blipFill>
        <p:spPr>
          <a:xfrm>
            <a:off x="3512236" y="3429000"/>
            <a:ext cx="4699138" cy="2312742"/>
          </a:xfrm>
          <a:prstGeom prst="rect">
            <a:avLst/>
          </a:prstGeom>
        </p:spPr>
      </p:pic>
    </p:spTree>
    <p:extLst>
      <p:ext uri="{BB962C8B-B14F-4D97-AF65-F5344CB8AC3E}">
        <p14:creationId xmlns:p14="http://schemas.microsoft.com/office/powerpoint/2010/main" val="31175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5044635" y="509922"/>
            <a:ext cx="4817823" cy="13208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a:t>Online Mode – Go Fish</a:t>
            </a:r>
          </a:p>
        </p:txBody>
      </p:sp>
      <p:pic>
        <p:nvPicPr>
          <p:cNvPr id="2" name="Picture 1">
            <a:extLst>
              <a:ext uri="{FF2B5EF4-FFF2-40B4-BE49-F238E27FC236}">
                <a16:creationId xmlns:a16="http://schemas.microsoft.com/office/drawing/2014/main" id="{1802D5B5-695B-4CC0-9877-2E6683BFD724}"/>
              </a:ext>
            </a:extLst>
          </p:cNvPr>
          <p:cNvPicPr>
            <a:picLocks noChangeAspect="1"/>
          </p:cNvPicPr>
          <p:nvPr/>
        </p:nvPicPr>
        <p:blipFill>
          <a:blip r:embed="rId2"/>
          <a:stretch>
            <a:fillRect/>
          </a:stretch>
        </p:blipFill>
        <p:spPr>
          <a:xfrm>
            <a:off x="523010" y="1005335"/>
            <a:ext cx="4467538" cy="2345457"/>
          </a:xfrm>
          <a:prstGeom prst="rect">
            <a:avLst/>
          </a:prstGeom>
        </p:spPr>
      </p:pic>
      <p:sp>
        <p:nvSpPr>
          <p:cNvPr id="3" name="Content Placeholder 2"/>
          <p:cNvSpPr>
            <a:spLocks noGrp="1"/>
          </p:cNvSpPr>
          <p:nvPr>
            <p:ph idx="1"/>
          </p:nvPr>
        </p:nvSpPr>
        <p:spPr>
          <a:xfrm>
            <a:off x="5098722" y="1515886"/>
            <a:ext cx="5824533" cy="4919420"/>
          </a:xfrm>
        </p:spPr>
        <p:txBody>
          <a:bodyPr vert="horz" lIns="91440" tIns="45720" rIns="91440" bIns="45720" rtlCol="0">
            <a:noAutofit/>
          </a:bodyPr>
          <a:lstStyle/>
          <a:p>
            <a:pPr>
              <a:lnSpc>
                <a:spcPct val="90000"/>
              </a:lnSpc>
            </a:pPr>
            <a:r>
              <a:rPr lang="en-US" sz="2000" dirty="0"/>
              <a:t>Go Fish required the most work to include an online mode</a:t>
            </a:r>
          </a:p>
          <a:p>
            <a:pPr lvl="1">
              <a:lnSpc>
                <a:spcPct val="90000"/>
              </a:lnSpc>
            </a:pPr>
            <a:r>
              <a:rPr lang="en-US" sz="2000" dirty="0"/>
              <a:t>Included multiple functions and calculations to determine what to do</a:t>
            </a:r>
          </a:p>
          <a:p>
            <a:pPr lvl="1">
              <a:lnSpc>
                <a:spcPct val="90000"/>
              </a:lnSpc>
            </a:pPr>
            <a:r>
              <a:rPr lang="en-US" sz="2000" dirty="0"/>
              <a:t>Issues presented themselves when calling functions of classes</a:t>
            </a:r>
          </a:p>
          <a:p>
            <a:pPr lvl="2">
              <a:lnSpc>
                <a:spcPct val="90000"/>
              </a:lnSpc>
            </a:pPr>
            <a:r>
              <a:rPr lang="en-US" sz="2000" dirty="0"/>
              <a:t>Fixed by calling through server</a:t>
            </a:r>
          </a:p>
          <a:p>
            <a:pPr>
              <a:lnSpc>
                <a:spcPct val="90000"/>
              </a:lnSpc>
            </a:pPr>
            <a:r>
              <a:rPr lang="en-US" sz="2000" dirty="0"/>
              <a:t>Server needed to send correct information to players so that the program on the client side would know which operations to run and when to run them</a:t>
            </a:r>
          </a:p>
          <a:p>
            <a:pPr lvl="1">
              <a:lnSpc>
                <a:spcPct val="90000"/>
              </a:lnSpc>
            </a:pPr>
            <a:r>
              <a:rPr lang="en-US" sz="2000" dirty="0"/>
              <a:t>Ex. When to ask for a card.  If clicking the Go Fish button was necessary</a:t>
            </a:r>
          </a:p>
        </p:txBody>
      </p:sp>
      <p:pic>
        <p:nvPicPr>
          <p:cNvPr id="4" name="Picture 3">
            <a:extLst>
              <a:ext uri="{FF2B5EF4-FFF2-40B4-BE49-F238E27FC236}">
                <a16:creationId xmlns:a16="http://schemas.microsoft.com/office/drawing/2014/main" id="{8EA99850-4283-437C-B1A8-CE320E48578D}"/>
              </a:ext>
            </a:extLst>
          </p:cNvPr>
          <p:cNvPicPr>
            <a:picLocks noChangeAspect="1"/>
          </p:cNvPicPr>
          <p:nvPr/>
        </p:nvPicPr>
        <p:blipFill>
          <a:blip r:embed="rId3"/>
          <a:stretch>
            <a:fillRect/>
          </a:stretch>
        </p:blipFill>
        <p:spPr>
          <a:xfrm>
            <a:off x="577098" y="3439020"/>
            <a:ext cx="4467537" cy="2602341"/>
          </a:xfrm>
          <a:prstGeom prst="rect">
            <a:avLst/>
          </a:prstGeom>
        </p:spPr>
      </p:pic>
    </p:spTree>
    <p:extLst>
      <p:ext uri="{BB962C8B-B14F-4D97-AF65-F5344CB8AC3E}">
        <p14:creationId xmlns:p14="http://schemas.microsoft.com/office/powerpoint/2010/main" val="1011132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a:t>Online mode Problems</a:t>
            </a:r>
          </a:p>
        </p:txBody>
      </p:sp>
      <p:grpSp>
        <p:nvGrpSpPr>
          <p:cNvPr id="26"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A498A284-84D7-4B86-B5C1-201CF15404E4}"/>
              </a:ext>
            </a:extLst>
          </p:cNvPr>
          <p:cNvGraphicFramePr>
            <a:graphicFrameLocks noGrp="1"/>
          </p:cNvGraphicFramePr>
          <p:nvPr>
            <p:ph idx="1"/>
            <p:extLst>
              <p:ext uri="{D42A27DB-BD31-4B8C-83A1-F6EECF244321}">
                <p14:modId xmlns:p14="http://schemas.microsoft.com/office/powerpoint/2010/main" val="228350218"/>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700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2481" y="1382486"/>
            <a:ext cx="3547581" cy="4093028"/>
          </a:xfrm>
        </p:spPr>
        <p:txBody>
          <a:bodyPr anchor="ctr">
            <a:normAutofit/>
          </a:bodyPr>
          <a:lstStyle/>
          <a:p>
            <a:r>
              <a:rPr lang="en-US" sz="4400" dirty="0"/>
              <a:t>Passing Information</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01E8D14-B505-4225-8F7C-69428041A763}"/>
              </a:ext>
            </a:extLst>
          </p:cNvPr>
          <p:cNvGraphicFramePr>
            <a:graphicFrameLocks noGrp="1"/>
          </p:cNvGraphicFramePr>
          <p:nvPr>
            <p:ph idx="1"/>
            <p:extLst>
              <p:ext uri="{D42A27DB-BD31-4B8C-83A1-F6EECF244321}">
                <p14:modId xmlns:p14="http://schemas.microsoft.com/office/powerpoint/2010/main" val="2613790332"/>
              </p:ext>
            </p:extLst>
          </p:nvPr>
        </p:nvGraphicFramePr>
        <p:xfrm>
          <a:off x="4494212" y="944563"/>
          <a:ext cx="7051145"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8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dirty="0" err="1"/>
              <a:t>Heroku</a:t>
            </a:r>
            <a:r>
              <a:rPr lang="en-US" dirty="0"/>
              <a:t> timing out</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197B1CE-ABDB-41D5-89F4-C6097A62AB7E}"/>
              </a:ext>
            </a:extLst>
          </p:cNvPr>
          <p:cNvGraphicFramePr>
            <a:graphicFrameLocks noGrp="1"/>
          </p:cNvGraphicFramePr>
          <p:nvPr>
            <p:ph idx="1"/>
            <p:extLst>
              <p:ext uri="{D42A27DB-BD31-4B8C-83A1-F6EECF244321}">
                <p14:modId xmlns:p14="http://schemas.microsoft.com/office/powerpoint/2010/main" val="40512399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798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0726"/>
          </a:xfrm>
        </p:spPr>
        <p:txBody>
          <a:bodyPr anchor="t">
            <a:normAutofit/>
          </a:bodyPr>
          <a:lstStyle/>
          <a:p>
            <a:r>
              <a:rPr lang="en-US" dirty="0"/>
              <a:t>Implementing a Database</a:t>
            </a:r>
          </a:p>
        </p:txBody>
      </p:sp>
      <p:sp>
        <p:nvSpPr>
          <p:cNvPr id="3" name="Content Placeholder 2"/>
          <p:cNvSpPr>
            <a:spLocks noGrp="1"/>
          </p:cNvSpPr>
          <p:nvPr>
            <p:ph idx="1"/>
          </p:nvPr>
        </p:nvSpPr>
        <p:spPr>
          <a:xfrm>
            <a:off x="301842" y="1855433"/>
            <a:ext cx="5723982" cy="4616388"/>
          </a:xfrm>
        </p:spPr>
        <p:txBody>
          <a:bodyPr>
            <a:normAutofit lnSpcReduction="10000"/>
          </a:bodyPr>
          <a:lstStyle/>
          <a:p>
            <a:pPr>
              <a:lnSpc>
                <a:spcPct val="90000"/>
              </a:lnSpc>
            </a:pPr>
            <a:r>
              <a:rPr lang="en-US" sz="1900" dirty="0"/>
              <a:t>This would be used to store information about user logins and game leaderboards</a:t>
            </a:r>
          </a:p>
          <a:p>
            <a:pPr>
              <a:lnSpc>
                <a:spcPct val="90000"/>
              </a:lnSpc>
            </a:pPr>
            <a:r>
              <a:rPr lang="en-US" sz="1900" dirty="0"/>
              <a:t>User Logins:</a:t>
            </a:r>
          </a:p>
          <a:p>
            <a:pPr lvl="1">
              <a:lnSpc>
                <a:spcPct val="90000"/>
              </a:lnSpc>
            </a:pPr>
            <a:r>
              <a:rPr lang="en-US" sz="1900" dirty="0"/>
              <a:t>Users could create a login with their own screenname and password</a:t>
            </a:r>
          </a:p>
          <a:p>
            <a:pPr lvl="1">
              <a:lnSpc>
                <a:spcPct val="90000"/>
              </a:lnSpc>
            </a:pPr>
            <a:r>
              <a:rPr lang="en-US" sz="1900" dirty="0"/>
              <a:t>You were prevented from using a login already in existence</a:t>
            </a:r>
          </a:p>
          <a:p>
            <a:pPr>
              <a:lnSpc>
                <a:spcPct val="90000"/>
              </a:lnSpc>
            </a:pPr>
            <a:endParaRPr lang="en-US" sz="1900" dirty="0"/>
          </a:p>
          <a:p>
            <a:pPr>
              <a:lnSpc>
                <a:spcPct val="90000"/>
              </a:lnSpc>
            </a:pPr>
            <a:r>
              <a:rPr lang="en-US" sz="1900" dirty="0"/>
              <a:t>Game Leaderboards:</a:t>
            </a:r>
          </a:p>
          <a:p>
            <a:pPr lvl="1">
              <a:lnSpc>
                <a:spcPct val="90000"/>
              </a:lnSpc>
            </a:pPr>
            <a:r>
              <a:rPr lang="en-US" sz="1900" dirty="0"/>
              <a:t>Each game stored a value for their leaderboard</a:t>
            </a:r>
          </a:p>
          <a:p>
            <a:pPr lvl="1">
              <a:lnSpc>
                <a:spcPct val="90000"/>
              </a:lnSpc>
            </a:pPr>
            <a:r>
              <a:rPr lang="en-US" sz="1900" dirty="0"/>
              <a:t>The value in each leaderboard differed for each game</a:t>
            </a:r>
          </a:p>
          <a:p>
            <a:pPr lvl="2">
              <a:lnSpc>
                <a:spcPct val="90000"/>
              </a:lnSpc>
            </a:pPr>
            <a:r>
              <a:rPr lang="en-US" sz="1900" dirty="0"/>
              <a:t>It did not make sense to store the same info for each game</a:t>
            </a:r>
          </a:p>
          <a:p>
            <a:pPr lvl="1">
              <a:lnSpc>
                <a:spcPct val="90000"/>
              </a:lnSpc>
            </a:pPr>
            <a:endParaRPr lang="en-US" sz="1400" dirty="0"/>
          </a:p>
        </p:txBody>
      </p:sp>
      <p:pic>
        <p:nvPicPr>
          <p:cNvPr id="5" name="Picture 4"/>
          <p:cNvPicPr/>
          <p:nvPr/>
        </p:nvPicPr>
        <p:blipFill>
          <a:blip r:embed="rId2"/>
          <a:stretch>
            <a:fillRect/>
          </a:stretch>
        </p:blipFill>
        <p:spPr>
          <a:xfrm>
            <a:off x="6025824" y="2443416"/>
            <a:ext cx="4204989" cy="2110804"/>
          </a:xfrm>
          <a:prstGeom prst="rect">
            <a:avLst/>
          </a:prstGeom>
        </p:spPr>
      </p:pic>
    </p:spTree>
    <p:extLst>
      <p:ext uri="{BB962C8B-B14F-4D97-AF65-F5344CB8AC3E}">
        <p14:creationId xmlns:p14="http://schemas.microsoft.com/office/powerpoint/2010/main" val="230949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8" name="Isosceles Triangle 5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673754" y="643467"/>
            <a:ext cx="4203045" cy="1375608"/>
          </a:xfrm>
        </p:spPr>
        <p:txBody>
          <a:bodyPr anchor="ctr">
            <a:normAutofit/>
          </a:bodyPr>
          <a:lstStyle/>
          <a:p>
            <a:r>
              <a:rPr lang="en-US">
                <a:solidFill>
                  <a:schemeClr val="bg1"/>
                </a:solidFill>
              </a:rPr>
              <a:t>My inspiration…</a:t>
            </a:r>
          </a:p>
        </p:txBody>
      </p:sp>
      <p:sp>
        <p:nvSpPr>
          <p:cNvPr id="3" name="Content Placeholder 2"/>
          <p:cNvSpPr>
            <a:spLocks noGrp="1"/>
          </p:cNvSpPr>
          <p:nvPr>
            <p:ph idx="1"/>
          </p:nvPr>
        </p:nvSpPr>
        <p:spPr>
          <a:xfrm>
            <a:off x="673754" y="2160590"/>
            <a:ext cx="3973943" cy="3440110"/>
          </a:xfrm>
        </p:spPr>
        <p:txBody>
          <a:bodyPr>
            <a:normAutofit/>
          </a:bodyPr>
          <a:lstStyle/>
          <a:p>
            <a:r>
              <a:rPr lang="en-US">
                <a:solidFill>
                  <a:schemeClr val="bg1"/>
                </a:solidFill>
              </a:rPr>
              <a:t>My grandfather got me interested in card games when I was younger</a:t>
            </a:r>
          </a:p>
          <a:p>
            <a:r>
              <a:rPr lang="en-US">
                <a:solidFill>
                  <a:schemeClr val="bg1"/>
                </a:solidFill>
              </a:rPr>
              <a:t>Later on, I enjoyed playing computer/video games</a:t>
            </a:r>
          </a:p>
          <a:p>
            <a:r>
              <a:rPr lang="en-US">
                <a:solidFill>
                  <a:schemeClr val="bg1"/>
                </a:solidFill>
              </a:rPr>
              <a:t>When a class project involved me creating a Crazy Eights game, the opportunity presented itself to put the two together and create a Website full of card games.</a:t>
            </a:r>
          </a:p>
        </p:txBody>
      </p:sp>
      <p:pic>
        <p:nvPicPr>
          <p:cNvPr id="4" name="Picture 3"/>
          <p:cNvPicPr>
            <a:picLocks noChangeAspect="1"/>
          </p:cNvPicPr>
          <p:nvPr/>
        </p:nvPicPr>
        <p:blipFill rotWithShape="1">
          <a:blip r:embed="rId3"/>
          <a:srcRect r="1235" b="2"/>
          <a:stretch/>
        </p:blipFill>
        <p:spPr>
          <a:xfrm>
            <a:off x="6095999" y="948907"/>
            <a:ext cx="5436679" cy="4706390"/>
          </a:xfrm>
          <a:prstGeom prst="rect">
            <a:avLst/>
          </a:prstGeom>
        </p:spPr>
      </p:pic>
      <p:sp>
        <p:nvSpPr>
          <p:cNvPr id="60" name="Isosceles Triangle 5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787039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Uploading to Databases</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5976417" y="609601"/>
            <a:ext cx="5650963" cy="5175624"/>
          </a:xfrm>
        </p:spPr>
        <p:txBody>
          <a:bodyPr anchor="ctr">
            <a:normAutofit/>
          </a:bodyPr>
          <a:lstStyle/>
          <a:p>
            <a:r>
              <a:rPr lang="en-US" sz="2400" dirty="0">
                <a:solidFill>
                  <a:srgbClr val="FFFFFF"/>
                </a:solidFill>
              </a:rPr>
              <a:t>Each offline game needed a way to upload information to the database</a:t>
            </a:r>
          </a:p>
          <a:p>
            <a:pPr lvl="1"/>
            <a:r>
              <a:rPr lang="en-US" sz="2400" dirty="0">
                <a:solidFill>
                  <a:srgbClr val="FFFFFF"/>
                </a:solidFill>
              </a:rPr>
              <a:t>Each presenter setup to use main Web socket connection</a:t>
            </a:r>
          </a:p>
          <a:p>
            <a:pPr lvl="1"/>
            <a:r>
              <a:rPr lang="en-US" sz="2400" dirty="0">
                <a:solidFill>
                  <a:srgbClr val="FFFFFF"/>
                </a:solidFill>
              </a:rPr>
              <a:t>Upon winning, information was sent to the server</a:t>
            </a:r>
          </a:p>
          <a:p>
            <a:endParaRPr lang="en-US" sz="2400" dirty="0">
              <a:solidFill>
                <a:srgbClr val="FFFFFF"/>
              </a:solidFill>
            </a:endParaRPr>
          </a:p>
          <a:p>
            <a:r>
              <a:rPr lang="en-US" sz="2400" dirty="0">
                <a:solidFill>
                  <a:srgbClr val="FFFFFF"/>
                </a:solidFill>
              </a:rPr>
              <a:t>When receiving information for a database, the server would call the correct function to upload to the correct information into the correct database.</a:t>
            </a:r>
          </a:p>
        </p:txBody>
      </p:sp>
    </p:spTree>
    <p:extLst>
      <p:ext uri="{BB962C8B-B14F-4D97-AF65-F5344CB8AC3E}">
        <p14:creationId xmlns:p14="http://schemas.microsoft.com/office/powerpoint/2010/main" val="209169300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2938468" cy="5431762"/>
          </a:xfrm>
        </p:spPr>
        <p:txBody>
          <a:bodyPr anchor="ctr">
            <a:normAutofit/>
          </a:bodyPr>
          <a:lstStyle/>
          <a:p>
            <a:r>
              <a:rPr lang="en-US" dirty="0"/>
              <a:t>Animations</a:t>
            </a:r>
          </a:p>
        </p:txBody>
      </p:sp>
      <p:sp>
        <p:nvSpPr>
          <p:cNvPr id="3" name="Content Placeholder 2"/>
          <p:cNvSpPr>
            <a:spLocks noGrp="1"/>
          </p:cNvSpPr>
          <p:nvPr>
            <p:ph idx="1"/>
          </p:nvPr>
        </p:nvSpPr>
        <p:spPr>
          <a:xfrm>
            <a:off x="3444536" y="609601"/>
            <a:ext cx="6622490" cy="3616169"/>
          </a:xfrm>
        </p:spPr>
        <p:txBody>
          <a:bodyPr>
            <a:noAutofit/>
          </a:bodyPr>
          <a:lstStyle/>
          <a:p>
            <a:pPr>
              <a:lnSpc>
                <a:spcPct val="90000"/>
              </a:lnSpc>
            </a:pPr>
            <a:r>
              <a:rPr lang="en-US" sz="2000" dirty="0"/>
              <a:t>Next was to find a way to animate card movement</a:t>
            </a:r>
          </a:p>
          <a:p>
            <a:pPr>
              <a:lnSpc>
                <a:spcPct val="90000"/>
              </a:lnSpc>
            </a:pPr>
            <a:r>
              <a:rPr lang="en-US" sz="2000" dirty="0"/>
              <a:t>I wrote a series of functions that would add a card off-screen and recursively move it into place</a:t>
            </a:r>
          </a:p>
          <a:p>
            <a:pPr lvl="1">
              <a:lnSpc>
                <a:spcPct val="90000"/>
              </a:lnSpc>
            </a:pPr>
            <a:r>
              <a:rPr lang="en-US" sz="2000" dirty="0"/>
              <a:t>Picture shows main recursive function</a:t>
            </a:r>
          </a:p>
          <a:p>
            <a:pPr>
              <a:lnSpc>
                <a:spcPct val="90000"/>
              </a:lnSpc>
            </a:pPr>
            <a:r>
              <a:rPr lang="en-US" sz="2000" dirty="0"/>
              <a:t>Instead of redisplaying the hand’s again, I would add a new card off-screen in the appropriate </a:t>
            </a:r>
            <a:r>
              <a:rPr lang="en-US" sz="2000" dirty="0" err="1"/>
              <a:t>Div</a:t>
            </a:r>
            <a:r>
              <a:rPr lang="en-US" sz="2000" dirty="0"/>
              <a:t> container.</a:t>
            </a:r>
          </a:p>
          <a:p>
            <a:pPr lvl="1">
              <a:lnSpc>
                <a:spcPct val="90000"/>
              </a:lnSpc>
            </a:pPr>
            <a:r>
              <a:rPr lang="en-US" sz="2000" dirty="0"/>
              <a:t>This allowed me to only redisplay a player’s hand only when necessary.</a:t>
            </a:r>
          </a:p>
          <a:p>
            <a:pPr>
              <a:lnSpc>
                <a:spcPct val="90000"/>
              </a:lnSpc>
            </a:pPr>
            <a:r>
              <a:rPr lang="en-US" sz="2000" dirty="0"/>
              <a:t>Animations allowed for the separate viewing of the computer’s turn from the player’s when it was applicable.</a:t>
            </a:r>
          </a:p>
        </p:txBody>
      </p:sp>
      <p:pic>
        <p:nvPicPr>
          <p:cNvPr id="4" name="Picture 3"/>
          <p:cNvPicPr>
            <a:picLocks noChangeAspect="1"/>
          </p:cNvPicPr>
          <p:nvPr/>
        </p:nvPicPr>
        <p:blipFill>
          <a:blip r:embed="rId2"/>
          <a:stretch>
            <a:fillRect/>
          </a:stretch>
        </p:blipFill>
        <p:spPr>
          <a:xfrm>
            <a:off x="2848446" y="4225770"/>
            <a:ext cx="6422555" cy="2282637"/>
          </a:xfrm>
          <a:prstGeom prst="rect">
            <a:avLst/>
          </a:prstGeom>
        </p:spPr>
      </p:pic>
    </p:spTree>
    <p:extLst>
      <p:ext uri="{BB962C8B-B14F-4D97-AF65-F5344CB8AC3E}">
        <p14:creationId xmlns:p14="http://schemas.microsoft.com/office/powerpoint/2010/main" val="293517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34" name="Rectangle 3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Isosceles Triangle 4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Animations-Crazy Eights</a:t>
            </a:r>
          </a:p>
        </p:txBody>
      </p:sp>
      <p:sp>
        <p:nvSpPr>
          <p:cNvPr id="50" name="Freeform: Shape 49">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Content Placeholder 2"/>
          <p:cNvSpPr>
            <a:spLocks noGrp="1"/>
          </p:cNvSpPr>
          <p:nvPr>
            <p:ph idx="1"/>
          </p:nvPr>
        </p:nvSpPr>
        <p:spPr>
          <a:xfrm>
            <a:off x="6116084" y="609601"/>
            <a:ext cx="5511296" cy="5175624"/>
          </a:xfrm>
        </p:spPr>
        <p:txBody>
          <a:bodyPr anchor="ctr">
            <a:noAutofit/>
          </a:bodyPr>
          <a:lstStyle/>
          <a:p>
            <a:r>
              <a:rPr lang="en-US" sz="2000" dirty="0">
                <a:solidFill>
                  <a:srgbClr val="FFFFFF"/>
                </a:solidFill>
              </a:rPr>
              <a:t>The only necessary move was to move a card onscreen.</a:t>
            </a:r>
          </a:p>
          <a:p>
            <a:endParaRPr lang="en-US" sz="2000" dirty="0">
              <a:solidFill>
                <a:srgbClr val="FFFFFF"/>
              </a:solidFill>
            </a:endParaRPr>
          </a:p>
          <a:p>
            <a:r>
              <a:rPr lang="en-US" sz="2000" dirty="0">
                <a:solidFill>
                  <a:srgbClr val="FFFFFF"/>
                </a:solidFill>
              </a:rPr>
              <a:t>When a card was added to a player’s hand, it was first positioned off-screen and then moved into place</a:t>
            </a:r>
          </a:p>
          <a:p>
            <a:pPr lvl="1"/>
            <a:r>
              <a:rPr lang="en-US" sz="2000" dirty="0">
                <a:solidFill>
                  <a:srgbClr val="FFFFFF"/>
                </a:solidFill>
              </a:rPr>
              <a:t>Number of cards in hand was used to determine where to stop</a:t>
            </a:r>
          </a:p>
          <a:p>
            <a:endParaRPr lang="en-US" sz="2000" dirty="0">
              <a:solidFill>
                <a:srgbClr val="FFFFFF"/>
              </a:solidFill>
            </a:endParaRPr>
          </a:p>
          <a:p>
            <a:r>
              <a:rPr lang="en-US" sz="2000" dirty="0">
                <a:solidFill>
                  <a:srgbClr val="FFFFFF"/>
                </a:solidFill>
              </a:rPr>
              <a:t>The pile’s display function was restructured so that the card would first be positioned off-screen, before being moved onscreen.</a:t>
            </a:r>
          </a:p>
          <a:p>
            <a:pPr lvl="1"/>
            <a:r>
              <a:rPr lang="en-US" sz="2000" dirty="0">
                <a:solidFill>
                  <a:srgbClr val="FFFFFF"/>
                </a:solidFill>
              </a:rPr>
              <a:t>A delay between the computer’s and player’s turns was added so that there would be a clear animation for both</a:t>
            </a:r>
          </a:p>
        </p:txBody>
      </p:sp>
    </p:spTree>
    <p:extLst>
      <p:ext uri="{BB962C8B-B14F-4D97-AF65-F5344CB8AC3E}">
        <p14:creationId xmlns:p14="http://schemas.microsoft.com/office/powerpoint/2010/main" val="2740613777"/>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950" y="1179151"/>
            <a:ext cx="3300646" cy="4463889"/>
          </a:xfrm>
        </p:spPr>
        <p:txBody>
          <a:bodyPr anchor="ctr">
            <a:normAutofit/>
          </a:bodyPr>
          <a:lstStyle/>
          <a:p>
            <a:r>
              <a:rPr lang="en-US" dirty="0"/>
              <a:t>Animations – Snip Snap </a:t>
            </a:r>
            <a:r>
              <a:rPr lang="en-US" dirty="0" err="1"/>
              <a:t>Snorum</a:t>
            </a:r>
            <a:endParaRPr lang="en-US" dirty="0"/>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8918" y="1109145"/>
            <a:ext cx="6341016" cy="4603900"/>
          </a:xfrm>
        </p:spPr>
        <p:txBody>
          <a:bodyPr anchor="ctr">
            <a:normAutofit/>
          </a:bodyPr>
          <a:lstStyle/>
          <a:p>
            <a:r>
              <a:rPr lang="en-US" sz="2400" dirty="0"/>
              <a:t>There would be an animation when a card was added to the pile.</a:t>
            </a:r>
          </a:p>
          <a:p>
            <a:endParaRPr lang="en-US" sz="2400" dirty="0"/>
          </a:p>
          <a:p>
            <a:r>
              <a:rPr lang="en-US" sz="2400" dirty="0"/>
              <a:t>The computer’s coding was modified so that the player could see each card the computer played.</a:t>
            </a:r>
          </a:p>
          <a:p>
            <a:endParaRPr lang="en-US" sz="2400" dirty="0"/>
          </a:p>
          <a:p>
            <a:r>
              <a:rPr lang="en-US" sz="2400" dirty="0"/>
              <a:t>The player would then be modified when it was there turn again</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52595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normAutofit/>
          </a:bodyPr>
          <a:lstStyle/>
          <a:p>
            <a:r>
              <a:rPr lang="en-US" dirty="0"/>
              <a:t>Animations – Blackjack, War</a:t>
            </a:r>
          </a:p>
        </p:txBody>
      </p:sp>
      <p:graphicFrame>
        <p:nvGraphicFramePr>
          <p:cNvPr id="5" name="Content Placeholder 2">
            <a:extLst>
              <a:ext uri="{FF2B5EF4-FFF2-40B4-BE49-F238E27FC236}">
                <a16:creationId xmlns:a16="http://schemas.microsoft.com/office/drawing/2014/main" id="{77FC5EEE-A3DD-4057-AB6A-29F0ABEC78BE}"/>
              </a:ext>
            </a:extLst>
          </p:cNvPr>
          <p:cNvGraphicFramePr>
            <a:graphicFrameLocks noGrp="1"/>
          </p:cNvGraphicFramePr>
          <p:nvPr>
            <p:ph idx="1"/>
            <p:extLst>
              <p:ext uri="{D42A27DB-BD31-4B8C-83A1-F6EECF244321}">
                <p14:modId xmlns:p14="http://schemas.microsoft.com/office/powerpoint/2010/main" val="194878500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97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a:t>Animations - Matching</a:t>
            </a:r>
          </a:p>
        </p:txBody>
      </p:sp>
      <p:sp>
        <p:nvSpPr>
          <p:cNvPr id="3" name="Content Placeholder 2"/>
          <p:cNvSpPr>
            <a:spLocks noGrp="1"/>
          </p:cNvSpPr>
          <p:nvPr>
            <p:ph idx="1"/>
          </p:nvPr>
        </p:nvSpPr>
        <p:spPr>
          <a:xfrm>
            <a:off x="4472784" y="816638"/>
            <a:ext cx="5861652" cy="5224724"/>
          </a:xfrm>
        </p:spPr>
        <p:txBody>
          <a:bodyPr anchor="ctr">
            <a:normAutofit/>
          </a:bodyPr>
          <a:lstStyle/>
          <a:p>
            <a:r>
              <a:rPr lang="en-US" sz="2400" dirty="0"/>
              <a:t>The code in matching allowed for animations to occur</a:t>
            </a:r>
          </a:p>
          <a:p>
            <a:endParaRPr lang="en-US" sz="2400" dirty="0"/>
          </a:p>
          <a:p>
            <a:r>
              <a:rPr lang="en-US" sz="2400" dirty="0"/>
              <a:t>When clicking on a card it would actually flip over.</a:t>
            </a:r>
          </a:p>
        </p:txBody>
      </p:sp>
    </p:spTree>
    <p:extLst>
      <p:ext uri="{BB962C8B-B14F-4D97-AF65-F5344CB8AC3E}">
        <p14:creationId xmlns:p14="http://schemas.microsoft.com/office/powerpoint/2010/main" val="151824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77334" y="609600"/>
            <a:ext cx="3843375" cy="5175624"/>
          </a:xfrm>
        </p:spPr>
        <p:txBody>
          <a:bodyPr anchor="ctr">
            <a:normAutofit/>
          </a:bodyPr>
          <a:lstStyle/>
          <a:p>
            <a:r>
              <a:rPr lang="en-US">
                <a:solidFill>
                  <a:schemeClr val="tx1">
                    <a:lumMod val="85000"/>
                    <a:lumOff val="15000"/>
                  </a:schemeClr>
                </a:solidFill>
              </a:rPr>
              <a:t>Animations – Spider Solitare</a:t>
            </a:r>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116084" y="609601"/>
            <a:ext cx="5511296" cy="5175624"/>
          </a:xfrm>
        </p:spPr>
        <p:txBody>
          <a:bodyPr anchor="ctr">
            <a:normAutofit/>
          </a:bodyPr>
          <a:lstStyle/>
          <a:p>
            <a:r>
              <a:rPr lang="en-US" sz="2400" dirty="0">
                <a:solidFill>
                  <a:srgbClr val="FFFFFF"/>
                </a:solidFill>
              </a:rPr>
              <a:t>There were two animations I planned to add</a:t>
            </a:r>
          </a:p>
          <a:p>
            <a:pPr lvl="1"/>
            <a:r>
              <a:rPr lang="en-US" sz="2400" dirty="0">
                <a:solidFill>
                  <a:srgbClr val="FFFFFF"/>
                </a:solidFill>
              </a:rPr>
              <a:t>Cards dropping into correct row</a:t>
            </a:r>
          </a:p>
          <a:p>
            <a:pPr lvl="1"/>
            <a:r>
              <a:rPr lang="en-US" sz="2400" dirty="0">
                <a:solidFill>
                  <a:srgbClr val="FFFFFF"/>
                </a:solidFill>
              </a:rPr>
              <a:t>Cards rising up out of row to be moved from</a:t>
            </a:r>
          </a:p>
          <a:p>
            <a:endParaRPr lang="en-US" sz="2400" dirty="0">
              <a:solidFill>
                <a:srgbClr val="FFFFFF"/>
              </a:solidFill>
            </a:endParaRPr>
          </a:p>
          <a:p>
            <a:r>
              <a:rPr lang="en-US" sz="2400" dirty="0">
                <a:solidFill>
                  <a:srgbClr val="FFFFFF"/>
                </a:solidFill>
              </a:rPr>
              <a:t>Due to time constraints, I decided to cut the removal animation in favor of just removing the card.</a:t>
            </a:r>
          </a:p>
        </p:txBody>
      </p:sp>
    </p:spTree>
    <p:extLst>
      <p:ext uri="{BB962C8B-B14F-4D97-AF65-F5344CB8AC3E}">
        <p14:creationId xmlns:p14="http://schemas.microsoft.com/office/powerpoint/2010/main" val="438788284"/>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dirty="0"/>
              <a:t>Animations – Go Fish</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BEBF9F7-9F98-4CC4-BA18-B02BD6026450}"/>
              </a:ext>
            </a:extLst>
          </p:cNvPr>
          <p:cNvGraphicFramePr>
            <a:graphicFrameLocks noGrp="1"/>
          </p:cNvGraphicFramePr>
          <p:nvPr>
            <p:ph idx="1"/>
            <p:extLst>
              <p:ext uri="{D42A27DB-BD31-4B8C-83A1-F6EECF244321}">
                <p14:modId xmlns:p14="http://schemas.microsoft.com/office/powerpoint/2010/main" val="348038398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1252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6933" y="609600"/>
            <a:ext cx="10197494" cy="1099457"/>
          </a:xfrm>
        </p:spPr>
        <p:txBody>
          <a:bodyPr>
            <a:normAutofit/>
          </a:bodyPr>
          <a:lstStyle/>
          <a:p>
            <a:r>
              <a:rPr lang="en-US" dirty="0"/>
              <a:t>Animations – Online games</a:t>
            </a:r>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4F8D4775-3683-4657-A49E-7C32FCB34D56}"/>
              </a:ext>
            </a:extLst>
          </p:cNvPr>
          <p:cNvGraphicFramePr>
            <a:graphicFrameLocks noGrp="1"/>
          </p:cNvGraphicFramePr>
          <p:nvPr>
            <p:ph idx="1"/>
            <p:extLst>
              <p:ext uri="{D42A27DB-BD31-4B8C-83A1-F6EECF244321}">
                <p14:modId xmlns:p14="http://schemas.microsoft.com/office/powerpoint/2010/main" val="38583623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1595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17A26-878C-43B8-8194-9A2C4609EE71}"/>
              </a:ext>
            </a:extLst>
          </p:cNvPr>
          <p:cNvSpPr>
            <a:spLocks noGrp="1"/>
          </p:cNvSpPr>
          <p:nvPr>
            <p:ph type="title"/>
          </p:nvPr>
        </p:nvSpPr>
        <p:spPr>
          <a:xfrm>
            <a:off x="1043950" y="1179151"/>
            <a:ext cx="3300646" cy="4463889"/>
          </a:xfrm>
        </p:spPr>
        <p:txBody>
          <a:bodyPr anchor="ctr">
            <a:normAutofit/>
          </a:bodyPr>
          <a:lstStyle/>
          <a:p>
            <a:r>
              <a:rPr lang="en-US" dirty="0"/>
              <a:t>Special Thanks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9B73ED-CD39-47A3-BB38-FD29B8345678}"/>
              </a:ext>
            </a:extLst>
          </p:cNvPr>
          <p:cNvSpPr>
            <a:spLocks noGrp="1"/>
          </p:cNvSpPr>
          <p:nvPr>
            <p:ph idx="1"/>
          </p:nvPr>
        </p:nvSpPr>
        <p:spPr>
          <a:xfrm>
            <a:off x="4978918" y="1109145"/>
            <a:ext cx="6341016" cy="4603900"/>
          </a:xfrm>
        </p:spPr>
        <p:txBody>
          <a:bodyPr anchor="ctr">
            <a:normAutofit/>
          </a:bodyPr>
          <a:lstStyle/>
          <a:p>
            <a:r>
              <a:rPr lang="en-US" sz="2000" dirty="0"/>
              <a:t>Special thanks to:</a:t>
            </a:r>
          </a:p>
          <a:p>
            <a:pPr lvl="1"/>
            <a:r>
              <a:rPr lang="en-US" sz="2000" dirty="0"/>
              <a:t>Dr. Jackson for taking the time to be my mentor with my senior class project</a:t>
            </a:r>
          </a:p>
          <a:p>
            <a:pPr lvl="1"/>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5313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69971"/>
            <a:ext cx="8596668" cy="613100"/>
          </a:xfrm>
        </p:spPr>
        <p:txBody>
          <a:bodyPr>
            <a:normAutofit fontScale="90000"/>
          </a:bodyPr>
          <a:lstStyle/>
          <a:p>
            <a:r>
              <a:rPr lang="en-US" b="1" u="sng" dirty="0"/>
              <a:t>Aesthetics and Functionality</a:t>
            </a:r>
            <a:endParaRPr lang="en-US" dirty="0"/>
          </a:p>
        </p:txBody>
      </p:sp>
      <p:sp>
        <p:nvSpPr>
          <p:cNvPr id="3" name="Content Placeholder 2"/>
          <p:cNvSpPr>
            <a:spLocks noGrp="1"/>
          </p:cNvSpPr>
          <p:nvPr>
            <p:ph idx="1"/>
          </p:nvPr>
        </p:nvSpPr>
        <p:spPr>
          <a:xfrm>
            <a:off x="829734" y="1453488"/>
            <a:ext cx="8444268" cy="4186822"/>
          </a:xfrm>
        </p:spPr>
        <p:txBody>
          <a:bodyPr>
            <a:noAutofit/>
          </a:bodyPr>
          <a:lstStyle/>
          <a:p>
            <a:r>
              <a:rPr lang="en-US" sz="2400" dirty="0">
                <a:solidFill>
                  <a:schemeClr val="accent2">
                    <a:lumMod val="50000"/>
                  </a:schemeClr>
                </a:solidFill>
              </a:rPr>
              <a:t>I used HTML, CSS, </a:t>
            </a:r>
            <a:r>
              <a:rPr lang="en-US" sz="2400" dirty="0" err="1">
                <a:solidFill>
                  <a:schemeClr val="accent2">
                    <a:lumMod val="50000"/>
                  </a:schemeClr>
                </a:solidFill>
              </a:rPr>
              <a:t>Javascript</a:t>
            </a:r>
            <a:r>
              <a:rPr lang="en-US" sz="2400" dirty="0">
                <a:solidFill>
                  <a:schemeClr val="accent2">
                    <a:lumMod val="50000"/>
                  </a:schemeClr>
                </a:solidFill>
              </a:rPr>
              <a:t>, Node.js, GIT, </a:t>
            </a:r>
            <a:r>
              <a:rPr lang="en-US" sz="2400" dirty="0" err="1">
                <a:solidFill>
                  <a:schemeClr val="accent2">
                    <a:lumMod val="50000"/>
                  </a:schemeClr>
                </a:solidFill>
              </a:rPr>
              <a:t>mLab</a:t>
            </a:r>
            <a:r>
              <a:rPr lang="en-US" sz="2400" dirty="0">
                <a:solidFill>
                  <a:schemeClr val="accent2">
                    <a:lumMod val="50000"/>
                  </a:schemeClr>
                </a:solidFill>
              </a:rPr>
              <a:t>, and </a:t>
            </a:r>
            <a:r>
              <a:rPr lang="en-US" sz="2400" dirty="0" err="1">
                <a:solidFill>
                  <a:schemeClr val="accent2">
                    <a:lumMod val="50000"/>
                  </a:schemeClr>
                </a:solidFill>
              </a:rPr>
              <a:t>Heroku</a:t>
            </a:r>
            <a:endParaRPr lang="en-US" sz="400" dirty="0">
              <a:solidFill>
                <a:schemeClr val="accent2">
                  <a:lumMod val="50000"/>
                </a:schemeClr>
              </a:solidFill>
            </a:endParaRPr>
          </a:p>
          <a:p>
            <a:r>
              <a:rPr lang="en-US" sz="2400" dirty="0"/>
              <a:t>In this project I included:</a:t>
            </a:r>
          </a:p>
          <a:p>
            <a:pPr lvl="1"/>
            <a:r>
              <a:rPr lang="en-US" sz="2400" dirty="0"/>
              <a:t>multiple games, graphics, and animation</a:t>
            </a:r>
          </a:p>
          <a:p>
            <a:pPr lvl="1"/>
            <a:endParaRPr lang="en-US" sz="2400" dirty="0"/>
          </a:p>
          <a:p>
            <a:pPr lvl="1"/>
            <a:endParaRPr lang="en-US" sz="2400" dirty="0"/>
          </a:p>
          <a:p>
            <a:pPr lvl="1"/>
            <a:r>
              <a:rPr lang="en-US" sz="2400" dirty="0"/>
              <a:t>a database to record users names, passwords, and scores.</a:t>
            </a:r>
          </a:p>
        </p:txBody>
      </p:sp>
      <p:pic>
        <p:nvPicPr>
          <p:cNvPr id="4" name="Picture 3"/>
          <p:cNvPicPr/>
          <p:nvPr/>
        </p:nvPicPr>
        <p:blipFill>
          <a:blip r:embed="rId2"/>
          <a:stretch>
            <a:fillRect/>
          </a:stretch>
        </p:blipFill>
        <p:spPr>
          <a:xfrm>
            <a:off x="1808605" y="4472398"/>
            <a:ext cx="6486526" cy="673768"/>
          </a:xfrm>
          <a:prstGeom prst="rect">
            <a:avLst/>
          </a:prstGeom>
        </p:spPr>
      </p:pic>
      <p:pic>
        <p:nvPicPr>
          <p:cNvPr id="7" name="Picture 6"/>
          <p:cNvPicPr/>
          <p:nvPr/>
        </p:nvPicPr>
        <p:blipFill>
          <a:blip r:embed="rId3"/>
          <a:stretch>
            <a:fillRect/>
          </a:stretch>
        </p:blipFill>
        <p:spPr>
          <a:xfrm>
            <a:off x="1732405" y="2946948"/>
            <a:ext cx="8059988" cy="673768"/>
          </a:xfrm>
          <a:prstGeom prst="rect">
            <a:avLst/>
          </a:prstGeom>
        </p:spPr>
      </p:pic>
    </p:spTree>
    <p:extLst>
      <p:ext uri="{BB962C8B-B14F-4D97-AF65-F5344CB8AC3E}">
        <p14:creationId xmlns:p14="http://schemas.microsoft.com/office/powerpoint/2010/main" val="101015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dirty="0"/>
              <a:t>Let’s visit the site now</a:t>
            </a:r>
          </a:p>
        </p:txBody>
      </p:sp>
      <p:sp>
        <p:nvSpPr>
          <p:cNvPr id="3" name="Content Placeholder 2"/>
          <p:cNvSpPr>
            <a:spLocks noGrp="1"/>
          </p:cNvSpPr>
          <p:nvPr>
            <p:ph idx="1"/>
          </p:nvPr>
        </p:nvSpPr>
        <p:spPr>
          <a:xfrm>
            <a:off x="223975" y="2021946"/>
            <a:ext cx="10071179" cy="3880773"/>
          </a:xfrm>
        </p:spPr>
        <p:txBody>
          <a:bodyPr>
            <a:normAutofit/>
          </a:bodyPr>
          <a:lstStyle/>
          <a:p>
            <a:r>
              <a:rPr lang="en-US" sz="3200" dirty="0">
                <a:hlinkClick r:id="rId2"/>
              </a:rPr>
              <a:t>http://cardgames-seniorproject-node.herokuapp.com/</a:t>
            </a:r>
            <a:endParaRPr lang="en-US" sz="3200" dirty="0"/>
          </a:p>
          <a:p>
            <a:endParaRPr lang="en-US" dirty="0"/>
          </a:p>
        </p:txBody>
      </p:sp>
    </p:spTree>
    <p:extLst>
      <p:ext uri="{BB962C8B-B14F-4D97-AF65-F5344CB8AC3E}">
        <p14:creationId xmlns:p14="http://schemas.microsoft.com/office/powerpoint/2010/main" val="52851659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9700"/>
            <a:ext cx="8596668" cy="734094"/>
          </a:xfrm>
        </p:spPr>
        <p:txBody>
          <a:bodyPr/>
          <a:lstStyle/>
          <a:p>
            <a:r>
              <a:rPr lang="en-US" dirty="0"/>
              <a:t>Layout and Design</a:t>
            </a:r>
          </a:p>
        </p:txBody>
      </p:sp>
      <p:sp>
        <p:nvSpPr>
          <p:cNvPr id="3" name="Content Placeholder 2"/>
          <p:cNvSpPr>
            <a:spLocks noGrp="1"/>
          </p:cNvSpPr>
          <p:nvPr>
            <p:ph idx="1"/>
          </p:nvPr>
        </p:nvSpPr>
        <p:spPr>
          <a:xfrm>
            <a:off x="677334" y="1625600"/>
            <a:ext cx="9442026" cy="4582696"/>
          </a:xfrm>
        </p:spPr>
        <p:txBody>
          <a:bodyPr/>
          <a:lstStyle/>
          <a:p>
            <a:r>
              <a:rPr lang="en-US" sz="2400" dirty="0"/>
              <a:t>I started with Crazy Eights since I had code started from a previous project.</a:t>
            </a:r>
          </a:p>
          <a:p>
            <a:r>
              <a:rPr lang="en-US" sz="2400" dirty="0"/>
              <a:t>Using that as the foundation, I added Blackjack, Go Fish, War, Spider Solitaire, and Matching games. </a:t>
            </a:r>
          </a:p>
          <a:p>
            <a:r>
              <a:rPr lang="en-US" sz="2400" dirty="0"/>
              <a:t>I chose Snip Snap </a:t>
            </a:r>
            <a:r>
              <a:rPr lang="en-US" sz="2400" dirty="0" err="1"/>
              <a:t>Snorum</a:t>
            </a:r>
            <a:r>
              <a:rPr lang="en-US" sz="2400" dirty="0"/>
              <a:t> because it peaked my interest</a:t>
            </a:r>
          </a:p>
          <a:p>
            <a:pPr marL="0" indent="0">
              <a:buNone/>
            </a:pPr>
            <a:r>
              <a:rPr lang="en-US" dirty="0"/>
              <a:t>  </a:t>
            </a:r>
          </a:p>
          <a:p>
            <a:endParaRPr lang="en-US" dirty="0">
              <a:solidFill>
                <a:schemeClr val="accent2">
                  <a:lumMod val="50000"/>
                </a:schemeClr>
              </a:solidFill>
            </a:endParaRPr>
          </a:p>
          <a:p>
            <a:endParaRPr lang="en-US" dirty="0"/>
          </a:p>
        </p:txBody>
      </p:sp>
      <p:pic>
        <p:nvPicPr>
          <p:cNvPr id="5" name="Picture 4"/>
          <p:cNvPicPr>
            <a:picLocks noChangeAspect="1"/>
          </p:cNvPicPr>
          <p:nvPr/>
        </p:nvPicPr>
        <p:blipFill>
          <a:blip r:embed="rId2"/>
          <a:stretch>
            <a:fillRect/>
          </a:stretch>
        </p:blipFill>
        <p:spPr>
          <a:xfrm>
            <a:off x="677334" y="4266148"/>
            <a:ext cx="10372351" cy="1942148"/>
          </a:xfrm>
          <a:prstGeom prst="rect">
            <a:avLst/>
          </a:prstGeom>
        </p:spPr>
      </p:pic>
    </p:spTree>
    <p:extLst>
      <p:ext uri="{BB962C8B-B14F-4D97-AF65-F5344CB8AC3E}">
        <p14:creationId xmlns:p14="http://schemas.microsoft.com/office/powerpoint/2010/main" val="199188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2277" y="650644"/>
            <a:ext cx="3147527" cy="5431762"/>
          </a:xfrm>
        </p:spPr>
        <p:txBody>
          <a:bodyPr anchor="ctr">
            <a:normAutofit/>
          </a:bodyPr>
          <a:lstStyle/>
          <a:p>
            <a:r>
              <a:rPr lang="en-US" dirty="0"/>
              <a:t>The Creation</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4764046" y="609600"/>
            <a:ext cx="1071797" cy="1992444"/>
          </a:xfrm>
          <a:prstGeom prst="rect">
            <a:avLst/>
          </a:prstGeom>
          <a:scene3d>
            <a:camera prst="orthographicFront"/>
            <a:lightRig rig="twoPt" dir="t">
              <a:rot lat="0" lon="0" rev="7800000"/>
            </a:lightRig>
          </a:scene3d>
          <a:sp3d contourW="6350">
            <a:bevelT w="50800" h="16510"/>
            <a:contourClr>
              <a:srgbClr val="C0C0C0"/>
            </a:contourClr>
          </a:sp3d>
        </p:spPr>
      </p:pic>
      <p:pic>
        <p:nvPicPr>
          <p:cNvPr id="6" name="Picture 5"/>
          <p:cNvPicPr/>
          <p:nvPr/>
        </p:nvPicPr>
        <p:blipFill>
          <a:blip r:embed="rId4"/>
          <a:stretch>
            <a:fillRect/>
          </a:stretch>
        </p:blipFill>
        <p:spPr>
          <a:xfrm>
            <a:off x="6778031" y="688214"/>
            <a:ext cx="2492970" cy="1863495"/>
          </a:xfrm>
          <a:prstGeom prst="rect">
            <a:avLst/>
          </a:prstGeom>
        </p:spPr>
      </p:pic>
      <p:sp>
        <p:nvSpPr>
          <p:cNvPr id="3" name="Content Placeholder 2"/>
          <p:cNvSpPr>
            <a:spLocks noGrp="1"/>
          </p:cNvSpPr>
          <p:nvPr>
            <p:ph idx="1"/>
          </p:nvPr>
        </p:nvSpPr>
        <p:spPr>
          <a:xfrm>
            <a:off x="3321169" y="2915728"/>
            <a:ext cx="6970143" cy="3579962"/>
          </a:xfrm>
        </p:spPr>
        <p:txBody>
          <a:bodyPr>
            <a:normAutofit lnSpcReduction="10000"/>
          </a:bodyPr>
          <a:lstStyle/>
          <a:p>
            <a:pPr>
              <a:lnSpc>
                <a:spcPct val="90000"/>
              </a:lnSpc>
              <a:spcBef>
                <a:spcPts val="0"/>
              </a:spcBef>
              <a:spcAft>
                <a:spcPts val="600"/>
              </a:spcAft>
            </a:pPr>
            <a:r>
              <a:rPr lang="en-US" sz="2000" dirty="0"/>
              <a:t>I had the initial layout for </a:t>
            </a:r>
            <a:r>
              <a:rPr lang="en-US" sz="2000" b="1" dirty="0"/>
              <a:t>Crazy Eights</a:t>
            </a:r>
            <a:r>
              <a:rPr lang="en-US" sz="2000" dirty="0"/>
              <a:t>.  This gave me the </a:t>
            </a:r>
          </a:p>
          <a:p>
            <a:pPr marL="0" indent="0">
              <a:lnSpc>
                <a:spcPct val="90000"/>
              </a:lnSpc>
              <a:spcBef>
                <a:spcPts val="0"/>
              </a:spcBef>
              <a:spcAft>
                <a:spcPts val="600"/>
              </a:spcAft>
              <a:buNone/>
            </a:pPr>
            <a:r>
              <a:rPr lang="en-US" sz="2000" dirty="0"/>
              <a:t>     foundation to build the other games.</a:t>
            </a:r>
          </a:p>
          <a:p>
            <a:pPr marL="0" indent="0">
              <a:lnSpc>
                <a:spcPct val="90000"/>
              </a:lnSpc>
              <a:spcBef>
                <a:spcPts val="0"/>
              </a:spcBef>
              <a:spcAft>
                <a:spcPts val="600"/>
              </a:spcAft>
              <a:buNone/>
            </a:pPr>
            <a:endParaRPr lang="en-US" sz="2000" dirty="0"/>
          </a:p>
          <a:p>
            <a:pPr>
              <a:lnSpc>
                <a:spcPct val="90000"/>
              </a:lnSpc>
              <a:spcBef>
                <a:spcPts val="0"/>
              </a:spcBef>
              <a:spcAft>
                <a:spcPts val="600"/>
              </a:spcAft>
            </a:pPr>
            <a:r>
              <a:rPr lang="en-US" sz="2000" dirty="0"/>
              <a:t>I updated the computer play making it a harder game.</a:t>
            </a:r>
          </a:p>
          <a:p>
            <a:pPr marL="0" indent="0">
              <a:lnSpc>
                <a:spcPct val="90000"/>
              </a:lnSpc>
              <a:spcBef>
                <a:spcPts val="0"/>
              </a:spcBef>
              <a:spcAft>
                <a:spcPts val="600"/>
              </a:spcAft>
              <a:buNone/>
            </a:pPr>
            <a:r>
              <a:rPr lang="en-US" sz="2000" dirty="0"/>
              <a:t> </a:t>
            </a:r>
          </a:p>
          <a:p>
            <a:pPr>
              <a:lnSpc>
                <a:spcPct val="90000"/>
              </a:lnSpc>
              <a:spcBef>
                <a:spcPts val="0"/>
              </a:spcBef>
              <a:spcAft>
                <a:spcPts val="600"/>
              </a:spcAft>
            </a:pPr>
            <a:r>
              <a:rPr lang="en-US" sz="2000" dirty="0"/>
              <a:t>Next, I added </a:t>
            </a:r>
            <a:r>
              <a:rPr lang="en-US" sz="2000" b="1" dirty="0"/>
              <a:t>Blackjack</a:t>
            </a:r>
            <a:r>
              <a:rPr lang="en-US" sz="2000" dirty="0"/>
              <a:t>.  The player had control of what to do with two buttons.  </a:t>
            </a:r>
          </a:p>
          <a:p>
            <a:pPr>
              <a:lnSpc>
                <a:spcPct val="90000"/>
              </a:lnSpc>
              <a:spcBef>
                <a:spcPts val="0"/>
              </a:spcBef>
              <a:spcAft>
                <a:spcPts val="600"/>
              </a:spcAft>
            </a:pPr>
            <a:endParaRPr lang="en-US" sz="2000" dirty="0"/>
          </a:p>
          <a:p>
            <a:pPr>
              <a:lnSpc>
                <a:spcPct val="90000"/>
              </a:lnSpc>
              <a:spcBef>
                <a:spcPts val="0"/>
              </a:spcBef>
              <a:spcAft>
                <a:spcPts val="600"/>
              </a:spcAft>
            </a:pPr>
            <a:r>
              <a:rPr lang="en-US" sz="2000" dirty="0"/>
              <a:t>The game kept track of the card’s values in both hands. When the value was over 21, the player would bust and lose.  At the end of the game, the player with the higher value won.</a:t>
            </a:r>
          </a:p>
          <a:p>
            <a:pPr marL="0" indent="0">
              <a:lnSpc>
                <a:spcPct val="90000"/>
              </a:lnSpc>
              <a:spcBef>
                <a:spcPts val="0"/>
              </a:spcBef>
              <a:spcAft>
                <a:spcPts val="600"/>
              </a:spcAft>
              <a:buNone/>
            </a:pPr>
            <a:endParaRPr lang="en-US" sz="1500" dirty="0"/>
          </a:p>
          <a:p>
            <a:pPr>
              <a:lnSpc>
                <a:spcPct val="90000"/>
              </a:lnSpc>
              <a:spcBef>
                <a:spcPts val="0"/>
              </a:spcBef>
              <a:spcAft>
                <a:spcPts val="600"/>
              </a:spcAft>
            </a:pPr>
            <a:endParaRPr lang="en-US" sz="1500" dirty="0"/>
          </a:p>
        </p:txBody>
      </p:sp>
    </p:spTree>
    <p:extLst>
      <p:ext uri="{BB962C8B-B14F-4D97-AF65-F5344CB8AC3E}">
        <p14:creationId xmlns:p14="http://schemas.microsoft.com/office/powerpoint/2010/main" val="3570036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5854"/>
          </a:xfrm>
        </p:spPr>
        <p:txBody>
          <a:bodyPr/>
          <a:lstStyle/>
          <a:p>
            <a:r>
              <a:rPr lang="en-US" dirty="0"/>
              <a:t>The Creation of Snip Snap </a:t>
            </a:r>
            <a:r>
              <a:rPr lang="en-US" dirty="0" err="1"/>
              <a:t>Snorum</a:t>
            </a:r>
            <a:endParaRPr lang="en-US" dirty="0"/>
          </a:p>
        </p:txBody>
      </p:sp>
      <p:sp>
        <p:nvSpPr>
          <p:cNvPr id="3" name="Content Placeholder 2"/>
          <p:cNvSpPr>
            <a:spLocks noGrp="1"/>
          </p:cNvSpPr>
          <p:nvPr>
            <p:ph idx="1"/>
          </p:nvPr>
        </p:nvSpPr>
        <p:spPr>
          <a:xfrm>
            <a:off x="860955" y="1315454"/>
            <a:ext cx="8596668" cy="4379494"/>
          </a:xfrm>
        </p:spPr>
        <p:txBody>
          <a:bodyPr>
            <a:normAutofit/>
          </a:bodyPr>
          <a:lstStyle/>
          <a:p>
            <a:r>
              <a:rPr lang="en-US" sz="2400" b="1" dirty="0"/>
              <a:t>Snip Snap </a:t>
            </a:r>
            <a:r>
              <a:rPr lang="en-US" sz="2400" b="1" dirty="0" err="1"/>
              <a:t>Snorum</a:t>
            </a:r>
            <a:r>
              <a:rPr lang="en-US" sz="2400" b="1" dirty="0"/>
              <a:t> </a:t>
            </a:r>
            <a:r>
              <a:rPr lang="en-US" sz="2400" dirty="0"/>
              <a:t>was an additional game that I found online.  This was interesting because I had never played it before. </a:t>
            </a:r>
          </a:p>
          <a:p>
            <a:r>
              <a:rPr lang="en-US" sz="2400" dirty="0"/>
              <a:t>The first card played can be anything, but the second and third cards must match the value of the first card played.</a:t>
            </a:r>
          </a:p>
          <a:p>
            <a:r>
              <a:rPr lang="en-US" sz="2400" dirty="0"/>
              <a:t>Playing a third card allows for you to start the next round.  If you do not have a legal card to play, you must pass the turn.  The computer proceeds to play until it no longer has a legal card.</a:t>
            </a:r>
          </a:p>
          <a:p>
            <a:r>
              <a:rPr lang="en-US" sz="2400" dirty="0"/>
              <a:t>Snip              Snap               </a:t>
            </a:r>
            <a:r>
              <a:rPr lang="en-US" sz="2400" dirty="0" err="1"/>
              <a:t>Snorum</a:t>
            </a:r>
            <a:endParaRPr lang="en-US" sz="2400" dirty="0"/>
          </a:p>
        </p:txBody>
      </p:sp>
      <p:pic>
        <p:nvPicPr>
          <p:cNvPr id="1030" name="Picture 6" descr="http://cardgames-seniorproject-node.herokuapp.com/Images/4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192" y="4513356"/>
            <a:ext cx="676275"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cardgames-seniorproject-node.herokuapp.com/Images/4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5566" y="4513357"/>
            <a:ext cx="676275"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cardgames-seniorproject-node.herokuapp.com/Images/4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573" y="4533541"/>
            <a:ext cx="676275" cy="91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36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0140"/>
            <a:ext cx="8596668" cy="690743"/>
          </a:xfrm>
        </p:spPr>
        <p:txBody>
          <a:bodyPr/>
          <a:lstStyle/>
          <a:p>
            <a:r>
              <a:rPr lang="en-US" dirty="0"/>
              <a:t>Spider Solitaire - Matching – War Games</a:t>
            </a:r>
          </a:p>
        </p:txBody>
      </p:sp>
      <p:sp>
        <p:nvSpPr>
          <p:cNvPr id="3" name="Content Placeholder 2"/>
          <p:cNvSpPr>
            <a:spLocks noGrp="1"/>
          </p:cNvSpPr>
          <p:nvPr>
            <p:ph idx="1"/>
          </p:nvPr>
        </p:nvSpPr>
        <p:spPr>
          <a:xfrm>
            <a:off x="677334" y="1150884"/>
            <a:ext cx="8198652" cy="5029200"/>
          </a:xfrm>
        </p:spPr>
        <p:txBody>
          <a:bodyPr>
            <a:normAutofit fontScale="92500" lnSpcReduction="10000"/>
          </a:bodyPr>
          <a:lstStyle/>
          <a:p>
            <a:pPr>
              <a:spcBef>
                <a:spcPts val="0"/>
              </a:spcBef>
            </a:pPr>
            <a:r>
              <a:rPr lang="en-US" sz="2400" b="1"/>
              <a:t>Spider Solitaire</a:t>
            </a:r>
            <a:r>
              <a:rPr lang="en-US" sz="2400"/>
              <a:t> required a click on a card </a:t>
            </a:r>
          </a:p>
          <a:p>
            <a:pPr marL="0" indent="0">
              <a:spcBef>
                <a:spcPts val="0"/>
              </a:spcBef>
              <a:buNone/>
            </a:pPr>
            <a:r>
              <a:rPr lang="en-US" sz="2400"/>
              <a:t>     and a click on the row you want it moved to.</a:t>
            </a:r>
          </a:p>
          <a:p>
            <a:pPr>
              <a:spcBef>
                <a:spcPts val="0"/>
              </a:spcBef>
            </a:pPr>
            <a:endParaRPr lang="en-US" sz="1600"/>
          </a:p>
          <a:p>
            <a:pPr>
              <a:spcBef>
                <a:spcPts val="0"/>
              </a:spcBef>
            </a:pPr>
            <a:r>
              <a:rPr lang="en-US" sz="2400"/>
              <a:t>When the row of cards contained the correct </a:t>
            </a:r>
          </a:p>
          <a:p>
            <a:pPr marL="0" indent="0">
              <a:spcBef>
                <a:spcPts val="0"/>
              </a:spcBef>
              <a:buNone/>
            </a:pPr>
            <a:r>
              <a:rPr lang="en-US" sz="2400"/>
              <a:t>     order, the cards would be removed, and the  </a:t>
            </a:r>
          </a:p>
          <a:p>
            <a:pPr marL="0" indent="0">
              <a:spcBef>
                <a:spcPts val="0"/>
              </a:spcBef>
              <a:buNone/>
            </a:pPr>
            <a:r>
              <a:rPr lang="en-US" sz="2400"/>
              <a:t>     player is awarded a point </a:t>
            </a:r>
          </a:p>
          <a:p>
            <a:pPr marL="0" indent="0">
              <a:spcBef>
                <a:spcPts val="0"/>
              </a:spcBef>
              <a:buNone/>
            </a:pPr>
            <a:endParaRPr lang="en-US"/>
          </a:p>
          <a:p>
            <a:pPr>
              <a:spcBef>
                <a:spcPts val="0"/>
              </a:spcBef>
            </a:pPr>
            <a:r>
              <a:rPr lang="en-US" sz="2400"/>
              <a:t>Next, I added and easy picture </a:t>
            </a:r>
            <a:r>
              <a:rPr lang="en-US" sz="2400" b="1"/>
              <a:t>matching</a:t>
            </a:r>
            <a:r>
              <a:rPr lang="en-US" sz="2400"/>
              <a:t> game.</a:t>
            </a:r>
          </a:p>
          <a:p>
            <a:pPr marL="0" indent="0">
              <a:spcBef>
                <a:spcPts val="0"/>
              </a:spcBef>
              <a:buNone/>
            </a:pPr>
            <a:r>
              <a:rPr lang="en-US" sz="2400"/>
              <a:t>     The object was to match all the cards in as few</a:t>
            </a:r>
          </a:p>
          <a:p>
            <a:pPr marL="0" indent="0">
              <a:spcBef>
                <a:spcPts val="0"/>
              </a:spcBef>
              <a:buNone/>
            </a:pPr>
            <a:r>
              <a:rPr lang="en-US" sz="2400"/>
              <a:t>     moves as possible. </a:t>
            </a:r>
          </a:p>
          <a:p>
            <a:pPr>
              <a:spcBef>
                <a:spcPts val="0"/>
              </a:spcBef>
            </a:pPr>
            <a:endParaRPr lang="en-US"/>
          </a:p>
          <a:p>
            <a:pPr>
              <a:spcBef>
                <a:spcPts val="0"/>
              </a:spcBef>
            </a:pPr>
            <a:r>
              <a:rPr lang="en-US" sz="2400"/>
              <a:t>Last, a simple War game, This only required the</a:t>
            </a:r>
          </a:p>
          <a:p>
            <a:pPr marL="0" indent="0">
              <a:spcBef>
                <a:spcPts val="0"/>
              </a:spcBef>
              <a:buNone/>
            </a:pPr>
            <a:r>
              <a:rPr lang="en-US" sz="2400"/>
              <a:t>     player to hit a button to battle against the computer.  The </a:t>
            </a:r>
          </a:p>
          <a:p>
            <a:pPr marL="0" indent="0">
              <a:spcBef>
                <a:spcPts val="0"/>
              </a:spcBef>
              <a:buNone/>
            </a:pPr>
            <a:r>
              <a:rPr lang="en-US" sz="2400"/>
              <a:t>     higher valued card would score a point </a:t>
            </a:r>
          </a:p>
          <a:p>
            <a:pPr marL="0" indent="0">
              <a:spcBef>
                <a:spcPts val="0"/>
              </a:spcBef>
              <a:buNone/>
            </a:pPr>
            <a:endParaRPr lang="en-US" sz="2400"/>
          </a:p>
          <a:p>
            <a:pPr>
              <a:spcBef>
                <a:spcPts val="0"/>
              </a:spcBef>
            </a:pPr>
            <a:r>
              <a:rPr lang="en-US" sz="2400"/>
              <a:t>After the deck of cards had been dealt, the score</a:t>
            </a:r>
          </a:p>
          <a:p>
            <a:pPr marL="0" indent="0">
              <a:spcBef>
                <a:spcPts val="0"/>
              </a:spcBef>
              <a:buNone/>
            </a:pPr>
            <a:r>
              <a:rPr lang="en-US" sz="2400"/>
              <a:t>     was added to the leaderboard. </a:t>
            </a:r>
            <a:endParaRPr lang="en-US" sz="2400" dirty="0"/>
          </a:p>
        </p:txBody>
      </p:sp>
      <p:pic>
        <p:nvPicPr>
          <p:cNvPr id="5" name="Picture 4"/>
          <p:cNvPicPr/>
          <p:nvPr/>
        </p:nvPicPr>
        <p:blipFill>
          <a:blip r:embed="rId2"/>
          <a:stretch>
            <a:fillRect/>
          </a:stretch>
        </p:blipFill>
        <p:spPr>
          <a:xfrm>
            <a:off x="7121352" y="1347537"/>
            <a:ext cx="4305300" cy="2952750"/>
          </a:xfrm>
          <a:prstGeom prst="rect">
            <a:avLst/>
          </a:prstGeom>
        </p:spPr>
      </p:pic>
      <p:pic>
        <p:nvPicPr>
          <p:cNvPr id="6" name="Picture 5"/>
          <p:cNvPicPr/>
          <p:nvPr/>
        </p:nvPicPr>
        <p:blipFill>
          <a:blip r:embed="rId3"/>
          <a:stretch>
            <a:fillRect/>
          </a:stretch>
        </p:blipFill>
        <p:spPr>
          <a:xfrm>
            <a:off x="8558858" y="4300287"/>
            <a:ext cx="1887736" cy="1424982"/>
          </a:xfrm>
          <a:prstGeom prst="rect">
            <a:avLst/>
          </a:prstGeom>
        </p:spPr>
      </p:pic>
    </p:spTree>
    <p:extLst>
      <p:ext uri="{BB962C8B-B14F-4D97-AF65-F5344CB8AC3E}">
        <p14:creationId xmlns:p14="http://schemas.microsoft.com/office/powerpoint/2010/main" val="122612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651999"/>
            <a:ext cx="8596668" cy="753687"/>
          </a:xfrm>
        </p:spPr>
        <p:txBody>
          <a:bodyPr/>
          <a:lstStyle/>
          <a:p>
            <a:r>
              <a:rPr lang="en-US" dirty="0"/>
              <a:t>Challenges - first with Blackjack</a:t>
            </a:r>
          </a:p>
        </p:txBody>
      </p:sp>
      <p:sp>
        <p:nvSpPr>
          <p:cNvPr id="3" name="Content Placeholder 2"/>
          <p:cNvSpPr>
            <a:spLocks noGrp="1"/>
          </p:cNvSpPr>
          <p:nvPr>
            <p:ph idx="1"/>
          </p:nvPr>
        </p:nvSpPr>
        <p:spPr>
          <a:xfrm>
            <a:off x="677333" y="1363287"/>
            <a:ext cx="9321105" cy="5037513"/>
          </a:xfrm>
        </p:spPr>
        <p:txBody>
          <a:bodyPr>
            <a:normAutofit fontScale="92500"/>
          </a:bodyPr>
          <a:lstStyle/>
          <a:p>
            <a:pPr marL="2171700" lvl="5">
              <a:spcBef>
                <a:spcPts val="600"/>
              </a:spcBef>
            </a:pPr>
            <a:r>
              <a:rPr lang="en-US" sz="2400" dirty="0"/>
              <a:t>The Ace: Incorporating both values of one and eleven. </a:t>
            </a:r>
          </a:p>
          <a:p>
            <a:pPr marL="2171700" lvl="5">
              <a:spcBef>
                <a:spcPts val="600"/>
              </a:spcBef>
            </a:pPr>
            <a:r>
              <a:rPr lang="en-US" sz="2400" dirty="0"/>
              <a:t>After testing, I settled on the value of eleven and </a:t>
            </a:r>
          </a:p>
          <a:p>
            <a:pPr marL="1943100" lvl="5" indent="0">
              <a:spcBef>
                <a:spcPts val="600"/>
              </a:spcBef>
              <a:buNone/>
            </a:pPr>
            <a:r>
              <a:rPr lang="en-US" sz="2400" dirty="0"/>
              <a:t>    subtracted ten if the total hand value went over twenty-one.  </a:t>
            </a:r>
          </a:p>
          <a:p>
            <a:pPr marL="1943100" lvl="5" indent="0">
              <a:spcBef>
                <a:spcPts val="600"/>
              </a:spcBef>
              <a:buNone/>
            </a:pPr>
            <a:r>
              <a:rPr lang="en-US" sz="2400" dirty="0"/>
              <a:t>   </a:t>
            </a:r>
          </a:p>
          <a:p>
            <a:pPr marL="0">
              <a:spcBef>
                <a:spcPts val="600"/>
              </a:spcBef>
            </a:pPr>
            <a:r>
              <a:rPr lang="en-US" sz="2400" dirty="0"/>
              <a:t>Next was the values:  Calculating the values of the cards was time consuming.  </a:t>
            </a:r>
          </a:p>
          <a:p>
            <a:pPr marL="0" indent="0">
              <a:spcBef>
                <a:spcPts val="600"/>
              </a:spcBef>
              <a:buNone/>
            </a:pPr>
            <a:r>
              <a:rPr lang="en-US" sz="2400" dirty="0"/>
              <a:t>      I had an issue with the way the values were being concatenated together. </a:t>
            </a:r>
          </a:p>
          <a:p>
            <a:pPr marL="0">
              <a:spcBef>
                <a:spcPts val="600"/>
              </a:spcBef>
            </a:pPr>
            <a:r>
              <a:rPr lang="en-US" sz="2400" dirty="0"/>
              <a:t>Example:  7+3 displayed 73, instead of 10.  I found my mistake. </a:t>
            </a:r>
          </a:p>
          <a:p>
            <a:pPr marL="0" indent="0">
              <a:spcBef>
                <a:spcPts val="600"/>
              </a:spcBef>
              <a:buNone/>
            </a:pPr>
            <a:r>
              <a:rPr lang="en-US" sz="2400" dirty="0"/>
              <a:t> </a:t>
            </a:r>
          </a:p>
          <a:p>
            <a:pPr marL="0">
              <a:spcBef>
                <a:spcPts val="600"/>
              </a:spcBef>
            </a:pPr>
            <a:r>
              <a:rPr lang="en-US" sz="2400" dirty="0"/>
              <a:t>I added a  </a:t>
            </a:r>
            <a:r>
              <a:rPr lang="en-US" sz="2400" b="1" dirty="0">
                <a:solidFill>
                  <a:srgbClr val="00B050"/>
                </a:solidFill>
              </a:rPr>
              <a:t>“+”</a:t>
            </a:r>
            <a:r>
              <a:rPr lang="en-US" sz="2400" dirty="0"/>
              <a:t>  in front of the </a:t>
            </a:r>
          </a:p>
          <a:p>
            <a:pPr marL="0" indent="0">
              <a:spcBef>
                <a:spcPts val="600"/>
              </a:spcBef>
              <a:buNone/>
            </a:pPr>
            <a:r>
              <a:rPr lang="en-US" sz="2400" dirty="0"/>
              <a:t>   	values to be added. </a:t>
            </a:r>
          </a:p>
          <a:p>
            <a:pPr marL="0">
              <a:spcBef>
                <a:spcPts val="600"/>
              </a:spcBef>
            </a:pPr>
            <a:endParaRPr lang="en-US" sz="2000" dirty="0"/>
          </a:p>
          <a:p>
            <a:pPr marL="0">
              <a:spcBef>
                <a:spcPts val="600"/>
              </a:spcBef>
            </a:pPr>
            <a:endParaRPr lang="en-US" sz="2000" dirty="0"/>
          </a:p>
        </p:txBody>
      </p:sp>
      <p:pic>
        <p:nvPicPr>
          <p:cNvPr id="8" name="Picture 7"/>
          <p:cNvPicPr/>
          <p:nvPr/>
        </p:nvPicPr>
        <p:blipFill>
          <a:blip r:embed="rId2">
            <a:extLst>
              <a:ext uri="{28A0092B-C50C-407E-A947-70E740481C1C}">
                <a14:useLocalDpi xmlns:a14="http://schemas.microsoft.com/office/drawing/2010/main" val="0"/>
              </a:ext>
            </a:extLst>
          </a:blip>
          <a:srcRect/>
          <a:stretch>
            <a:fillRect/>
          </a:stretch>
        </p:blipFill>
        <p:spPr bwMode="auto">
          <a:xfrm>
            <a:off x="4975666" y="4996879"/>
            <a:ext cx="5766304" cy="1045641"/>
          </a:xfrm>
          <a:prstGeom prst="rect">
            <a:avLst/>
          </a:prstGeom>
          <a:noFill/>
          <a:ln w="190500" cap="sq">
            <a:solidFill>
              <a:srgbClr val="FFFFFF"/>
            </a:solidFill>
            <a:miter lim="800000"/>
          </a:ln>
          <a:effectLst>
            <a:outerShdw blurRad="65000" dist="50800" dir="12900000" kx="195000" ky="145000" algn="tl" rotWithShape="0">
              <a:srgbClr val="000000">
                <a:alpha val="30000"/>
              </a:srgbClr>
            </a:outerShdw>
          </a:effectLst>
        </p:spPr>
      </p:pic>
      <p:pic>
        <p:nvPicPr>
          <p:cNvPr id="9" name="Picture 8"/>
          <p:cNvPicPr>
            <a:picLocks noChangeAspect="1"/>
          </p:cNvPicPr>
          <p:nvPr/>
        </p:nvPicPr>
        <p:blipFill>
          <a:blip r:embed="rId3"/>
          <a:stretch>
            <a:fillRect/>
          </a:stretch>
        </p:blipFill>
        <p:spPr>
          <a:xfrm>
            <a:off x="837493" y="1405686"/>
            <a:ext cx="1611862" cy="1484610"/>
          </a:xfrm>
          <a:prstGeom prst="rect">
            <a:avLst/>
          </a:prstGeom>
        </p:spPr>
      </p:pic>
    </p:spTree>
    <p:extLst>
      <p:ext uri="{BB962C8B-B14F-4D97-AF65-F5344CB8AC3E}">
        <p14:creationId xmlns:p14="http://schemas.microsoft.com/office/powerpoint/2010/main" val="295741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5536734" y="609600"/>
            <a:ext cx="37372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t>Snags with Go Fish</a:t>
            </a:r>
          </a:p>
        </p:txBody>
      </p:sp>
      <p:sp>
        <p:nvSpPr>
          <p:cNvPr id="3" name="Content Placeholder 2"/>
          <p:cNvSpPr>
            <a:spLocks noGrp="1"/>
          </p:cNvSpPr>
          <p:nvPr>
            <p:ph idx="1"/>
          </p:nvPr>
        </p:nvSpPr>
        <p:spPr>
          <a:xfrm>
            <a:off x="5028409" y="1930401"/>
            <a:ext cx="5394940" cy="4318000"/>
          </a:xfrm>
        </p:spPr>
        <p:txBody>
          <a:bodyPr vert="horz" lIns="91440" tIns="45720" rIns="91440" bIns="45720" rtlCol="0">
            <a:noAutofit/>
          </a:bodyPr>
          <a:lstStyle/>
          <a:p>
            <a:pPr>
              <a:lnSpc>
                <a:spcPct val="90000"/>
              </a:lnSpc>
            </a:pPr>
            <a:r>
              <a:rPr lang="en-US" sz="2000" dirty="0"/>
              <a:t>I restructure the game, since I discovered that the original set of rules were different from my version. Discarding 2 pairs instead of 4 cards. </a:t>
            </a:r>
          </a:p>
          <a:p>
            <a:pPr>
              <a:lnSpc>
                <a:spcPct val="90000"/>
              </a:lnSpc>
            </a:pPr>
            <a:r>
              <a:rPr lang="en-US" sz="2000" dirty="0"/>
              <a:t>Issue with asking and receiving cards, and making sure the user could not play extra cards.  </a:t>
            </a:r>
          </a:p>
          <a:p>
            <a:pPr marL="0" indent="0">
              <a:lnSpc>
                <a:spcPct val="90000"/>
              </a:lnSpc>
            </a:pPr>
            <a:r>
              <a:rPr lang="en-US" sz="2000" dirty="0"/>
              <a:t>Fix: </a:t>
            </a:r>
          </a:p>
          <a:p>
            <a:pPr>
              <a:lnSpc>
                <a:spcPct val="90000"/>
              </a:lnSpc>
            </a:pPr>
            <a:r>
              <a:rPr lang="en-US" sz="2000" dirty="0"/>
              <a:t>I set up a Boolean variable to determine if the player needed to ask for a card or give a card to the computer.  </a:t>
            </a:r>
          </a:p>
          <a:p>
            <a:pPr>
              <a:lnSpc>
                <a:spcPct val="90000"/>
              </a:lnSpc>
            </a:pPr>
            <a:r>
              <a:rPr lang="en-US" sz="2000" dirty="0"/>
              <a:t>This allowed the game to determine the necessary action for the player to take.</a:t>
            </a:r>
          </a:p>
        </p:txBody>
      </p:sp>
      <p:pic>
        <p:nvPicPr>
          <p:cNvPr id="7" name="Picture 6"/>
          <p:cNvPicPr>
            <a:picLocks noChangeAspect="1"/>
          </p:cNvPicPr>
          <p:nvPr/>
        </p:nvPicPr>
        <p:blipFill rotWithShape="1">
          <a:blip r:embed="rId2"/>
          <a:srcRect t="15148" r="1" b="1"/>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2" name="Isosceles Triangle 11">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765360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1926</Words>
  <Application>Microsoft Office PowerPoint</Application>
  <PresentationFormat>Widescreen</PresentationFormat>
  <Paragraphs>194</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Cambria</vt:lpstr>
      <vt:lpstr>Wingdings 3</vt:lpstr>
      <vt:lpstr>Facet</vt:lpstr>
      <vt:lpstr>CARDGAMES.ORG</vt:lpstr>
      <vt:lpstr>My inspiration…</vt:lpstr>
      <vt:lpstr>Aesthetics and Functionality</vt:lpstr>
      <vt:lpstr>Layout and Design</vt:lpstr>
      <vt:lpstr>The Creation</vt:lpstr>
      <vt:lpstr>The Creation of Snip Snap Snorum</vt:lpstr>
      <vt:lpstr>Spider Solitaire - Matching – War Games</vt:lpstr>
      <vt:lpstr>Challenges - first with Blackjack</vt:lpstr>
      <vt:lpstr>PowerPoint Presentation</vt:lpstr>
      <vt:lpstr>Spider Solitaire - card position obstacles</vt:lpstr>
      <vt:lpstr>Node.js - Setting up the Server</vt:lpstr>
      <vt:lpstr>Setting up Online mode for games</vt:lpstr>
      <vt:lpstr>Online Mode - Crazy Eights </vt:lpstr>
      <vt:lpstr>Online Mode – Snip Snap Snorum</vt:lpstr>
      <vt:lpstr>PowerPoint Presentation</vt:lpstr>
      <vt:lpstr>Online mode Problems</vt:lpstr>
      <vt:lpstr>Passing Information</vt:lpstr>
      <vt:lpstr>Heroku timing out</vt:lpstr>
      <vt:lpstr>Implementing a Database</vt:lpstr>
      <vt:lpstr>Uploading to Databases</vt:lpstr>
      <vt:lpstr>Animations</vt:lpstr>
      <vt:lpstr>Animations-Crazy Eights</vt:lpstr>
      <vt:lpstr>Animations – Snip Snap Snorum</vt:lpstr>
      <vt:lpstr>Animations – Blackjack, War</vt:lpstr>
      <vt:lpstr>Animations - Matching</vt:lpstr>
      <vt:lpstr>Animations – Spider Solitare</vt:lpstr>
      <vt:lpstr>Animations – Go Fish</vt:lpstr>
      <vt:lpstr>Animations – Online games</vt:lpstr>
      <vt:lpstr>Special Thanks</vt:lpstr>
      <vt:lpstr>Let’s visit the site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CARDGAMES.ORG</dc:title>
  <dc:creator>Zack</dc:creator>
  <cp:lastModifiedBy>Zack</cp:lastModifiedBy>
  <cp:revision>3</cp:revision>
  <dcterms:created xsi:type="dcterms:W3CDTF">2019-04-24T19:49:21Z</dcterms:created>
  <dcterms:modified xsi:type="dcterms:W3CDTF">2019-04-24T20:00:01Z</dcterms:modified>
</cp:coreProperties>
</file>