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DD01B-169B-4E28-A309-F5B5619C4925}" v="8" dt="2022-02-28T10:28:25.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3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FF715-6FB3-408C-AAB3-BD7ADBB20A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8C3749-0720-4E4C-9333-A3A12F615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0CCB17-9A33-44AA-9B21-9CF9C8027622}"/>
              </a:ext>
            </a:extLst>
          </p:cNvPr>
          <p:cNvSpPr>
            <a:spLocks noGrp="1"/>
          </p:cNvSpPr>
          <p:nvPr>
            <p:ph type="dt" sz="half" idx="10"/>
          </p:nvPr>
        </p:nvSpPr>
        <p:spPr/>
        <p:txBody>
          <a:bodyPr/>
          <a:lstStyle/>
          <a:p>
            <a:fld id="{726742D4-79B0-4D08-8A49-ABF81FEBDBD2}" type="datetimeFigureOut">
              <a:rPr lang="en-IN" smtClean="0"/>
              <a:t>28-02-2022</a:t>
            </a:fld>
            <a:endParaRPr lang="en-IN"/>
          </a:p>
        </p:txBody>
      </p:sp>
      <p:sp>
        <p:nvSpPr>
          <p:cNvPr id="5" name="Footer Placeholder 4">
            <a:extLst>
              <a:ext uri="{FF2B5EF4-FFF2-40B4-BE49-F238E27FC236}">
                <a16:creationId xmlns:a16="http://schemas.microsoft.com/office/drawing/2014/main" id="{9A826637-F888-4294-BDA8-E1289A2FB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9DB2EC-2147-4F70-9015-F507AF196782}"/>
              </a:ext>
            </a:extLst>
          </p:cNvPr>
          <p:cNvSpPr>
            <a:spLocks noGrp="1"/>
          </p:cNvSpPr>
          <p:nvPr>
            <p:ph type="sldNum" sz="quarter" idx="12"/>
          </p:nvPr>
        </p:nvSpPr>
        <p:spPr/>
        <p:txBody>
          <a:bodyPr/>
          <a:lstStyle/>
          <a:p>
            <a:fld id="{1B7B5AC3-0F5C-4E71-B3C0-F3F711568DBB}" type="slidenum">
              <a:rPr lang="en-IN" smtClean="0"/>
              <a:t>‹#›</a:t>
            </a:fld>
            <a:endParaRPr lang="en-IN"/>
          </a:p>
        </p:txBody>
      </p:sp>
    </p:spTree>
    <p:extLst>
      <p:ext uri="{BB962C8B-B14F-4D97-AF65-F5344CB8AC3E}">
        <p14:creationId xmlns:p14="http://schemas.microsoft.com/office/powerpoint/2010/main" val="233831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FB72C-4085-4115-9E2C-9D251AA395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6BA111-126B-4452-A207-7F18A48626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681E52-E5AF-4E4F-909B-D504BBF2410C}"/>
              </a:ext>
            </a:extLst>
          </p:cNvPr>
          <p:cNvSpPr>
            <a:spLocks noGrp="1"/>
          </p:cNvSpPr>
          <p:nvPr>
            <p:ph type="dt" sz="half" idx="10"/>
          </p:nvPr>
        </p:nvSpPr>
        <p:spPr/>
        <p:txBody>
          <a:bodyPr/>
          <a:lstStyle/>
          <a:p>
            <a:fld id="{726742D4-79B0-4D08-8A49-ABF81FEBDBD2}" type="datetimeFigureOut">
              <a:rPr lang="en-IN" smtClean="0"/>
              <a:t>28-02-2022</a:t>
            </a:fld>
            <a:endParaRPr lang="en-IN"/>
          </a:p>
        </p:txBody>
      </p:sp>
      <p:sp>
        <p:nvSpPr>
          <p:cNvPr id="5" name="Footer Placeholder 4">
            <a:extLst>
              <a:ext uri="{FF2B5EF4-FFF2-40B4-BE49-F238E27FC236}">
                <a16:creationId xmlns:a16="http://schemas.microsoft.com/office/drawing/2014/main" id="{C68768D6-34C9-40C9-A647-9E90D4667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409B32-A8F3-4939-A0A1-6E88BF824495}"/>
              </a:ext>
            </a:extLst>
          </p:cNvPr>
          <p:cNvSpPr>
            <a:spLocks noGrp="1"/>
          </p:cNvSpPr>
          <p:nvPr>
            <p:ph type="sldNum" sz="quarter" idx="12"/>
          </p:nvPr>
        </p:nvSpPr>
        <p:spPr/>
        <p:txBody>
          <a:bodyPr/>
          <a:lstStyle/>
          <a:p>
            <a:fld id="{1B7B5AC3-0F5C-4E71-B3C0-F3F711568DBB}" type="slidenum">
              <a:rPr lang="en-IN" smtClean="0"/>
              <a:t>‹#›</a:t>
            </a:fld>
            <a:endParaRPr lang="en-IN"/>
          </a:p>
        </p:txBody>
      </p:sp>
    </p:spTree>
    <p:extLst>
      <p:ext uri="{BB962C8B-B14F-4D97-AF65-F5344CB8AC3E}">
        <p14:creationId xmlns:p14="http://schemas.microsoft.com/office/powerpoint/2010/main" val="281745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82CC22-872E-444B-9581-11EB1D9B2C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2D0C54-7427-4DAA-B8AD-E72D3132D9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B6EE37-B435-4C05-8A5A-95C02A0926C8}"/>
              </a:ext>
            </a:extLst>
          </p:cNvPr>
          <p:cNvSpPr>
            <a:spLocks noGrp="1"/>
          </p:cNvSpPr>
          <p:nvPr>
            <p:ph type="dt" sz="half" idx="10"/>
          </p:nvPr>
        </p:nvSpPr>
        <p:spPr/>
        <p:txBody>
          <a:bodyPr/>
          <a:lstStyle/>
          <a:p>
            <a:fld id="{726742D4-79B0-4D08-8A49-ABF81FEBDBD2}" type="datetimeFigureOut">
              <a:rPr lang="en-IN" smtClean="0"/>
              <a:t>28-02-2022</a:t>
            </a:fld>
            <a:endParaRPr lang="en-IN"/>
          </a:p>
        </p:txBody>
      </p:sp>
      <p:sp>
        <p:nvSpPr>
          <p:cNvPr id="5" name="Footer Placeholder 4">
            <a:extLst>
              <a:ext uri="{FF2B5EF4-FFF2-40B4-BE49-F238E27FC236}">
                <a16:creationId xmlns:a16="http://schemas.microsoft.com/office/drawing/2014/main" id="{6B3E8A26-7291-44C6-80E4-D565F78695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3CA3B1-42E4-4D31-837B-ED8FD790C16C}"/>
              </a:ext>
            </a:extLst>
          </p:cNvPr>
          <p:cNvSpPr>
            <a:spLocks noGrp="1"/>
          </p:cNvSpPr>
          <p:nvPr>
            <p:ph type="sldNum" sz="quarter" idx="12"/>
          </p:nvPr>
        </p:nvSpPr>
        <p:spPr/>
        <p:txBody>
          <a:bodyPr/>
          <a:lstStyle/>
          <a:p>
            <a:fld id="{1B7B5AC3-0F5C-4E71-B3C0-F3F711568DBB}" type="slidenum">
              <a:rPr lang="en-IN" smtClean="0"/>
              <a:t>‹#›</a:t>
            </a:fld>
            <a:endParaRPr lang="en-IN"/>
          </a:p>
        </p:txBody>
      </p:sp>
    </p:spTree>
    <p:extLst>
      <p:ext uri="{BB962C8B-B14F-4D97-AF65-F5344CB8AC3E}">
        <p14:creationId xmlns:p14="http://schemas.microsoft.com/office/powerpoint/2010/main" val="238491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47FD-A2CB-4381-AC4E-321CD6D105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42D7FD-B868-4014-89D2-7C2187ED31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3054D4-5CD3-406D-8BF3-C79A7FE0C6B5}"/>
              </a:ext>
            </a:extLst>
          </p:cNvPr>
          <p:cNvSpPr>
            <a:spLocks noGrp="1"/>
          </p:cNvSpPr>
          <p:nvPr>
            <p:ph type="dt" sz="half" idx="10"/>
          </p:nvPr>
        </p:nvSpPr>
        <p:spPr/>
        <p:txBody>
          <a:bodyPr/>
          <a:lstStyle/>
          <a:p>
            <a:fld id="{726742D4-79B0-4D08-8A49-ABF81FEBDBD2}" type="datetimeFigureOut">
              <a:rPr lang="en-IN" smtClean="0"/>
              <a:t>28-02-2022</a:t>
            </a:fld>
            <a:endParaRPr lang="en-IN"/>
          </a:p>
        </p:txBody>
      </p:sp>
      <p:sp>
        <p:nvSpPr>
          <p:cNvPr id="5" name="Footer Placeholder 4">
            <a:extLst>
              <a:ext uri="{FF2B5EF4-FFF2-40B4-BE49-F238E27FC236}">
                <a16:creationId xmlns:a16="http://schemas.microsoft.com/office/drawing/2014/main" id="{CBCC7E62-5734-4537-89A7-1E32BE669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6FBD7-06BD-4233-81D6-B8B3D1147A74}"/>
              </a:ext>
            </a:extLst>
          </p:cNvPr>
          <p:cNvSpPr>
            <a:spLocks noGrp="1"/>
          </p:cNvSpPr>
          <p:nvPr>
            <p:ph type="sldNum" sz="quarter" idx="12"/>
          </p:nvPr>
        </p:nvSpPr>
        <p:spPr/>
        <p:txBody>
          <a:bodyPr/>
          <a:lstStyle/>
          <a:p>
            <a:fld id="{1B7B5AC3-0F5C-4E71-B3C0-F3F711568DBB}" type="slidenum">
              <a:rPr lang="en-IN" smtClean="0"/>
              <a:t>‹#›</a:t>
            </a:fld>
            <a:endParaRPr lang="en-IN"/>
          </a:p>
        </p:txBody>
      </p:sp>
    </p:spTree>
    <p:extLst>
      <p:ext uri="{BB962C8B-B14F-4D97-AF65-F5344CB8AC3E}">
        <p14:creationId xmlns:p14="http://schemas.microsoft.com/office/powerpoint/2010/main" val="372569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79C7-9C76-4B31-931D-D919BB86C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7E6234-E21C-4BF3-8003-139432C6EB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381495-4BBD-4042-B226-B6A73345F5B8}"/>
              </a:ext>
            </a:extLst>
          </p:cNvPr>
          <p:cNvSpPr>
            <a:spLocks noGrp="1"/>
          </p:cNvSpPr>
          <p:nvPr>
            <p:ph type="dt" sz="half" idx="10"/>
          </p:nvPr>
        </p:nvSpPr>
        <p:spPr/>
        <p:txBody>
          <a:bodyPr/>
          <a:lstStyle/>
          <a:p>
            <a:fld id="{726742D4-79B0-4D08-8A49-ABF81FEBDBD2}" type="datetimeFigureOut">
              <a:rPr lang="en-IN" smtClean="0"/>
              <a:t>28-02-2022</a:t>
            </a:fld>
            <a:endParaRPr lang="en-IN"/>
          </a:p>
        </p:txBody>
      </p:sp>
      <p:sp>
        <p:nvSpPr>
          <p:cNvPr id="5" name="Footer Placeholder 4">
            <a:extLst>
              <a:ext uri="{FF2B5EF4-FFF2-40B4-BE49-F238E27FC236}">
                <a16:creationId xmlns:a16="http://schemas.microsoft.com/office/drawing/2014/main" id="{548AC422-112A-418E-8EA1-7F2B2163E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815B4-D7D5-4123-95FE-4BFF6CE15473}"/>
              </a:ext>
            </a:extLst>
          </p:cNvPr>
          <p:cNvSpPr>
            <a:spLocks noGrp="1"/>
          </p:cNvSpPr>
          <p:nvPr>
            <p:ph type="sldNum" sz="quarter" idx="12"/>
          </p:nvPr>
        </p:nvSpPr>
        <p:spPr/>
        <p:txBody>
          <a:bodyPr/>
          <a:lstStyle/>
          <a:p>
            <a:fld id="{1B7B5AC3-0F5C-4E71-B3C0-F3F711568DBB}" type="slidenum">
              <a:rPr lang="en-IN" smtClean="0"/>
              <a:t>‹#›</a:t>
            </a:fld>
            <a:endParaRPr lang="en-IN"/>
          </a:p>
        </p:txBody>
      </p:sp>
    </p:spTree>
    <p:extLst>
      <p:ext uri="{BB962C8B-B14F-4D97-AF65-F5344CB8AC3E}">
        <p14:creationId xmlns:p14="http://schemas.microsoft.com/office/powerpoint/2010/main" val="1382166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03A22-BDDA-487B-96E3-A97CCBEC49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9804F4-49A2-4165-AF53-EFDDDCC5BD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E89702-CD60-4B0D-A053-D1BDB31E5F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5C5DF1-3036-4B70-BB2F-95F3DD8018E5}"/>
              </a:ext>
            </a:extLst>
          </p:cNvPr>
          <p:cNvSpPr>
            <a:spLocks noGrp="1"/>
          </p:cNvSpPr>
          <p:nvPr>
            <p:ph type="dt" sz="half" idx="10"/>
          </p:nvPr>
        </p:nvSpPr>
        <p:spPr/>
        <p:txBody>
          <a:bodyPr/>
          <a:lstStyle/>
          <a:p>
            <a:fld id="{726742D4-79B0-4D08-8A49-ABF81FEBDBD2}" type="datetimeFigureOut">
              <a:rPr lang="en-IN" smtClean="0"/>
              <a:t>28-02-2022</a:t>
            </a:fld>
            <a:endParaRPr lang="en-IN"/>
          </a:p>
        </p:txBody>
      </p:sp>
      <p:sp>
        <p:nvSpPr>
          <p:cNvPr id="6" name="Footer Placeholder 5">
            <a:extLst>
              <a:ext uri="{FF2B5EF4-FFF2-40B4-BE49-F238E27FC236}">
                <a16:creationId xmlns:a16="http://schemas.microsoft.com/office/drawing/2014/main" id="{FA0C7BCF-6067-4607-9012-C49B75347D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9E8E11-3D72-4F36-91F1-9EF88439AB39}"/>
              </a:ext>
            </a:extLst>
          </p:cNvPr>
          <p:cNvSpPr>
            <a:spLocks noGrp="1"/>
          </p:cNvSpPr>
          <p:nvPr>
            <p:ph type="sldNum" sz="quarter" idx="12"/>
          </p:nvPr>
        </p:nvSpPr>
        <p:spPr/>
        <p:txBody>
          <a:bodyPr/>
          <a:lstStyle/>
          <a:p>
            <a:fld id="{1B7B5AC3-0F5C-4E71-B3C0-F3F711568DBB}" type="slidenum">
              <a:rPr lang="en-IN" smtClean="0"/>
              <a:t>‹#›</a:t>
            </a:fld>
            <a:endParaRPr lang="en-IN"/>
          </a:p>
        </p:txBody>
      </p:sp>
    </p:spTree>
    <p:extLst>
      <p:ext uri="{BB962C8B-B14F-4D97-AF65-F5344CB8AC3E}">
        <p14:creationId xmlns:p14="http://schemas.microsoft.com/office/powerpoint/2010/main" val="586056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F9C4-934F-42AC-B9B7-96619065D3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18D3E6-33B7-4FD5-BC54-866FBF5B7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B98B22-6E3E-46F0-BC13-09523A7DD1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F09898-AF37-4FA3-811B-9CF227384F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D8A2D1-4228-4431-8AF2-A2F9CD3803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CBF4535-DA73-43F5-ACCE-7BE5A306A9AA}"/>
              </a:ext>
            </a:extLst>
          </p:cNvPr>
          <p:cNvSpPr>
            <a:spLocks noGrp="1"/>
          </p:cNvSpPr>
          <p:nvPr>
            <p:ph type="dt" sz="half" idx="10"/>
          </p:nvPr>
        </p:nvSpPr>
        <p:spPr/>
        <p:txBody>
          <a:bodyPr/>
          <a:lstStyle/>
          <a:p>
            <a:fld id="{726742D4-79B0-4D08-8A49-ABF81FEBDBD2}" type="datetimeFigureOut">
              <a:rPr lang="en-IN" smtClean="0"/>
              <a:t>28-02-2022</a:t>
            </a:fld>
            <a:endParaRPr lang="en-IN"/>
          </a:p>
        </p:txBody>
      </p:sp>
      <p:sp>
        <p:nvSpPr>
          <p:cNvPr id="8" name="Footer Placeholder 7">
            <a:extLst>
              <a:ext uri="{FF2B5EF4-FFF2-40B4-BE49-F238E27FC236}">
                <a16:creationId xmlns:a16="http://schemas.microsoft.com/office/drawing/2014/main" id="{84AB770A-448C-4AB2-8020-03F5CC703A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D4C854-C8F4-458D-80F0-17D9203459A9}"/>
              </a:ext>
            </a:extLst>
          </p:cNvPr>
          <p:cNvSpPr>
            <a:spLocks noGrp="1"/>
          </p:cNvSpPr>
          <p:nvPr>
            <p:ph type="sldNum" sz="quarter" idx="12"/>
          </p:nvPr>
        </p:nvSpPr>
        <p:spPr/>
        <p:txBody>
          <a:bodyPr/>
          <a:lstStyle/>
          <a:p>
            <a:fld id="{1B7B5AC3-0F5C-4E71-B3C0-F3F711568DBB}" type="slidenum">
              <a:rPr lang="en-IN" smtClean="0"/>
              <a:t>‹#›</a:t>
            </a:fld>
            <a:endParaRPr lang="en-IN"/>
          </a:p>
        </p:txBody>
      </p:sp>
    </p:spTree>
    <p:extLst>
      <p:ext uri="{BB962C8B-B14F-4D97-AF65-F5344CB8AC3E}">
        <p14:creationId xmlns:p14="http://schemas.microsoft.com/office/powerpoint/2010/main" val="1428844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C8EC-8358-4093-87E5-FD14DC2297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287D7D-78F1-4661-B44C-5E8726F72FD9}"/>
              </a:ext>
            </a:extLst>
          </p:cNvPr>
          <p:cNvSpPr>
            <a:spLocks noGrp="1"/>
          </p:cNvSpPr>
          <p:nvPr>
            <p:ph type="dt" sz="half" idx="10"/>
          </p:nvPr>
        </p:nvSpPr>
        <p:spPr/>
        <p:txBody>
          <a:bodyPr/>
          <a:lstStyle/>
          <a:p>
            <a:fld id="{726742D4-79B0-4D08-8A49-ABF81FEBDBD2}" type="datetimeFigureOut">
              <a:rPr lang="en-IN" smtClean="0"/>
              <a:t>28-02-2022</a:t>
            </a:fld>
            <a:endParaRPr lang="en-IN"/>
          </a:p>
        </p:txBody>
      </p:sp>
      <p:sp>
        <p:nvSpPr>
          <p:cNvPr id="4" name="Footer Placeholder 3">
            <a:extLst>
              <a:ext uri="{FF2B5EF4-FFF2-40B4-BE49-F238E27FC236}">
                <a16:creationId xmlns:a16="http://schemas.microsoft.com/office/drawing/2014/main" id="{51025A5D-4AE6-421C-ACC7-ACFCD60E6D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E68BCF-DE03-40A8-A395-B7C7EA1EC488}"/>
              </a:ext>
            </a:extLst>
          </p:cNvPr>
          <p:cNvSpPr>
            <a:spLocks noGrp="1"/>
          </p:cNvSpPr>
          <p:nvPr>
            <p:ph type="sldNum" sz="quarter" idx="12"/>
          </p:nvPr>
        </p:nvSpPr>
        <p:spPr/>
        <p:txBody>
          <a:bodyPr/>
          <a:lstStyle/>
          <a:p>
            <a:fld id="{1B7B5AC3-0F5C-4E71-B3C0-F3F711568DBB}" type="slidenum">
              <a:rPr lang="en-IN" smtClean="0"/>
              <a:t>‹#›</a:t>
            </a:fld>
            <a:endParaRPr lang="en-IN"/>
          </a:p>
        </p:txBody>
      </p:sp>
    </p:spTree>
    <p:extLst>
      <p:ext uri="{BB962C8B-B14F-4D97-AF65-F5344CB8AC3E}">
        <p14:creationId xmlns:p14="http://schemas.microsoft.com/office/powerpoint/2010/main" val="292724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44C20A-678C-4C0B-80AB-F6BDD52ADDAF}"/>
              </a:ext>
            </a:extLst>
          </p:cNvPr>
          <p:cNvSpPr>
            <a:spLocks noGrp="1"/>
          </p:cNvSpPr>
          <p:nvPr>
            <p:ph type="dt" sz="half" idx="10"/>
          </p:nvPr>
        </p:nvSpPr>
        <p:spPr/>
        <p:txBody>
          <a:bodyPr/>
          <a:lstStyle/>
          <a:p>
            <a:fld id="{726742D4-79B0-4D08-8A49-ABF81FEBDBD2}" type="datetimeFigureOut">
              <a:rPr lang="en-IN" smtClean="0"/>
              <a:t>28-02-2022</a:t>
            </a:fld>
            <a:endParaRPr lang="en-IN"/>
          </a:p>
        </p:txBody>
      </p:sp>
      <p:sp>
        <p:nvSpPr>
          <p:cNvPr id="3" name="Footer Placeholder 2">
            <a:extLst>
              <a:ext uri="{FF2B5EF4-FFF2-40B4-BE49-F238E27FC236}">
                <a16:creationId xmlns:a16="http://schemas.microsoft.com/office/drawing/2014/main" id="{D897DA16-A87A-4346-8D76-C266FD76BF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4BDA8B-F371-43F3-802A-788C88B571A6}"/>
              </a:ext>
            </a:extLst>
          </p:cNvPr>
          <p:cNvSpPr>
            <a:spLocks noGrp="1"/>
          </p:cNvSpPr>
          <p:nvPr>
            <p:ph type="sldNum" sz="quarter" idx="12"/>
          </p:nvPr>
        </p:nvSpPr>
        <p:spPr/>
        <p:txBody>
          <a:bodyPr/>
          <a:lstStyle/>
          <a:p>
            <a:fld id="{1B7B5AC3-0F5C-4E71-B3C0-F3F711568DBB}" type="slidenum">
              <a:rPr lang="en-IN" smtClean="0"/>
              <a:t>‹#›</a:t>
            </a:fld>
            <a:endParaRPr lang="en-IN"/>
          </a:p>
        </p:txBody>
      </p:sp>
    </p:spTree>
    <p:extLst>
      <p:ext uri="{BB962C8B-B14F-4D97-AF65-F5344CB8AC3E}">
        <p14:creationId xmlns:p14="http://schemas.microsoft.com/office/powerpoint/2010/main" val="1222731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39DC9-194C-4E19-AD9D-C083E8765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3346FE-11B9-4CBB-9E87-87EC61F6ED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CB78E1-D599-4357-AAEA-A06E9483F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9DBF4-6ED9-4513-B89C-9DFE293D3084}"/>
              </a:ext>
            </a:extLst>
          </p:cNvPr>
          <p:cNvSpPr>
            <a:spLocks noGrp="1"/>
          </p:cNvSpPr>
          <p:nvPr>
            <p:ph type="dt" sz="half" idx="10"/>
          </p:nvPr>
        </p:nvSpPr>
        <p:spPr/>
        <p:txBody>
          <a:bodyPr/>
          <a:lstStyle/>
          <a:p>
            <a:fld id="{726742D4-79B0-4D08-8A49-ABF81FEBDBD2}" type="datetimeFigureOut">
              <a:rPr lang="en-IN" smtClean="0"/>
              <a:t>28-02-2022</a:t>
            </a:fld>
            <a:endParaRPr lang="en-IN"/>
          </a:p>
        </p:txBody>
      </p:sp>
      <p:sp>
        <p:nvSpPr>
          <p:cNvPr id="6" name="Footer Placeholder 5">
            <a:extLst>
              <a:ext uri="{FF2B5EF4-FFF2-40B4-BE49-F238E27FC236}">
                <a16:creationId xmlns:a16="http://schemas.microsoft.com/office/drawing/2014/main" id="{E192A193-062C-4658-8CD2-C8017C4763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5DAE5D-4676-45F3-8344-D8FF42CC3F36}"/>
              </a:ext>
            </a:extLst>
          </p:cNvPr>
          <p:cNvSpPr>
            <a:spLocks noGrp="1"/>
          </p:cNvSpPr>
          <p:nvPr>
            <p:ph type="sldNum" sz="quarter" idx="12"/>
          </p:nvPr>
        </p:nvSpPr>
        <p:spPr/>
        <p:txBody>
          <a:bodyPr/>
          <a:lstStyle/>
          <a:p>
            <a:fld id="{1B7B5AC3-0F5C-4E71-B3C0-F3F711568DBB}" type="slidenum">
              <a:rPr lang="en-IN" smtClean="0"/>
              <a:t>‹#›</a:t>
            </a:fld>
            <a:endParaRPr lang="en-IN"/>
          </a:p>
        </p:txBody>
      </p:sp>
    </p:spTree>
    <p:extLst>
      <p:ext uri="{BB962C8B-B14F-4D97-AF65-F5344CB8AC3E}">
        <p14:creationId xmlns:p14="http://schemas.microsoft.com/office/powerpoint/2010/main" val="3173782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FF02C-B17C-4BDC-96C4-77F6E9C60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5486CE2-59F7-41E3-BB17-0A513DF17A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3598BD-5D15-4437-90E6-65CAA71EB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D8A626-2530-4F80-AFAF-7F7E1C552884}"/>
              </a:ext>
            </a:extLst>
          </p:cNvPr>
          <p:cNvSpPr>
            <a:spLocks noGrp="1"/>
          </p:cNvSpPr>
          <p:nvPr>
            <p:ph type="dt" sz="half" idx="10"/>
          </p:nvPr>
        </p:nvSpPr>
        <p:spPr/>
        <p:txBody>
          <a:bodyPr/>
          <a:lstStyle/>
          <a:p>
            <a:fld id="{726742D4-79B0-4D08-8A49-ABF81FEBDBD2}" type="datetimeFigureOut">
              <a:rPr lang="en-IN" smtClean="0"/>
              <a:t>28-02-2022</a:t>
            </a:fld>
            <a:endParaRPr lang="en-IN"/>
          </a:p>
        </p:txBody>
      </p:sp>
      <p:sp>
        <p:nvSpPr>
          <p:cNvPr id="6" name="Footer Placeholder 5">
            <a:extLst>
              <a:ext uri="{FF2B5EF4-FFF2-40B4-BE49-F238E27FC236}">
                <a16:creationId xmlns:a16="http://schemas.microsoft.com/office/drawing/2014/main" id="{7CE20F4E-CB81-49BF-934C-3B9C5C507E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CA321F-3341-465A-BDE6-A6D23A071086}"/>
              </a:ext>
            </a:extLst>
          </p:cNvPr>
          <p:cNvSpPr>
            <a:spLocks noGrp="1"/>
          </p:cNvSpPr>
          <p:nvPr>
            <p:ph type="sldNum" sz="quarter" idx="12"/>
          </p:nvPr>
        </p:nvSpPr>
        <p:spPr/>
        <p:txBody>
          <a:bodyPr/>
          <a:lstStyle/>
          <a:p>
            <a:fld id="{1B7B5AC3-0F5C-4E71-B3C0-F3F711568DBB}" type="slidenum">
              <a:rPr lang="en-IN" smtClean="0"/>
              <a:t>‹#›</a:t>
            </a:fld>
            <a:endParaRPr lang="en-IN"/>
          </a:p>
        </p:txBody>
      </p:sp>
    </p:spTree>
    <p:extLst>
      <p:ext uri="{BB962C8B-B14F-4D97-AF65-F5344CB8AC3E}">
        <p14:creationId xmlns:p14="http://schemas.microsoft.com/office/powerpoint/2010/main" val="65194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3EB66-E3F3-4C56-82BA-C09D6DF44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BA141F-1098-4BC7-9C10-ACD6626B82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AA559E-37EB-4D4F-8DAB-28E4F621A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742D4-79B0-4D08-8A49-ABF81FEBDBD2}" type="datetimeFigureOut">
              <a:rPr lang="en-IN" smtClean="0"/>
              <a:t>28-02-2022</a:t>
            </a:fld>
            <a:endParaRPr lang="en-IN"/>
          </a:p>
        </p:txBody>
      </p:sp>
      <p:sp>
        <p:nvSpPr>
          <p:cNvPr id="5" name="Footer Placeholder 4">
            <a:extLst>
              <a:ext uri="{FF2B5EF4-FFF2-40B4-BE49-F238E27FC236}">
                <a16:creationId xmlns:a16="http://schemas.microsoft.com/office/drawing/2014/main" id="{266AAE0A-4F64-4AB2-9591-990F8C99B4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03004D-8ADF-45C7-B460-BF539C810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7B5AC3-0F5C-4E71-B3C0-F3F711568DBB}" type="slidenum">
              <a:rPr lang="en-IN" smtClean="0"/>
              <a:t>‹#›</a:t>
            </a:fld>
            <a:endParaRPr lang="en-IN"/>
          </a:p>
        </p:txBody>
      </p:sp>
    </p:spTree>
    <p:extLst>
      <p:ext uri="{BB962C8B-B14F-4D97-AF65-F5344CB8AC3E}">
        <p14:creationId xmlns:p14="http://schemas.microsoft.com/office/powerpoint/2010/main" val="2751649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6">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8">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0">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12">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1" name="Freeform: Shape 20">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5B8058CC-9C25-4851-A861-0899044D2771}"/>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.NET FRAMEWORK</a:t>
            </a:r>
            <a:endParaRPr lang="en-IN" sz="3600" dirty="0">
              <a:solidFill>
                <a:srgbClr val="080808"/>
              </a:solidFill>
            </a:endParaRPr>
          </a:p>
        </p:txBody>
      </p:sp>
      <p:sp>
        <p:nvSpPr>
          <p:cNvPr id="25" name="Freeform: Shape 24">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24894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4F52591-5805-48D6-B86B-C902D532F708}"/>
              </a:ext>
            </a:extLst>
          </p:cNvPr>
          <p:cNvSpPr>
            <a:spLocks noGrp="1"/>
          </p:cNvSpPr>
          <p:nvPr>
            <p:ph type="title"/>
          </p:nvPr>
        </p:nvSpPr>
        <p:spPr>
          <a:xfrm>
            <a:off x="966952" y="1204108"/>
            <a:ext cx="2669406" cy="1781175"/>
          </a:xfrm>
        </p:spPr>
        <p:txBody>
          <a:bodyPr>
            <a:normAutofit/>
          </a:bodyPr>
          <a:lstStyle/>
          <a:p>
            <a:r>
              <a:rPr lang="en-IN" sz="2200" b="1">
                <a:solidFill>
                  <a:srgbClr val="FFFFFF"/>
                </a:solidFill>
                <a:effectLst/>
                <a:latin typeface="Helvetica" panose="020B0604020202020204" pitchFamily="34" charset="0"/>
                <a:ea typeface="Times New Roman" panose="02020603050405020304" pitchFamily="18" charset="0"/>
                <a:cs typeface="Times New Roman" panose="02020603050405020304" pitchFamily="18" charset="0"/>
              </a:rPr>
              <a:t>.NET Framework Base Class Library</a:t>
            </a:r>
            <a:br>
              <a:rPr lang="en-IN" sz="2200" b="1">
                <a:solidFill>
                  <a:srgbClr val="FFFFFF"/>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sz="2200">
              <a:solidFill>
                <a:srgbClr val="FFFFFF"/>
              </a:solidFill>
            </a:endParaRPr>
          </a:p>
        </p:txBody>
      </p:sp>
      <p:sp>
        <p:nvSpPr>
          <p:cNvPr id="3" name="Content Placeholder 2">
            <a:extLst>
              <a:ext uri="{FF2B5EF4-FFF2-40B4-BE49-F238E27FC236}">
                <a16:creationId xmlns:a16="http://schemas.microsoft.com/office/drawing/2014/main" id="{853309CF-6C6C-4636-8460-7307A2D09BD8}"/>
              </a:ext>
            </a:extLst>
          </p:cNvPr>
          <p:cNvSpPr>
            <a:spLocks noGrp="1"/>
          </p:cNvSpPr>
          <p:nvPr>
            <p:ph idx="1"/>
          </p:nvPr>
        </p:nvSpPr>
        <p:spPr>
          <a:xfrm>
            <a:off x="966951" y="3355130"/>
            <a:ext cx="2669407" cy="2427333"/>
          </a:xfrm>
        </p:spPr>
        <p:txBody>
          <a:bodyPr>
            <a:normAutofit/>
          </a:bodyPr>
          <a:lstStyle/>
          <a:p>
            <a:r>
              <a:rPr lang="en-IN" sz="1600">
                <a:effectLst/>
                <a:latin typeface="Segoe UI" panose="020B0502040204020203" pitchFamily="34" charset="0"/>
                <a:ea typeface="Times New Roman" panose="02020603050405020304" pitchFamily="18" charset="0"/>
              </a:rPr>
              <a:t>.NET Base Class Library is the sub part of the Framework that provides library support to Common Language Runtime to work properly. It includes the System namespace and core types of the .NET framework.</a:t>
            </a:r>
            <a:endParaRPr lang="en-IN" sz="1600">
              <a:effectLst/>
              <a:latin typeface="Times New Roman" panose="02020603050405020304" pitchFamily="18" charset="0"/>
              <a:ea typeface="Times New Roman" panose="02020603050405020304" pitchFamily="18" charset="0"/>
            </a:endParaRPr>
          </a:p>
          <a:p>
            <a:endParaRPr lang="en-IN" sz="1600"/>
          </a:p>
        </p:txBody>
      </p:sp>
      <p:pic>
        <p:nvPicPr>
          <p:cNvPr id="4" name="Picture 3">
            <a:extLst>
              <a:ext uri="{FF2B5EF4-FFF2-40B4-BE49-F238E27FC236}">
                <a16:creationId xmlns:a16="http://schemas.microsoft.com/office/drawing/2014/main" id="{2D4A4131-8745-4F0B-B121-CAC35FF7F138}"/>
              </a:ext>
            </a:extLst>
          </p:cNvPr>
          <p:cNvPicPr>
            <a:picLocks noChangeAspect="1"/>
          </p:cNvPicPr>
          <p:nvPr/>
        </p:nvPicPr>
        <p:blipFill>
          <a:blip r:embed="rId2"/>
          <a:stretch>
            <a:fillRect/>
          </a:stretch>
        </p:blipFill>
        <p:spPr>
          <a:xfrm>
            <a:off x="5363210" y="952500"/>
            <a:ext cx="5501507" cy="4829963"/>
          </a:xfrm>
          <a:prstGeom prst="rect">
            <a:avLst/>
          </a:prstGeom>
        </p:spPr>
      </p:pic>
    </p:spTree>
    <p:extLst>
      <p:ext uri="{BB962C8B-B14F-4D97-AF65-F5344CB8AC3E}">
        <p14:creationId xmlns:p14="http://schemas.microsoft.com/office/powerpoint/2010/main" val="219069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62697-910D-4FA0-BD9E-D34B74AC1DA9}"/>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                               THANK YOU</a:t>
            </a:r>
          </a:p>
        </p:txBody>
      </p:sp>
      <p:pic>
        <p:nvPicPr>
          <p:cNvPr id="17" name="Graphic 5" descr="Smiling Face with No Fill">
            <a:extLst>
              <a:ext uri="{FF2B5EF4-FFF2-40B4-BE49-F238E27FC236}">
                <a16:creationId xmlns:a16="http://schemas.microsoft.com/office/drawing/2014/main" id="{F7CB0C4A-C0B3-4FC5-A05C-3E91D70443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8"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0174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7"/>
                                        </p:tgtEl>
                                        <p:attrNameLst>
                                          <p:attrName>style.visibility</p:attrName>
                                        </p:attrNameLst>
                                      </p:cBhvr>
                                      <p:to>
                                        <p:strVal val="visible"/>
                                      </p:to>
                                    </p:set>
                                    <p:animEffect transition="in" filter="fade">
                                      <p:cBhvr>
                                        <p:cTn id="7" dur="700"/>
                                        <p:tgtEl>
                                          <p:spTgt spid="1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3089-3F25-4403-B081-BC9D45454232}"/>
              </a:ext>
            </a:extLst>
          </p:cNvPr>
          <p:cNvSpPr>
            <a:spLocks noGrp="1"/>
          </p:cNvSpPr>
          <p:nvPr>
            <p:ph type="title"/>
          </p:nvPr>
        </p:nvSpPr>
        <p:spPr>
          <a:xfrm>
            <a:off x="1653363" y="365760"/>
            <a:ext cx="9367203" cy="1188720"/>
          </a:xfrm>
        </p:spPr>
        <p:txBody>
          <a:bodyPr>
            <a:normAutofit/>
          </a:bodyPr>
          <a:lstStyle/>
          <a:p>
            <a:r>
              <a:rPr lang="en-US" dirty="0"/>
              <a:t>               INTRODUCTION TO .NET</a:t>
            </a:r>
            <a:endParaRPr lang="en-IN"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AD49631-DB17-414F-9720-D9E284CEBDDD}"/>
              </a:ext>
            </a:extLst>
          </p:cNvPr>
          <p:cNvSpPr>
            <a:spLocks noGrp="1"/>
          </p:cNvSpPr>
          <p:nvPr>
            <p:ph idx="1"/>
          </p:nvPr>
        </p:nvSpPr>
        <p:spPr>
          <a:xfrm>
            <a:off x="1066800" y="1990725"/>
            <a:ext cx="10401300" cy="4227195"/>
          </a:xfrm>
        </p:spPr>
        <p:txBody>
          <a:bodyPr anchor="t">
            <a:normAutofit/>
          </a:bodyPr>
          <a:lstStyle/>
          <a:p>
            <a:pPr>
              <a:spcAft>
                <a:spcPts val="800"/>
              </a:spcAft>
            </a:pPr>
            <a:r>
              <a:rPr lang="en-IN" sz="2000" dirty="0">
                <a:effectLst/>
                <a:latin typeface="Segoe UI" panose="020B0502040204020203" pitchFamily="34" charset="0"/>
                <a:ea typeface="Times New Roman" panose="02020603050405020304" pitchFamily="18" charset="0"/>
                <a:cs typeface="Times New Roman" panose="02020603050405020304" pitchFamily="18" charset="0"/>
              </a:rPr>
              <a:t>.NET is a framework to develop software applications. It is designed and developed by Microsoft and the first beta version released in 2000.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sz="2000" dirty="0">
                <a:effectLst/>
                <a:latin typeface="Segoe UI" panose="020B0502040204020203" pitchFamily="34" charset="0"/>
                <a:ea typeface="Times New Roman" panose="02020603050405020304" pitchFamily="18" charset="0"/>
                <a:cs typeface="Times New Roman" panose="02020603050405020304" pitchFamily="18" charset="0"/>
              </a:rPr>
              <a:t>It is used to develop applications for web, Windows, phone. Moreover, it provides a broad range of functionalities and support.</a:t>
            </a:r>
          </a:p>
          <a:p>
            <a:pPr>
              <a:spcAft>
                <a:spcPts val="800"/>
              </a:spcAft>
            </a:pPr>
            <a:r>
              <a:rPr lang="en-IN" sz="2000" dirty="0">
                <a:effectLst/>
                <a:latin typeface="Segoe UI" panose="020B0502040204020203" pitchFamily="34" charset="0"/>
                <a:ea typeface="Times New Roman" panose="02020603050405020304" pitchFamily="18" charset="0"/>
                <a:cs typeface="Times New Roman" panose="02020603050405020304" pitchFamily="18" charset="0"/>
              </a:rPr>
              <a:t>This framework contains a large number of class libraries known as Framework Class Library (FCL). The software programs written in .NET are executed in the execution environment, which is called CLR (Common Language Runtime). These are the core and essential parts of the .NET framework.</a:t>
            </a:r>
          </a:p>
          <a:p>
            <a:pPr>
              <a:spcAft>
                <a:spcPts val="800"/>
              </a:spcAft>
            </a:pPr>
            <a:r>
              <a:rPr lang="en-IN" sz="2000" dirty="0">
                <a:effectLst/>
                <a:latin typeface="Segoe UI" panose="020B0502040204020203" pitchFamily="34" charset="0"/>
                <a:ea typeface="Times New Roman" panose="02020603050405020304" pitchFamily="18" charset="0"/>
              </a:rPr>
              <a:t>The </a:t>
            </a:r>
            <a:r>
              <a:rPr lang="en-IN" sz="2000" dirty="0" err="1">
                <a:effectLst/>
                <a:latin typeface="Segoe UI" panose="020B0502040204020203" pitchFamily="34" charset="0"/>
                <a:ea typeface="Times New Roman" panose="02020603050405020304" pitchFamily="18" charset="0"/>
              </a:rPr>
              <a:t>.Net</a:t>
            </a:r>
            <a:r>
              <a:rPr lang="en-IN" sz="2000" dirty="0">
                <a:effectLst/>
                <a:latin typeface="Segoe UI" panose="020B0502040204020203" pitchFamily="34" charset="0"/>
                <a:ea typeface="Times New Roman" panose="02020603050405020304" pitchFamily="18" charset="0"/>
              </a:rPr>
              <a:t> Framework supports more than 60 programming languages such as C#, F#, VB.NET, J#, VC++, JScript.NET, APL, COBOL, Perl, Oberon, ML, Pascal, Eiffel, Smalltalk, Python, Cobra, ADA, etc.</a:t>
            </a:r>
            <a:endParaRPr lang="en-IN" sz="2000" dirty="0">
              <a:effectLst/>
              <a:latin typeface="Times New Roman" panose="02020603050405020304" pitchFamily="18" charset="0"/>
              <a:ea typeface="Times New Roman" panose="02020603050405020304" pitchFamily="18" charset="0"/>
            </a:endParaRPr>
          </a:p>
          <a:p>
            <a:pPr marL="0" indent="0">
              <a:spcAft>
                <a:spcPts val="800"/>
              </a:spcAft>
              <a:buNone/>
            </a:pPr>
            <a:endParaRPr lang="en-IN" sz="2000" dirty="0">
              <a:effectLst/>
              <a:latin typeface="Segoe UI" panose="020B0502040204020203" pitchFamily="34" charset="0"/>
              <a:ea typeface="Times New Roman" panose="02020603050405020304" pitchFamily="18" charset="0"/>
              <a:cs typeface="Times New Roman" panose="02020603050405020304" pitchFamily="18" charset="0"/>
            </a:endParaRPr>
          </a:p>
          <a:p>
            <a:pPr>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sz="2000" dirty="0">
              <a:effectLst/>
              <a:latin typeface="Segoe UI" panose="020B0502040204020203" pitchFamily="34" charset="0"/>
              <a:ea typeface="Times New Roman" panose="02020603050405020304" pitchFamily="18" charset="0"/>
              <a:cs typeface="Times New Roman" panose="02020603050405020304" pitchFamily="18" charset="0"/>
            </a:endParaRPr>
          </a:p>
          <a:p>
            <a:pPr marL="0" indent="0">
              <a:spcAft>
                <a:spcPts val="800"/>
              </a:spcAft>
              <a:buNone/>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781330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CF95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F48136-9D0A-4317-B69D-38C5C96E7DA4}"/>
              </a:ext>
            </a:extLst>
          </p:cNvPr>
          <p:cNvSpPr>
            <a:spLocks noGrp="1"/>
          </p:cNvSpPr>
          <p:nvPr>
            <p:ph type="title"/>
          </p:nvPr>
        </p:nvSpPr>
        <p:spPr>
          <a:xfrm>
            <a:off x="524256" y="516804"/>
            <a:ext cx="6594189" cy="1625210"/>
          </a:xfrm>
        </p:spPr>
        <p:txBody>
          <a:bodyPr vert="horz" lIns="91440" tIns="45720" rIns="91440" bIns="45720" rtlCol="0">
            <a:normAutofit/>
          </a:bodyPr>
          <a:lstStyle/>
          <a:p>
            <a:r>
              <a:rPr lang="en-US">
                <a:solidFill>
                  <a:srgbClr val="FFFFFF"/>
                </a:solidFill>
              </a:rPr>
              <a:t>FOUR MAIN COMPONENTS</a:t>
            </a:r>
          </a:p>
        </p:txBody>
      </p:sp>
      <p:sp>
        <p:nvSpPr>
          <p:cNvPr id="27" name="Rectangle 26">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4800F9E-055F-49B0-AC83-347B976A6461}"/>
              </a:ext>
            </a:extLst>
          </p:cNvPr>
          <p:cNvPicPr>
            <a:picLocks noChangeAspect="1"/>
          </p:cNvPicPr>
          <p:nvPr/>
        </p:nvPicPr>
        <p:blipFill rotWithShape="1">
          <a:blip r:embed="rId2"/>
          <a:srcRect r="-3" b="201"/>
          <a:stretch/>
        </p:blipFill>
        <p:spPr>
          <a:xfrm>
            <a:off x="1139716" y="2660287"/>
            <a:ext cx="5433966" cy="3646887"/>
          </a:xfrm>
          <a:prstGeom prst="rect">
            <a:avLst/>
          </a:prstGeom>
        </p:spPr>
      </p:pic>
      <p:sp>
        <p:nvSpPr>
          <p:cNvPr id="29" name="Rectangle 28">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Content Placeholder 14">
            <a:extLst>
              <a:ext uri="{FF2B5EF4-FFF2-40B4-BE49-F238E27FC236}">
                <a16:creationId xmlns:a16="http://schemas.microsoft.com/office/drawing/2014/main" id="{91659ED8-6C9E-4FC6-8F0B-9C6CC46932AA}"/>
              </a:ext>
            </a:extLst>
          </p:cNvPr>
          <p:cNvSpPr>
            <a:spLocks noGrp="1"/>
          </p:cNvSpPr>
          <p:nvPr>
            <p:ph idx="1"/>
          </p:nvPr>
        </p:nvSpPr>
        <p:spPr>
          <a:xfrm>
            <a:off x="8029319" y="917725"/>
            <a:ext cx="3424739" cy="4852362"/>
          </a:xfrm>
        </p:spPr>
        <p:txBody>
          <a:bodyPr anchor="ctr">
            <a:normAutofit/>
          </a:bodyPr>
          <a:lstStyle/>
          <a:p>
            <a:pPr marL="342900" lvl="0" indent="-342900">
              <a:spcBef>
                <a:spcPts val="300"/>
              </a:spcBef>
              <a:spcAft>
                <a:spcPts val="800"/>
              </a:spcAft>
              <a:buFont typeface="+mj-lt"/>
              <a:buAutoNum type="arabicPeriod"/>
              <a:tabLst>
                <a:tab pos="457200" algn="l"/>
              </a:tabLst>
            </a:pPr>
            <a:r>
              <a:rPr lang="en-IN" sz="2000">
                <a:solidFill>
                  <a:srgbClr val="FFFFFF"/>
                </a:solidFill>
                <a:effectLst/>
                <a:latin typeface="Segoe UI" panose="020B0502040204020203" pitchFamily="34" charset="0"/>
                <a:ea typeface="Calibri" panose="020F0502020204030204" pitchFamily="34" charset="0"/>
                <a:cs typeface="Times New Roman" panose="02020603050405020304" pitchFamily="18" charset="0"/>
              </a:rPr>
              <a:t>Common Language Runtime (CLR)</a:t>
            </a:r>
            <a:endParaRPr lang="en-IN"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Font typeface="+mj-lt"/>
              <a:buAutoNum type="arabicPeriod"/>
              <a:tabLst>
                <a:tab pos="457200" algn="l"/>
              </a:tabLst>
            </a:pPr>
            <a:r>
              <a:rPr lang="en-IN" sz="2000">
                <a:solidFill>
                  <a:srgbClr val="FFFFFF"/>
                </a:solidFill>
                <a:effectLst/>
                <a:latin typeface="Segoe UI" panose="020B0502040204020203" pitchFamily="34" charset="0"/>
                <a:ea typeface="Calibri" panose="020F0502020204030204" pitchFamily="34" charset="0"/>
                <a:cs typeface="Times New Roman" panose="02020603050405020304" pitchFamily="18" charset="0"/>
              </a:rPr>
              <a:t>Framework Class Library (FCL),</a:t>
            </a:r>
            <a:endParaRPr lang="en-IN"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Font typeface="+mj-lt"/>
              <a:buAutoNum type="arabicPeriod"/>
              <a:tabLst>
                <a:tab pos="457200" algn="l"/>
              </a:tabLst>
            </a:pPr>
            <a:r>
              <a:rPr lang="en-IN" sz="2000">
                <a:solidFill>
                  <a:srgbClr val="FFFFFF"/>
                </a:solidFill>
                <a:effectLst/>
                <a:latin typeface="Segoe UI" panose="020B0502040204020203" pitchFamily="34" charset="0"/>
                <a:ea typeface="Calibri" panose="020F0502020204030204" pitchFamily="34" charset="0"/>
                <a:cs typeface="Times New Roman" panose="02020603050405020304" pitchFamily="18" charset="0"/>
              </a:rPr>
              <a:t>Core Languages (WinForms, ASP.NET, and ADO.NET), and</a:t>
            </a:r>
            <a:endParaRPr lang="en-IN"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Font typeface="+mj-lt"/>
              <a:buAutoNum type="arabicPeriod"/>
              <a:tabLst>
                <a:tab pos="457200" algn="l"/>
              </a:tabLst>
            </a:pPr>
            <a:r>
              <a:rPr lang="en-IN" sz="2000">
                <a:solidFill>
                  <a:srgbClr val="FFFFFF"/>
                </a:solidFill>
                <a:effectLst/>
                <a:latin typeface="Segoe UI" panose="020B0502040204020203" pitchFamily="34" charset="0"/>
                <a:ea typeface="Calibri" panose="020F0502020204030204" pitchFamily="34" charset="0"/>
                <a:cs typeface="Times New Roman" panose="02020603050405020304" pitchFamily="18" charset="0"/>
              </a:rPr>
              <a:t>Other Modules (WCF, WPF, WF, Card Space, LINQ, Entity Framework, Parallel LINQ, Task Parallel Library, etc.)</a:t>
            </a:r>
            <a:endParaRPr lang="en-IN" sz="20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solidFill>
                <a:srgbClr val="FFFFFF"/>
              </a:solidFill>
            </a:endParaRPr>
          </a:p>
        </p:txBody>
      </p:sp>
    </p:spTree>
    <p:extLst>
      <p:ext uri="{BB962C8B-B14F-4D97-AF65-F5344CB8AC3E}">
        <p14:creationId xmlns:p14="http://schemas.microsoft.com/office/powerpoint/2010/main" val="3139051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9BB9-0163-46D5-8CA7-4222A00DA63F}"/>
              </a:ext>
            </a:extLst>
          </p:cNvPr>
          <p:cNvSpPr>
            <a:spLocks noGrp="1"/>
          </p:cNvSpPr>
          <p:nvPr>
            <p:ph type="title"/>
          </p:nvPr>
        </p:nvSpPr>
        <p:spPr>
          <a:xfrm>
            <a:off x="838200" y="172085"/>
            <a:ext cx="10515600" cy="1325563"/>
          </a:xfrm>
        </p:spPr>
        <p:txBody>
          <a:bodyPr/>
          <a:lstStyle/>
          <a:p>
            <a:r>
              <a:rPr lang="en-IN" sz="1800" b="1"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                    </a:t>
            </a:r>
            <a:r>
              <a:rPr lang="en-IN" sz="2000" b="1"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CLR (Common Language Runtime) and FCL (Framework Class Library)</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6A8EAFEF-875A-4719-A390-050A10B1BD47}"/>
              </a:ext>
            </a:extLst>
          </p:cNvPr>
          <p:cNvPicPr>
            <a:picLocks noGrp="1" noChangeAspect="1"/>
          </p:cNvPicPr>
          <p:nvPr>
            <p:ph idx="1"/>
          </p:nvPr>
        </p:nvPicPr>
        <p:blipFill>
          <a:blip r:embed="rId2"/>
          <a:stretch>
            <a:fillRect/>
          </a:stretch>
        </p:blipFill>
        <p:spPr>
          <a:xfrm>
            <a:off x="1280160" y="2976880"/>
            <a:ext cx="3749040" cy="3180079"/>
          </a:xfrm>
          <a:prstGeom prst="rect">
            <a:avLst/>
          </a:prstGeom>
        </p:spPr>
      </p:pic>
      <p:pic>
        <p:nvPicPr>
          <p:cNvPr id="5" name="Picture 4">
            <a:extLst>
              <a:ext uri="{FF2B5EF4-FFF2-40B4-BE49-F238E27FC236}">
                <a16:creationId xmlns:a16="http://schemas.microsoft.com/office/drawing/2014/main" id="{B57009DB-B35B-491A-A8F7-9A885911FD85}"/>
              </a:ext>
            </a:extLst>
          </p:cNvPr>
          <p:cNvPicPr>
            <a:picLocks noChangeAspect="1"/>
          </p:cNvPicPr>
          <p:nvPr/>
        </p:nvPicPr>
        <p:blipFill>
          <a:blip r:embed="rId3"/>
          <a:stretch>
            <a:fillRect/>
          </a:stretch>
        </p:blipFill>
        <p:spPr>
          <a:xfrm>
            <a:off x="7508240" y="2976880"/>
            <a:ext cx="3749040" cy="3709035"/>
          </a:xfrm>
          <a:prstGeom prst="rect">
            <a:avLst/>
          </a:prstGeom>
        </p:spPr>
      </p:pic>
      <p:sp>
        <p:nvSpPr>
          <p:cNvPr id="7" name="TextBox 6">
            <a:extLst>
              <a:ext uri="{FF2B5EF4-FFF2-40B4-BE49-F238E27FC236}">
                <a16:creationId xmlns:a16="http://schemas.microsoft.com/office/drawing/2014/main" id="{75DC6DCD-C9FD-4079-85C4-0D2AF0BDB6E0}"/>
              </a:ext>
            </a:extLst>
          </p:cNvPr>
          <p:cNvSpPr txBox="1"/>
          <p:nvPr/>
        </p:nvSpPr>
        <p:spPr>
          <a:xfrm>
            <a:off x="704850" y="1847850"/>
            <a:ext cx="5391150" cy="1200329"/>
          </a:xfrm>
          <a:prstGeom prst="rect">
            <a:avLst/>
          </a:prstGeom>
          <a:noFill/>
        </p:spPr>
        <p:txBody>
          <a:bodyPr wrap="square">
            <a:spAutoFit/>
          </a:bodyPr>
          <a:lstStyle/>
          <a:p>
            <a:r>
              <a:rPr lang="en-IN" sz="1800" dirty="0">
                <a:solidFill>
                  <a:srgbClr val="333333"/>
                </a:solidFill>
                <a:effectLst/>
                <a:latin typeface="Segoe UI" panose="020B0502040204020203" pitchFamily="34" charset="0"/>
                <a:ea typeface="Calibri" panose="020F0502020204030204" pitchFamily="34" charset="0"/>
              </a:rPr>
              <a:t>It is a program execution engine that loads and executes the program. It converts the program into native code. It acts as an interface between the framework and operating system</a:t>
            </a:r>
            <a:endParaRPr lang="en-IN" dirty="0"/>
          </a:p>
        </p:txBody>
      </p:sp>
      <p:sp>
        <p:nvSpPr>
          <p:cNvPr id="9" name="TextBox 8">
            <a:extLst>
              <a:ext uri="{FF2B5EF4-FFF2-40B4-BE49-F238E27FC236}">
                <a16:creationId xmlns:a16="http://schemas.microsoft.com/office/drawing/2014/main" id="{5B03C30D-7B02-4887-839E-2A0D4E3A4F61}"/>
              </a:ext>
            </a:extLst>
          </p:cNvPr>
          <p:cNvSpPr txBox="1"/>
          <p:nvPr/>
        </p:nvSpPr>
        <p:spPr>
          <a:xfrm>
            <a:off x="7905750" y="1057276"/>
            <a:ext cx="3581400" cy="1754326"/>
          </a:xfrm>
          <a:prstGeom prst="rect">
            <a:avLst/>
          </a:prstGeom>
          <a:noFill/>
        </p:spPr>
        <p:txBody>
          <a:bodyPr wrap="square">
            <a:spAutoFit/>
          </a:bodyPr>
          <a:lstStyle/>
          <a:p>
            <a:pPr algn="just"/>
            <a:r>
              <a:rPr lang="en-IN" sz="1800" dirty="0">
                <a:solidFill>
                  <a:srgbClr val="333333"/>
                </a:solidFill>
                <a:effectLst/>
                <a:latin typeface="Segoe UI" panose="020B0502040204020203" pitchFamily="34" charset="0"/>
                <a:ea typeface="Times New Roman" panose="02020603050405020304" pitchFamily="18" charset="0"/>
              </a:rPr>
              <a:t>It is a standard library that is a collection of thousands of classes and used to build an application. The BCL (Base Class Library) is the core of the FCL and provides basic functionalities.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81397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2B9B8F8D-7FF0-4C0D-8AB1-CBD943AE356A}"/>
              </a:ext>
            </a:extLst>
          </p:cNvPr>
          <p:cNvSpPr>
            <a:spLocks noGrp="1"/>
          </p:cNvSpPr>
          <p:nvPr>
            <p:ph idx="1"/>
          </p:nvPr>
        </p:nvSpPr>
        <p:spPr>
          <a:xfrm>
            <a:off x="4297681" y="284480"/>
            <a:ext cx="7067926" cy="6461760"/>
          </a:xfrm>
        </p:spPr>
        <p:txBody>
          <a:bodyPr anchor="ctr">
            <a:normAutofit/>
          </a:bodyPr>
          <a:lstStyle/>
          <a:p>
            <a:pPr>
              <a:spcBef>
                <a:spcPts val="200"/>
              </a:spcBef>
            </a:pPr>
            <a:r>
              <a:rPr lang="en-IN" sz="1200" b="1" dirty="0">
                <a:effectLst/>
                <a:latin typeface="Helvetica" panose="020B0604020202020204" pitchFamily="34" charset="0"/>
                <a:ea typeface="Times New Roman" panose="02020603050405020304" pitchFamily="18" charset="0"/>
                <a:cs typeface="Times New Roman" panose="02020603050405020304" pitchFamily="18" charset="0"/>
              </a:rPr>
              <a:t>WinForms</a:t>
            </a:r>
            <a:endParaRPr lang="en-IN" sz="1200" b="1"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Windows Forms is a smart client technology for the .NET Framework, a set of managed libraries that simplify common application tasks such as reading and writing to the file system.</a:t>
            </a:r>
            <a:endParaRPr lang="en-IN" sz="1200" dirty="0">
              <a:effectLst/>
              <a:latin typeface="Times New Roman" panose="02020603050405020304" pitchFamily="18" charset="0"/>
              <a:ea typeface="Times New Roman" panose="02020603050405020304" pitchFamily="18" charset="0"/>
            </a:endParaRPr>
          </a:p>
          <a:p>
            <a:pPr>
              <a:spcBef>
                <a:spcPts val="200"/>
              </a:spcBef>
            </a:pPr>
            <a:r>
              <a:rPr lang="en-IN" sz="1200" b="1" dirty="0">
                <a:effectLst/>
                <a:latin typeface="Helvetica" panose="020B0604020202020204" pitchFamily="34" charset="0"/>
                <a:ea typeface="Times New Roman" panose="02020603050405020304" pitchFamily="18" charset="0"/>
                <a:cs typeface="Times New Roman" panose="02020603050405020304" pitchFamily="18" charset="0"/>
              </a:rPr>
              <a:t>ASP.NET</a:t>
            </a:r>
            <a:endParaRPr lang="en-IN" sz="1200" b="1"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ASP.NET is a web framework designed and developed by Microsoft. It is used to develop websites, web applications, and web services. </a:t>
            </a:r>
            <a:endParaRPr lang="en-IN" sz="1200" dirty="0">
              <a:effectLst/>
              <a:latin typeface="Times New Roman" panose="02020603050405020304" pitchFamily="18" charset="0"/>
              <a:ea typeface="Times New Roman" panose="02020603050405020304" pitchFamily="18" charset="0"/>
            </a:endParaRPr>
          </a:p>
          <a:p>
            <a:pPr>
              <a:spcBef>
                <a:spcPts val="200"/>
              </a:spcBef>
            </a:pPr>
            <a:r>
              <a:rPr lang="en-IN" sz="1200" b="1" dirty="0">
                <a:effectLst/>
                <a:latin typeface="Helvetica" panose="020B0604020202020204" pitchFamily="34" charset="0"/>
                <a:ea typeface="Times New Roman" panose="02020603050405020304" pitchFamily="18" charset="0"/>
                <a:cs typeface="Times New Roman" panose="02020603050405020304" pitchFamily="18" charset="0"/>
              </a:rPr>
              <a:t>ADO.NET</a:t>
            </a:r>
            <a:endParaRPr lang="en-IN" sz="1200" b="1"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ADO.NET is a module of </a:t>
            </a:r>
            <a:r>
              <a:rPr lang="en-IN" sz="1200" dirty="0" err="1">
                <a:effectLst/>
                <a:latin typeface="Segoe UI" panose="020B0502040204020203" pitchFamily="34" charset="0"/>
                <a:ea typeface="Times New Roman" panose="02020603050405020304" pitchFamily="18" charset="0"/>
              </a:rPr>
              <a:t>.Net</a:t>
            </a:r>
            <a:r>
              <a:rPr lang="en-IN" sz="1200" dirty="0">
                <a:effectLst/>
                <a:latin typeface="Segoe UI" panose="020B0502040204020203" pitchFamily="34" charset="0"/>
                <a:ea typeface="Times New Roman" panose="02020603050405020304" pitchFamily="18" charset="0"/>
              </a:rPr>
              <a:t> Framework, which is used to establish a connection between application and data sources. </a:t>
            </a:r>
            <a:endParaRPr lang="en-IN" sz="1200" dirty="0">
              <a:effectLst/>
              <a:latin typeface="Times New Roman" panose="02020603050405020304" pitchFamily="18" charset="0"/>
              <a:ea typeface="Times New Roman" panose="02020603050405020304" pitchFamily="18" charset="0"/>
            </a:endParaRPr>
          </a:p>
          <a:p>
            <a:pPr>
              <a:spcBef>
                <a:spcPts val="200"/>
              </a:spcBef>
            </a:pPr>
            <a:r>
              <a:rPr lang="en-IN" sz="1200" b="1" dirty="0">
                <a:effectLst/>
                <a:latin typeface="Helvetica" panose="020B0604020202020204" pitchFamily="34" charset="0"/>
                <a:ea typeface="Times New Roman" panose="02020603050405020304" pitchFamily="18" charset="0"/>
                <a:cs typeface="Times New Roman" panose="02020603050405020304" pitchFamily="18" charset="0"/>
              </a:rPr>
              <a:t>WPF (Windows Presentation Foundation)</a:t>
            </a:r>
            <a:endParaRPr lang="en-IN" sz="1200" b="1"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Windows Presentation Foundation (WPF) is a graphical subsystem by Microsoft for rendering user interfaces in Windows-based applications.</a:t>
            </a:r>
            <a:endParaRPr lang="en-IN" sz="1200" dirty="0">
              <a:effectLst/>
              <a:latin typeface="Times New Roman" panose="02020603050405020304" pitchFamily="18" charset="0"/>
              <a:ea typeface="Times New Roman" panose="02020603050405020304" pitchFamily="18" charset="0"/>
            </a:endParaRPr>
          </a:p>
          <a:p>
            <a:pPr>
              <a:spcBef>
                <a:spcPts val="200"/>
              </a:spcBef>
            </a:pPr>
            <a:r>
              <a:rPr lang="en-IN" sz="1200" b="1" dirty="0">
                <a:effectLst/>
                <a:latin typeface="Helvetica" panose="020B0604020202020204" pitchFamily="34" charset="0"/>
                <a:ea typeface="Times New Roman" panose="02020603050405020304" pitchFamily="18" charset="0"/>
                <a:cs typeface="Times New Roman" panose="02020603050405020304" pitchFamily="18" charset="0"/>
              </a:rPr>
              <a:t>WCF (Windows Communication Foundation)</a:t>
            </a:r>
            <a:endParaRPr lang="en-IN" sz="1200" b="1"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It is a framework for building service-oriented applications. Using WCF, you can send data as asynchronous messages from one service endpoint to another.</a:t>
            </a:r>
            <a:endParaRPr lang="en-IN" sz="1200" dirty="0">
              <a:effectLst/>
              <a:latin typeface="Times New Roman" panose="02020603050405020304" pitchFamily="18" charset="0"/>
              <a:ea typeface="Times New Roman" panose="02020603050405020304" pitchFamily="18" charset="0"/>
            </a:endParaRPr>
          </a:p>
          <a:p>
            <a:pPr>
              <a:spcBef>
                <a:spcPts val="200"/>
              </a:spcBef>
            </a:pPr>
            <a:r>
              <a:rPr lang="en-IN" sz="1200" b="1" dirty="0">
                <a:effectLst/>
                <a:latin typeface="Helvetica" panose="020B0604020202020204" pitchFamily="34" charset="0"/>
                <a:ea typeface="Times New Roman" panose="02020603050405020304" pitchFamily="18" charset="0"/>
                <a:cs typeface="Times New Roman" panose="02020603050405020304" pitchFamily="18" charset="0"/>
              </a:rPr>
              <a:t>WF (Workflow Foundation)</a:t>
            </a:r>
            <a:endParaRPr lang="en-IN" sz="1200" b="1"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Windows Workflow Foundation (WF) is a Microsoft technology that provides an API, an in-process workflow engine, and a </a:t>
            </a:r>
            <a:r>
              <a:rPr lang="en-IN" sz="1200" dirty="0" err="1">
                <a:effectLst/>
                <a:latin typeface="Segoe UI" panose="020B0502040204020203" pitchFamily="34" charset="0"/>
                <a:ea typeface="Times New Roman" panose="02020603050405020304" pitchFamily="18" charset="0"/>
              </a:rPr>
              <a:t>rehostable</a:t>
            </a:r>
            <a:r>
              <a:rPr lang="en-IN" sz="1200" dirty="0">
                <a:effectLst/>
                <a:latin typeface="Segoe UI" panose="020B0502040204020203" pitchFamily="34" charset="0"/>
                <a:ea typeface="Times New Roman" panose="02020603050405020304" pitchFamily="18" charset="0"/>
              </a:rPr>
              <a:t> designer to implement long-running processes as workflows within .NET applications.</a:t>
            </a:r>
            <a:endParaRPr lang="en-IN" sz="1200" dirty="0">
              <a:effectLst/>
              <a:latin typeface="Times New Roman" panose="02020603050405020304" pitchFamily="18" charset="0"/>
              <a:ea typeface="Times New Roman" panose="02020603050405020304" pitchFamily="18" charset="0"/>
            </a:endParaRPr>
          </a:p>
          <a:p>
            <a:pPr>
              <a:spcBef>
                <a:spcPts val="200"/>
              </a:spcBef>
            </a:pPr>
            <a:r>
              <a:rPr lang="en-IN" sz="1200" b="1" dirty="0">
                <a:effectLst/>
                <a:latin typeface="Helvetica" panose="020B0604020202020204" pitchFamily="34" charset="0"/>
                <a:ea typeface="Times New Roman" panose="02020603050405020304" pitchFamily="18" charset="0"/>
                <a:cs typeface="Times New Roman" panose="02020603050405020304" pitchFamily="18" charset="0"/>
              </a:rPr>
              <a:t>LINQ (Language Integrated Query)</a:t>
            </a:r>
            <a:endParaRPr lang="en-IN" sz="1200" b="1"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It is a query language, introduced in .NET 3.5 framework. It is used to make the query for data sources with C# or Visual Basics programming languages.</a:t>
            </a:r>
            <a:endParaRPr lang="en-IN" sz="1200" dirty="0">
              <a:effectLst/>
              <a:latin typeface="Times New Roman" panose="02020603050405020304" pitchFamily="18" charset="0"/>
              <a:ea typeface="Times New Roman" panose="02020603050405020304" pitchFamily="18" charset="0"/>
            </a:endParaRPr>
          </a:p>
          <a:p>
            <a:pPr>
              <a:spcBef>
                <a:spcPts val="200"/>
              </a:spcBef>
            </a:pPr>
            <a:r>
              <a:rPr lang="en-IN" sz="1200" b="1" dirty="0">
                <a:effectLst/>
                <a:latin typeface="Helvetica" panose="020B0604020202020204" pitchFamily="34" charset="0"/>
                <a:ea typeface="Times New Roman" panose="02020603050405020304" pitchFamily="18" charset="0"/>
                <a:cs typeface="Times New Roman" panose="02020603050405020304" pitchFamily="18" charset="0"/>
              </a:rPr>
              <a:t>Entity Framework</a:t>
            </a:r>
            <a:endParaRPr lang="en-IN" sz="1200" b="1"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It is an ORM based open source framework which is used to work with a database using .NET objects. It eliminates a lot of developers effort to handle the database. It is Microsoft's recommended technology to deal with the database.</a:t>
            </a:r>
            <a:endParaRPr lang="en-IN" sz="1200" dirty="0">
              <a:effectLst/>
              <a:latin typeface="Times New Roman" panose="02020603050405020304" pitchFamily="18" charset="0"/>
              <a:ea typeface="Times New Roman" panose="02020603050405020304" pitchFamily="18" charset="0"/>
            </a:endParaRPr>
          </a:p>
          <a:p>
            <a:pPr>
              <a:spcBef>
                <a:spcPts val="200"/>
              </a:spcBef>
            </a:pPr>
            <a:r>
              <a:rPr lang="en-IN" sz="1200" b="1" dirty="0">
                <a:effectLst/>
                <a:latin typeface="Helvetica" panose="020B0604020202020204" pitchFamily="34" charset="0"/>
                <a:ea typeface="Times New Roman" panose="02020603050405020304" pitchFamily="18" charset="0"/>
                <a:cs typeface="Times New Roman" panose="02020603050405020304" pitchFamily="18" charset="0"/>
              </a:rPr>
              <a:t>Parallel LINQ</a:t>
            </a:r>
            <a:endParaRPr lang="en-IN" sz="1200" b="1"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Parallel LINQ or PLINQ is a parallel implementation of LINQ to objects. It combines the simplicity and readability of LINQ and provides the power of parallel programming.</a:t>
            </a:r>
            <a:endParaRPr lang="en-IN" sz="1200" dirty="0">
              <a:effectLst/>
              <a:latin typeface="Times New Roman" panose="02020603050405020304" pitchFamily="18" charset="0"/>
              <a:ea typeface="Times New Roman" panose="02020603050405020304" pitchFamily="18" charset="0"/>
            </a:endParaRPr>
          </a:p>
          <a:p>
            <a:endParaRPr lang="en-IN" sz="1000" dirty="0"/>
          </a:p>
        </p:txBody>
      </p:sp>
    </p:spTree>
    <p:extLst>
      <p:ext uri="{BB962C8B-B14F-4D97-AF65-F5344CB8AC3E}">
        <p14:creationId xmlns:p14="http://schemas.microsoft.com/office/powerpoint/2010/main" val="3752953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17CC75-5BC8-4D66-8B2E-8F1F3325C5E9}"/>
              </a:ext>
            </a:extLst>
          </p:cNvPr>
          <p:cNvSpPr>
            <a:spLocks noGrp="1"/>
          </p:cNvSpPr>
          <p:nvPr>
            <p:ph type="title"/>
          </p:nvPr>
        </p:nvSpPr>
        <p:spPr>
          <a:xfrm>
            <a:off x="826396" y="586855"/>
            <a:ext cx="4230100" cy="3387497"/>
          </a:xfrm>
        </p:spPr>
        <p:txBody>
          <a:bodyPr anchor="b">
            <a:normAutofit/>
          </a:bodyPr>
          <a:lstStyle/>
          <a:p>
            <a:pPr algn="r"/>
            <a:r>
              <a:rPr lang="en-IN" sz="4000" b="0">
                <a:solidFill>
                  <a:srgbClr val="FFFFFF"/>
                </a:solidFill>
                <a:effectLst/>
                <a:latin typeface="Helvetica" panose="020B0604020202020204" pitchFamily="34" charset="0"/>
                <a:ea typeface="Times New Roman" panose="02020603050405020304" pitchFamily="18" charset="0"/>
              </a:rPr>
              <a:t>.NET Common Language Runtime (CLR)</a:t>
            </a:r>
            <a:br>
              <a:rPr lang="en-IN" sz="4000" b="1">
                <a:solidFill>
                  <a:srgbClr val="FFFFFF"/>
                </a:solidFill>
                <a:effectLst/>
                <a:latin typeface="Times New Roman" panose="02020603050405020304" pitchFamily="18" charset="0"/>
                <a:ea typeface="Times New Roman" panose="02020603050405020304" pitchFamily="18" charset="0"/>
              </a:rPr>
            </a:br>
            <a:endParaRPr lang="en-IN" sz="4000">
              <a:solidFill>
                <a:srgbClr val="FFFFFF"/>
              </a:solidFill>
            </a:endParaRPr>
          </a:p>
        </p:txBody>
      </p:sp>
      <p:sp>
        <p:nvSpPr>
          <p:cNvPr id="3" name="Content Placeholder 2">
            <a:extLst>
              <a:ext uri="{FF2B5EF4-FFF2-40B4-BE49-F238E27FC236}">
                <a16:creationId xmlns:a16="http://schemas.microsoft.com/office/drawing/2014/main" id="{0DBDADB9-8AF0-4588-B380-96617202C2AB}"/>
              </a:ext>
            </a:extLst>
          </p:cNvPr>
          <p:cNvSpPr>
            <a:spLocks noGrp="1"/>
          </p:cNvSpPr>
          <p:nvPr>
            <p:ph idx="1"/>
          </p:nvPr>
        </p:nvSpPr>
        <p:spPr>
          <a:xfrm>
            <a:off x="6503158" y="649480"/>
            <a:ext cx="4862447" cy="5546047"/>
          </a:xfrm>
        </p:spPr>
        <p:txBody>
          <a:bodyPr anchor="ctr">
            <a:normAutofit/>
          </a:bodyPr>
          <a:lstStyle/>
          <a:p>
            <a:r>
              <a:rPr lang="en-IN" sz="1700">
                <a:effectLst/>
                <a:latin typeface="Segoe UI" panose="020B0502040204020203" pitchFamily="34" charset="0"/>
                <a:ea typeface="Calibri" panose="020F0502020204030204" pitchFamily="34" charset="0"/>
              </a:rPr>
              <a:t>.NET CLR is a run-time environment that manages and executes the code written in any .NET programming language</a:t>
            </a:r>
          </a:p>
          <a:p>
            <a:r>
              <a:rPr lang="en-IN" sz="1700" b="1">
                <a:effectLst/>
                <a:latin typeface="Helvetica" panose="020B0604020202020204" pitchFamily="34" charset="0"/>
                <a:ea typeface="Calibri" panose="020F0502020204030204" pitchFamily="34" charset="0"/>
              </a:rPr>
              <a:t>.NET CLR Functions</a:t>
            </a:r>
          </a:p>
          <a:p>
            <a:pPr marL="342900" lvl="0" indent="-342900">
              <a:spcBef>
                <a:spcPts val="300"/>
              </a:spcBef>
              <a:spcAft>
                <a:spcPts val="800"/>
              </a:spcAft>
              <a:buSzPts val="1000"/>
              <a:buFont typeface="Courier New" panose="02070309020205020404" pitchFamily="49" charset="0"/>
              <a:buChar char="o"/>
              <a:tabLst>
                <a:tab pos="457200" algn="l"/>
              </a:tabLst>
            </a:pPr>
            <a:r>
              <a:rPr lang="en-IN" sz="1700">
                <a:effectLst/>
                <a:latin typeface="Segoe UI" panose="020B0502040204020203" pitchFamily="34" charset="0"/>
                <a:ea typeface="Calibri" panose="020F0502020204030204" pitchFamily="34" charset="0"/>
                <a:cs typeface="Times New Roman" panose="02020603050405020304" pitchFamily="18" charset="0"/>
              </a:rPr>
              <a:t>It converts the program into native code.</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700">
                <a:effectLst/>
                <a:latin typeface="Segoe UI" panose="020B0502040204020203" pitchFamily="34" charset="0"/>
                <a:ea typeface="Calibri" panose="020F0502020204030204" pitchFamily="34" charset="0"/>
                <a:cs typeface="Times New Roman" panose="02020603050405020304" pitchFamily="18" charset="0"/>
              </a:rPr>
              <a:t>Handles Exceptions</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700">
                <a:effectLst/>
                <a:latin typeface="Segoe UI" panose="020B0502040204020203" pitchFamily="34" charset="0"/>
                <a:ea typeface="Calibri" panose="020F0502020204030204" pitchFamily="34" charset="0"/>
                <a:cs typeface="Times New Roman" panose="02020603050405020304" pitchFamily="18" charset="0"/>
              </a:rPr>
              <a:t>Provides type-safety</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700">
                <a:effectLst/>
                <a:latin typeface="Segoe UI" panose="020B0502040204020203" pitchFamily="34" charset="0"/>
                <a:ea typeface="Calibri" panose="020F0502020204030204" pitchFamily="34" charset="0"/>
                <a:cs typeface="Times New Roman" panose="02020603050405020304" pitchFamily="18" charset="0"/>
              </a:rPr>
              <a:t>Memory management</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700">
                <a:effectLst/>
                <a:latin typeface="Segoe UI" panose="020B0502040204020203" pitchFamily="34" charset="0"/>
                <a:ea typeface="Calibri" panose="020F0502020204030204" pitchFamily="34" charset="0"/>
                <a:cs typeface="Times New Roman" panose="02020603050405020304" pitchFamily="18" charset="0"/>
              </a:rPr>
              <a:t>Provides security</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700">
                <a:effectLst/>
                <a:latin typeface="Segoe UI" panose="020B0502040204020203" pitchFamily="34" charset="0"/>
                <a:ea typeface="Calibri" panose="020F0502020204030204" pitchFamily="34" charset="0"/>
                <a:cs typeface="Times New Roman" panose="02020603050405020304" pitchFamily="18" charset="0"/>
              </a:rPr>
              <a:t>Improved performance</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700">
                <a:effectLst/>
                <a:latin typeface="Segoe UI" panose="020B0502040204020203" pitchFamily="34" charset="0"/>
                <a:ea typeface="Calibri" panose="020F0502020204030204" pitchFamily="34" charset="0"/>
                <a:cs typeface="Times New Roman" panose="02020603050405020304" pitchFamily="18" charset="0"/>
              </a:rPr>
              <a:t>Language independent</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700">
                <a:effectLst/>
                <a:latin typeface="Segoe UI" panose="020B0502040204020203" pitchFamily="34" charset="0"/>
                <a:ea typeface="Calibri" panose="020F0502020204030204" pitchFamily="34" charset="0"/>
                <a:cs typeface="Times New Roman" panose="02020603050405020304" pitchFamily="18" charset="0"/>
              </a:rPr>
              <a:t>Platform independent</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700">
                <a:effectLst/>
                <a:latin typeface="Segoe UI" panose="020B0502040204020203" pitchFamily="34" charset="0"/>
                <a:ea typeface="Calibri" panose="020F0502020204030204" pitchFamily="34" charset="0"/>
                <a:cs typeface="Times New Roman" panose="02020603050405020304" pitchFamily="18" charset="0"/>
              </a:rPr>
              <a:t>Garbage collection</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700">
                <a:effectLst/>
                <a:latin typeface="Segoe UI" panose="020B0502040204020203" pitchFamily="34" charset="0"/>
                <a:ea typeface="Calibri" panose="020F0502020204030204" pitchFamily="34" charset="0"/>
                <a:cs typeface="Times New Roman" panose="02020603050405020304" pitchFamily="18" charset="0"/>
              </a:rPr>
              <a:t>Provides language features such as inheritance, interfaces, and overloading for object-oriented programmings.</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endParaRPr lang="en-IN" sz="1700"/>
          </a:p>
        </p:txBody>
      </p:sp>
    </p:spTree>
    <p:extLst>
      <p:ext uri="{BB962C8B-B14F-4D97-AF65-F5344CB8AC3E}">
        <p14:creationId xmlns:p14="http://schemas.microsoft.com/office/powerpoint/2010/main" val="2106181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66C9B3-18EA-4E77-9411-49BBFFC520EE}"/>
              </a:ext>
            </a:extLst>
          </p:cNvPr>
          <p:cNvSpPr>
            <a:spLocks noGrp="1"/>
          </p:cNvSpPr>
          <p:nvPr>
            <p:ph idx="1"/>
          </p:nvPr>
        </p:nvSpPr>
        <p:spPr>
          <a:xfrm>
            <a:off x="4379709" y="686862"/>
            <a:ext cx="7037591" cy="5475129"/>
          </a:xfrm>
        </p:spPr>
        <p:txBody>
          <a:bodyPr anchor="ctr">
            <a:normAutofit lnSpcReduction="10000"/>
          </a:bodyPr>
          <a:lstStyle/>
          <a:p>
            <a:pPr>
              <a:spcBef>
                <a:spcPts val="200"/>
              </a:spcBef>
            </a:pPr>
            <a:r>
              <a:rPr lang="en-IN" sz="1200" b="1" dirty="0">
                <a:effectLst/>
                <a:latin typeface="Helvetica" panose="020B0604020202020204" pitchFamily="34" charset="0"/>
                <a:ea typeface="Times New Roman" panose="02020603050405020304" pitchFamily="18" charset="0"/>
                <a:cs typeface="Times New Roman" panose="02020603050405020304" pitchFamily="18" charset="0"/>
              </a:rPr>
              <a:t>.NET CLR Versions</a:t>
            </a:r>
            <a:endParaRPr lang="en-IN" sz="1200" b="1" dirty="0">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The CLR updates itself time to time to provide better performance.</a:t>
            </a:r>
          </a:p>
          <a:p>
            <a:r>
              <a:rPr lang="en-IN" sz="1200" b="1" dirty="0">
                <a:effectLst/>
                <a:latin typeface="Helvetica" panose="020B0604020202020204" pitchFamily="34" charset="0"/>
                <a:ea typeface="Times New Roman" panose="02020603050405020304" pitchFamily="18" charset="0"/>
                <a:cs typeface="Times New Roman" panose="02020603050405020304" pitchFamily="18" charset="0"/>
              </a:rPr>
              <a:t>.NET CLR Structure</a:t>
            </a:r>
            <a:endParaRPr lang="en-IN" sz="1200" dirty="0">
              <a:effectLst/>
              <a:latin typeface="Times New Roman" panose="02020603050405020304" pitchFamily="18" charset="0"/>
              <a:ea typeface="Times New Roman" panose="02020603050405020304" pitchFamily="18" charset="0"/>
            </a:endParaRPr>
          </a:p>
          <a:p>
            <a:r>
              <a:rPr lang="en-IN" sz="1200" b="1" dirty="0">
                <a:effectLst/>
                <a:latin typeface="Segoe UI" panose="020B0502040204020203" pitchFamily="34" charset="0"/>
                <a:ea typeface="Times New Roman" panose="02020603050405020304" pitchFamily="18" charset="0"/>
              </a:rPr>
              <a:t>Base Class Library Support</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It is a class library that provides support of classes to the .NET application.</a:t>
            </a:r>
            <a:endParaRPr lang="en-IN" sz="1200" dirty="0">
              <a:effectLst/>
              <a:latin typeface="Times New Roman" panose="02020603050405020304" pitchFamily="18" charset="0"/>
              <a:ea typeface="Times New Roman" panose="02020603050405020304" pitchFamily="18" charset="0"/>
            </a:endParaRPr>
          </a:p>
          <a:p>
            <a:r>
              <a:rPr lang="en-IN" sz="1200" b="1" dirty="0">
                <a:effectLst/>
                <a:latin typeface="Segoe UI" panose="020B0502040204020203" pitchFamily="34" charset="0"/>
                <a:ea typeface="Times New Roman" panose="02020603050405020304" pitchFamily="18" charset="0"/>
              </a:rPr>
              <a:t>Thread Support</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It manages the parallel execution of the multi-threaded application.</a:t>
            </a:r>
            <a:endParaRPr lang="en-IN" sz="1200" dirty="0">
              <a:effectLst/>
              <a:latin typeface="Times New Roman" panose="02020603050405020304" pitchFamily="18" charset="0"/>
              <a:ea typeface="Times New Roman" panose="02020603050405020304" pitchFamily="18" charset="0"/>
            </a:endParaRPr>
          </a:p>
          <a:p>
            <a:r>
              <a:rPr lang="en-IN" sz="1200" b="1" dirty="0">
                <a:effectLst/>
                <a:latin typeface="Segoe UI" panose="020B0502040204020203" pitchFamily="34" charset="0"/>
                <a:ea typeface="Times New Roman" panose="02020603050405020304" pitchFamily="18" charset="0"/>
              </a:rPr>
              <a:t>COM </a:t>
            </a:r>
            <a:r>
              <a:rPr lang="en-IN" sz="1200" b="1" dirty="0" err="1">
                <a:effectLst/>
                <a:latin typeface="Segoe UI" panose="020B0502040204020203" pitchFamily="34" charset="0"/>
                <a:ea typeface="Times New Roman" panose="02020603050405020304" pitchFamily="18" charset="0"/>
              </a:rPr>
              <a:t>Marshaler</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It provides communication between the COM objects and the application.</a:t>
            </a:r>
            <a:endParaRPr lang="en-IN" sz="1200" dirty="0">
              <a:effectLst/>
              <a:latin typeface="Times New Roman" panose="02020603050405020304" pitchFamily="18" charset="0"/>
              <a:ea typeface="Times New Roman" panose="02020603050405020304" pitchFamily="18" charset="0"/>
            </a:endParaRPr>
          </a:p>
          <a:p>
            <a:r>
              <a:rPr lang="en-IN" sz="1200" b="1" dirty="0">
                <a:effectLst/>
                <a:latin typeface="Segoe UI" panose="020B0502040204020203" pitchFamily="34" charset="0"/>
                <a:ea typeface="Times New Roman" panose="02020603050405020304" pitchFamily="18" charset="0"/>
              </a:rPr>
              <a:t>Type Checker</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It checks types used in the application and verifies that they match to the standards provided by the CLR.</a:t>
            </a:r>
            <a:endParaRPr lang="en-IN" sz="1200" dirty="0">
              <a:effectLst/>
              <a:latin typeface="Times New Roman" panose="02020603050405020304" pitchFamily="18" charset="0"/>
              <a:ea typeface="Times New Roman" panose="02020603050405020304" pitchFamily="18" charset="0"/>
            </a:endParaRPr>
          </a:p>
          <a:p>
            <a:r>
              <a:rPr lang="en-IN" sz="1200" b="1" dirty="0">
                <a:effectLst/>
                <a:latin typeface="Segoe UI" panose="020B0502040204020203" pitchFamily="34" charset="0"/>
                <a:ea typeface="Times New Roman" panose="02020603050405020304" pitchFamily="18" charset="0"/>
              </a:rPr>
              <a:t>Code Manager</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It manages code at execution run-time.</a:t>
            </a:r>
            <a:endParaRPr lang="en-IN" sz="1200" dirty="0">
              <a:effectLst/>
              <a:latin typeface="Times New Roman" panose="02020603050405020304" pitchFamily="18" charset="0"/>
              <a:ea typeface="Times New Roman" panose="02020603050405020304" pitchFamily="18" charset="0"/>
            </a:endParaRPr>
          </a:p>
          <a:p>
            <a:r>
              <a:rPr lang="en-IN" sz="1200" b="1" dirty="0">
                <a:effectLst/>
                <a:latin typeface="Segoe UI" panose="020B0502040204020203" pitchFamily="34" charset="0"/>
                <a:ea typeface="Times New Roman" panose="02020603050405020304" pitchFamily="18" charset="0"/>
              </a:rPr>
              <a:t>Garbage Collector</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It releases the unused memory and allocates it to a new application.</a:t>
            </a:r>
            <a:endParaRPr lang="en-IN" sz="1200" dirty="0">
              <a:effectLst/>
              <a:latin typeface="Times New Roman" panose="02020603050405020304" pitchFamily="18" charset="0"/>
              <a:ea typeface="Times New Roman" panose="02020603050405020304" pitchFamily="18" charset="0"/>
            </a:endParaRPr>
          </a:p>
          <a:p>
            <a:r>
              <a:rPr lang="en-IN" sz="1200" b="1" dirty="0">
                <a:effectLst/>
                <a:latin typeface="Segoe UI" panose="020B0502040204020203" pitchFamily="34" charset="0"/>
                <a:ea typeface="Times New Roman" panose="02020603050405020304" pitchFamily="18" charset="0"/>
              </a:rPr>
              <a:t>Exception Handler</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It handles the exception at runtime to avoid application failure.</a:t>
            </a:r>
            <a:endParaRPr lang="en-IN" sz="1200" dirty="0">
              <a:effectLst/>
              <a:latin typeface="Times New Roman" panose="02020603050405020304" pitchFamily="18" charset="0"/>
              <a:ea typeface="Times New Roman" panose="02020603050405020304" pitchFamily="18" charset="0"/>
            </a:endParaRPr>
          </a:p>
          <a:p>
            <a:r>
              <a:rPr lang="en-IN" sz="1200" b="1" dirty="0" err="1">
                <a:effectLst/>
                <a:latin typeface="Segoe UI" panose="020B0502040204020203" pitchFamily="34" charset="0"/>
                <a:ea typeface="Times New Roman" panose="02020603050405020304" pitchFamily="18" charset="0"/>
              </a:rPr>
              <a:t>ClassLoader</a:t>
            </a:r>
            <a:endParaRPr lang="en-IN" sz="1200" dirty="0">
              <a:effectLst/>
              <a:latin typeface="Times New Roman" panose="02020603050405020304" pitchFamily="18" charset="0"/>
              <a:ea typeface="Times New Roman" panose="02020603050405020304" pitchFamily="18" charset="0"/>
            </a:endParaRPr>
          </a:p>
          <a:p>
            <a:r>
              <a:rPr lang="en-IN" sz="1200" dirty="0">
                <a:effectLst/>
                <a:latin typeface="Segoe UI" panose="020B0502040204020203" pitchFamily="34" charset="0"/>
                <a:ea typeface="Times New Roman" panose="02020603050405020304" pitchFamily="18" charset="0"/>
              </a:rPr>
              <a:t>It is used to load all classes at run time.</a:t>
            </a:r>
            <a:endParaRPr lang="en-IN" sz="1200" dirty="0">
              <a:effectLst/>
              <a:latin typeface="Times New Roman" panose="02020603050405020304" pitchFamily="18" charset="0"/>
              <a:ea typeface="Times New Roman" panose="02020603050405020304" pitchFamily="18" charset="0"/>
            </a:endParaRPr>
          </a:p>
          <a:p>
            <a:endParaRPr lang="en-IN" sz="1000" dirty="0"/>
          </a:p>
        </p:txBody>
      </p:sp>
    </p:spTree>
    <p:extLst>
      <p:ext uri="{BB962C8B-B14F-4D97-AF65-F5344CB8AC3E}">
        <p14:creationId xmlns:p14="http://schemas.microsoft.com/office/powerpoint/2010/main" val="3434593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49FBC57-D10E-4167-9FAE-504E7F1BCD90}"/>
              </a:ext>
            </a:extLst>
          </p:cNvPr>
          <p:cNvSpPr>
            <a:spLocks noGrp="1"/>
          </p:cNvSpPr>
          <p:nvPr>
            <p:ph type="title"/>
          </p:nvPr>
        </p:nvSpPr>
        <p:spPr>
          <a:xfrm>
            <a:off x="731520" y="731520"/>
            <a:ext cx="6089904" cy="1426464"/>
          </a:xfrm>
        </p:spPr>
        <p:txBody>
          <a:bodyPr>
            <a:normAutofit/>
          </a:bodyPr>
          <a:lstStyle/>
          <a:p>
            <a:r>
              <a:rPr lang="en-US">
                <a:solidFill>
                  <a:srgbClr val="FFFFFF"/>
                </a:solidFill>
              </a:rPr>
              <a:t>.NET FRAMEWORK CLASS LIBRARY</a:t>
            </a:r>
            <a:endParaRPr lang="en-IN">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25CD93-5BCA-43A9-A096-D59073874EDE}"/>
              </a:ext>
            </a:extLst>
          </p:cNvPr>
          <p:cNvSpPr>
            <a:spLocks noGrp="1"/>
          </p:cNvSpPr>
          <p:nvPr>
            <p:ph idx="1"/>
          </p:nvPr>
        </p:nvSpPr>
        <p:spPr>
          <a:xfrm>
            <a:off x="789456" y="2798385"/>
            <a:ext cx="10597729" cy="3283260"/>
          </a:xfrm>
        </p:spPr>
        <p:txBody>
          <a:bodyPr anchor="ctr">
            <a:normAutofit/>
          </a:bodyPr>
          <a:lstStyle/>
          <a:p>
            <a:pPr marL="0" indent="0">
              <a:buNone/>
            </a:pPr>
            <a:r>
              <a:rPr lang="en-IN" sz="1500" dirty="0">
                <a:effectLst/>
                <a:latin typeface="Segoe UI" panose="020B0502040204020203" pitchFamily="34" charset="0"/>
                <a:ea typeface="Times New Roman" panose="02020603050405020304" pitchFamily="18" charset="0"/>
              </a:rPr>
              <a:t>It contains thousands of classes that supports the following functions.</a:t>
            </a:r>
            <a:endParaRPr lang="en-IN" sz="1500" dirty="0">
              <a:effectLst/>
              <a:latin typeface="Times New Roman" panose="02020603050405020304" pitchFamily="18" charset="0"/>
              <a:ea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500" dirty="0">
                <a:effectLst/>
                <a:latin typeface="Segoe UI" panose="020B0502040204020203" pitchFamily="34" charset="0"/>
                <a:ea typeface="Calibri" panose="020F0502020204030204" pitchFamily="34" charset="0"/>
                <a:cs typeface="Times New Roman" panose="02020603050405020304" pitchFamily="18" charset="0"/>
              </a:rPr>
              <a:t>Base and user-defined data types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500" dirty="0">
                <a:effectLst/>
                <a:latin typeface="Segoe UI" panose="020B0502040204020203" pitchFamily="34" charset="0"/>
                <a:ea typeface="Calibri" panose="020F0502020204030204" pitchFamily="34" charset="0"/>
                <a:cs typeface="Times New Roman" panose="02020603050405020304" pitchFamily="18" charset="0"/>
              </a:rPr>
              <a:t>Support for exceptions handling</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500" dirty="0">
                <a:effectLst/>
                <a:latin typeface="Segoe UI" panose="020B0502040204020203" pitchFamily="34" charset="0"/>
                <a:ea typeface="Calibri" panose="020F0502020204030204" pitchFamily="34" charset="0"/>
                <a:cs typeface="Times New Roman" panose="02020603050405020304" pitchFamily="18" charset="0"/>
              </a:rPr>
              <a:t>input/output and stream operations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500" dirty="0">
                <a:effectLst/>
                <a:latin typeface="Segoe UI" panose="020B0502040204020203" pitchFamily="34" charset="0"/>
                <a:ea typeface="Calibri" panose="020F0502020204030204" pitchFamily="34" charset="0"/>
                <a:cs typeface="Times New Roman" panose="02020603050405020304" pitchFamily="18" charset="0"/>
              </a:rPr>
              <a:t>Communications with the underlying system</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500" dirty="0">
                <a:effectLst/>
                <a:latin typeface="Segoe UI" panose="020B0502040204020203" pitchFamily="34" charset="0"/>
                <a:ea typeface="Calibri" panose="020F0502020204030204" pitchFamily="34" charset="0"/>
                <a:cs typeface="Times New Roman" panose="02020603050405020304" pitchFamily="18" charset="0"/>
              </a:rPr>
              <a:t>Access to data</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500" dirty="0">
                <a:effectLst/>
                <a:latin typeface="Segoe UI" panose="020B0502040204020203" pitchFamily="34" charset="0"/>
                <a:ea typeface="Calibri" panose="020F0502020204030204" pitchFamily="34" charset="0"/>
                <a:cs typeface="Times New Roman" panose="02020603050405020304" pitchFamily="18" charset="0"/>
              </a:rPr>
              <a:t>Ability to create Windows-based GUI applications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Bef>
                <a:spcPts val="300"/>
              </a:spcBef>
              <a:spcAft>
                <a:spcPts val="800"/>
              </a:spcAft>
              <a:buSzPts val="1000"/>
              <a:buFont typeface="Courier New" panose="02070309020205020404" pitchFamily="49" charset="0"/>
              <a:buChar char="o"/>
              <a:tabLst>
                <a:tab pos="457200" algn="l"/>
              </a:tabLst>
            </a:pPr>
            <a:r>
              <a:rPr lang="en-IN" sz="1500" dirty="0">
                <a:effectLst/>
                <a:latin typeface="Segoe UI" panose="020B0502040204020203" pitchFamily="34" charset="0"/>
                <a:ea typeface="Calibri" panose="020F0502020204030204" pitchFamily="34" charset="0"/>
                <a:cs typeface="Times New Roman" panose="02020603050405020304" pitchFamily="18" charset="0"/>
              </a:rPr>
              <a:t>Ability to create web-client and server applications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500" dirty="0">
                <a:effectLst/>
                <a:latin typeface="Segoe UI" panose="020B0502040204020203" pitchFamily="34" charset="0"/>
                <a:ea typeface="Calibri" panose="020F0502020204030204" pitchFamily="34" charset="0"/>
              </a:rPr>
              <a:t>Support for creating web services</a:t>
            </a:r>
            <a:endParaRPr lang="en-IN" sz="1500" dirty="0"/>
          </a:p>
        </p:txBody>
      </p:sp>
    </p:spTree>
    <p:extLst>
      <p:ext uri="{BB962C8B-B14F-4D97-AF65-F5344CB8AC3E}">
        <p14:creationId xmlns:p14="http://schemas.microsoft.com/office/powerpoint/2010/main" val="404885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5878983E-E554-42A2-944B-1B4FC7B75E4B}"/>
              </a:ext>
            </a:extLst>
          </p:cNvPr>
          <p:cNvPicPr>
            <a:picLocks noGrp="1" noChangeAspect="1"/>
          </p:cNvPicPr>
          <p:nvPr>
            <p:ph idx="1"/>
          </p:nvPr>
        </p:nvPicPr>
        <p:blipFill>
          <a:blip r:embed="rId2"/>
          <a:stretch>
            <a:fillRect/>
          </a:stretch>
        </p:blipFill>
        <p:spPr>
          <a:xfrm>
            <a:off x="972721" y="643467"/>
            <a:ext cx="4633158" cy="5571066"/>
          </a:xfrm>
          <a:prstGeom prst="rect">
            <a:avLst/>
          </a:prstGeom>
        </p:spPr>
      </p:pic>
      <p:pic>
        <p:nvPicPr>
          <p:cNvPr id="13" name="Picture 12">
            <a:extLst>
              <a:ext uri="{FF2B5EF4-FFF2-40B4-BE49-F238E27FC236}">
                <a16:creationId xmlns:a16="http://schemas.microsoft.com/office/drawing/2014/main" id="{5FF6BA01-43C2-423B-BA83-B8737B263DC4}"/>
              </a:ext>
            </a:extLst>
          </p:cNvPr>
          <p:cNvPicPr>
            <a:picLocks noChangeAspect="1"/>
          </p:cNvPicPr>
          <p:nvPr/>
        </p:nvPicPr>
        <p:blipFill>
          <a:blip r:embed="rId3"/>
          <a:stretch>
            <a:fillRect/>
          </a:stretch>
        </p:blipFill>
        <p:spPr>
          <a:xfrm>
            <a:off x="6282384" y="643467"/>
            <a:ext cx="5240628" cy="5571066"/>
          </a:xfrm>
          <a:prstGeom prst="rect">
            <a:avLst/>
          </a:prstGeom>
        </p:spPr>
      </p:pic>
    </p:spTree>
    <p:extLst>
      <p:ext uri="{BB962C8B-B14F-4D97-AF65-F5344CB8AC3E}">
        <p14:creationId xmlns:p14="http://schemas.microsoft.com/office/powerpoint/2010/main" val="805661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68</TotalTime>
  <Words>922</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Courier New</vt:lpstr>
      <vt:lpstr>Helvetica</vt:lpstr>
      <vt:lpstr>Segoe UI</vt:lpstr>
      <vt:lpstr>Times New Roman</vt:lpstr>
      <vt:lpstr>Office Theme</vt:lpstr>
      <vt:lpstr>.NET FRAMEWORK</vt:lpstr>
      <vt:lpstr>               INTRODUCTION TO .NET</vt:lpstr>
      <vt:lpstr>FOUR MAIN COMPONENTS</vt:lpstr>
      <vt:lpstr>                    CLR (Common Language Runtime) and FCL (Framework Class Library) </vt:lpstr>
      <vt:lpstr>PowerPoint Presentation</vt:lpstr>
      <vt:lpstr>.NET Common Language Runtime (CLR) </vt:lpstr>
      <vt:lpstr>PowerPoint Presentation</vt:lpstr>
      <vt:lpstr>.NET FRAMEWORK CLASS LIBRARY</vt:lpstr>
      <vt:lpstr>PowerPoint Presentation</vt:lpstr>
      <vt:lpstr>.NET Framework Base Class Library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KUCHE Shree</dc:creator>
  <cp:lastModifiedBy>KUCHE DIVYASHREE</cp:lastModifiedBy>
  <cp:revision>2</cp:revision>
  <dcterms:created xsi:type="dcterms:W3CDTF">2022-02-28T09:27:36Z</dcterms:created>
  <dcterms:modified xsi:type="dcterms:W3CDTF">2022-02-28T10:35:52Z</dcterms:modified>
</cp:coreProperties>
</file>