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9" r:id="rId3"/>
    <p:sldId id="258" r:id="rId4"/>
    <p:sldId id="259" r:id="rId5"/>
    <p:sldId id="257" r:id="rId6"/>
    <p:sldId id="260" r:id="rId7"/>
    <p:sldId id="272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3" r:id="rId18"/>
    <p:sldId id="274" r:id="rId19"/>
    <p:sldId id="275" r:id="rId20"/>
    <p:sldId id="277" r:id="rId21"/>
    <p:sldId id="276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F653-0B08-4791-95C6-22AF85F763B4}" type="datetimeFigureOut">
              <a:rPr lang="en-SG" smtClean="0"/>
              <a:t>3/6/2016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77ADE88-9B75-4632-9B2C-2F2079E43F9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2877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F653-0B08-4791-95C6-22AF85F763B4}" type="datetimeFigureOut">
              <a:rPr lang="en-SG" smtClean="0"/>
              <a:t>3/6/2016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77ADE88-9B75-4632-9B2C-2F2079E43F9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8851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F653-0B08-4791-95C6-22AF85F763B4}" type="datetimeFigureOut">
              <a:rPr lang="en-SG" smtClean="0"/>
              <a:t>3/6/2016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77ADE88-9B75-4632-9B2C-2F2079E43F9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8054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F653-0B08-4791-95C6-22AF85F763B4}" type="datetimeFigureOut">
              <a:rPr lang="en-SG" smtClean="0"/>
              <a:t>3/6/2016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77ADE88-9B75-4632-9B2C-2F2079E43F9C}" type="slidenum">
              <a:rPr lang="en-SG" smtClean="0"/>
              <a:t>‹#›</a:t>
            </a:fld>
            <a:endParaRPr lang="en-SG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0662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F653-0B08-4791-95C6-22AF85F763B4}" type="datetimeFigureOut">
              <a:rPr lang="en-SG" smtClean="0"/>
              <a:t>3/6/2016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77ADE88-9B75-4632-9B2C-2F2079E43F9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798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F653-0B08-4791-95C6-22AF85F763B4}" type="datetimeFigureOut">
              <a:rPr lang="en-SG" smtClean="0"/>
              <a:t>3/6/2016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DE88-9B75-4632-9B2C-2F2079E43F9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67717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F653-0B08-4791-95C6-22AF85F763B4}" type="datetimeFigureOut">
              <a:rPr lang="en-SG" smtClean="0"/>
              <a:t>3/6/2016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DE88-9B75-4632-9B2C-2F2079E43F9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4050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F653-0B08-4791-95C6-22AF85F763B4}" type="datetimeFigureOut">
              <a:rPr lang="en-SG" smtClean="0"/>
              <a:t>3/6/2016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DE88-9B75-4632-9B2C-2F2079E43F9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11473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1C1F653-0B08-4791-95C6-22AF85F763B4}" type="datetimeFigureOut">
              <a:rPr lang="en-SG" smtClean="0"/>
              <a:t>3/6/2016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77ADE88-9B75-4632-9B2C-2F2079E43F9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8257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F653-0B08-4791-95C6-22AF85F763B4}" type="datetimeFigureOut">
              <a:rPr lang="en-SG" smtClean="0"/>
              <a:t>3/6/2016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DE88-9B75-4632-9B2C-2F2079E43F9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369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F653-0B08-4791-95C6-22AF85F763B4}" type="datetimeFigureOut">
              <a:rPr lang="en-SG" smtClean="0"/>
              <a:t>3/6/2016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77ADE88-9B75-4632-9B2C-2F2079E43F9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7794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F653-0B08-4791-95C6-22AF85F763B4}" type="datetimeFigureOut">
              <a:rPr lang="en-SG" smtClean="0"/>
              <a:t>3/6/2016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DE88-9B75-4632-9B2C-2F2079E43F9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0256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F653-0B08-4791-95C6-22AF85F763B4}" type="datetimeFigureOut">
              <a:rPr lang="en-SG" smtClean="0"/>
              <a:t>3/6/2016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DE88-9B75-4632-9B2C-2F2079E43F9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4831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F653-0B08-4791-95C6-22AF85F763B4}" type="datetimeFigureOut">
              <a:rPr lang="en-SG" smtClean="0"/>
              <a:t>3/6/2016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DE88-9B75-4632-9B2C-2F2079E43F9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3943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F653-0B08-4791-95C6-22AF85F763B4}" type="datetimeFigureOut">
              <a:rPr lang="en-SG" smtClean="0"/>
              <a:t>3/6/2016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DE88-9B75-4632-9B2C-2F2079E43F9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4252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F653-0B08-4791-95C6-22AF85F763B4}" type="datetimeFigureOut">
              <a:rPr lang="en-SG" smtClean="0"/>
              <a:t>3/6/2016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DE88-9B75-4632-9B2C-2F2079E43F9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943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F653-0B08-4791-95C6-22AF85F763B4}" type="datetimeFigureOut">
              <a:rPr lang="en-SG" smtClean="0"/>
              <a:t>3/6/2016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DE88-9B75-4632-9B2C-2F2079E43F9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9381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1F653-0B08-4791-95C6-22AF85F763B4}" type="datetimeFigureOut">
              <a:rPr lang="en-SG" smtClean="0"/>
              <a:t>3/6/2016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ADE88-9B75-4632-9B2C-2F2079E43F9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30621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Redmart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400" dirty="0" err="1" smtClean="0"/>
              <a:t>Olena</a:t>
            </a:r>
            <a:r>
              <a:rPr lang="en-US" sz="1400" dirty="0" smtClean="0"/>
              <a:t> </a:t>
            </a:r>
            <a:r>
              <a:rPr lang="en-US" sz="1400" dirty="0" err="1" smtClean="0"/>
              <a:t>Mariienko</a:t>
            </a:r>
            <a:endParaRPr lang="en-US" sz="1400" dirty="0" smtClean="0"/>
          </a:p>
          <a:p>
            <a:r>
              <a:rPr lang="en-US" sz="1400" dirty="0" err="1" smtClean="0"/>
              <a:t>Khor</a:t>
            </a:r>
            <a:r>
              <a:rPr lang="en-US" sz="1400" dirty="0" smtClean="0"/>
              <a:t> Chin </a:t>
            </a:r>
            <a:r>
              <a:rPr lang="en-US" sz="1400" dirty="0" err="1" smtClean="0"/>
              <a:t>Hau</a:t>
            </a:r>
            <a:endParaRPr lang="en-US" sz="1400" dirty="0" smtClean="0"/>
          </a:p>
          <a:p>
            <a:r>
              <a:rPr lang="en-US" sz="1400" dirty="0" smtClean="0"/>
              <a:t>Lim Kia Hui</a:t>
            </a:r>
          </a:p>
          <a:p>
            <a:r>
              <a:rPr lang="en-US" sz="1400" dirty="0" smtClean="0"/>
              <a:t>Ku Chee Chiang William</a:t>
            </a:r>
          </a:p>
          <a:p>
            <a:r>
              <a:rPr lang="en-US" sz="1400" dirty="0" smtClean="0"/>
              <a:t>Lim Yong Peng</a:t>
            </a:r>
          </a:p>
          <a:p>
            <a:r>
              <a:rPr lang="en-US" sz="1400" dirty="0" err="1" smtClean="0"/>
              <a:t>Loh</a:t>
            </a:r>
            <a:r>
              <a:rPr lang="en-US" sz="1400" dirty="0" smtClean="0"/>
              <a:t> Kai Peng Anthony</a:t>
            </a:r>
          </a:p>
          <a:p>
            <a:r>
              <a:rPr lang="en-US" sz="1400" dirty="0" smtClean="0"/>
              <a:t>Yap Tien Ho Melvin Jude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880593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Estimation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functionalities: </a:t>
            </a:r>
            <a:r>
              <a:rPr lang="en-US" sz="4000" dirty="0" smtClean="0"/>
              <a:t>8 | 20 | 11</a:t>
            </a:r>
            <a:endParaRPr lang="en-US" dirty="0" smtClean="0"/>
          </a:p>
          <a:p>
            <a:r>
              <a:rPr lang="en-US" dirty="0" smtClean="0"/>
              <a:t>Number of test cases: </a:t>
            </a:r>
            <a:r>
              <a:rPr lang="en-US" sz="4000" dirty="0" smtClean="0"/>
              <a:t>83</a:t>
            </a:r>
            <a:endParaRPr lang="en-US" dirty="0" smtClean="0"/>
          </a:p>
          <a:p>
            <a:r>
              <a:rPr lang="en-US" dirty="0" smtClean="0"/>
              <a:t>Test effort </a:t>
            </a:r>
            <a:r>
              <a:rPr lang="en-US" dirty="0" smtClean="0"/>
              <a:t>estimation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refer </a:t>
            </a:r>
            <a:r>
              <a:rPr lang="en-US" dirty="0"/>
              <a:t>to Test </a:t>
            </a:r>
            <a:r>
              <a:rPr lang="en-US" dirty="0" smtClean="0"/>
              <a:t>Estimation.xls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74308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Metrics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coverage</a:t>
            </a:r>
          </a:p>
          <a:p>
            <a:r>
              <a:rPr lang="en-US" dirty="0" smtClean="0"/>
              <a:t>Test status</a:t>
            </a:r>
          </a:p>
          <a:p>
            <a:r>
              <a:rPr lang="en-US" dirty="0" smtClean="0"/>
              <a:t>Test </a:t>
            </a:r>
            <a:r>
              <a:rPr lang="en-US" dirty="0" smtClean="0"/>
              <a:t>density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refer </a:t>
            </a:r>
            <a:r>
              <a:rPr lang="en-US" dirty="0"/>
              <a:t>to Test Estimation.xls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28318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and Approach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Environment: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Internet Explorer, Chrome, Firefox and Safari (desktop).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Windows </a:t>
            </a:r>
            <a:r>
              <a:rPr lang="en-US" dirty="0" smtClean="0"/>
              <a:t>PC desktops </a:t>
            </a:r>
            <a:r>
              <a:rPr lang="en-US" dirty="0" smtClean="0"/>
              <a:t>and laptops, Mac OS X </a:t>
            </a:r>
            <a:r>
              <a:rPr lang="en-US" dirty="0" err="1" smtClean="0"/>
              <a:t>Macbook</a:t>
            </a:r>
            <a:r>
              <a:rPr lang="en-US" dirty="0" smtClean="0"/>
              <a:t> Air, </a:t>
            </a:r>
            <a:r>
              <a:rPr lang="en-US" dirty="0" smtClean="0"/>
              <a:t>iOS </a:t>
            </a:r>
            <a:r>
              <a:rPr lang="en-US" dirty="0" smtClean="0"/>
              <a:t>iPhones </a:t>
            </a:r>
            <a:r>
              <a:rPr lang="en-US" dirty="0" smtClean="0"/>
              <a:t>and Samsung phones (Android)</a:t>
            </a:r>
            <a:endParaRPr lang="en-SG" dirty="0" smtClean="0"/>
          </a:p>
          <a:p>
            <a:r>
              <a:rPr lang="en-US" dirty="0" smtClean="0"/>
              <a:t>Scope of Testing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Application functionality: functional and non-functional requirements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Usability: desktops / mobile devices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Security: SSL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8813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Test Execution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Criteria to start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Approval of test plan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Receipt of website build</a:t>
            </a:r>
          </a:p>
          <a:p>
            <a:r>
              <a:rPr lang="en-US" dirty="0" smtClean="0"/>
              <a:t>Suspension &amp; Resumption Criteria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Ten (10) defects found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Five (5) defects resolved</a:t>
            </a:r>
          </a:p>
          <a:p>
            <a:r>
              <a:rPr lang="en-US" dirty="0" smtClean="0"/>
              <a:t>Test Completion Criteria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90% pass logged for all test cases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Important defects fixed and passed re-test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56319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Procedure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project management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Hourly review</a:t>
            </a:r>
          </a:p>
          <a:p>
            <a:r>
              <a:rPr lang="en-US" dirty="0" smtClean="0"/>
              <a:t>Status Reporting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</a:t>
            </a:r>
            <a:r>
              <a:rPr lang="en-US" dirty="0" smtClean="0"/>
              <a:t>ourly</a:t>
            </a:r>
          </a:p>
          <a:p>
            <a:r>
              <a:rPr lang="en-US" dirty="0" smtClean="0"/>
              <a:t>Mechanism for change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N/A</a:t>
            </a:r>
          </a:p>
          <a:p>
            <a:r>
              <a:rPr lang="en-US" dirty="0" smtClean="0"/>
              <a:t>Regulatory compliance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N/A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59663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Reporting</a:t>
            </a:r>
            <a:endParaRPr lang="en-S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1865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Scope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scop</a:t>
            </a:r>
            <a:r>
              <a:rPr lang="en-US" dirty="0" smtClean="0"/>
              <a:t>e is to t</a:t>
            </a:r>
            <a:r>
              <a:rPr lang="en-US" dirty="0" smtClean="0"/>
              <a:t>est new functionalities</a:t>
            </a:r>
          </a:p>
          <a:p>
            <a:r>
              <a:rPr lang="en-US" dirty="0" smtClean="0"/>
              <a:t>Performance, internet connectivity and language environment tests were also carried out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37375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assigned</a:t>
            </a:r>
            <a:endParaRPr lang="en-SG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822436"/>
              </p:ext>
            </p:extLst>
          </p:nvPr>
        </p:nvGraphicFramePr>
        <p:xfrm>
          <a:off x="519772" y="2739173"/>
          <a:ext cx="11115758" cy="33344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57879"/>
                <a:gridCol w="5557879"/>
              </a:tblGrid>
              <a:tr h="4696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 dirty="0">
                          <a:effectLst/>
                        </a:rPr>
                        <a:t>Name</a:t>
                      </a:r>
                      <a:endParaRPr lang="en-SG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 dirty="0">
                          <a:effectLst/>
                        </a:rPr>
                        <a:t>Start / End Date</a:t>
                      </a:r>
                      <a:endParaRPr lang="en-SG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648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Olena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Mariienko</a:t>
                      </a:r>
                      <a:endParaRPr lang="en-SG" sz="2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Khor</a:t>
                      </a:r>
                      <a:r>
                        <a:rPr lang="en-US" sz="2400" dirty="0">
                          <a:effectLst/>
                        </a:rPr>
                        <a:t> Chin </a:t>
                      </a:r>
                      <a:r>
                        <a:rPr lang="en-US" sz="2400" dirty="0" err="1">
                          <a:effectLst/>
                        </a:rPr>
                        <a:t>Hau</a:t>
                      </a:r>
                      <a:endParaRPr lang="en-SG" sz="2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Lim Kia Hui</a:t>
                      </a:r>
                      <a:endParaRPr lang="en-SG" sz="2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Ku Chee Chiang William</a:t>
                      </a:r>
                      <a:endParaRPr lang="en-SG" sz="2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Lim Yong Peng</a:t>
                      </a:r>
                      <a:endParaRPr lang="en-SG" sz="2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Loh</a:t>
                      </a:r>
                      <a:r>
                        <a:rPr lang="en-US" sz="2400" dirty="0">
                          <a:effectLst/>
                        </a:rPr>
                        <a:t> Kai Peng Anthony</a:t>
                      </a:r>
                      <a:endParaRPr lang="en-SG" sz="2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Yap Tien Ho Melvin Jude</a:t>
                      </a:r>
                      <a:endParaRPr lang="en-SG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 dirty="0">
                          <a:effectLst/>
                        </a:rPr>
                        <a:t>03 Jun 2016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 dirty="0">
                          <a:effectLst/>
                        </a:rPr>
                        <a:t>11am to 3pm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 dirty="0">
                          <a:effectLst/>
                        </a:rPr>
                        <a:t> </a:t>
                      </a:r>
                      <a:endParaRPr lang="en-SG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625725" y="34178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6136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Planned Test &amp; Executed Test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49828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Effort Analysis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249439"/>
              </p:ext>
            </p:extLst>
          </p:nvPr>
        </p:nvGraphicFramePr>
        <p:xfrm>
          <a:off x="518981" y="2578440"/>
          <a:ext cx="11343504" cy="35752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3690"/>
                <a:gridCol w="4455927"/>
                <a:gridCol w="1603077"/>
                <a:gridCol w="1433341"/>
                <a:gridCol w="2787469"/>
              </a:tblGrid>
              <a:tr h="5885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 dirty="0">
                          <a:effectLst/>
                        </a:rPr>
                        <a:t>S/No</a:t>
                      </a:r>
                      <a:endParaRPr lang="en-SG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 dirty="0">
                          <a:effectLst/>
                        </a:rPr>
                        <a:t>Scope of Work</a:t>
                      </a:r>
                      <a:endParaRPr lang="en-SG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 dirty="0">
                          <a:effectLst/>
                        </a:rPr>
                        <a:t>Planned</a:t>
                      </a:r>
                      <a:endParaRPr lang="en-SG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Actual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Remarks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483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1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 dirty="0">
                          <a:effectLst/>
                        </a:rPr>
                        <a:t>Test Planning and Preparation</a:t>
                      </a:r>
                      <a:endParaRPr lang="en-SG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1hr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1.5hr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 dirty="0">
                          <a:effectLst/>
                        </a:rPr>
                        <a:t>New to framework</a:t>
                      </a:r>
                      <a:endParaRPr lang="en-SG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885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2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 dirty="0">
                          <a:effectLst/>
                        </a:rPr>
                        <a:t>Test Execution, Regression Test and Defect Verification</a:t>
                      </a:r>
                      <a:endParaRPr lang="en-SG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2hr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2.5hr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No regression test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4498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3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Total estimated effort for entire test (Test Preparation + Test Execution)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 dirty="0">
                          <a:effectLst/>
                        </a:rPr>
                        <a:t>3hr</a:t>
                      </a:r>
                      <a:endParaRPr lang="en-SG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 dirty="0">
                          <a:effectLst/>
                        </a:rPr>
                        <a:t>4hr</a:t>
                      </a:r>
                      <a:endParaRPr lang="en-SG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 dirty="0">
                          <a:effectLst/>
                        </a:rPr>
                        <a:t> </a:t>
                      </a:r>
                      <a:endParaRPr lang="en-SG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3381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Planning</a:t>
            </a:r>
            <a:endParaRPr lang="en-S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5316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Analysis</a:t>
            </a:r>
            <a:endParaRPr lang="en-S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154138"/>
              </p:ext>
            </p:extLst>
          </p:nvPr>
        </p:nvGraphicFramePr>
        <p:xfrm>
          <a:off x="486033" y="2710252"/>
          <a:ext cx="11129318" cy="31139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08950"/>
                <a:gridCol w="1855092"/>
                <a:gridCol w="1855092"/>
                <a:gridCol w="1855092"/>
                <a:gridCol w="1855092"/>
              </a:tblGrid>
              <a:tr h="431879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 dirty="0">
                          <a:effectLst/>
                        </a:rPr>
                        <a:t>Task</a:t>
                      </a:r>
                      <a:endParaRPr lang="en-SG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 dirty="0">
                          <a:effectLst/>
                        </a:rPr>
                        <a:t>Planning</a:t>
                      </a:r>
                      <a:endParaRPr lang="en-SG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 dirty="0">
                          <a:effectLst/>
                        </a:rPr>
                        <a:t>Actual</a:t>
                      </a:r>
                      <a:endParaRPr lang="en-SG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431879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 dirty="0">
                          <a:effectLst/>
                        </a:rPr>
                        <a:t>Start date</a:t>
                      </a:r>
                      <a:endParaRPr lang="en-SG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Finish date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Start date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Finish date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501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 dirty="0">
                          <a:effectLst/>
                        </a:rPr>
                        <a:t>Test Planning, Preparation, Test Execution, Regression Test and Defect Verification</a:t>
                      </a:r>
                      <a:endParaRPr lang="en-SG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24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 dirty="0" smtClean="0">
                          <a:effectLst/>
                        </a:rPr>
                        <a:t>03 </a:t>
                      </a:r>
                      <a:r>
                        <a:rPr lang="en-SG" sz="2400" dirty="0">
                          <a:effectLst/>
                        </a:rPr>
                        <a:t>Jun 2016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 dirty="0">
                          <a:effectLst/>
                        </a:rPr>
                        <a:t>11am</a:t>
                      </a:r>
                      <a:endParaRPr lang="en-SG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24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 dirty="0" smtClean="0">
                          <a:effectLst/>
                        </a:rPr>
                        <a:t>03 </a:t>
                      </a:r>
                      <a:r>
                        <a:rPr lang="en-SG" sz="2400" dirty="0">
                          <a:effectLst/>
                        </a:rPr>
                        <a:t>Jun 2016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 dirty="0">
                          <a:effectLst/>
                        </a:rPr>
                        <a:t>3pm</a:t>
                      </a:r>
                      <a:endParaRPr lang="en-SG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24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 dirty="0" smtClean="0">
                          <a:effectLst/>
                        </a:rPr>
                        <a:t>03 </a:t>
                      </a:r>
                      <a:r>
                        <a:rPr lang="en-SG" sz="2400" dirty="0">
                          <a:effectLst/>
                        </a:rPr>
                        <a:t>Jun 2016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 dirty="0">
                          <a:effectLst/>
                        </a:rPr>
                        <a:t>11am</a:t>
                      </a:r>
                      <a:endParaRPr lang="en-SG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24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 dirty="0" smtClean="0">
                          <a:effectLst/>
                        </a:rPr>
                        <a:t>03 </a:t>
                      </a:r>
                      <a:r>
                        <a:rPr lang="en-SG" sz="2400" dirty="0">
                          <a:effectLst/>
                        </a:rPr>
                        <a:t>Jun 2016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 dirty="0">
                          <a:effectLst/>
                        </a:rPr>
                        <a:t>4pm</a:t>
                      </a:r>
                      <a:endParaRPr lang="en-SG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6190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Defects Analysis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developer KLOC = 120 KLOC</a:t>
            </a:r>
          </a:p>
          <a:p>
            <a:r>
              <a:rPr lang="en-US" dirty="0" smtClean="0"/>
              <a:t>Targeted Defects = 120</a:t>
            </a:r>
          </a:p>
          <a:p>
            <a:r>
              <a:rPr lang="en-US" dirty="0" smtClean="0"/>
              <a:t>Actual number of Defects found = 72</a:t>
            </a:r>
          </a:p>
          <a:p>
            <a:r>
              <a:rPr lang="en-US" dirty="0" smtClean="0"/>
              <a:t>Remarks: The actual number of defects found are lower than the target defects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91938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Learned/Improvement from test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test incrementally and iteratively </a:t>
            </a:r>
          </a:p>
          <a:p>
            <a:r>
              <a:rPr lang="en-US" dirty="0" smtClean="0"/>
              <a:t>Should use a smaller test data</a:t>
            </a:r>
          </a:p>
          <a:p>
            <a:r>
              <a:rPr lang="en-US" dirty="0" smtClean="0"/>
              <a:t>Payment process should be separate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48140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 to Project team (Product and Process Improvement)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user account registration and login</a:t>
            </a:r>
          </a:p>
          <a:p>
            <a:r>
              <a:rPr lang="en-US" dirty="0" smtClean="0"/>
              <a:t>Real-time inventory balance / buffer</a:t>
            </a:r>
          </a:p>
          <a:p>
            <a:r>
              <a:rPr lang="en-US" dirty="0" smtClean="0"/>
              <a:t>To support specific browser / machine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65847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Homepage Tour</a:t>
            </a:r>
          </a:p>
          <a:p>
            <a:r>
              <a:rPr lang="en-US" dirty="0" smtClean="0"/>
              <a:t>Browse Products</a:t>
            </a:r>
          </a:p>
          <a:p>
            <a:r>
              <a:rPr lang="en-US" dirty="0" smtClean="0"/>
              <a:t>Search Products</a:t>
            </a:r>
          </a:p>
          <a:p>
            <a:r>
              <a:rPr lang="en-US" dirty="0" smtClean="0"/>
              <a:t>Add to Cart</a:t>
            </a:r>
          </a:p>
          <a:p>
            <a:r>
              <a:rPr lang="en-US" dirty="0" smtClean="0"/>
              <a:t>Manage Cart</a:t>
            </a:r>
          </a:p>
          <a:p>
            <a:r>
              <a:rPr lang="en-US" dirty="0" smtClean="0"/>
              <a:t>Check-out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08255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Non-Functional Requirements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Contents in the website should fit without any horizontal </a:t>
            </a:r>
            <a:r>
              <a:rPr lang="en-US" dirty="0" smtClean="0"/>
              <a:t>scrolling</a:t>
            </a:r>
            <a:endParaRPr lang="en-SG" dirty="0"/>
          </a:p>
          <a:p>
            <a:pPr lvl="0"/>
            <a:r>
              <a:rPr lang="en-US" dirty="0"/>
              <a:t>The web pages should be loaded within 3 </a:t>
            </a:r>
            <a:r>
              <a:rPr lang="en-US" dirty="0" smtClean="0"/>
              <a:t>seconds</a:t>
            </a:r>
            <a:endParaRPr lang="en-SG" dirty="0"/>
          </a:p>
          <a:p>
            <a:pPr lvl="0"/>
            <a:r>
              <a:rPr lang="en-US" dirty="0"/>
              <a:t>The </a:t>
            </a:r>
            <a:r>
              <a:rPr lang="en-US" dirty="0" err="1"/>
              <a:t>colour</a:t>
            </a:r>
            <a:r>
              <a:rPr lang="en-US" dirty="0"/>
              <a:t> used in web pages should be consistent with the </a:t>
            </a:r>
            <a:r>
              <a:rPr lang="en-US" dirty="0" err="1"/>
              <a:t>colour</a:t>
            </a:r>
            <a:r>
              <a:rPr lang="en-US" dirty="0"/>
              <a:t> scheme of the </a:t>
            </a:r>
            <a:r>
              <a:rPr lang="en-US" dirty="0" smtClean="0"/>
              <a:t>company </a:t>
            </a:r>
            <a:endParaRPr lang="en-SG" dirty="0"/>
          </a:p>
          <a:p>
            <a:pPr lvl="0"/>
            <a:r>
              <a:rPr lang="en-US" dirty="0"/>
              <a:t>URLs should be distinguishable from normal text, i.e. users should be able to tell that a URL is </a:t>
            </a:r>
            <a:r>
              <a:rPr lang="en-US" dirty="0" smtClean="0"/>
              <a:t>clickable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8153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Plan Objective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test the online shopping website for </a:t>
            </a:r>
            <a:r>
              <a:rPr lang="en-US" dirty="0" err="1" smtClean="0"/>
              <a:t>Redmart</a:t>
            </a:r>
            <a:r>
              <a:rPr lang="en-US" dirty="0" smtClean="0"/>
              <a:t> such that</a:t>
            </a:r>
          </a:p>
          <a:p>
            <a:r>
              <a:rPr lang="en-US" dirty="0" smtClean="0"/>
              <a:t>It will attract more people</a:t>
            </a:r>
          </a:p>
          <a:p>
            <a:r>
              <a:rPr lang="en-US" dirty="0" smtClean="0"/>
              <a:t>It will encourage people to make purchase online</a:t>
            </a:r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70074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to be Tested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Homepage Tour</a:t>
            </a:r>
          </a:p>
          <a:p>
            <a:r>
              <a:rPr lang="en-US" dirty="0"/>
              <a:t>Browse Products</a:t>
            </a:r>
          </a:p>
          <a:p>
            <a:r>
              <a:rPr lang="en-US" dirty="0"/>
              <a:t>Search Products</a:t>
            </a:r>
          </a:p>
          <a:p>
            <a:r>
              <a:rPr lang="en-US" dirty="0"/>
              <a:t>Add to Cart</a:t>
            </a:r>
          </a:p>
          <a:p>
            <a:r>
              <a:rPr lang="en-US" dirty="0"/>
              <a:t>Manage </a:t>
            </a:r>
            <a:r>
              <a:rPr lang="en-US" dirty="0" smtClean="0"/>
              <a:t>Cart</a:t>
            </a:r>
          </a:p>
          <a:p>
            <a:r>
              <a:rPr lang="en-US" dirty="0"/>
              <a:t>Check-out</a:t>
            </a:r>
          </a:p>
        </p:txBody>
      </p:sp>
    </p:spTree>
    <p:extLst>
      <p:ext uri="{BB962C8B-B14F-4D97-AF65-F5344CB8AC3E}">
        <p14:creationId xmlns:p14="http://schemas.microsoft.com/office/powerpoint/2010/main" val="4224177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not to be Tested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N/A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38351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Risks, Assumption &amp; Contingencies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Refer </a:t>
            </a:r>
            <a:r>
              <a:rPr lang="en-US" dirty="0" smtClean="0"/>
              <a:t>to Risk List (Plan).xls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23665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Approval and Sign Off of Test Plan and Test Results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Approval from Test Team</a:t>
            </a:r>
          </a:p>
        </p:txBody>
      </p:sp>
    </p:spTree>
    <p:extLst>
      <p:ext uri="{BB962C8B-B14F-4D97-AF65-F5344CB8AC3E}">
        <p14:creationId xmlns:p14="http://schemas.microsoft.com/office/powerpoint/2010/main" val="20032876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118</TotalTime>
  <Words>561</Words>
  <Application>Microsoft Office PowerPoint</Application>
  <PresentationFormat>Widescreen</PresentationFormat>
  <Paragraphs>155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Times New Roman</vt:lpstr>
      <vt:lpstr>Trebuchet MS</vt:lpstr>
      <vt:lpstr>Wingdings</vt:lpstr>
      <vt:lpstr>Berlin</vt:lpstr>
      <vt:lpstr>Redmart</vt:lpstr>
      <vt:lpstr>Test Planning</vt:lpstr>
      <vt:lpstr>Functional Requirements</vt:lpstr>
      <vt:lpstr>Non-Functional Requirements</vt:lpstr>
      <vt:lpstr>Test Plan Objective</vt:lpstr>
      <vt:lpstr>Functions to be Tested</vt:lpstr>
      <vt:lpstr>Functions not to be Tested</vt:lpstr>
      <vt:lpstr>Risks, Assumption &amp; Contingencies</vt:lpstr>
      <vt:lpstr>Approval and Sign Off of Test Plan and Test Results</vt:lpstr>
      <vt:lpstr>Test Estimation</vt:lpstr>
      <vt:lpstr>Test Metrics</vt:lpstr>
      <vt:lpstr>Strategy and Approach</vt:lpstr>
      <vt:lpstr>Plan for Test Execution</vt:lpstr>
      <vt:lpstr>Test Procedure</vt:lpstr>
      <vt:lpstr>Test Reporting</vt:lpstr>
      <vt:lpstr>Test Scope</vt:lpstr>
      <vt:lpstr>Resource assigned</vt:lpstr>
      <vt:lpstr>Planned Test &amp; Executed Test</vt:lpstr>
      <vt:lpstr>Effort Analysis</vt:lpstr>
      <vt:lpstr>Schedule Analysis</vt:lpstr>
      <vt:lpstr>Defects Analysis</vt:lpstr>
      <vt:lpstr>Lessons Learned/Improvement from test</vt:lpstr>
      <vt:lpstr>Proposal to Project team (Product and Process Improvement)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S-ST</dc:creator>
  <cp:lastModifiedBy>S-ST</cp:lastModifiedBy>
  <cp:revision>27</cp:revision>
  <dcterms:created xsi:type="dcterms:W3CDTF">2016-06-03T03:31:18Z</dcterms:created>
  <dcterms:modified xsi:type="dcterms:W3CDTF">2016-06-03T06:09:32Z</dcterms:modified>
</cp:coreProperties>
</file>