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56" r:id="rId2"/>
    <p:sldId id="269" r:id="rId3"/>
    <p:sldId id="262" r:id="rId4"/>
    <p:sldId id="260" r:id="rId5"/>
    <p:sldId id="275" r:id="rId6"/>
    <p:sldId id="274" r:id="rId7"/>
    <p:sldId id="271" r:id="rId8"/>
    <p:sldId id="272" r:id="rId9"/>
    <p:sldId id="273" r:id="rId10"/>
    <p:sldId id="276" r:id="rId11"/>
    <p:sldId id="263" r:id="rId12"/>
    <p:sldId id="267" r:id="rId13"/>
    <p:sldId id="26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Sheet1!$D$6:$D$12</c:f>
              <c:strCache>
                <c:ptCount val="7"/>
                <c:pt idx="0">
                  <c:v>Logistic Regression(Unigram)</c:v>
                </c:pt>
                <c:pt idx="1">
                  <c:v>Logistic Regression(Bigram)</c:v>
                </c:pt>
                <c:pt idx="2">
                  <c:v>Logistic Regression(Trigram)</c:v>
                </c:pt>
                <c:pt idx="3">
                  <c:v>Decision Tree Classifier</c:v>
                </c:pt>
                <c:pt idx="4">
                  <c:v>Random Forest Classifier</c:v>
                </c:pt>
                <c:pt idx="5">
                  <c:v>CNN(Consideriing One Word)</c:v>
                </c:pt>
                <c:pt idx="6">
                  <c:v>CNN(Consideriing Two Word)</c:v>
                </c:pt>
              </c:strCache>
            </c:strRef>
          </c:cat>
          <c:val>
            <c:numRef>
              <c:f>Sheet1!$E$6:$E$12</c:f>
              <c:numCache>
                <c:formatCode>General</c:formatCode>
                <c:ptCount val="7"/>
                <c:pt idx="0">
                  <c:v>90.326030000000003</c:v>
                </c:pt>
                <c:pt idx="1">
                  <c:v>93.760149999999996</c:v>
                </c:pt>
                <c:pt idx="2">
                  <c:v>93.80307999999998</c:v>
                </c:pt>
                <c:pt idx="3">
                  <c:v>87.45205</c:v>
                </c:pt>
                <c:pt idx="4">
                  <c:v>89.344340000000003</c:v>
                </c:pt>
                <c:pt idx="5">
                  <c:v>91.076709999999977</c:v>
                </c:pt>
                <c:pt idx="6">
                  <c:v>91.572839999999971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76-4B7D-A8A4-D7092013A0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9298688"/>
        <c:axId val="119570816"/>
      </c:barChart>
      <c:catAx>
        <c:axId val="11929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70816"/>
        <c:crosses val="autoZero"/>
        <c:auto val="1"/>
        <c:lblAlgn val="ctr"/>
        <c:lblOffset val="100"/>
        <c:noMultiLvlLbl val="0"/>
      </c:catAx>
      <c:valAx>
        <c:axId val="11957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8AFD5-4A86-4E31-97A7-73F02B3CCA6B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638240F-A59E-4A5A-A101-14D66B81F55F}">
      <dgm:prSet/>
      <dgm:spPr/>
      <dgm:t>
        <a:bodyPr/>
        <a:lstStyle/>
        <a:p>
          <a:r>
            <a:rPr lang="en-US" dirty="0"/>
            <a:t>Choosing the best vectorization technique for model optimization.</a:t>
          </a:r>
        </a:p>
      </dgm:t>
    </dgm:pt>
    <dgm:pt modelId="{222B8AE7-7206-4695-B185-663144EDD83B}" type="parTrans" cxnId="{B16A1FBD-8BE0-45CA-8C1E-49E2C43979BD}">
      <dgm:prSet/>
      <dgm:spPr/>
      <dgm:t>
        <a:bodyPr/>
        <a:lstStyle/>
        <a:p>
          <a:endParaRPr lang="en-US"/>
        </a:p>
      </dgm:t>
    </dgm:pt>
    <dgm:pt modelId="{BD02202E-B532-41ED-8F31-ACFEE540EA42}" type="sibTrans" cxnId="{B16A1FBD-8BE0-45CA-8C1E-49E2C43979BD}">
      <dgm:prSet/>
      <dgm:spPr/>
      <dgm:t>
        <a:bodyPr/>
        <a:lstStyle/>
        <a:p>
          <a:endParaRPr lang="en-US"/>
        </a:p>
      </dgm:t>
    </dgm:pt>
    <dgm:pt modelId="{F67E6F33-812A-4EDE-A058-C5D37FAAF114}">
      <dgm:prSet/>
      <dgm:spPr/>
      <dgm:t>
        <a:bodyPr/>
        <a:lstStyle/>
        <a:p>
          <a:r>
            <a:rPr lang="en-US" dirty="0"/>
            <a:t>Choosing the right statistical model(N-gram Model).</a:t>
          </a:r>
        </a:p>
      </dgm:t>
    </dgm:pt>
    <dgm:pt modelId="{02883AD6-7086-41C3-B020-6459F9B5470C}" type="parTrans" cxnId="{BE37874A-1E7F-49FD-9ACC-8F43F7C3D48F}">
      <dgm:prSet/>
      <dgm:spPr/>
      <dgm:t>
        <a:bodyPr/>
        <a:lstStyle/>
        <a:p>
          <a:endParaRPr lang="en-US"/>
        </a:p>
      </dgm:t>
    </dgm:pt>
    <dgm:pt modelId="{23A21B34-A10C-40E7-85A4-C20D2A351878}" type="sibTrans" cxnId="{BE37874A-1E7F-49FD-9ACC-8F43F7C3D48F}">
      <dgm:prSet/>
      <dgm:spPr/>
      <dgm:t>
        <a:bodyPr/>
        <a:lstStyle/>
        <a:p>
          <a:endParaRPr lang="en-US"/>
        </a:p>
      </dgm:t>
    </dgm:pt>
    <dgm:pt modelId="{5581CD64-873B-4C54-8314-B9F35EC95228}">
      <dgm:prSet/>
      <dgm:spPr/>
      <dgm:t>
        <a:bodyPr/>
        <a:lstStyle/>
        <a:p>
          <a:r>
            <a:rPr lang="en-US" dirty="0"/>
            <a:t>Comparison between linear vs Non-linear Classifiers.</a:t>
          </a:r>
        </a:p>
      </dgm:t>
    </dgm:pt>
    <dgm:pt modelId="{DBB69BE6-5654-468C-AB6C-902724B0055B}" type="parTrans" cxnId="{71EF04FF-5DA4-4376-987C-3366706611B4}">
      <dgm:prSet/>
      <dgm:spPr/>
      <dgm:t>
        <a:bodyPr/>
        <a:lstStyle/>
        <a:p>
          <a:endParaRPr lang="en-US"/>
        </a:p>
      </dgm:t>
    </dgm:pt>
    <dgm:pt modelId="{F35A8DB8-2EC9-49EE-BF47-4CA9D64EBE14}" type="sibTrans" cxnId="{71EF04FF-5DA4-4376-987C-3366706611B4}">
      <dgm:prSet/>
      <dgm:spPr/>
      <dgm:t>
        <a:bodyPr/>
        <a:lstStyle/>
        <a:p>
          <a:endParaRPr lang="en-US"/>
        </a:p>
      </dgm:t>
    </dgm:pt>
    <dgm:pt modelId="{1D57E9F3-02F6-4084-8F97-D3AD6BD4287E}">
      <dgm:prSet/>
      <dgm:spPr/>
      <dgm:t>
        <a:bodyPr/>
        <a:lstStyle/>
        <a:p>
          <a:r>
            <a:rPr lang="en-US" dirty="0"/>
            <a:t>Exploiting deep learning technique(CNN).</a:t>
          </a:r>
        </a:p>
      </dgm:t>
    </dgm:pt>
    <dgm:pt modelId="{F465761F-0997-492A-9347-B5707887DF5A}" type="parTrans" cxnId="{B6274904-0F2F-4A2D-BAC3-A5B228CD140D}">
      <dgm:prSet/>
      <dgm:spPr/>
      <dgm:t>
        <a:bodyPr/>
        <a:lstStyle/>
        <a:p>
          <a:endParaRPr lang="en-IN"/>
        </a:p>
      </dgm:t>
    </dgm:pt>
    <dgm:pt modelId="{C51ED827-1E57-4A38-BD12-216792C29FD9}" type="sibTrans" cxnId="{B6274904-0F2F-4A2D-BAC3-A5B228CD140D}">
      <dgm:prSet/>
      <dgm:spPr/>
      <dgm:t>
        <a:bodyPr/>
        <a:lstStyle/>
        <a:p>
          <a:endParaRPr lang="en-IN"/>
        </a:p>
      </dgm:t>
    </dgm:pt>
    <dgm:pt modelId="{C3715B65-5E99-4CD4-A2AF-BFAE6454E6B0}">
      <dgm:prSet/>
      <dgm:spPr/>
      <dgm:t>
        <a:bodyPr/>
        <a:lstStyle/>
        <a:p>
          <a:r>
            <a:rPr lang="en-US" dirty="0"/>
            <a:t>Performing Sentiment analysis on food reviews using textual data</a:t>
          </a:r>
        </a:p>
      </dgm:t>
    </dgm:pt>
    <dgm:pt modelId="{F278B9C5-9314-4430-8769-BF148FAC7ADF}" type="sibTrans" cxnId="{885A15A9-72F6-4FAF-A438-F0DFE363E817}">
      <dgm:prSet/>
      <dgm:spPr/>
      <dgm:t>
        <a:bodyPr/>
        <a:lstStyle/>
        <a:p>
          <a:endParaRPr lang="en-US"/>
        </a:p>
      </dgm:t>
    </dgm:pt>
    <dgm:pt modelId="{6772DDE4-CFAE-4989-9883-241F74BCA6E8}" type="parTrans" cxnId="{885A15A9-72F6-4FAF-A438-F0DFE363E817}">
      <dgm:prSet/>
      <dgm:spPr/>
      <dgm:t>
        <a:bodyPr/>
        <a:lstStyle/>
        <a:p>
          <a:endParaRPr lang="en-US"/>
        </a:p>
      </dgm:t>
    </dgm:pt>
    <dgm:pt modelId="{6EAB8D66-E200-41E0-ABC4-EC3CF24842C2}" type="pres">
      <dgm:prSet presAssocID="{C5D8AFD5-4A86-4E31-97A7-73F02B3CCA6B}" presName="outerComposite" presStyleCnt="0">
        <dgm:presLayoutVars>
          <dgm:chMax val="5"/>
          <dgm:dir/>
          <dgm:resizeHandles val="exact"/>
        </dgm:presLayoutVars>
      </dgm:prSet>
      <dgm:spPr/>
    </dgm:pt>
    <dgm:pt modelId="{921A4D10-871A-434C-813B-22D928DE2E97}" type="pres">
      <dgm:prSet presAssocID="{C5D8AFD5-4A86-4E31-97A7-73F02B3CCA6B}" presName="dummyMaxCanvas" presStyleCnt="0">
        <dgm:presLayoutVars/>
      </dgm:prSet>
      <dgm:spPr/>
    </dgm:pt>
    <dgm:pt modelId="{04E1DAF4-64AE-469C-90A1-676016C3A8EA}" type="pres">
      <dgm:prSet presAssocID="{C5D8AFD5-4A86-4E31-97A7-73F02B3CCA6B}" presName="FiveNodes_1" presStyleLbl="node1" presStyleIdx="0" presStyleCnt="5">
        <dgm:presLayoutVars>
          <dgm:bulletEnabled val="1"/>
        </dgm:presLayoutVars>
      </dgm:prSet>
      <dgm:spPr/>
    </dgm:pt>
    <dgm:pt modelId="{88D06844-B7DC-4807-B65F-6091A0EB9B97}" type="pres">
      <dgm:prSet presAssocID="{C5D8AFD5-4A86-4E31-97A7-73F02B3CCA6B}" presName="FiveNodes_2" presStyleLbl="node1" presStyleIdx="1" presStyleCnt="5">
        <dgm:presLayoutVars>
          <dgm:bulletEnabled val="1"/>
        </dgm:presLayoutVars>
      </dgm:prSet>
      <dgm:spPr/>
    </dgm:pt>
    <dgm:pt modelId="{85A654D0-8AA6-4D51-A46A-4C96FB44C48D}" type="pres">
      <dgm:prSet presAssocID="{C5D8AFD5-4A86-4E31-97A7-73F02B3CCA6B}" presName="FiveNodes_3" presStyleLbl="node1" presStyleIdx="2" presStyleCnt="5">
        <dgm:presLayoutVars>
          <dgm:bulletEnabled val="1"/>
        </dgm:presLayoutVars>
      </dgm:prSet>
      <dgm:spPr/>
    </dgm:pt>
    <dgm:pt modelId="{69030FC3-8967-470F-92B5-B9E89115C53B}" type="pres">
      <dgm:prSet presAssocID="{C5D8AFD5-4A86-4E31-97A7-73F02B3CCA6B}" presName="FiveNodes_4" presStyleLbl="node1" presStyleIdx="3" presStyleCnt="5">
        <dgm:presLayoutVars>
          <dgm:bulletEnabled val="1"/>
        </dgm:presLayoutVars>
      </dgm:prSet>
      <dgm:spPr/>
    </dgm:pt>
    <dgm:pt modelId="{95BCB49F-99EB-4DB5-9400-8350AECB8C3C}" type="pres">
      <dgm:prSet presAssocID="{C5D8AFD5-4A86-4E31-97A7-73F02B3CCA6B}" presName="FiveNodes_5" presStyleLbl="node1" presStyleIdx="4" presStyleCnt="5">
        <dgm:presLayoutVars>
          <dgm:bulletEnabled val="1"/>
        </dgm:presLayoutVars>
      </dgm:prSet>
      <dgm:spPr/>
    </dgm:pt>
    <dgm:pt modelId="{E2473CE0-FBEA-4FD9-BD96-593FBB7AD00B}" type="pres">
      <dgm:prSet presAssocID="{C5D8AFD5-4A86-4E31-97A7-73F02B3CCA6B}" presName="FiveConn_1-2" presStyleLbl="fgAccFollowNode1" presStyleIdx="0" presStyleCnt="4">
        <dgm:presLayoutVars>
          <dgm:bulletEnabled val="1"/>
        </dgm:presLayoutVars>
      </dgm:prSet>
      <dgm:spPr/>
    </dgm:pt>
    <dgm:pt modelId="{BCC4B58D-0D1F-498C-BE18-9A2F825AC156}" type="pres">
      <dgm:prSet presAssocID="{C5D8AFD5-4A86-4E31-97A7-73F02B3CCA6B}" presName="FiveConn_2-3" presStyleLbl="fgAccFollowNode1" presStyleIdx="1" presStyleCnt="4">
        <dgm:presLayoutVars>
          <dgm:bulletEnabled val="1"/>
        </dgm:presLayoutVars>
      </dgm:prSet>
      <dgm:spPr/>
    </dgm:pt>
    <dgm:pt modelId="{45711D3F-411E-46E0-9B9A-AEBAF47BA88A}" type="pres">
      <dgm:prSet presAssocID="{C5D8AFD5-4A86-4E31-97A7-73F02B3CCA6B}" presName="FiveConn_3-4" presStyleLbl="fgAccFollowNode1" presStyleIdx="2" presStyleCnt="4">
        <dgm:presLayoutVars>
          <dgm:bulletEnabled val="1"/>
        </dgm:presLayoutVars>
      </dgm:prSet>
      <dgm:spPr/>
    </dgm:pt>
    <dgm:pt modelId="{931F21AB-BE61-4627-999B-AB69123302A4}" type="pres">
      <dgm:prSet presAssocID="{C5D8AFD5-4A86-4E31-97A7-73F02B3CCA6B}" presName="FiveConn_4-5" presStyleLbl="fgAccFollowNode1" presStyleIdx="3" presStyleCnt="4">
        <dgm:presLayoutVars>
          <dgm:bulletEnabled val="1"/>
        </dgm:presLayoutVars>
      </dgm:prSet>
      <dgm:spPr/>
    </dgm:pt>
    <dgm:pt modelId="{F16B0673-D081-4552-ACDA-589C9419F5D8}" type="pres">
      <dgm:prSet presAssocID="{C5D8AFD5-4A86-4E31-97A7-73F02B3CCA6B}" presName="FiveNodes_1_text" presStyleLbl="node1" presStyleIdx="4" presStyleCnt="5">
        <dgm:presLayoutVars>
          <dgm:bulletEnabled val="1"/>
        </dgm:presLayoutVars>
      </dgm:prSet>
      <dgm:spPr/>
    </dgm:pt>
    <dgm:pt modelId="{902B4E0B-28B5-41DF-8B21-79474A26EDE6}" type="pres">
      <dgm:prSet presAssocID="{C5D8AFD5-4A86-4E31-97A7-73F02B3CCA6B}" presName="FiveNodes_2_text" presStyleLbl="node1" presStyleIdx="4" presStyleCnt="5">
        <dgm:presLayoutVars>
          <dgm:bulletEnabled val="1"/>
        </dgm:presLayoutVars>
      </dgm:prSet>
      <dgm:spPr/>
    </dgm:pt>
    <dgm:pt modelId="{27DFB51F-F3FF-4150-A584-E4F3B7E81BAD}" type="pres">
      <dgm:prSet presAssocID="{C5D8AFD5-4A86-4E31-97A7-73F02B3CCA6B}" presName="FiveNodes_3_text" presStyleLbl="node1" presStyleIdx="4" presStyleCnt="5">
        <dgm:presLayoutVars>
          <dgm:bulletEnabled val="1"/>
        </dgm:presLayoutVars>
      </dgm:prSet>
      <dgm:spPr/>
    </dgm:pt>
    <dgm:pt modelId="{74BEA888-ED3C-4C6E-8B65-FDA83802832E}" type="pres">
      <dgm:prSet presAssocID="{C5D8AFD5-4A86-4E31-97A7-73F02B3CCA6B}" presName="FiveNodes_4_text" presStyleLbl="node1" presStyleIdx="4" presStyleCnt="5">
        <dgm:presLayoutVars>
          <dgm:bulletEnabled val="1"/>
        </dgm:presLayoutVars>
      </dgm:prSet>
      <dgm:spPr/>
    </dgm:pt>
    <dgm:pt modelId="{552DF9DE-4897-4B57-A48A-FF123ED3BD0F}" type="pres">
      <dgm:prSet presAssocID="{C5D8AFD5-4A86-4E31-97A7-73F02B3CCA6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6274904-0F2F-4A2D-BAC3-A5B228CD140D}" srcId="{C5D8AFD5-4A86-4E31-97A7-73F02B3CCA6B}" destId="{1D57E9F3-02F6-4084-8F97-D3AD6BD4287E}" srcOrd="4" destOrd="0" parTransId="{F465761F-0997-492A-9347-B5707887DF5A}" sibTransId="{C51ED827-1E57-4A38-BD12-216792C29FD9}"/>
    <dgm:cxn modelId="{CF6D6C1E-95A9-445B-B6E7-FBD3AC6F7182}" type="presOf" srcId="{2638240F-A59E-4A5A-A101-14D66B81F55F}" destId="{902B4E0B-28B5-41DF-8B21-79474A26EDE6}" srcOrd="1" destOrd="0" presId="urn:microsoft.com/office/officeart/2005/8/layout/vProcess5"/>
    <dgm:cxn modelId="{2702003B-8412-439D-BA7E-998043BCD370}" type="presOf" srcId="{BD02202E-B532-41ED-8F31-ACFEE540EA42}" destId="{BCC4B58D-0D1F-498C-BE18-9A2F825AC156}" srcOrd="0" destOrd="0" presId="urn:microsoft.com/office/officeart/2005/8/layout/vProcess5"/>
    <dgm:cxn modelId="{A2137465-6F23-4A6E-8678-369C6752B7B4}" type="presOf" srcId="{C3715B65-5E99-4CD4-A2AF-BFAE6454E6B0}" destId="{04E1DAF4-64AE-469C-90A1-676016C3A8EA}" srcOrd="0" destOrd="0" presId="urn:microsoft.com/office/officeart/2005/8/layout/vProcess5"/>
    <dgm:cxn modelId="{26912746-1F12-4921-9202-F3DB8DAAB86B}" type="presOf" srcId="{F67E6F33-812A-4EDE-A058-C5D37FAAF114}" destId="{85A654D0-8AA6-4D51-A46A-4C96FB44C48D}" srcOrd="0" destOrd="0" presId="urn:microsoft.com/office/officeart/2005/8/layout/vProcess5"/>
    <dgm:cxn modelId="{BE37874A-1E7F-49FD-9ACC-8F43F7C3D48F}" srcId="{C5D8AFD5-4A86-4E31-97A7-73F02B3CCA6B}" destId="{F67E6F33-812A-4EDE-A058-C5D37FAAF114}" srcOrd="2" destOrd="0" parTransId="{02883AD6-7086-41C3-B020-6459F9B5470C}" sibTransId="{23A21B34-A10C-40E7-85A4-C20D2A351878}"/>
    <dgm:cxn modelId="{BB76F14A-7C37-49A5-B5C0-7DF21089B734}" type="presOf" srcId="{C3715B65-5E99-4CD4-A2AF-BFAE6454E6B0}" destId="{F16B0673-D081-4552-ACDA-589C9419F5D8}" srcOrd="1" destOrd="0" presId="urn:microsoft.com/office/officeart/2005/8/layout/vProcess5"/>
    <dgm:cxn modelId="{AB7CD052-486F-43D2-AE3A-836C2D7FBAD2}" type="presOf" srcId="{F35A8DB8-2EC9-49EE-BF47-4CA9D64EBE14}" destId="{931F21AB-BE61-4627-999B-AB69123302A4}" srcOrd="0" destOrd="0" presId="urn:microsoft.com/office/officeart/2005/8/layout/vProcess5"/>
    <dgm:cxn modelId="{259B5955-CA6B-4B52-8894-451FC1F13BD9}" type="presOf" srcId="{C5D8AFD5-4A86-4E31-97A7-73F02B3CCA6B}" destId="{6EAB8D66-E200-41E0-ABC4-EC3CF24842C2}" srcOrd="0" destOrd="0" presId="urn:microsoft.com/office/officeart/2005/8/layout/vProcess5"/>
    <dgm:cxn modelId="{7DCFA878-9383-40C0-AC43-8F586A41F827}" type="presOf" srcId="{F67E6F33-812A-4EDE-A058-C5D37FAAF114}" destId="{27DFB51F-F3FF-4150-A584-E4F3B7E81BAD}" srcOrd="1" destOrd="0" presId="urn:microsoft.com/office/officeart/2005/8/layout/vProcess5"/>
    <dgm:cxn modelId="{3FDD9B81-2D6F-4C06-B88B-D67693E25BBE}" type="presOf" srcId="{1D57E9F3-02F6-4084-8F97-D3AD6BD4287E}" destId="{95BCB49F-99EB-4DB5-9400-8350AECB8C3C}" srcOrd="0" destOrd="0" presId="urn:microsoft.com/office/officeart/2005/8/layout/vProcess5"/>
    <dgm:cxn modelId="{885A15A9-72F6-4FAF-A438-F0DFE363E817}" srcId="{C5D8AFD5-4A86-4E31-97A7-73F02B3CCA6B}" destId="{C3715B65-5E99-4CD4-A2AF-BFAE6454E6B0}" srcOrd="0" destOrd="0" parTransId="{6772DDE4-CFAE-4989-9883-241F74BCA6E8}" sibTransId="{F278B9C5-9314-4430-8769-BF148FAC7ADF}"/>
    <dgm:cxn modelId="{B16A1FBD-8BE0-45CA-8C1E-49E2C43979BD}" srcId="{C5D8AFD5-4A86-4E31-97A7-73F02B3CCA6B}" destId="{2638240F-A59E-4A5A-A101-14D66B81F55F}" srcOrd="1" destOrd="0" parTransId="{222B8AE7-7206-4695-B185-663144EDD83B}" sibTransId="{BD02202E-B532-41ED-8F31-ACFEE540EA42}"/>
    <dgm:cxn modelId="{3949A4C4-20CF-4EF7-846C-7C6E678D4D3E}" type="presOf" srcId="{2638240F-A59E-4A5A-A101-14D66B81F55F}" destId="{88D06844-B7DC-4807-B65F-6091A0EB9B97}" srcOrd="0" destOrd="0" presId="urn:microsoft.com/office/officeart/2005/8/layout/vProcess5"/>
    <dgm:cxn modelId="{973181D8-8B75-41B8-8018-9F220B987E1D}" type="presOf" srcId="{5581CD64-873B-4C54-8314-B9F35EC95228}" destId="{69030FC3-8967-470F-92B5-B9E89115C53B}" srcOrd="0" destOrd="0" presId="urn:microsoft.com/office/officeart/2005/8/layout/vProcess5"/>
    <dgm:cxn modelId="{9991F0DB-62D7-463F-9BE7-4F88AE049AE8}" type="presOf" srcId="{1D57E9F3-02F6-4084-8F97-D3AD6BD4287E}" destId="{552DF9DE-4897-4B57-A48A-FF123ED3BD0F}" srcOrd="1" destOrd="0" presId="urn:microsoft.com/office/officeart/2005/8/layout/vProcess5"/>
    <dgm:cxn modelId="{904B3ADF-BB85-4868-B9E1-489EEFCECFA1}" type="presOf" srcId="{5581CD64-873B-4C54-8314-B9F35EC95228}" destId="{74BEA888-ED3C-4C6E-8B65-FDA83802832E}" srcOrd="1" destOrd="0" presId="urn:microsoft.com/office/officeart/2005/8/layout/vProcess5"/>
    <dgm:cxn modelId="{EDE03DDF-69F2-45A6-BC28-02927521BFF7}" type="presOf" srcId="{F278B9C5-9314-4430-8769-BF148FAC7ADF}" destId="{E2473CE0-FBEA-4FD9-BD96-593FBB7AD00B}" srcOrd="0" destOrd="0" presId="urn:microsoft.com/office/officeart/2005/8/layout/vProcess5"/>
    <dgm:cxn modelId="{E106FEF9-05B2-4105-B583-1A75CCBB4FDF}" type="presOf" srcId="{23A21B34-A10C-40E7-85A4-C20D2A351878}" destId="{45711D3F-411E-46E0-9B9A-AEBAF47BA88A}" srcOrd="0" destOrd="0" presId="urn:microsoft.com/office/officeart/2005/8/layout/vProcess5"/>
    <dgm:cxn modelId="{71EF04FF-5DA4-4376-987C-3366706611B4}" srcId="{C5D8AFD5-4A86-4E31-97A7-73F02B3CCA6B}" destId="{5581CD64-873B-4C54-8314-B9F35EC95228}" srcOrd="3" destOrd="0" parTransId="{DBB69BE6-5654-468C-AB6C-902724B0055B}" sibTransId="{F35A8DB8-2EC9-49EE-BF47-4CA9D64EBE14}"/>
    <dgm:cxn modelId="{0A33A3B2-F990-4495-8132-D3E740432460}" type="presParOf" srcId="{6EAB8D66-E200-41E0-ABC4-EC3CF24842C2}" destId="{921A4D10-871A-434C-813B-22D928DE2E97}" srcOrd="0" destOrd="0" presId="urn:microsoft.com/office/officeart/2005/8/layout/vProcess5"/>
    <dgm:cxn modelId="{6120D8CB-B7ED-4B55-AB8D-B597D8A9E2CD}" type="presParOf" srcId="{6EAB8D66-E200-41E0-ABC4-EC3CF24842C2}" destId="{04E1DAF4-64AE-469C-90A1-676016C3A8EA}" srcOrd="1" destOrd="0" presId="urn:microsoft.com/office/officeart/2005/8/layout/vProcess5"/>
    <dgm:cxn modelId="{464410D4-E4EA-4307-9259-EC38CD2FA802}" type="presParOf" srcId="{6EAB8D66-E200-41E0-ABC4-EC3CF24842C2}" destId="{88D06844-B7DC-4807-B65F-6091A0EB9B97}" srcOrd="2" destOrd="0" presId="urn:microsoft.com/office/officeart/2005/8/layout/vProcess5"/>
    <dgm:cxn modelId="{491027CD-25A5-4050-ABB0-570B76D181C5}" type="presParOf" srcId="{6EAB8D66-E200-41E0-ABC4-EC3CF24842C2}" destId="{85A654D0-8AA6-4D51-A46A-4C96FB44C48D}" srcOrd="3" destOrd="0" presId="urn:microsoft.com/office/officeart/2005/8/layout/vProcess5"/>
    <dgm:cxn modelId="{204FC48A-97AA-4973-9A3F-48B41B99FABD}" type="presParOf" srcId="{6EAB8D66-E200-41E0-ABC4-EC3CF24842C2}" destId="{69030FC3-8967-470F-92B5-B9E89115C53B}" srcOrd="4" destOrd="0" presId="urn:microsoft.com/office/officeart/2005/8/layout/vProcess5"/>
    <dgm:cxn modelId="{EDF7BDED-AB32-4FD2-AF0B-FDBCD97C7EB8}" type="presParOf" srcId="{6EAB8D66-E200-41E0-ABC4-EC3CF24842C2}" destId="{95BCB49F-99EB-4DB5-9400-8350AECB8C3C}" srcOrd="5" destOrd="0" presId="urn:microsoft.com/office/officeart/2005/8/layout/vProcess5"/>
    <dgm:cxn modelId="{4925FC1F-3F2A-41CB-BDE6-FBF66AAA5E03}" type="presParOf" srcId="{6EAB8D66-E200-41E0-ABC4-EC3CF24842C2}" destId="{E2473CE0-FBEA-4FD9-BD96-593FBB7AD00B}" srcOrd="6" destOrd="0" presId="urn:microsoft.com/office/officeart/2005/8/layout/vProcess5"/>
    <dgm:cxn modelId="{B8041E0B-D571-43FE-8AD8-A537DA7641D9}" type="presParOf" srcId="{6EAB8D66-E200-41E0-ABC4-EC3CF24842C2}" destId="{BCC4B58D-0D1F-498C-BE18-9A2F825AC156}" srcOrd="7" destOrd="0" presId="urn:microsoft.com/office/officeart/2005/8/layout/vProcess5"/>
    <dgm:cxn modelId="{2463C634-A187-4B84-9169-91C8F977456C}" type="presParOf" srcId="{6EAB8D66-E200-41E0-ABC4-EC3CF24842C2}" destId="{45711D3F-411E-46E0-9B9A-AEBAF47BA88A}" srcOrd="8" destOrd="0" presId="urn:microsoft.com/office/officeart/2005/8/layout/vProcess5"/>
    <dgm:cxn modelId="{0BDD072A-387B-4633-9EAB-FAF56A0458C4}" type="presParOf" srcId="{6EAB8D66-E200-41E0-ABC4-EC3CF24842C2}" destId="{931F21AB-BE61-4627-999B-AB69123302A4}" srcOrd="9" destOrd="0" presId="urn:microsoft.com/office/officeart/2005/8/layout/vProcess5"/>
    <dgm:cxn modelId="{2BC84D60-FAA7-49B4-BCDF-14FD32771674}" type="presParOf" srcId="{6EAB8D66-E200-41E0-ABC4-EC3CF24842C2}" destId="{F16B0673-D081-4552-ACDA-589C9419F5D8}" srcOrd="10" destOrd="0" presId="urn:microsoft.com/office/officeart/2005/8/layout/vProcess5"/>
    <dgm:cxn modelId="{14899686-2199-4A3A-8791-B11B73DA5272}" type="presParOf" srcId="{6EAB8D66-E200-41E0-ABC4-EC3CF24842C2}" destId="{902B4E0B-28B5-41DF-8B21-79474A26EDE6}" srcOrd="11" destOrd="0" presId="urn:microsoft.com/office/officeart/2005/8/layout/vProcess5"/>
    <dgm:cxn modelId="{5A759AE7-306E-4FE6-87EC-34274FE230A2}" type="presParOf" srcId="{6EAB8D66-E200-41E0-ABC4-EC3CF24842C2}" destId="{27DFB51F-F3FF-4150-A584-E4F3B7E81BAD}" srcOrd="12" destOrd="0" presId="urn:microsoft.com/office/officeart/2005/8/layout/vProcess5"/>
    <dgm:cxn modelId="{A563D006-B7B3-4FBF-B3DC-44057B499581}" type="presParOf" srcId="{6EAB8D66-E200-41E0-ABC4-EC3CF24842C2}" destId="{74BEA888-ED3C-4C6E-8B65-FDA83802832E}" srcOrd="13" destOrd="0" presId="urn:microsoft.com/office/officeart/2005/8/layout/vProcess5"/>
    <dgm:cxn modelId="{C66815C6-3CAB-43DB-9B78-12ED88DE09A2}" type="presParOf" srcId="{6EAB8D66-E200-41E0-ABC4-EC3CF24842C2}" destId="{552DF9DE-4897-4B57-A48A-FF123ED3BD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1DAF4-64AE-469C-90A1-676016C3A8EA}">
      <dsp:nvSpPr>
        <dsp:cNvPr id="0" name=""/>
        <dsp:cNvSpPr/>
      </dsp:nvSpPr>
      <dsp:spPr>
        <a:xfrm>
          <a:off x="0" y="0"/>
          <a:ext cx="8393367" cy="756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Performing Sentiment analysis on food reviews using textual data</a:t>
          </a:r>
        </a:p>
      </dsp:txBody>
      <dsp:txXfrm>
        <a:off x="22165" y="22165"/>
        <a:ext cx="7488195" cy="712453"/>
      </dsp:txXfrm>
    </dsp:sp>
    <dsp:sp modelId="{88D06844-B7DC-4807-B65F-6091A0EB9B97}">
      <dsp:nvSpPr>
        <dsp:cNvPr id="0" name=""/>
        <dsp:cNvSpPr/>
      </dsp:nvSpPr>
      <dsp:spPr>
        <a:xfrm>
          <a:off x="626777" y="861892"/>
          <a:ext cx="8393367" cy="7567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Choosing the best vectorization technique for model optimization.</a:t>
          </a:r>
        </a:p>
      </dsp:txBody>
      <dsp:txXfrm>
        <a:off x="648942" y="884057"/>
        <a:ext cx="7230350" cy="712453"/>
      </dsp:txXfrm>
    </dsp:sp>
    <dsp:sp modelId="{85A654D0-8AA6-4D51-A46A-4C96FB44C48D}">
      <dsp:nvSpPr>
        <dsp:cNvPr id="0" name=""/>
        <dsp:cNvSpPr/>
      </dsp:nvSpPr>
      <dsp:spPr>
        <a:xfrm>
          <a:off x="1253554" y="1723785"/>
          <a:ext cx="8393367" cy="756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Choosing the right statistical model(N-gram Model).</a:t>
          </a:r>
        </a:p>
      </dsp:txBody>
      <dsp:txXfrm>
        <a:off x="1275719" y="1745950"/>
        <a:ext cx="7230350" cy="712453"/>
      </dsp:txXfrm>
    </dsp:sp>
    <dsp:sp modelId="{69030FC3-8967-470F-92B5-B9E89115C53B}">
      <dsp:nvSpPr>
        <dsp:cNvPr id="0" name=""/>
        <dsp:cNvSpPr/>
      </dsp:nvSpPr>
      <dsp:spPr>
        <a:xfrm>
          <a:off x="1880332" y="2585677"/>
          <a:ext cx="8393367" cy="7567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Comparison between linear vs Non-linear Classifiers.</a:t>
          </a:r>
        </a:p>
      </dsp:txBody>
      <dsp:txXfrm>
        <a:off x="1902497" y="2607842"/>
        <a:ext cx="7230350" cy="712453"/>
      </dsp:txXfrm>
    </dsp:sp>
    <dsp:sp modelId="{95BCB49F-99EB-4DB5-9400-8350AECB8C3C}">
      <dsp:nvSpPr>
        <dsp:cNvPr id="0" name=""/>
        <dsp:cNvSpPr/>
      </dsp:nvSpPr>
      <dsp:spPr>
        <a:xfrm>
          <a:off x="2507109" y="3447570"/>
          <a:ext cx="8393367" cy="756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Exploiting deep learning technique(CNN).</a:t>
          </a:r>
        </a:p>
      </dsp:txBody>
      <dsp:txXfrm>
        <a:off x="2529274" y="3469735"/>
        <a:ext cx="7230350" cy="712453"/>
      </dsp:txXfrm>
    </dsp:sp>
    <dsp:sp modelId="{E2473CE0-FBEA-4FD9-BD96-593FBB7AD00B}">
      <dsp:nvSpPr>
        <dsp:cNvPr id="0" name=""/>
        <dsp:cNvSpPr/>
      </dsp:nvSpPr>
      <dsp:spPr>
        <a:xfrm>
          <a:off x="7901457" y="552872"/>
          <a:ext cx="491909" cy="491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12137" y="552872"/>
        <a:ext cx="270549" cy="370162"/>
      </dsp:txXfrm>
    </dsp:sp>
    <dsp:sp modelId="{BCC4B58D-0D1F-498C-BE18-9A2F825AC156}">
      <dsp:nvSpPr>
        <dsp:cNvPr id="0" name=""/>
        <dsp:cNvSpPr/>
      </dsp:nvSpPr>
      <dsp:spPr>
        <a:xfrm>
          <a:off x="8528235" y="1414765"/>
          <a:ext cx="491909" cy="491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38915" y="1414765"/>
        <a:ext cx="270549" cy="370162"/>
      </dsp:txXfrm>
    </dsp:sp>
    <dsp:sp modelId="{45711D3F-411E-46E0-9B9A-AEBAF47BA88A}">
      <dsp:nvSpPr>
        <dsp:cNvPr id="0" name=""/>
        <dsp:cNvSpPr/>
      </dsp:nvSpPr>
      <dsp:spPr>
        <a:xfrm>
          <a:off x="9155012" y="2264044"/>
          <a:ext cx="491909" cy="491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65692" y="2264044"/>
        <a:ext cx="270549" cy="370162"/>
      </dsp:txXfrm>
    </dsp:sp>
    <dsp:sp modelId="{931F21AB-BE61-4627-999B-AB69123302A4}">
      <dsp:nvSpPr>
        <dsp:cNvPr id="0" name=""/>
        <dsp:cNvSpPr/>
      </dsp:nvSpPr>
      <dsp:spPr>
        <a:xfrm>
          <a:off x="9781790" y="3134345"/>
          <a:ext cx="491909" cy="491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892470" y="3134345"/>
        <a:ext cx="270549" cy="370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EA42D-B465-47FD-A1ED-EF36D8C672EC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C5C8-5705-4C31-90E0-61B8A7663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3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5C5C8-5705-4C31-90E0-61B8A7663DE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8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27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4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6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78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6A4C96-7B05-4BF8-B04D-AC8ECF448CA8}" type="datetimeFigureOut">
              <a:rPr lang="en-IN" smtClean="0"/>
              <a:pPr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FAAE36-1576-46D6-974E-3D7C1B3166C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4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2A927E0-2C06-4C93-9C1F-17970AF2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5000" b="1" kern="2400">
                <a:effectLst/>
                <a:latin typeface="+mn-lt"/>
                <a:ea typeface="MS Mincho" panose="02020609040205080304" pitchFamily="49" charset="-128"/>
              </a:rPr>
              <a:t>Machine and Deep Learning Classification for</a:t>
            </a:r>
            <a:br>
              <a:rPr lang="en-IN" sz="5000" b="1">
                <a:effectLst/>
                <a:latin typeface="+mn-lt"/>
                <a:ea typeface="MS Mincho" panose="02020609040205080304" pitchFamily="49" charset="-128"/>
              </a:rPr>
            </a:br>
            <a:r>
              <a:rPr lang="en-US" sz="5000" b="1" kern="2400">
                <a:effectLst/>
                <a:latin typeface="+mn-lt"/>
                <a:ea typeface="MS Mincho" panose="02020609040205080304" pitchFamily="49" charset="-128"/>
              </a:rPr>
              <a:t>Sentiment Analysis On Food Reviews</a:t>
            </a:r>
            <a:br>
              <a:rPr lang="en-IN" sz="50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IN" sz="5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49E315-0716-4D7A-94AA-7968B765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dirty="0"/>
              <a:t>Presented By: </a:t>
            </a:r>
            <a:r>
              <a:rPr lang="en-US" dirty="0" err="1"/>
              <a:t>Kushagra</a:t>
            </a:r>
            <a:r>
              <a:rPr lang="en-US" dirty="0"/>
              <a:t> Gupta</a:t>
            </a:r>
          </a:p>
          <a:p>
            <a:r>
              <a:rPr lang="en-US" dirty="0"/>
              <a:t>Supervised By: </a:t>
            </a:r>
            <a:r>
              <a:rPr lang="en-IN" dirty="0" err="1"/>
              <a:t>Dr.</a:t>
            </a:r>
            <a:r>
              <a:rPr lang="en-IN" dirty="0"/>
              <a:t> Thomas </a:t>
            </a:r>
            <a:r>
              <a:rPr lang="en-IN" dirty="0" err="1"/>
              <a:t>Roelleke</a:t>
            </a:r>
            <a:r>
              <a:rPr lang="en-IN" dirty="0"/>
              <a:t> </a:t>
            </a:r>
          </a:p>
        </p:txBody>
      </p:sp>
      <p:pic>
        <p:nvPicPr>
          <p:cNvPr id="21" name="Graphic 8" descr="Head with Gears">
            <a:extLst>
              <a:ext uri="{FF2B5EF4-FFF2-40B4-BE49-F238E27FC236}">
                <a16:creationId xmlns:a16="http://schemas.microsoft.com/office/drawing/2014/main" id="{B11878C5-927B-4279-8E46-2DECB5AB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03FD9-817E-4BAC-888B-7D1691ABA404}"/>
              </a:ext>
            </a:extLst>
          </p:cNvPr>
          <p:cNvSpPr txBox="1"/>
          <p:nvPr/>
        </p:nvSpPr>
        <p:spPr>
          <a:xfrm>
            <a:off x="1197428" y="264817"/>
            <a:ext cx="51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 (contd.)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EFE42-35B1-4D0B-B272-4B918DBC70ED}"/>
              </a:ext>
            </a:extLst>
          </p:cNvPr>
          <p:cNvSpPr txBox="1"/>
          <p:nvPr/>
        </p:nvSpPr>
        <p:spPr>
          <a:xfrm>
            <a:off x="1197428" y="928422"/>
            <a:ext cx="979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CNN model Comparison</a:t>
            </a:r>
          </a:p>
          <a:p>
            <a:r>
              <a:rPr lang="en-IN" dirty="0"/>
              <a:t>Two CNN models have been used in the study to act like N-gram model, the first is when considering one word window and other when considering two words window.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Two words window model performs better than 1-word window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Computation cost is around 2 times more than the other machine learning model considered in the study.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524108-FC9F-4424-B204-ECF2CA06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4" y="2871119"/>
            <a:ext cx="4611996" cy="3294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234D7-77E1-466A-9127-351C7259B5E7}"/>
              </a:ext>
            </a:extLst>
          </p:cNvPr>
          <p:cNvSpPr txBox="1"/>
          <p:nvPr/>
        </p:nvSpPr>
        <p:spPr>
          <a:xfrm>
            <a:off x="2519265" y="2644102"/>
            <a:ext cx="276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One-word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670A3-D708-4FA7-9234-52893C96AB09}"/>
              </a:ext>
            </a:extLst>
          </p:cNvPr>
          <p:cNvSpPr txBox="1"/>
          <p:nvPr/>
        </p:nvSpPr>
        <p:spPr>
          <a:xfrm>
            <a:off x="8057553" y="2652252"/>
            <a:ext cx="276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Two-word Window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2715324-48E2-45A7-BE87-C0A67A59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30" y="2864179"/>
            <a:ext cx="4934139" cy="33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8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BF49CD-815D-4C12-BB88-E91696024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95189"/>
              </p:ext>
            </p:extLst>
          </p:nvPr>
        </p:nvGraphicFramePr>
        <p:xfrm>
          <a:off x="1129002" y="2052735"/>
          <a:ext cx="10739147" cy="409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7942C7-2E04-460E-935A-3C4ACF992BE0}"/>
              </a:ext>
            </a:extLst>
          </p:cNvPr>
          <p:cNvSpPr txBox="1"/>
          <p:nvPr/>
        </p:nvSpPr>
        <p:spPr>
          <a:xfrm>
            <a:off x="1197428" y="264817"/>
            <a:ext cx="51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 (contd.)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C3B29-C026-49E6-AC76-FF4E812D0C8F}"/>
              </a:ext>
            </a:extLst>
          </p:cNvPr>
          <p:cNvSpPr txBox="1"/>
          <p:nvPr/>
        </p:nvSpPr>
        <p:spPr>
          <a:xfrm>
            <a:off x="1197428" y="890674"/>
            <a:ext cx="998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comparison has been done for all the models used in the study.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Linear Logistic model(Bigram) has performed exceptionally well.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CNN model have performed as well as linear model but at the cost of high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39279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3ACFA-E1F7-40E5-95D1-C458FE208824}"/>
              </a:ext>
            </a:extLst>
          </p:cNvPr>
          <p:cNvSpPr txBox="1"/>
          <p:nvPr/>
        </p:nvSpPr>
        <p:spPr>
          <a:xfrm>
            <a:off x="4939646" y="520720"/>
            <a:ext cx="676462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Future Work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ED32E5E-F02C-49E5-A14B-C03743279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3" y="590744"/>
            <a:ext cx="3553455" cy="4141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62C00-4405-43E9-A9E4-E489D0C04143}"/>
              </a:ext>
            </a:extLst>
          </p:cNvPr>
          <p:cNvSpPr txBox="1"/>
          <p:nvPr/>
        </p:nvSpPr>
        <p:spPr>
          <a:xfrm>
            <a:off x="4939645" y="1603248"/>
            <a:ext cx="6764626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Use of upcoming deep learning vectorization techniques like word2vec,genism,fasttext.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Classifying the data into multi-label classes for larger datasets.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Use of deeper deep learning models, adding more layers to the CNN.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Taking use of more advanced continuous deep learning models like RNN, TCN  etc.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3832B-5977-438A-B2C4-83B91DD9C819}"/>
              </a:ext>
            </a:extLst>
          </p:cNvPr>
          <p:cNvSpPr txBox="1"/>
          <p:nvPr/>
        </p:nvSpPr>
        <p:spPr>
          <a:xfrm>
            <a:off x="4795935" y="643467"/>
            <a:ext cx="6762123" cy="3379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685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232E1-A1ED-473E-A93B-981CB2742B95}"/>
              </a:ext>
            </a:extLst>
          </p:cNvPr>
          <p:cNvSpPr txBox="1"/>
          <p:nvPr/>
        </p:nvSpPr>
        <p:spPr>
          <a:xfrm>
            <a:off x="1231641" y="326571"/>
            <a:ext cx="185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Aid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0F666-00EF-415D-B678-53E69FB2650C}"/>
              </a:ext>
            </a:extLst>
          </p:cNvPr>
          <p:cNvSpPr txBox="1"/>
          <p:nvPr/>
        </p:nvSpPr>
        <p:spPr>
          <a:xfrm>
            <a:off x="1231641" y="788236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 Architecture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0AE779-27BB-4081-ADBC-1DE45B28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0" y="1249901"/>
            <a:ext cx="11979395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E8349-2A8A-446E-931E-5CA696D60291}"/>
              </a:ext>
            </a:extLst>
          </p:cNvPr>
          <p:cNvSpPr txBox="1"/>
          <p:nvPr/>
        </p:nvSpPr>
        <p:spPr>
          <a:xfrm>
            <a:off x="3644380" y="459739"/>
            <a:ext cx="7779971" cy="616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Why NLP?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5C0DD-11B5-4B25-B356-2587842AE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21" r="28444"/>
          <a:stretch/>
        </p:blipFill>
        <p:spPr>
          <a:xfrm>
            <a:off x="0" y="-14954"/>
            <a:ext cx="3000375" cy="6870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683EC-C404-40BB-86B3-DC2852414350}"/>
              </a:ext>
            </a:extLst>
          </p:cNvPr>
          <p:cNvSpPr txBox="1"/>
          <p:nvPr/>
        </p:nvSpPr>
        <p:spPr>
          <a:xfrm>
            <a:off x="3644380" y="1206634"/>
            <a:ext cx="8149513" cy="483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1000"/>
              </a:lnSpc>
              <a:spcBef>
                <a:spcPts val="930"/>
              </a:spcBef>
            </a:pPr>
            <a:r>
              <a:rPr lang="en-US" dirty="0"/>
              <a:t>Understanding human linguistic has become most popular task as: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Content sharing is at the peak.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Each person on this earth generates about 1.7 MB of data every second.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Social media platforms are soaring.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People are moving their business online in industries like travel, food, aviation, etc. 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dirty="0"/>
              <a:t>Reviewing a product/service is now becoming habitual to people.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Major establishments Twitter, Facebook, Uber etc. are exploiting their customer voices to understand the hidden sentiment and flourish by providing better services to their users.</a:t>
            </a: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sz="1800" dirty="0"/>
              <a:t>Food companies lik</a:t>
            </a:r>
            <a:r>
              <a:rPr lang="en-US" dirty="0"/>
              <a:t>e Amazon, Uber eats, Deliveroo, Just Eat, Zomato etc. are now fulfilling customer needs online using sentiment analysis.</a:t>
            </a:r>
            <a:endParaRPr lang="en-US" sz="1800" dirty="0"/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indent="-320040" defTabSz="91440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409B-87E8-48D6-877A-0CF0820F2F7D}"/>
              </a:ext>
            </a:extLst>
          </p:cNvPr>
          <p:cNvSpPr txBox="1"/>
          <p:nvPr/>
        </p:nvSpPr>
        <p:spPr>
          <a:xfrm>
            <a:off x="1066800" y="5252936"/>
            <a:ext cx="10058400" cy="1028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Aims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DDE50FD5-B9CA-4EE4-AA67-ABA8B5BC1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608574"/>
              </p:ext>
            </p:extLst>
          </p:nvPr>
        </p:nvGraphicFramePr>
        <p:xfrm>
          <a:off x="886061" y="298580"/>
          <a:ext cx="10900477" cy="420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68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3E7871-3DD9-412F-B1C1-1E5625466D84}"/>
              </a:ext>
            </a:extLst>
          </p:cNvPr>
          <p:cNvSpPr/>
          <p:nvPr/>
        </p:nvSpPr>
        <p:spPr>
          <a:xfrm>
            <a:off x="1155579" y="3608989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3E80CE-07EB-4C69-9211-889BF07FEBD7}"/>
              </a:ext>
            </a:extLst>
          </p:cNvPr>
          <p:cNvSpPr/>
          <p:nvPr/>
        </p:nvSpPr>
        <p:spPr>
          <a:xfrm>
            <a:off x="2652945" y="3608989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3F93EC-2E75-45BB-8F1E-BADD8D2767AA}"/>
              </a:ext>
            </a:extLst>
          </p:cNvPr>
          <p:cNvSpPr/>
          <p:nvPr/>
        </p:nvSpPr>
        <p:spPr>
          <a:xfrm>
            <a:off x="4150311" y="3608989"/>
            <a:ext cx="2025590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Pre-processing and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4931B4-42D2-4D6E-8B54-B3EE8ADD66EF}"/>
              </a:ext>
            </a:extLst>
          </p:cNvPr>
          <p:cNvSpPr/>
          <p:nvPr/>
        </p:nvSpPr>
        <p:spPr>
          <a:xfrm>
            <a:off x="8288785" y="5511029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Logistic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051959-0B81-415F-8134-279BA23E5885}"/>
              </a:ext>
            </a:extLst>
          </p:cNvPr>
          <p:cNvSpPr/>
          <p:nvPr/>
        </p:nvSpPr>
        <p:spPr>
          <a:xfrm>
            <a:off x="9969626" y="5511029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Decision Trees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76CD7D-392C-47E9-B9F8-274C1D237BA7}"/>
              </a:ext>
            </a:extLst>
          </p:cNvPr>
          <p:cNvSpPr/>
          <p:nvPr/>
        </p:nvSpPr>
        <p:spPr>
          <a:xfrm>
            <a:off x="9969626" y="4531711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Random Forests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5BCB52-A5B8-4350-87DD-F4CC29CC5A80}"/>
              </a:ext>
            </a:extLst>
          </p:cNvPr>
          <p:cNvSpPr/>
          <p:nvPr/>
        </p:nvSpPr>
        <p:spPr>
          <a:xfrm>
            <a:off x="9977023" y="2700692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386B1D-D721-4178-B97E-4068AD74A5CD}"/>
              </a:ext>
            </a:extLst>
          </p:cNvPr>
          <p:cNvSpPr/>
          <p:nvPr/>
        </p:nvSpPr>
        <p:spPr>
          <a:xfrm>
            <a:off x="6175901" y="4374687"/>
            <a:ext cx="1674917" cy="97654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Vectorization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and Statistical Modelling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4D3DD0-B6A2-4E7D-BACC-13E3F5B08DFC}"/>
              </a:ext>
            </a:extLst>
          </p:cNvPr>
          <p:cNvSpPr/>
          <p:nvPr/>
        </p:nvSpPr>
        <p:spPr>
          <a:xfrm>
            <a:off x="6309064" y="2548662"/>
            <a:ext cx="1541755" cy="98764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Tokenization and Word Embedding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949024-A850-457B-845E-EF6CD262DBBD}"/>
              </a:ext>
            </a:extLst>
          </p:cNvPr>
          <p:cNvSpPr/>
          <p:nvPr/>
        </p:nvSpPr>
        <p:spPr>
          <a:xfrm>
            <a:off x="8296182" y="2700692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74496FC-59F5-4EFF-BAC5-A4B23A7E0E8E}"/>
              </a:ext>
            </a:extLst>
          </p:cNvPr>
          <p:cNvSpPr/>
          <p:nvPr/>
        </p:nvSpPr>
        <p:spPr>
          <a:xfrm>
            <a:off x="8288785" y="4531711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1565BA-5C16-4466-BF27-1E660DAB49B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398453" y="3950779"/>
            <a:ext cx="254492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7DA3B-456B-4788-A883-5E2B6BE9F20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895819" y="3950779"/>
            <a:ext cx="254492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5367A1-9076-4AB8-BE87-07EF0E43498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7850818" y="4862959"/>
            <a:ext cx="437967" cy="1054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8FEB6-13D7-4DD6-8541-DDBB08DD214C}"/>
              </a:ext>
            </a:extLst>
          </p:cNvPr>
          <p:cNvCxnSpPr>
            <a:cxnSpLocks/>
          </p:cNvCxnSpPr>
          <p:nvPr/>
        </p:nvCxnSpPr>
        <p:spPr>
          <a:xfrm flipV="1">
            <a:off x="9531659" y="4822453"/>
            <a:ext cx="437967" cy="277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F92D91-6E47-4D55-97EC-FCFEF54CE7C6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8910222" y="5215291"/>
            <a:ext cx="0" cy="29573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26E251-454D-4566-B7DA-44E7B5026110}"/>
              </a:ext>
            </a:extLst>
          </p:cNvPr>
          <p:cNvCxnSpPr>
            <a:cxnSpLocks/>
          </p:cNvCxnSpPr>
          <p:nvPr/>
        </p:nvCxnSpPr>
        <p:spPr>
          <a:xfrm>
            <a:off x="9531659" y="5169238"/>
            <a:ext cx="437967" cy="406153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44654-67A5-427F-BB65-E0B8B9082D4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9539056" y="3042482"/>
            <a:ext cx="437967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F9CA4D-FF4F-49D4-B4D7-25BEA5492C2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50819" y="3042482"/>
            <a:ext cx="445363" cy="1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E1B682-956D-411D-B2D7-3CB23D889B0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75901" y="3536303"/>
            <a:ext cx="213064" cy="4144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69A3AC-A949-470F-8B0C-09BCC3B1265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175901" y="3950779"/>
            <a:ext cx="254492" cy="42113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7AC41AEC-FBD4-45D8-9A89-BAC3B57C6F8E}"/>
              </a:ext>
            </a:extLst>
          </p:cNvPr>
          <p:cNvSpPr txBox="1">
            <a:spLocks/>
          </p:cNvSpPr>
          <p:nvPr/>
        </p:nvSpPr>
        <p:spPr>
          <a:xfrm>
            <a:off x="1244791" y="201217"/>
            <a:ext cx="4099595" cy="10611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Model Design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03C4F-BB5D-4DD4-893B-503DB66138D3}"/>
              </a:ext>
            </a:extLst>
          </p:cNvPr>
          <p:cNvSpPr txBox="1"/>
          <p:nvPr/>
        </p:nvSpPr>
        <p:spPr>
          <a:xfrm>
            <a:off x="1244791" y="813909"/>
            <a:ext cx="9895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has been designed to perform sentiment classification for Amazon fine food reviews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Model performs multi-class classification on text data present in reviews field with score field as label.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Comparison has been done between different techniques and models using both machine and deep learning techniques.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Multiple phases has been used in the model for optimizing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3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6DA1F5-5CA5-4091-8561-642B57CA4783}"/>
              </a:ext>
            </a:extLst>
          </p:cNvPr>
          <p:cNvSpPr txBox="1">
            <a:spLocks/>
          </p:cNvSpPr>
          <p:nvPr/>
        </p:nvSpPr>
        <p:spPr>
          <a:xfrm>
            <a:off x="1063446" y="115661"/>
            <a:ext cx="6764625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Model Design(contd.)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62781966-9963-4E87-AC65-57E39AE4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669" y="849086"/>
            <a:ext cx="2746548" cy="14928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">
                <a:extLst>
                  <a:ext uri="{FF2B5EF4-FFF2-40B4-BE49-F238E27FC236}">
                    <a16:creationId xmlns:a16="http://schemas.microsoft.com/office/drawing/2014/main" id="{E517A2CA-3013-428E-B3B3-9EFF678F8196}"/>
                  </a:ext>
                </a:extLst>
              </p:cNvPr>
              <p:cNvSpPr txBox="1"/>
              <p:nvPr/>
            </p:nvSpPr>
            <p:spPr>
              <a:xfrm>
                <a:off x="3974598" y="752086"/>
                <a:ext cx="8476716" cy="552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defTabSz="914400">
                  <a:lnSpc>
                    <a:spcPct val="111000"/>
                  </a:lnSpc>
                  <a:spcBef>
                    <a:spcPts val="930"/>
                  </a:spcBef>
                </a:pPr>
                <a:r>
                  <a:rPr lang="en-US" sz="2000" b="1" dirty="0"/>
                  <a:t>Data cleaning </a:t>
                </a:r>
              </a:p>
              <a:p>
                <a:pPr marL="285750" indent="-285750" defTabSz="914400">
                  <a:lnSpc>
                    <a:spcPct val="111000"/>
                  </a:lnSpc>
                  <a:spcBef>
                    <a:spcPts val="930"/>
                  </a:spcBef>
                  <a:buFont typeface="Wingdings" panose="05000000000000000000" pitchFamily="2" charset="2"/>
                  <a:buChar char="q"/>
                </a:pPr>
                <a:r>
                  <a:rPr lang="en-US" dirty="0"/>
                  <a:t>Stop Words : To remove mundane words from the text, for example is, on, etc.</a:t>
                </a:r>
              </a:p>
              <a:p>
                <a:pPr defTabSz="914400">
                  <a:lnSpc>
                    <a:spcPct val="111000"/>
                  </a:lnSpc>
                  <a:spcBef>
                    <a:spcPts val="930"/>
                  </a:spcBef>
                </a:pPr>
                <a:r>
                  <a:rPr lang="en-US" sz="2000" b="1" dirty="0"/>
                  <a:t>Data preprocessing</a:t>
                </a:r>
              </a:p>
              <a:p>
                <a:pPr marL="285750" indent="-285750" defTabSz="914400">
                  <a:lnSpc>
                    <a:spcPct val="111000"/>
                  </a:lnSpc>
                  <a:spcBef>
                    <a:spcPts val="930"/>
                  </a:spcBef>
                  <a:buFont typeface="Wingdings" panose="05000000000000000000" pitchFamily="2" charset="2"/>
                  <a:buChar char="q"/>
                </a:pPr>
                <a:r>
                  <a:rPr lang="en-US" dirty="0"/>
                  <a:t>Lemmatization: Use of morphological analysis to reduce number of unique words.</a:t>
                </a:r>
              </a:p>
              <a:p>
                <a:pPr defTabSz="914400">
                  <a:lnSpc>
                    <a:spcPct val="111000"/>
                  </a:lnSpc>
                  <a:spcBef>
                    <a:spcPts val="930"/>
                  </a:spcBef>
                </a:pPr>
                <a:endParaRPr lang="en-US" dirty="0"/>
              </a:p>
              <a:p>
                <a:r>
                  <a:rPr lang="en-US" sz="2000" b="1" dirty="0"/>
                  <a:t>Machine Learning Feature extraction</a:t>
                </a:r>
                <a:endParaRPr lang="en-US" b="1" dirty="0"/>
              </a:p>
              <a:p>
                <a:r>
                  <a:rPr lang="en-US" b="1" dirty="0"/>
                  <a:t>Vectorization: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Bag of Words (</a:t>
                </a:r>
                <a:r>
                  <a:rPr lang="en-US" dirty="0" err="1"/>
                  <a:t>BoW</a:t>
                </a:r>
                <a:r>
                  <a:rPr lang="en-US" dirty="0"/>
                  <a:t>): Taking into account the Occurrence of words in each document of textual data.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where </a:t>
                </a:r>
                <a:r>
                  <a:rPr lang="en-US" sz="16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raw count, </a:t>
                </a:r>
                <a:r>
                  <a:rPr lang="en-US" sz="16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document and t is token.</a:t>
                </a:r>
                <a:endParaRPr lang="en-US" sz="1600" i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TF-IDF : Considering importance of word in a document.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𝑡𝑓𝑖𝑑𝑓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  <a:p>
                <a:r>
                  <a:rPr lang="en-US" sz="1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</a:t>
                </a:r>
                <a:r>
                  <a:rPr lang="en-US" sz="1400" i="1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4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total number of documents, and </a:t>
                </a:r>
                <a:r>
                  <a:rPr lang="en-US" sz="14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df(t)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number of documents in the document set that contain term.</a:t>
                </a:r>
                <a:endParaRPr lang="en-US" sz="1400" b="1" i="1" dirty="0"/>
              </a:p>
              <a:p>
                <a:endParaRPr lang="en-US" b="1" dirty="0"/>
              </a:p>
              <a:p>
                <a:r>
                  <a:rPr lang="en-US" b="1" dirty="0"/>
                  <a:t>Statistical Language modelling: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N-grams : Choosing no. of words to be considered in a given window of size N.</a:t>
                </a:r>
              </a:p>
              <a:p>
                <a:r>
                  <a:rPr lang="en-US" sz="1800" dirty="0" err="1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Ngrams</a:t>
                </a:r>
                <a:r>
                  <a:rPr lang="en-US" sz="1800" baseline="-25000" dirty="0" err="1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 X – (N-1),   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 is number of words in each review R</a:t>
                </a:r>
                <a:endParaRPr lang="en-US" sz="1400" dirty="0"/>
              </a:p>
              <a:p>
                <a:endParaRPr lang="en-US" dirty="0"/>
              </a:p>
              <a:p>
                <a:pPr defTabSz="914400">
                  <a:lnSpc>
                    <a:spcPct val="111000"/>
                  </a:lnSpc>
                  <a:spcBef>
                    <a:spcPts val="93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2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517A2CA-3013-428E-B3B3-9EFF678F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598" y="752086"/>
                <a:ext cx="8476716" cy="5527416"/>
              </a:xfrm>
              <a:prstGeom prst="rect">
                <a:avLst/>
              </a:prstGeom>
              <a:blipFill>
                <a:blip r:embed="rId4"/>
                <a:stretch>
                  <a:fillRect l="-647" t="-662" b="-1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CDABEE-CD36-46B2-9CB3-29119006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2855166"/>
            <a:ext cx="3524783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23270D-089B-46DD-9EA8-2F1D2E199E52}"/>
              </a:ext>
            </a:extLst>
          </p:cNvPr>
          <p:cNvSpPr txBox="1">
            <a:spLocks/>
          </p:cNvSpPr>
          <p:nvPr/>
        </p:nvSpPr>
        <p:spPr>
          <a:xfrm>
            <a:off x="998133" y="93307"/>
            <a:ext cx="6764625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Model Design(contd.)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DCADA-3633-4AA7-B5F5-567F56B30334}"/>
              </a:ext>
            </a:extLst>
          </p:cNvPr>
          <p:cNvSpPr txBox="1"/>
          <p:nvPr/>
        </p:nvSpPr>
        <p:spPr>
          <a:xfrm>
            <a:off x="4004318" y="759380"/>
            <a:ext cx="70912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Deep Learning Feature extraction</a:t>
            </a:r>
          </a:p>
          <a:p>
            <a:r>
              <a:rPr lang="en-US" b="1" dirty="0"/>
              <a:t>Vectorization: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Tokenization : Converting each word into token to form the vocabulary of indexes.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Word Embedding: Providing each word token with the vector representation to capture the semantic similarity between the words.</a:t>
            </a:r>
          </a:p>
          <a:p>
            <a:endParaRPr lang="en-US" b="1" dirty="0"/>
          </a:p>
          <a:p>
            <a:r>
              <a:rPr lang="en-IN" sz="2000" b="1" dirty="0"/>
              <a:t>Machine Learning Models</a:t>
            </a:r>
          </a:p>
          <a:p>
            <a:r>
              <a:rPr lang="en-IN" dirty="0"/>
              <a:t>Both Linear and Non-linear models have been considered.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Logistic Regression : Regression with L2 regularization.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Decision Trees Classifier : Classifier using CART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Random Forest Classifier</a:t>
            </a:r>
          </a:p>
          <a:p>
            <a:endParaRPr lang="en-IN" dirty="0"/>
          </a:p>
          <a:p>
            <a:r>
              <a:rPr lang="en-IN" sz="2000" b="1" dirty="0"/>
              <a:t>Deep Learning Models</a:t>
            </a:r>
          </a:p>
          <a:p>
            <a:r>
              <a:rPr lang="en-IN" dirty="0"/>
              <a:t>Deep Learning CNN model has been created using 1D convolution layer to read textual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One-word Considered: Creating window to consider one word as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Two-word Considered : Creating window to take into account two words at a time.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65A24-1F2B-4965-8E9C-42513C3E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2" y="1993645"/>
            <a:ext cx="3110395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E84C53-94F8-4E51-B34F-9BB38BE1D8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6629" y="2649894"/>
            <a:ext cx="6979298" cy="3591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29EBA-FA09-4BEF-98B2-2286B125267F}"/>
              </a:ext>
            </a:extLst>
          </p:cNvPr>
          <p:cNvSpPr txBox="1"/>
          <p:nvPr/>
        </p:nvSpPr>
        <p:spPr>
          <a:xfrm>
            <a:off x="1161661" y="226941"/>
            <a:ext cx="51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24114-0AC8-4B8A-9A97-5376713D08B2}"/>
              </a:ext>
            </a:extLst>
          </p:cNvPr>
          <p:cNvSpPr txBox="1"/>
          <p:nvPr/>
        </p:nvSpPr>
        <p:spPr>
          <a:xfrm>
            <a:off x="4665306" y="2496005"/>
            <a:ext cx="446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Vectorization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10539-6AD7-4BF8-B51A-A44F67395917}"/>
              </a:ext>
            </a:extLst>
          </p:cNvPr>
          <p:cNvSpPr txBox="1"/>
          <p:nvPr/>
        </p:nvSpPr>
        <p:spPr>
          <a:xfrm>
            <a:off x="1161661" y="827105"/>
            <a:ext cx="9489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Vectorization Comparison </a:t>
            </a:r>
          </a:p>
          <a:p>
            <a:r>
              <a:rPr lang="en-IN" dirty="0"/>
              <a:t>Bag of words and TF-IDF techniques are compared for multi-class label using Logistic regression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TF-IDF performs better than the </a:t>
            </a:r>
            <a:r>
              <a:rPr lang="en-IN" dirty="0" err="1"/>
              <a:t>BoW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2-class sentiment is easier to classify than 5-class sentiment. </a:t>
            </a:r>
          </a:p>
        </p:txBody>
      </p:sp>
    </p:spTree>
    <p:extLst>
      <p:ext uri="{BB962C8B-B14F-4D97-AF65-F5344CB8AC3E}">
        <p14:creationId xmlns:p14="http://schemas.microsoft.com/office/powerpoint/2010/main" val="336473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2CE56-61C2-48CA-B17D-62624F332672}"/>
              </a:ext>
            </a:extLst>
          </p:cNvPr>
          <p:cNvSpPr txBox="1"/>
          <p:nvPr/>
        </p:nvSpPr>
        <p:spPr>
          <a:xfrm>
            <a:off x="1054359" y="177282"/>
            <a:ext cx="51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 (contd.)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3DE09-4BD8-401C-9579-18DC318439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510" y="2817979"/>
            <a:ext cx="5178490" cy="32283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DBC606-5C7E-4697-8861-146E8540CC3D}"/>
              </a:ext>
            </a:extLst>
          </p:cNvPr>
          <p:cNvSpPr txBox="1"/>
          <p:nvPr/>
        </p:nvSpPr>
        <p:spPr>
          <a:xfrm>
            <a:off x="2401468" y="2547391"/>
            <a:ext cx="306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N-gram Model Comparison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A03EB1-38DE-4EFE-A54B-0019B2D149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4065" y="2732056"/>
            <a:ext cx="4973217" cy="33143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4E968A-72DB-4B09-8FDD-EE532B5680D6}"/>
              </a:ext>
            </a:extLst>
          </p:cNvPr>
          <p:cNvSpPr txBox="1"/>
          <p:nvPr/>
        </p:nvSpPr>
        <p:spPr>
          <a:xfrm>
            <a:off x="7579958" y="251020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Computation cost for N-gram Models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CC829-03E5-4E00-8856-DACC25295127}"/>
              </a:ext>
            </a:extLst>
          </p:cNvPr>
          <p:cNvSpPr txBox="1"/>
          <p:nvPr/>
        </p:nvSpPr>
        <p:spPr>
          <a:xfrm>
            <a:off x="1119673" y="700502"/>
            <a:ext cx="1019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N-gram Model Comparison </a:t>
            </a:r>
            <a:endParaRPr lang="en-IN" dirty="0"/>
          </a:p>
          <a:p>
            <a:r>
              <a:rPr lang="en-IN" dirty="0"/>
              <a:t>Statistical language modelling has been implemented with logistic regression for choosing the best N-gram 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Bigram model works well both in accuracy and computation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N-gram model accuracy increase faintly with increasing no. of N, but at the cost of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340596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63FC9-6C60-4232-9A99-4810A3A181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5739" y="2487380"/>
            <a:ext cx="4966996" cy="3704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F406F-5597-4A07-9AD8-20B822972EDA}"/>
              </a:ext>
            </a:extLst>
          </p:cNvPr>
          <p:cNvSpPr txBox="1"/>
          <p:nvPr/>
        </p:nvSpPr>
        <p:spPr>
          <a:xfrm>
            <a:off x="1897225" y="2253409"/>
            <a:ext cx="401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Linear vs Non-Linear Model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749AD-30F1-4140-890A-5D3F12EC481B}"/>
              </a:ext>
            </a:extLst>
          </p:cNvPr>
          <p:cNvSpPr txBox="1"/>
          <p:nvPr/>
        </p:nvSpPr>
        <p:spPr>
          <a:xfrm>
            <a:off x="1144555" y="108590"/>
            <a:ext cx="511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Results (contd.)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CC4B0D-6487-40A6-80A6-EA68A8D7BB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8123" y="2407299"/>
            <a:ext cx="5035420" cy="3784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8D183-A548-4F90-AED6-08A869F48889}"/>
              </a:ext>
            </a:extLst>
          </p:cNvPr>
          <p:cNvSpPr txBox="1"/>
          <p:nvPr/>
        </p:nvSpPr>
        <p:spPr>
          <a:xfrm>
            <a:off x="8173616" y="2195344"/>
            <a:ext cx="401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ROC Comparison for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D2DB-A5FC-44FB-9A09-0A099101086D}"/>
              </a:ext>
            </a:extLst>
          </p:cNvPr>
          <p:cNvSpPr txBox="1"/>
          <p:nvPr/>
        </p:nvSpPr>
        <p:spPr>
          <a:xfrm>
            <a:off x="1197428" y="666365"/>
            <a:ext cx="9797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Linear vs Non-Linear Comparison</a:t>
            </a:r>
          </a:p>
          <a:p>
            <a:r>
              <a:rPr lang="en-IN" dirty="0"/>
              <a:t>The Linear and non-linear models have been compared in the analysis.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Logistic Regression perform well in the classification task beating other state-of-arts methods for food review classification.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Non-linear classifiers performs inadequately as compared to linear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74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910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Corbel</vt:lpstr>
      <vt:lpstr>Times New Roman</vt:lpstr>
      <vt:lpstr>Wingdings</vt:lpstr>
      <vt:lpstr>Retrospect</vt:lpstr>
      <vt:lpstr>Machine and Deep Learning Classification for Sentiment Analysis On Food Reviews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and Deep Learning Classification for Sentiment Analysis On Food Reviews</dc:title>
  <dc:creator>Kushagra Gupta</dc:creator>
  <cp:lastModifiedBy>Kushagra Gupta</cp:lastModifiedBy>
  <cp:revision>89</cp:revision>
  <dcterms:created xsi:type="dcterms:W3CDTF">2020-09-03T10:36:36Z</dcterms:created>
  <dcterms:modified xsi:type="dcterms:W3CDTF">2020-09-09T09:05:58Z</dcterms:modified>
</cp:coreProperties>
</file>