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8" r:id="rId3"/>
    <p:sldId id="263" r:id="rId4"/>
    <p:sldId id="257" r:id="rId5"/>
    <p:sldId id="266" r:id="rId6"/>
    <p:sldId id="259" r:id="rId7"/>
    <p:sldId id="265" r:id="rId8"/>
    <p:sldId id="273" r:id="rId9"/>
    <p:sldId id="260" r:id="rId10"/>
    <p:sldId id="267" r:id="rId11"/>
    <p:sldId id="277" r:id="rId12"/>
    <p:sldId id="261" r:id="rId13"/>
    <p:sldId id="268" r:id="rId14"/>
    <p:sldId id="262" r:id="rId15"/>
    <p:sldId id="269" r:id="rId16"/>
    <p:sldId id="270" r:id="rId17"/>
    <p:sldId id="275" r:id="rId18"/>
    <p:sldId id="276" r:id="rId19"/>
    <p:sldId id="274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8E4DB"/>
    <a:srgbClr val="183E3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1D872-4631-4DE9-9BED-2522EDB64776}" v="1" dt="2024-07-02T04:22:40.6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31CB23-67D1-77A9-7308-F178DF48C2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BB0A4B-D18B-02B1-CC66-7D0E7EB662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8F73-47AB-4AFA-9406-5318C4713611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83B259-E2BE-58A6-023E-8BEF558BD9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91B126-155A-A8AF-FD96-6C0543E718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A9782-DA55-414D-AB51-772E3FB9B5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85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ABFF-C878-4A99-94A1-62CA04DBBFBD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3923C-4A65-4514-BC48-57799B22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06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0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5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5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4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5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7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86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0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3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9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8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3923C-4A65-4514-BC48-57799B2286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8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F808D-DA7F-818D-FA48-29BDA6E01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F2A355-3443-E3D2-3DE4-8672A0E51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7E242-7892-EC94-E6F5-44C0F6D1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7C762-9D2E-2D8A-B185-74F9F8D0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70251-0F93-FB57-149E-07C60EB2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EE32C-91D9-2807-B339-EF847E5F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1E65DB-DFF3-F240-2D61-BB17AB117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C406-5ADB-3880-86EA-393A0ED1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F8048-66E5-FBFF-C7CD-DFA7B685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AE6AD-CD2D-B97C-5839-7E7F04C6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8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5F37BE-CF7F-794A-9B24-D354EEE16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1B267-D7A8-A9C3-38E0-F4CBC1F86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75707-DD4D-BFC3-9AEB-060C30FF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4FD1E-BE6D-F3BE-D9FC-9E6EE520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FD8B7-8CBC-69E7-2C28-28795551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E3F1-FE79-7B1C-F94A-6AB0F176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98A02-542C-EF02-8E74-A2391D08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4B61A-3028-F636-7C45-2207BEC0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A57499-169D-14AE-756E-1AD1962B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CD890-C77F-7C27-3588-3DFAE641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5C609-249C-7138-ECB2-0FA568C8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038CE-9893-FA06-E998-03517C93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FB6F4-C944-EB8F-0BA6-79B2D163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3CE2B-3D35-B959-2275-F171949E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C55A1-C5C4-F3A5-38B9-B251DCB2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0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B36B-73A4-72F8-C11B-53D414C5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C8812-70E3-1200-E6E5-5CBDBF2CC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19C8FD-E95D-CECA-94A6-C2F8E0D2D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C0401-ADE0-BD7F-FEBF-39D6F9AF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5CBAF-4700-4FD3-642C-B171B51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4473E-4482-C0DD-A137-44514047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71BFA-86BC-3FA5-DF4E-7231EF82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D5DFE-28BD-A201-BA57-BC97DE7A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DC6BE-E8D1-7514-EC9E-B6A2E592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EEC5D2-8ACE-4F46-B10A-07DF24AA5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6C8B0F-9962-D40B-B740-8EE9424F8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944A8-1FE6-58A8-A8E0-0DFE3B2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0DD99-D700-D712-C3DE-7F3386EA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E043D-B02B-38EC-E303-288F2367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14D89-DFE1-166A-F701-A03010C2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8AE8A3-AFD2-954B-1A47-70A6E6CC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7AFC9-E179-EE93-4C5A-746EBEA0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7E531-1935-3C26-E160-65DB2BC3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1B54D8-8D31-61D9-7756-1D02E469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B8C7D-C454-CC81-D3A7-E08DCAF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8E15DB-E812-338F-2A92-6FA65D6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46CF6-ABD6-87FC-D0A9-21699497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6DAB5-DDD1-B3DC-94D1-622FB13A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5337B-8BDD-456E-25E5-2500E327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73303-B907-71C9-5F2A-A7AFA6D8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ED548-8ACA-3BD9-9C42-89D77082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4BC8E-D15E-2897-5F75-A5AF00D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21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0C410-067C-F109-B01A-E65225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D81465-DDD7-1CE9-490E-1DACB5D43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3D8D5-A3F6-DEA4-C0A6-A7EE129E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31F1D-1C19-F76B-F233-5A01CFC2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9A315-0329-AD4D-910D-DCA69535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D499A-83C0-7683-44CF-1EE6C1E0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1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50000"/>
              </a:schemeClr>
            </a:gs>
            <a:gs pos="90000">
              <a:srgbClr val="E8E4DB">
                <a:alpha val="5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690908-B29D-7959-964F-52529397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95AA0-68E7-D1D8-66AC-B8F0FD571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66880-6172-EF57-0DA2-473D0C321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FA3CD-9C01-43C6-A8BC-95CACBB7F14C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07B5C-EF18-6DFC-44B2-9D411BF2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8E2BD-654C-8B46-EBA8-1B759712C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A0522-7226-4E13-828E-D97776FF2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youtube/answer/10059070?hl=ko" TargetMode="External"/><Relationship Id="rId2" Type="http://schemas.openxmlformats.org/officeDocument/2006/relationships/hyperlink" Target="https://blog.naver.com/blogpeo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siness.instagram.com/getting-started?locale=ko_KR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#00</a:t>
            </a:r>
          </a:p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전체 페이지 구조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http://METEALTH.COM</a:t>
            </a:r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4098850" y="1939720"/>
            <a:ext cx="1634836" cy="16348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38E063-EEF9-D84B-C5FE-075259E59630}"/>
              </a:ext>
            </a:extLst>
          </p:cNvPr>
          <p:cNvSpPr/>
          <p:nvPr/>
        </p:nvSpPr>
        <p:spPr>
          <a:xfrm>
            <a:off x="967723" y="4269107"/>
            <a:ext cx="1634836" cy="163483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DB6CB2-2823-FC4B-F2F4-4581900AE6E1}"/>
              </a:ext>
            </a:extLst>
          </p:cNvPr>
          <p:cNvSpPr/>
          <p:nvPr/>
        </p:nvSpPr>
        <p:spPr>
          <a:xfrm>
            <a:off x="3041286" y="4269107"/>
            <a:ext cx="1634836" cy="1634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7382A8-0632-68E6-149B-7D0A70040757}"/>
              </a:ext>
            </a:extLst>
          </p:cNvPr>
          <p:cNvSpPr/>
          <p:nvPr/>
        </p:nvSpPr>
        <p:spPr>
          <a:xfrm>
            <a:off x="5114849" y="4269107"/>
            <a:ext cx="1634836" cy="16348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9EB17F-2E2F-B2A0-3B97-2DFD69C8230C}"/>
              </a:ext>
            </a:extLst>
          </p:cNvPr>
          <p:cNvSpPr/>
          <p:nvPr/>
        </p:nvSpPr>
        <p:spPr>
          <a:xfrm>
            <a:off x="7188412" y="4269107"/>
            <a:ext cx="1634836" cy="1634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</a:t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59C8E8-02A6-8456-63AE-0E334019D66A}"/>
              </a:ext>
            </a:extLst>
          </p:cNvPr>
          <p:cNvSpPr/>
          <p:nvPr/>
        </p:nvSpPr>
        <p:spPr>
          <a:xfrm>
            <a:off x="9368193" y="4269107"/>
            <a:ext cx="1851893" cy="544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네이버 블로그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4ED30C-3F01-070F-910A-E4113188C8ED}"/>
              </a:ext>
            </a:extLst>
          </p:cNvPr>
          <p:cNvSpPr/>
          <p:nvPr/>
        </p:nvSpPr>
        <p:spPr>
          <a:xfrm>
            <a:off x="9368193" y="5003399"/>
            <a:ext cx="1851893" cy="544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유튜브</a:t>
            </a:r>
            <a:endParaRPr lang="ko-KR" altLang="en-US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996887-222D-BBE1-492A-B891C441BF2A}"/>
              </a:ext>
            </a:extLst>
          </p:cNvPr>
          <p:cNvSpPr/>
          <p:nvPr/>
        </p:nvSpPr>
        <p:spPr>
          <a:xfrm>
            <a:off x="9368193" y="5737691"/>
            <a:ext cx="1851893" cy="544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페이스북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인스타그램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8D44115-FC50-7158-9CD8-80DB22C48E9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3003430" y="2356268"/>
            <a:ext cx="694551" cy="31311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54A3D70-5E1A-A132-159E-15D06F77437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5400000">
            <a:off x="4040211" y="3393049"/>
            <a:ext cx="694551" cy="1057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2399E45-5FF9-3175-D70C-A2873C18B93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5076992" y="3413831"/>
            <a:ext cx="694551" cy="1015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7CB5B00-6B2D-95EB-0A42-1865161633B7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113774" y="2377050"/>
            <a:ext cx="694551" cy="3089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D9B455E-4557-8137-A7B0-BDBDF8480369}"/>
              </a:ext>
            </a:extLst>
          </p:cNvPr>
          <p:cNvCxnSpPr>
            <a:cxnSpLocks/>
            <a:stCxn id="15" idx="3"/>
            <a:endCxn id="20" idx="3"/>
          </p:cNvCxnSpPr>
          <p:nvPr/>
        </p:nvCxnSpPr>
        <p:spPr>
          <a:xfrm>
            <a:off x="5733686" y="2757138"/>
            <a:ext cx="5486400" cy="1784441"/>
          </a:xfrm>
          <a:prstGeom prst="bentConnector3">
            <a:avLst>
              <a:gd name="adj1" fmla="val 1041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0C1BD8D-994B-72BD-84B5-139138BFDD6D}"/>
              </a:ext>
            </a:extLst>
          </p:cNvPr>
          <p:cNvCxnSpPr>
            <a:cxnSpLocks/>
            <a:stCxn id="15" idx="3"/>
            <a:endCxn id="21" idx="3"/>
          </p:cNvCxnSpPr>
          <p:nvPr/>
        </p:nvCxnSpPr>
        <p:spPr>
          <a:xfrm>
            <a:off x="5733686" y="2757138"/>
            <a:ext cx="5486400" cy="2518733"/>
          </a:xfrm>
          <a:prstGeom prst="bentConnector3">
            <a:avLst>
              <a:gd name="adj1" fmla="val 1041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4FD09AD-55D2-F3B9-8346-932D257EE7CB}"/>
              </a:ext>
            </a:extLst>
          </p:cNvPr>
          <p:cNvCxnSpPr>
            <a:cxnSpLocks/>
            <a:stCxn id="15" idx="3"/>
            <a:endCxn id="22" idx="3"/>
          </p:cNvCxnSpPr>
          <p:nvPr/>
        </p:nvCxnSpPr>
        <p:spPr>
          <a:xfrm>
            <a:off x="5733686" y="2757138"/>
            <a:ext cx="5486400" cy="3253025"/>
          </a:xfrm>
          <a:prstGeom prst="bentConnector3">
            <a:avLst>
              <a:gd name="adj1" fmla="val 10416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0FE9B0B-26FF-762E-6E46-CA5753319BFE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2821922" y="4867161"/>
            <a:ext cx="12700" cy="20735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4397487-E70B-687F-7C69-2F9EE1BB024D}"/>
              </a:ext>
            </a:extLst>
          </p:cNvPr>
          <p:cNvCxnSpPr>
            <a:cxnSpLocks/>
            <a:stCxn id="16" idx="2"/>
            <a:endCxn id="18" idx="2"/>
          </p:cNvCxnSpPr>
          <p:nvPr/>
        </p:nvCxnSpPr>
        <p:spPr>
          <a:xfrm rot="16200000" flipH="1">
            <a:off x="3858704" y="3830380"/>
            <a:ext cx="12700" cy="414712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822B1F0-F360-52C4-16BF-28530C16A296}"/>
              </a:ext>
            </a:extLst>
          </p:cNvPr>
          <p:cNvCxnSpPr>
            <a:cxnSpLocks/>
            <a:stCxn id="16" idx="2"/>
            <a:endCxn id="19" idx="2"/>
          </p:cNvCxnSpPr>
          <p:nvPr/>
        </p:nvCxnSpPr>
        <p:spPr>
          <a:xfrm rot="16200000" flipH="1">
            <a:off x="4895485" y="2793598"/>
            <a:ext cx="12700" cy="62206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ABFF69-0A62-B5ED-923B-AF3D25B6C3D0}"/>
              </a:ext>
            </a:extLst>
          </p:cNvPr>
          <p:cNvSpPr/>
          <p:nvPr/>
        </p:nvSpPr>
        <p:spPr>
          <a:xfrm>
            <a:off x="9834632" y="1097303"/>
            <a:ext cx="1634836" cy="5449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이용약관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F60E2F-8442-5D93-38A0-5200E7C78DFF}"/>
              </a:ext>
            </a:extLst>
          </p:cNvPr>
          <p:cNvSpPr/>
          <p:nvPr/>
        </p:nvSpPr>
        <p:spPr>
          <a:xfrm>
            <a:off x="9834632" y="1834222"/>
            <a:ext cx="1634836" cy="5449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54E96D1-D73C-70A1-902D-9734111946A5}"/>
              </a:ext>
            </a:extLst>
          </p:cNvPr>
          <p:cNvCxnSpPr>
            <a:cxnSpLocks/>
            <a:stCxn id="15" idx="3"/>
            <a:endCxn id="77" idx="1"/>
          </p:cNvCxnSpPr>
          <p:nvPr/>
        </p:nvCxnSpPr>
        <p:spPr>
          <a:xfrm flipV="1">
            <a:off x="5733686" y="1369775"/>
            <a:ext cx="4100946" cy="138736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31EC0E2F-0C4D-938F-9FA3-D0B1717D8A6F}"/>
              </a:ext>
            </a:extLst>
          </p:cNvPr>
          <p:cNvCxnSpPr>
            <a:cxnSpLocks/>
            <a:stCxn id="15" idx="3"/>
            <a:endCxn id="78" idx="1"/>
          </p:cNvCxnSpPr>
          <p:nvPr/>
        </p:nvCxnSpPr>
        <p:spPr>
          <a:xfrm flipV="1">
            <a:off x="5733686" y="2106694"/>
            <a:ext cx="4100946" cy="65044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E441105-FC69-5323-197B-E53993E051CE}"/>
              </a:ext>
            </a:extLst>
          </p:cNvPr>
          <p:cNvSpPr/>
          <p:nvPr/>
        </p:nvSpPr>
        <p:spPr>
          <a:xfrm>
            <a:off x="9368193" y="3490075"/>
            <a:ext cx="1851893" cy="5449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메텔스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포탈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171BA7DE-6BB4-54ED-909F-C96C70AB286D}"/>
              </a:ext>
            </a:extLst>
          </p:cNvPr>
          <p:cNvCxnSpPr>
            <a:cxnSpLocks/>
            <a:stCxn id="15" idx="3"/>
            <a:endCxn id="88" idx="3"/>
          </p:cNvCxnSpPr>
          <p:nvPr/>
        </p:nvCxnSpPr>
        <p:spPr>
          <a:xfrm>
            <a:off x="5733686" y="2757138"/>
            <a:ext cx="5486400" cy="1005409"/>
          </a:xfrm>
          <a:prstGeom prst="bentConnector3">
            <a:avLst>
              <a:gd name="adj1" fmla="val 10416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D2D0B42-5ED5-52A9-A78D-34179E1FD3DF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3" name="현 2">
              <a:extLst>
                <a:ext uri="{FF2B5EF4-FFF2-40B4-BE49-F238E27FC236}">
                  <a16:creationId xmlns:a16="http://schemas.microsoft.com/office/drawing/2014/main" id="{E5C83646-FBB2-9DD0-4A80-7ED5A4177957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1064371-1C81-CE76-A564-F55A88F598FD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ABEAF99-0F2F-1478-0086-CD78B8C43B3D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72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#03.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제품 페이지 텍스트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(1/2)</a:t>
            </a: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10FFE4-EB9B-9F22-C735-2112B1D7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293950"/>
              </p:ext>
            </p:extLst>
          </p:nvPr>
        </p:nvGraphicFramePr>
        <p:xfrm>
          <a:off x="3016152" y="1147939"/>
          <a:ext cx="8753764" cy="535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OTF"/>
                          <a:ea typeface="나눔스퀘어OTF" panose="020B0600000101010101"/>
                        </a:rPr>
                        <a:t>제품컨셉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제품을 한번에 이해할 수 있는 카피</a:t>
                      </a:r>
                      <a:endParaRPr lang="en-US" altLang="ko-KR" sz="1200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손톱 유전자 </a:t>
                      </a:r>
                      <a:r>
                        <a:rPr lang="ko-KR" altLang="en-US" sz="1200" b="1" dirty="0" err="1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분석화이트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 </a:t>
                      </a:r>
                      <a:r>
                        <a:rPr lang="ko-KR" altLang="en-US" sz="1200" b="1" dirty="0" err="1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헬릭스는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 손톱을 활용하는 유전자 검사입니다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26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2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제품설명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제품 전반에 대한 설명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32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화이트 </a:t>
                      </a:r>
                      <a:r>
                        <a:rPr lang="ko-KR" altLang="en-US" sz="1100" b="1" dirty="0" err="1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헬릭스는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 손톱 검체를 이용한 혁신적인 유전자 분석 서비스입니다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.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통증 없는 간편한 채취 방식으로 정확한 유전자 정보를 얻을 수 있으며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,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이를 기반으로 개인 맞춤형 건강 관리 솔루션을 제공합니다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.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친환경적이고 경제적인 접근을 통해 누구나 쉽게 자신의 건강을 모니터링하고 관리할 수 있습니다</a:t>
                      </a:r>
                      <a:endParaRPr lang="en-US" altLang="ko-KR" sz="11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3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제품특징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제품 요소별 상세 설명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간편한 손톱 검체 채취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통증 없음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손톱을 이용한 검체 채취로 통증 없이 간편하게 유전자 검사를 받을 수 있습니다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편리성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손톱은 쉽게 채취할 수 있으며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장기 보관과 운송이 용이합니다</a:t>
                      </a:r>
                      <a:r>
                        <a:rPr lang="en-US" altLang="ko-KR" sz="1100" dirty="0"/>
                        <a:t>.</a:t>
                      </a:r>
                      <a:br>
                        <a:rPr lang="en-US" altLang="ko-KR" sz="1100" dirty="0"/>
                      </a:br>
                      <a:endParaRPr lang="en-US" altLang="ko-KR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정확한 유전자 분석</a:t>
                      </a:r>
                      <a:endParaRPr lang="ko-KR" altLang="en-US" sz="1100" dirty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/>
                        <a:t>. NGS </a:t>
                      </a:r>
                      <a:r>
                        <a:rPr lang="ko-KR" altLang="en-US" sz="1100" b="1" dirty="0"/>
                        <a:t>기술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차세대 염기서열 분석</a:t>
                      </a:r>
                      <a:r>
                        <a:rPr lang="en-US" altLang="ko-KR" sz="1100" dirty="0"/>
                        <a:t>(NGS) </a:t>
                      </a:r>
                      <a:r>
                        <a:rPr lang="ko-KR" altLang="en-US" sz="1100" dirty="0"/>
                        <a:t>기술을 사용하여 유전자의 모든 코딩 영역을 정밀하게 분석합니다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높은 신뢰성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채혈 검체와 </a:t>
                      </a:r>
                      <a:r>
                        <a:rPr lang="en-US" altLang="ko-KR" sz="1100" dirty="0"/>
                        <a:t>90% </a:t>
                      </a:r>
                      <a:r>
                        <a:rPr lang="ko-KR" altLang="en-US" sz="1100" dirty="0"/>
                        <a:t>이상의 일치율을 보여 신뢰할 수 있는 결과를 제공합니다</a:t>
                      </a:r>
                      <a:r>
                        <a:rPr lang="en-US" altLang="ko-KR" sz="1100" dirty="0"/>
                        <a:t>.</a:t>
                      </a:r>
                      <a:br>
                        <a:rPr lang="en-US" altLang="ko-KR" sz="1100" dirty="0"/>
                      </a:br>
                      <a:endParaRPr lang="en-US" altLang="ko-KR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맞춤형 건강 관리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개인 맞춤형 솔루션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유전자 검사 결과를 기반으로 개인별 최적화된 식단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건강기능식품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운동 프로그램을 추천합니다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종합 건강 관리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맞춤형 </a:t>
                      </a:r>
                      <a:r>
                        <a:rPr lang="ko-KR" altLang="en-US" sz="1100" dirty="0" err="1"/>
                        <a:t>웰니스</a:t>
                      </a:r>
                      <a:r>
                        <a:rPr lang="ko-KR" altLang="en-US" sz="1100" dirty="0"/>
                        <a:t> 프로그램을 통해 전반적인 건강 증진과 지속적인 관리가 가능합니다</a:t>
                      </a:r>
                      <a:r>
                        <a:rPr lang="en-US" altLang="ko-KR" sz="1100" dirty="0"/>
                        <a:t>.</a:t>
                      </a:r>
                      <a:br>
                        <a:rPr lang="en-US" altLang="ko-KR" sz="1100" dirty="0"/>
                      </a:br>
                      <a:endParaRPr lang="en-US" altLang="ko-KR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친환경적 접근</a:t>
                      </a:r>
                      <a:endParaRPr lang="ko-KR" altLang="en-US" sz="1100" dirty="0"/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의료 폐기물 절감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손톱 검체 사용으로 의료 폐기물을 줄이고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실온 배송이 가능해 환경에 미치는 영향을 최소화합니다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vl="1"/>
                      <a:r>
                        <a:rPr lang="en-US" altLang="ko-KR" sz="1100" b="1" dirty="0"/>
                        <a:t>. </a:t>
                      </a:r>
                      <a:r>
                        <a:rPr lang="ko-KR" altLang="en-US" sz="1100" b="1" dirty="0"/>
                        <a:t>경제적 비용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기존 유전자 검사 대비 저렴한 비용으로 고품질의 서비스를 제공합니다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73497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21F5B-D80D-DE6B-8D63-C69553ABA7DC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7" name="현 16">
              <a:extLst>
                <a:ext uri="{FF2B5EF4-FFF2-40B4-BE49-F238E27FC236}">
                  <a16:creationId xmlns:a16="http://schemas.microsoft.com/office/drawing/2014/main" id="{9469BCBC-E90A-3D65-0941-E1992D2DD521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8" name="현 17">
              <a:extLst>
                <a:ext uri="{FF2B5EF4-FFF2-40B4-BE49-F238E27FC236}">
                  <a16:creationId xmlns:a16="http://schemas.microsoft.com/office/drawing/2014/main" id="{AA2D0108-460A-7341-63C0-3243F5081D69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7E427D-0229-28BF-105A-9736CF610DBB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80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#03.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제품 페이지 텍스트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(2/2)</a:t>
            </a: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10FFE4-EB9B-9F22-C735-2112B1D7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90302"/>
              </p:ext>
            </p:extLst>
          </p:nvPr>
        </p:nvGraphicFramePr>
        <p:xfrm>
          <a:off x="3016152" y="1422095"/>
          <a:ext cx="8753764" cy="44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4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특허정보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제품의 신뢰도를 위한 특허 정보 전달 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질병의 예측을 위한 네일 기반 </a:t>
                      </a:r>
                      <a:r>
                        <a:rPr lang="en-US" altLang="ko-KR" sz="1100" dirty="0"/>
                        <a:t>NGS </a:t>
                      </a:r>
                      <a:r>
                        <a:rPr lang="ko-KR" altLang="en-US" sz="1100" dirty="0"/>
                        <a:t>데이터 분석 방법 및 시스템</a:t>
                      </a:r>
                      <a:endParaRPr lang="en-US" altLang="ko-KR" sz="11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특허 출원 번호</a:t>
                      </a:r>
                      <a:r>
                        <a:rPr lang="en-US" altLang="ko-KR" sz="1100" dirty="0"/>
                        <a:t>: 10-2023-0151141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특허 출원일</a:t>
                      </a:r>
                      <a:r>
                        <a:rPr lang="en-US" altLang="ko-KR" sz="1100" dirty="0"/>
                        <a:t>: 2023</a:t>
                      </a:r>
                      <a:r>
                        <a:rPr lang="ko-KR" altLang="en-US" sz="1100" dirty="0"/>
                        <a:t>년 </a:t>
                      </a:r>
                      <a:r>
                        <a:rPr lang="en-US" altLang="ko-KR" sz="1100" dirty="0"/>
                        <a:t>11</a:t>
                      </a:r>
                      <a:r>
                        <a:rPr lang="ko-KR" altLang="en-US" sz="1100" dirty="0"/>
                        <a:t>월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일</a:t>
                      </a:r>
                      <a:endParaRPr lang="en-US" altLang="ko-KR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특허 내용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이 특허는 손톱 검체를 이용하여 </a:t>
                      </a:r>
                      <a:r>
                        <a:rPr lang="en-US" altLang="ko-KR" sz="1100" dirty="0"/>
                        <a:t>NGS </a:t>
                      </a:r>
                      <a:r>
                        <a:rPr lang="ko-KR" altLang="en-US" sz="1100" dirty="0"/>
                        <a:t>기술로 질병 관련 유전자 데이터를 분석하는 방법과 시스템에 대한 것으로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정확하고 신뢰성 있는 질병 예측 정보를 제공합니다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기술정보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의료진을 대상으로 제품 기술에 대한 내용을 전달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0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dirty="0"/>
                        <a:t>화이트 </a:t>
                      </a:r>
                      <a:r>
                        <a:rPr lang="ko-KR" altLang="en-US" sz="1100" dirty="0" err="1"/>
                        <a:t>헬릭스는</a:t>
                      </a:r>
                      <a:r>
                        <a:rPr lang="ko-KR" altLang="en-US" sz="1100" dirty="0"/>
                        <a:t> 최신 </a:t>
                      </a:r>
                      <a:r>
                        <a:rPr lang="en-US" altLang="ko-KR" sz="1100" dirty="0"/>
                        <a:t>NGS </a:t>
                      </a:r>
                      <a:r>
                        <a:rPr lang="ko-KR" altLang="en-US" sz="1100" dirty="0"/>
                        <a:t>기술을 활용하여 손톱 검체에서 </a:t>
                      </a:r>
                      <a:r>
                        <a:rPr lang="en-US" altLang="ko-KR" sz="1100" dirty="0"/>
                        <a:t>gDNA</a:t>
                      </a:r>
                      <a:r>
                        <a:rPr lang="ko-KR" altLang="en-US" sz="1100" dirty="0"/>
                        <a:t>를 추출하고 전장 </a:t>
                      </a:r>
                      <a:r>
                        <a:rPr lang="ko-KR" altLang="en-US" sz="1100" dirty="0" err="1"/>
                        <a:t>엑솜</a:t>
                      </a:r>
                      <a:r>
                        <a:rPr lang="ko-KR" altLang="en-US" sz="1100" dirty="0"/>
                        <a:t> 염기서열 분석</a:t>
                      </a:r>
                      <a:r>
                        <a:rPr lang="en-US" altLang="ko-KR" sz="1100" dirty="0"/>
                        <a:t>(Whole-Exome Sequencing, WES)</a:t>
                      </a:r>
                      <a:r>
                        <a:rPr lang="ko-KR" altLang="en-US" sz="1100" dirty="0"/>
                        <a:t>을 수행합니다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손톱은 온도 변화에 덜 민감하고 장기 보관이 용이하여 검체의 안정성을 높입니다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분석된 데이터는 클라우드 시스템에 저장되고 블록체인 기술을 적용하여 데이터의 무결성과 보안을 강화합니다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빅데이터 기반의 개인 맞춤형 질병 예후 및 예측 </a:t>
                      </a:r>
                      <a:r>
                        <a:rPr lang="en-US" altLang="ko-KR" sz="1100" dirty="0"/>
                        <a:t>AI </a:t>
                      </a:r>
                      <a:r>
                        <a:rPr lang="ko-KR" altLang="en-US" sz="1100" dirty="0"/>
                        <a:t>시스템을 개발하여 더욱 정밀한 건강 관리 솔루션을 제공합니다</a:t>
                      </a:r>
                      <a:r>
                        <a:rPr lang="en-US" altLang="ko-KR" sz="1100" dirty="0"/>
                        <a:t>. (</a:t>
                      </a:r>
                      <a:r>
                        <a:rPr lang="ko-KR" altLang="en-US" sz="1100" dirty="0"/>
                        <a:t>기술정보는 이후 수정 예정</a:t>
                      </a:r>
                      <a:r>
                        <a:rPr lang="en-US" altLang="ko-KR" sz="1100" dirty="0"/>
                        <a:t>) </a:t>
                      </a:r>
                      <a:endParaRPr lang="en-US" altLang="ko-KR" sz="11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6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6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협력기관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제품의 신뢰도를 높이는 협력기관 목록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5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/>
                        <a:t>메텔스는</a:t>
                      </a:r>
                      <a:r>
                        <a:rPr lang="ko-KR" altLang="en-US" sz="1100" dirty="0"/>
                        <a:t> 여러 기관과의 협력을 통해 신뢰할 수 있는 유전자 분석 서비스를 제공하며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지속적인 연구 개발로 헬스케어 산업을 선도하려 합니다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충북대학교 인체자원은행</a:t>
                      </a:r>
                      <a:endParaRPr lang="ko-KR" alt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한국과학기술연구원</a:t>
                      </a:r>
                      <a:r>
                        <a:rPr lang="en-US" altLang="ko-KR" sz="1100" b="1" dirty="0"/>
                        <a:t>(KIST)</a:t>
                      </a:r>
                      <a:endParaRPr lang="ko-KR" altLang="en-US" sz="11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중국 연변대학교 의과대학 예방의학과</a:t>
                      </a:r>
                      <a:endParaRPr lang="ko-KR" altLang="en-US" sz="1100" dirty="0"/>
                    </a:p>
                    <a:p>
                      <a:endParaRPr lang="en-US" altLang="ko-KR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82223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421F5B-D80D-DE6B-8D63-C69553ABA7DC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7" name="현 16">
              <a:extLst>
                <a:ext uri="{FF2B5EF4-FFF2-40B4-BE49-F238E27FC236}">
                  <a16:creationId xmlns:a16="http://schemas.microsoft.com/office/drawing/2014/main" id="{9469BCBC-E90A-3D65-0941-E1992D2DD521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8" name="현 17">
              <a:extLst>
                <a:ext uri="{FF2B5EF4-FFF2-40B4-BE49-F238E27FC236}">
                  <a16:creationId xmlns:a16="http://schemas.microsoft.com/office/drawing/2014/main" id="{AA2D0108-460A-7341-63C0-3243F5081D69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67E427D-0229-28BF-105A-9736CF610DBB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#04.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회사 페이지 구조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CA4CDD-BC34-AC92-7E4F-FE5FBFD7D97F}"/>
              </a:ext>
            </a:extLst>
          </p:cNvPr>
          <p:cNvSpPr/>
          <p:nvPr/>
        </p:nvSpPr>
        <p:spPr>
          <a:xfrm>
            <a:off x="3186546" y="1422095"/>
            <a:ext cx="2290618" cy="591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 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77127-824B-8FEB-7E87-71CFA0274A59}"/>
              </a:ext>
            </a:extLst>
          </p:cNvPr>
          <p:cNvSpPr/>
          <p:nvPr/>
        </p:nvSpPr>
        <p:spPr>
          <a:xfrm>
            <a:off x="3186546" y="2170240"/>
            <a:ext cx="2290618" cy="591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AF4C-5D17-38B4-5EFD-1AEBA15183E2}"/>
              </a:ext>
            </a:extLst>
          </p:cNvPr>
          <p:cNvSpPr/>
          <p:nvPr/>
        </p:nvSpPr>
        <p:spPr>
          <a:xfrm>
            <a:off x="3186546" y="2909538"/>
            <a:ext cx="2290618" cy="591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E7656-C8C9-2E2C-A56C-163636BFC6C9}"/>
              </a:ext>
            </a:extLst>
          </p:cNvPr>
          <p:cNvSpPr/>
          <p:nvPr/>
        </p:nvSpPr>
        <p:spPr>
          <a:xfrm>
            <a:off x="3186546" y="3648836"/>
            <a:ext cx="2290618" cy="591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905771-81A3-8DBD-0CFD-6DC3000D8786}"/>
              </a:ext>
            </a:extLst>
          </p:cNvPr>
          <p:cNvSpPr/>
          <p:nvPr/>
        </p:nvSpPr>
        <p:spPr>
          <a:xfrm>
            <a:off x="3186546" y="4388134"/>
            <a:ext cx="2290618" cy="591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74701B-8DA9-C5A2-BAC0-C364802FFCA8}"/>
              </a:ext>
            </a:extLst>
          </p:cNvPr>
          <p:cNvSpPr/>
          <p:nvPr/>
        </p:nvSpPr>
        <p:spPr>
          <a:xfrm>
            <a:off x="3186546" y="5127432"/>
            <a:ext cx="2290618" cy="5914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투자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제휴문의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0DB42-5E34-DF9E-2E14-CD82CB5BB2E6}"/>
              </a:ext>
            </a:extLst>
          </p:cNvPr>
          <p:cNvSpPr/>
          <p:nvPr/>
        </p:nvSpPr>
        <p:spPr>
          <a:xfrm>
            <a:off x="5952837" y="1422095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비전 이미지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비전 카피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91ACD-AFB8-50F5-6A45-47EF7413F53D}"/>
              </a:ext>
            </a:extLst>
          </p:cNvPr>
          <p:cNvSpPr/>
          <p:nvPr/>
        </p:nvSpPr>
        <p:spPr>
          <a:xfrm>
            <a:off x="5952837" y="2162867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미션 카피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0FFF8-8A46-00F1-749F-1D393430B540}"/>
              </a:ext>
            </a:extLst>
          </p:cNvPr>
          <p:cNvSpPr/>
          <p:nvPr/>
        </p:nvSpPr>
        <p:spPr>
          <a:xfrm>
            <a:off x="5952837" y="2903639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사업 비전 박스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A2018F-21D8-50EB-F1EA-DB1600A6023D}"/>
              </a:ext>
            </a:extLst>
          </p:cNvPr>
          <p:cNvSpPr/>
          <p:nvPr/>
        </p:nvSpPr>
        <p:spPr>
          <a:xfrm>
            <a:off x="5952837" y="3644411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카피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이미지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제품페이지 링크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614F2-63A5-79EC-DA4E-6586138ED3EE}"/>
              </a:ext>
            </a:extLst>
          </p:cNvPr>
          <p:cNvSpPr/>
          <p:nvPr/>
        </p:nvSpPr>
        <p:spPr>
          <a:xfrm>
            <a:off x="5952837" y="4385184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IR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다운로드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뉴스 리스트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1A426B-5493-ABA3-DD64-E304DDD38E5D}"/>
              </a:ext>
            </a:extLst>
          </p:cNvPr>
          <p:cNvSpPr/>
          <p:nvPr/>
        </p:nvSpPr>
        <p:spPr>
          <a:xfrm>
            <a:off x="5952837" y="5125957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제안 카피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투자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제휴문의 링크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E61071-01F4-9216-99C0-ED53F237C40D}"/>
              </a:ext>
            </a:extLst>
          </p:cNvPr>
          <p:cNvSpPr/>
          <p:nvPr/>
        </p:nvSpPr>
        <p:spPr>
          <a:xfrm>
            <a:off x="734291" y="3279925"/>
            <a:ext cx="1634836" cy="32560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메텔스는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간편한 유전자 분석으로 건강하고 행복한 삶을 누릴 수 있는 세상을 꿈꿉니다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endParaRPr lang="en-US" altLang="ko-KR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손톱 유전자 분석을 연구하고 개인 맞춤형 건강 관리와 친환경적 헬스케어를 생각합니다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endParaRPr lang="en-US" altLang="ko-KR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제휴문의 받습니다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.”</a:t>
            </a:r>
            <a:endParaRPr lang="ko-KR" altLang="en-US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0D7F8A-9867-6AD4-EA51-70A0E19B104B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7" name="현 16">
              <a:extLst>
                <a:ext uri="{FF2B5EF4-FFF2-40B4-BE49-F238E27FC236}">
                  <a16:creationId xmlns:a16="http://schemas.microsoft.com/office/drawing/2014/main" id="{7E5E3F2C-254C-D289-6459-95815007D106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8" name="현 17">
              <a:extLst>
                <a:ext uri="{FF2B5EF4-FFF2-40B4-BE49-F238E27FC236}">
                  <a16:creationId xmlns:a16="http://schemas.microsoft.com/office/drawing/2014/main" id="{6D5BE46C-F993-225E-BFB2-B4AC3BDA57AB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F328DF-7827-9000-DBA4-4B134AF18AE3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2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#04.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회사 페이지 텍스트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1ABCEDA-7C19-DB60-148C-0CA1CBE0D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09539"/>
              </p:ext>
            </p:extLst>
          </p:nvPr>
        </p:nvGraphicFramePr>
        <p:xfrm>
          <a:off x="2939472" y="1422095"/>
          <a:ext cx="8753764" cy="496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" panose="020B0600000101010101"/>
                        </a:rPr>
                        <a:t>1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회사 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회사의 비전을 전달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 :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유전자 검사 서비스 회사 그 이상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21157"/>
                  </a:ext>
                </a:extLst>
              </a:tr>
              <a:tr h="20997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 err="1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메텔스는</a:t>
                      </a:r>
                      <a:r>
                        <a:rPr lang="ko-KR" altLang="en-US" sz="1100" dirty="0"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개인 맞춤형 유전자 분석으로 모두의 건강한 미래를 열어갑니다</a:t>
                      </a:r>
                      <a:endParaRPr lang="en-US" altLang="ko-KR" sz="1100" b="1" dirty="0"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6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2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회사 미션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회사가 단기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장기적으로 달성해야 할 과제들을 정리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2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손톱 유래 유전자 분석 기술의 상용화 및 확산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맞춤형 건강 관리 솔루션 개발 및 제공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국내외 주요 연구 기관 및 의료 기관과의 협력 강화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3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회사 연혁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회사의 연혁을 정리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.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확장을 고려한 구성 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2023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메텔스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설립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2023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손톱 기반 유전자 분석 특허 출원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출원번호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10-2023-0151141)</a:t>
                      </a: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2023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충북대학교 인체자원은행과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MOU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체결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2024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창업성장 지원사업 선정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2024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한국과학기술연구원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(KIST)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연구용역 계약 체결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2024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대전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·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충청 혁신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창업랩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기 선정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7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4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회사 정보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더 자세한 정보를 확인하기 위한 다운로드 링크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.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투자자용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.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더 자세한 정보를 확인하시려면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IR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자료를 다운로드하세요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6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5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제휴 문의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고객지원 페이지로 링크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0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제휴 문의는 이곳을 클릭하세요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61301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B764EF-EFE4-729A-C0F8-FF05460AE0D3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8" name="현 17">
              <a:extLst>
                <a:ext uri="{FF2B5EF4-FFF2-40B4-BE49-F238E27FC236}">
                  <a16:creationId xmlns:a16="http://schemas.microsoft.com/office/drawing/2014/main" id="{3037CB0E-4E9D-776D-D96F-A4861E8BA0BF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9" name="현 18">
              <a:extLst>
                <a:ext uri="{FF2B5EF4-FFF2-40B4-BE49-F238E27FC236}">
                  <a16:creationId xmlns:a16="http://schemas.microsoft.com/office/drawing/2014/main" id="{F759B8BA-9EB7-FA1B-90E5-A4ADB7031872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82EFCD2-C3DF-1DD6-EDB1-F6DB23FFE35D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5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#05.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고객지원 페이지 구조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CA4CDD-BC34-AC92-7E4F-FE5FBFD7D97F}"/>
              </a:ext>
            </a:extLst>
          </p:cNvPr>
          <p:cNvSpPr/>
          <p:nvPr/>
        </p:nvSpPr>
        <p:spPr>
          <a:xfrm>
            <a:off x="3186546" y="1422095"/>
            <a:ext cx="2290618" cy="591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 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77127-824B-8FEB-7E87-71CFA0274A59}"/>
              </a:ext>
            </a:extLst>
          </p:cNvPr>
          <p:cNvSpPr/>
          <p:nvPr/>
        </p:nvSpPr>
        <p:spPr>
          <a:xfrm>
            <a:off x="3186546" y="2170240"/>
            <a:ext cx="2290618" cy="591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FAQ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AF4C-5D17-38B4-5EFD-1AEBA15183E2}"/>
              </a:ext>
            </a:extLst>
          </p:cNvPr>
          <p:cNvSpPr/>
          <p:nvPr/>
        </p:nvSpPr>
        <p:spPr>
          <a:xfrm>
            <a:off x="3186546" y="2909538"/>
            <a:ext cx="2290618" cy="591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E7656-C8C9-2E2C-A56C-163636BFC6C9}"/>
              </a:ext>
            </a:extLst>
          </p:cNvPr>
          <p:cNvSpPr/>
          <p:nvPr/>
        </p:nvSpPr>
        <p:spPr>
          <a:xfrm>
            <a:off x="3186546" y="3648836"/>
            <a:ext cx="2290618" cy="5914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문의사항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0DB42-5E34-DF9E-2E14-CD82CB5BB2E6}"/>
              </a:ext>
            </a:extLst>
          </p:cNvPr>
          <p:cNvSpPr/>
          <p:nvPr/>
        </p:nvSpPr>
        <p:spPr>
          <a:xfrm>
            <a:off x="5952837" y="1422095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 이미지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91ACD-AFB8-50F5-6A45-47EF7413F53D}"/>
              </a:ext>
            </a:extLst>
          </p:cNvPr>
          <p:cNvSpPr/>
          <p:nvPr/>
        </p:nvSpPr>
        <p:spPr>
          <a:xfrm>
            <a:off x="5952837" y="2162867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FAQ</a:t>
            </a:r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0FFF8-8A46-00F1-749F-1D393430B540}"/>
              </a:ext>
            </a:extLst>
          </p:cNvPr>
          <p:cNvSpPr/>
          <p:nvPr/>
        </p:nvSpPr>
        <p:spPr>
          <a:xfrm>
            <a:off x="5952837" y="2903639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IR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 다운로드 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A2018F-21D8-50EB-F1EA-DB1600A6023D}"/>
              </a:ext>
            </a:extLst>
          </p:cNvPr>
          <p:cNvSpPr/>
          <p:nvPr/>
        </p:nvSpPr>
        <p:spPr>
          <a:xfrm>
            <a:off x="5952837" y="3644411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문의사항 상세 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DF29F6-2122-D483-20A2-C45275AB3E88}"/>
              </a:ext>
            </a:extLst>
          </p:cNvPr>
          <p:cNvSpPr/>
          <p:nvPr/>
        </p:nvSpPr>
        <p:spPr>
          <a:xfrm>
            <a:off x="734291" y="3279925"/>
            <a:ext cx="1634836" cy="307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메텔스와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화이트헬릭스에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대해 궁금하신 부분이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있으신가요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아래의 경로로 문의해 주세요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.”</a:t>
            </a:r>
            <a:endParaRPr lang="ko-KR" altLang="en-US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9EDC41-08AF-0D58-54F9-D3ED282F2DC2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8" name="현 7">
              <a:extLst>
                <a:ext uri="{FF2B5EF4-FFF2-40B4-BE49-F238E27FC236}">
                  <a16:creationId xmlns:a16="http://schemas.microsoft.com/office/drawing/2014/main" id="{C02E21E0-4C92-5641-3B42-B6DB170D910B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3" name="현 12">
              <a:extLst>
                <a:ext uri="{FF2B5EF4-FFF2-40B4-BE49-F238E27FC236}">
                  <a16:creationId xmlns:a16="http://schemas.microsoft.com/office/drawing/2014/main" id="{6E5284FC-C0EB-C602-0461-7A7840B5106C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070592-EB71-86B2-ECF5-2563452693AD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8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#05.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고객지원 페이지 텍스트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46411E6-9437-31BA-A36C-FD1E1823E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40169"/>
              </p:ext>
            </p:extLst>
          </p:nvPr>
        </p:nvGraphicFramePr>
        <p:xfrm>
          <a:off x="2939472" y="1422095"/>
          <a:ext cx="8753764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ea typeface="나눔스퀘어OTF" panose="020B0600000101010101"/>
                        </a:rPr>
                        <a:t>1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나눔스퀘어OTF"/>
                          <a:ea typeface="나눔스퀘어OTF" panose="020B0600000101010101"/>
                        </a:rPr>
                        <a:t>지원컨셉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신뢰도 있는 지원 멘트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2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6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2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FAQ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카테고리와 예상 질문 및 답변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.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일반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의료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사업을 구분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2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3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다운로드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IR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자료 및 기타 정보의 다운로드 링크 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673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나눔스퀘어OTF"/>
                          <a:ea typeface="나눔스퀘어OTF" panose="020B0600000101010101"/>
                        </a:rPr>
                        <a:t>4</a:t>
                      </a:r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문의사항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상세 입력 폼 제공 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4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63219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01EF89C6-51A1-37B4-0D61-7092276D9302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3" name="현 12">
              <a:extLst>
                <a:ext uri="{FF2B5EF4-FFF2-40B4-BE49-F238E27FC236}">
                  <a16:creationId xmlns:a16="http://schemas.microsoft.com/office/drawing/2014/main" id="{C82623B7-4702-C4C2-3145-AA02663A47FE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3AFDD535-CC1A-83F1-A804-1476407848CF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D9BADC3-53B6-A646-521F-B2BE14E9DA31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1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A9E415-63DE-B398-D269-6B50395170B6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C8DA680-374F-4C5F-45E7-38CCA9EC3083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9A5E4C00-43E6-7740-A9C7-966415A95A6E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E0CEA-8BD1-A30E-8236-3AD4E9EB1956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5C657-1E77-0FE3-8154-298C3B9B6676}"/>
              </a:ext>
            </a:extLst>
          </p:cNvPr>
          <p:cNvSpPr txBox="1"/>
          <p:nvPr/>
        </p:nvSpPr>
        <p:spPr>
          <a:xfrm>
            <a:off x="578620" y="1354030"/>
            <a:ext cx="110229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/>
              <a:t>메텔스</a:t>
            </a:r>
            <a:r>
              <a:rPr lang="ko-KR" altLang="en-US" sz="800" b="1" dirty="0"/>
              <a:t> 홈페이지 이용약관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목적</a:t>
            </a:r>
            <a:r>
              <a:rPr lang="en-US" altLang="ko-KR" sz="800" b="1" dirty="0"/>
              <a:t>)</a:t>
            </a:r>
            <a:br>
              <a:rPr lang="ko-KR" altLang="en-US" sz="800" dirty="0"/>
            </a:br>
            <a:r>
              <a:rPr lang="ko-KR" altLang="en-US" sz="800" dirty="0"/>
              <a:t>이 약관은 </a:t>
            </a:r>
            <a:r>
              <a:rPr lang="ko-KR" altLang="en-US" sz="800" dirty="0" err="1"/>
              <a:t>메텔스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회사</a:t>
            </a:r>
            <a:r>
              <a:rPr lang="en-US" altLang="ko-KR" sz="800" dirty="0"/>
              <a:t>")</a:t>
            </a:r>
            <a:r>
              <a:rPr lang="ko-KR" altLang="en-US" sz="800" dirty="0"/>
              <a:t>가 제공하는 홈페이지</a:t>
            </a:r>
            <a:r>
              <a:rPr lang="en-US" altLang="ko-KR" sz="800" dirty="0"/>
              <a:t>(</a:t>
            </a:r>
            <a:r>
              <a:rPr lang="ko-KR" altLang="en-US" sz="800" dirty="0"/>
              <a:t>이하 </a:t>
            </a:r>
            <a:r>
              <a:rPr lang="en-US" altLang="ko-KR" sz="800" dirty="0"/>
              <a:t>"</a:t>
            </a:r>
            <a:r>
              <a:rPr lang="ko-KR" altLang="en-US" sz="800" dirty="0"/>
              <a:t>홈페이지</a:t>
            </a:r>
            <a:r>
              <a:rPr lang="en-US" altLang="ko-KR" sz="800" dirty="0"/>
              <a:t>")</a:t>
            </a:r>
            <a:r>
              <a:rPr lang="ko-KR" altLang="en-US" sz="800" dirty="0"/>
              <a:t>의 이용 조건 및 절차</a:t>
            </a:r>
            <a:r>
              <a:rPr lang="en-US" altLang="ko-KR" sz="800" dirty="0"/>
              <a:t>, </a:t>
            </a:r>
            <a:r>
              <a:rPr lang="ko-KR" altLang="en-US" sz="800" dirty="0"/>
              <a:t>이용자와 회사의 권리</a:t>
            </a:r>
            <a:r>
              <a:rPr lang="en-US" altLang="ko-KR" sz="800" dirty="0"/>
              <a:t>, </a:t>
            </a:r>
            <a:r>
              <a:rPr lang="ko-KR" altLang="en-US" sz="800" dirty="0"/>
              <a:t>의무 및 책임사항을 규정함을 목적으로 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2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정의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en-US" altLang="ko-KR" sz="800" dirty="0"/>
              <a:t>"</a:t>
            </a:r>
            <a:r>
              <a:rPr lang="ko-KR" altLang="en-US" sz="800" dirty="0"/>
              <a:t>이용자</a:t>
            </a:r>
            <a:r>
              <a:rPr lang="en-US" altLang="ko-KR" sz="800" dirty="0"/>
              <a:t>"</a:t>
            </a:r>
            <a:r>
              <a:rPr lang="ko-KR" altLang="en-US" sz="800" dirty="0"/>
              <a:t>란 회사의 홈페이지에 접속하여 이 약관에 따라 회사가 제공하는 정보를 이용하는 자를 말합니다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800" dirty="0"/>
              <a:t>"</a:t>
            </a:r>
            <a:r>
              <a:rPr lang="ko-KR" altLang="en-US" sz="800" dirty="0"/>
              <a:t>서비스</a:t>
            </a:r>
            <a:r>
              <a:rPr lang="en-US" altLang="ko-KR" sz="800" dirty="0"/>
              <a:t>"</a:t>
            </a:r>
            <a:r>
              <a:rPr lang="ko-KR" altLang="en-US" sz="800" dirty="0"/>
              <a:t>란 회사가 홈페이지를 통해 제공하는 제품 정보</a:t>
            </a:r>
            <a:r>
              <a:rPr lang="en-US" altLang="ko-KR" sz="800" dirty="0"/>
              <a:t>, </a:t>
            </a:r>
            <a:r>
              <a:rPr lang="ko-KR" altLang="en-US" sz="800" dirty="0"/>
              <a:t>회사 정보</a:t>
            </a:r>
            <a:r>
              <a:rPr lang="en-US" altLang="ko-KR" sz="800" dirty="0"/>
              <a:t>, </a:t>
            </a:r>
            <a:r>
              <a:rPr lang="ko-KR" altLang="en-US" sz="800" dirty="0"/>
              <a:t>고객 지원 서비스를 말합니다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이용약관의 효력 및 변경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이 약관은 홈페이지를 이용하고자 하는 모든 이용자에 대하여 그 효력을 발생합니다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이 약관의 내용을 이용자가 알 수 있도록 홈페이지에 게시합니다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합리적인 사유가 발생할 경우 관련 법령을 위배하지 않는 범위에서 이 약관을 변경할 수 있습니다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회사가 약관을 변경할 경우에는 변경된 내용과 사유를 명시하여 현행 약관과 함께 홈페이지에 공지합니다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이용자는 변경된 약관에 동의하지 않을 권리가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동의하지 않을 경우 홈페이지 이용을 중단할 수 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4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서비스의 제공 및 변경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이용자에게 아래와 같은 서비스를 제공합니다</a:t>
            </a:r>
            <a:r>
              <a:rPr lang="en-US" altLang="ko-KR" sz="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800" dirty="0"/>
              <a:t>제품 정보 제공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800" dirty="0"/>
              <a:t>회사 정보 제공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800" dirty="0"/>
              <a:t>고객 지원 서비스 </a:t>
            </a:r>
            <a:r>
              <a:rPr lang="en-US" altLang="ko-KR" sz="800" dirty="0"/>
              <a:t>(</a:t>
            </a:r>
            <a:r>
              <a:rPr lang="ko-KR" altLang="en-US" sz="800" dirty="0"/>
              <a:t>이메일 문의</a:t>
            </a:r>
            <a:r>
              <a:rPr lang="en-US" altLang="ko-KR" sz="8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서비스의 내용 및 제공을 변경할 수 있으며</a:t>
            </a:r>
            <a:r>
              <a:rPr lang="en-US" altLang="ko-KR" sz="800" dirty="0"/>
              <a:t>, </a:t>
            </a:r>
            <a:r>
              <a:rPr lang="ko-KR" altLang="en-US" sz="800" dirty="0"/>
              <a:t>이 경우 변경된 내용과 제공일자를 명시하여 공지합니다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5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서비스의 중단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시스템 점검</a:t>
            </a:r>
            <a:r>
              <a:rPr lang="en-US" altLang="ko-KR" sz="800" dirty="0"/>
              <a:t>, </a:t>
            </a:r>
            <a:r>
              <a:rPr lang="ko-KR" altLang="en-US" sz="800" dirty="0"/>
              <a:t>보수</a:t>
            </a:r>
            <a:r>
              <a:rPr lang="en-US" altLang="ko-KR" sz="800" dirty="0"/>
              <a:t>, </a:t>
            </a:r>
            <a:r>
              <a:rPr lang="ko-KR" altLang="en-US" sz="800" dirty="0"/>
              <a:t>교체</a:t>
            </a:r>
            <a:r>
              <a:rPr lang="en-US" altLang="ko-KR" sz="800" dirty="0"/>
              <a:t>, </a:t>
            </a:r>
            <a:r>
              <a:rPr lang="ko-KR" altLang="en-US" sz="800" dirty="0"/>
              <a:t>고장 등 사유가 발생한 경우 서비스 제공을 일시적으로 중단할 수 있습니다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서비스 중단의 경우 회사는 사전에 공지하며</a:t>
            </a:r>
            <a:r>
              <a:rPr lang="en-US" altLang="ko-KR" sz="800" dirty="0"/>
              <a:t>, </a:t>
            </a:r>
            <a:r>
              <a:rPr lang="ko-KR" altLang="en-US" sz="800" dirty="0"/>
              <a:t>불가피한 경우 사후에 통지할 수 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6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이용자의 의무</a:t>
            </a:r>
            <a:r>
              <a:rPr lang="en-US" altLang="ko-KR" sz="800" b="1" dirty="0"/>
              <a:t>)</a:t>
            </a:r>
            <a:br>
              <a:rPr lang="ko-KR" altLang="en-US" sz="800" dirty="0"/>
            </a:br>
            <a:r>
              <a:rPr lang="ko-KR" altLang="en-US" sz="800" dirty="0"/>
              <a:t>이용자는 홈페이지 이용 시 다음 행위를 하여서는 안 됩니다</a:t>
            </a:r>
            <a:r>
              <a:rPr lang="en-US" altLang="ko-KR" sz="800" dirty="0"/>
              <a:t>. - </a:t>
            </a:r>
            <a:r>
              <a:rPr lang="ko-KR" altLang="en-US" sz="800" dirty="0"/>
              <a:t>허위 내용의 등록 </a:t>
            </a:r>
            <a:r>
              <a:rPr lang="en-US" altLang="ko-KR" sz="800" dirty="0"/>
              <a:t>- </a:t>
            </a:r>
            <a:r>
              <a:rPr lang="ko-KR" altLang="en-US" sz="800" dirty="0"/>
              <a:t>타인의 정보 도용 </a:t>
            </a:r>
            <a:r>
              <a:rPr lang="en-US" altLang="ko-KR" sz="800" dirty="0"/>
              <a:t>- </a:t>
            </a:r>
            <a:r>
              <a:rPr lang="ko-KR" altLang="en-US" sz="800" dirty="0"/>
              <a:t>홈페이지에 게시된 정보의 변경 </a:t>
            </a:r>
            <a:r>
              <a:rPr lang="en-US" altLang="ko-KR" sz="800" dirty="0"/>
              <a:t>- </a:t>
            </a:r>
            <a:r>
              <a:rPr lang="ko-KR" altLang="en-US" sz="800" dirty="0"/>
              <a:t>회사가 정한 정보 이외의 정보</a:t>
            </a:r>
            <a:r>
              <a:rPr lang="en-US" altLang="ko-KR" sz="800" dirty="0"/>
              <a:t>(</a:t>
            </a:r>
            <a:r>
              <a:rPr lang="ko-KR" altLang="en-US" sz="800" dirty="0"/>
              <a:t>컴퓨터 프로그램 등</a:t>
            </a:r>
            <a:r>
              <a:rPr lang="en-US" altLang="ko-KR" sz="800" dirty="0"/>
              <a:t>) </a:t>
            </a:r>
            <a:r>
              <a:rPr lang="ko-KR" altLang="en-US" sz="800" dirty="0"/>
              <a:t>등의 송신 또는 게시 </a:t>
            </a:r>
            <a:r>
              <a:rPr lang="en-US" altLang="ko-KR" sz="800" dirty="0"/>
              <a:t>- </a:t>
            </a:r>
            <a:r>
              <a:rPr lang="ko-KR" altLang="en-US" sz="800" dirty="0"/>
              <a:t>회사와 기타 제</a:t>
            </a:r>
            <a:r>
              <a:rPr lang="en-US" altLang="ko-KR" sz="800" dirty="0"/>
              <a:t>3</a:t>
            </a:r>
            <a:r>
              <a:rPr lang="ko-KR" altLang="en-US" sz="800" dirty="0"/>
              <a:t>자의 저작권 등 지적재산권에 대한 침해 </a:t>
            </a:r>
            <a:r>
              <a:rPr lang="en-US" altLang="ko-KR" sz="800" dirty="0"/>
              <a:t>- </a:t>
            </a:r>
            <a:r>
              <a:rPr lang="ko-KR" altLang="en-US" sz="800" dirty="0"/>
              <a:t>회사 및 기타 제</a:t>
            </a:r>
            <a:r>
              <a:rPr lang="en-US" altLang="ko-KR" sz="800" dirty="0"/>
              <a:t>3</a:t>
            </a:r>
            <a:r>
              <a:rPr lang="ko-KR" altLang="en-US" sz="800" dirty="0"/>
              <a:t>자의 명예를 손상시키거나 업무를 방해하는 행위 </a:t>
            </a:r>
            <a:r>
              <a:rPr lang="en-US" altLang="ko-KR" sz="800" dirty="0"/>
              <a:t>- </a:t>
            </a:r>
            <a:r>
              <a:rPr lang="ko-KR" altLang="en-US" sz="800" dirty="0"/>
              <a:t>외설 또는 폭력적인 메시지</a:t>
            </a:r>
            <a:r>
              <a:rPr lang="en-US" altLang="ko-KR" sz="800" dirty="0"/>
              <a:t>, </a:t>
            </a:r>
            <a:r>
              <a:rPr lang="ko-KR" altLang="en-US" sz="800" dirty="0"/>
              <a:t>화상</a:t>
            </a:r>
            <a:r>
              <a:rPr lang="en-US" altLang="ko-KR" sz="800" dirty="0"/>
              <a:t>, </a:t>
            </a:r>
            <a:r>
              <a:rPr lang="ko-KR" altLang="en-US" sz="800" dirty="0"/>
              <a:t>음성</a:t>
            </a:r>
            <a:r>
              <a:rPr lang="en-US" altLang="ko-KR" sz="800" dirty="0"/>
              <a:t>, </a:t>
            </a:r>
            <a:r>
              <a:rPr lang="ko-KR" altLang="en-US" sz="800" dirty="0"/>
              <a:t>기타 공서양속에 반하는 정보를 공개 또는 게시하는 행위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7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저작권의 귀속 및 이용제한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회사가 작성한 저작물에 대한 저작권 기타 지적재산권은 회사에 귀속합니다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이용자는 회사가 제공하는 정보를 회사의 사전 승낙 없이 복제</a:t>
            </a:r>
            <a:r>
              <a:rPr lang="en-US" altLang="ko-KR" sz="800" dirty="0"/>
              <a:t>, </a:t>
            </a:r>
            <a:r>
              <a:rPr lang="ko-KR" altLang="en-US" sz="800" dirty="0"/>
              <a:t>송신</a:t>
            </a:r>
            <a:r>
              <a:rPr lang="en-US" altLang="ko-KR" sz="800" dirty="0"/>
              <a:t>, </a:t>
            </a:r>
            <a:r>
              <a:rPr lang="ko-KR" altLang="en-US" sz="800" dirty="0"/>
              <a:t>출판</a:t>
            </a:r>
            <a:r>
              <a:rPr lang="en-US" altLang="ko-KR" sz="800" dirty="0"/>
              <a:t>, </a:t>
            </a:r>
            <a:r>
              <a:rPr lang="ko-KR" altLang="en-US" sz="800" dirty="0"/>
              <a:t>배포</a:t>
            </a:r>
            <a:r>
              <a:rPr lang="en-US" altLang="ko-KR" sz="800" dirty="0"/>
              <a:t>, </a:t>
            </a:r>
            <a:r>
              <a:rPr lang="ko-KR" altLang="en-US" sz="800" dirty="0"/>
              <a:t>방송 기타 방법에 의하여 영리 목적으로 이용하거나 제</a:t>
            </a:r>
            <a:r>
              <a:rPr lang="en-US" altLang="ko-KR" sz="800" dirty="0"/>
              <a:t>3</a:t>
            </a:r>
            <a:r>
              <a:rPr lang="ko-KR" altLang="en-US" sz="800" dirty="0"/>
              <a:t>자에게 이용하게 하여서는 안 됩니다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8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개인정보 보호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이용자의 개인정보를 중요시하며</a:t>
            </a:r>
            <a:r>
              <a:rPr lang="en-US" altLang="ko-KR" sz="800" dirty="0"/>
              <a:t>, </a:t>
            </a:r>
            <a:r>
              <a:rPr lang="ko-KR" altLang="en-US" sz="800" dirty="0"/>
              <a:t>관련 법령에 따라 개인정보를 보호하기 위해 노력합니다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개인정보의 수집</a:t>
            </a:r>
            <a:r>
              <a:rPr lang="en-US" altLang="ko-KR" sz="800" dirty="0"/>
              <a:t>, </a:t>
            </a:r>
            <a:r>
              <a:rPr lang="ko-KR" altLang="en-US" sz="800" dirty="0"/>
              <a:t>이용</a:t>
            </a:r>
            <a:r>
              <a:rPr lang="en-US" altLang="ko-KR" sz="800" dirty="0"/>
              <a:t>, </a:t>
            </a:r>
            <a:r>
              <a:rPr lang="ko-KR" altLang="en-US" sz="800" dirty="0"/>
              <a:t>제공</a:t>
            </a:r>
            <a:r>
              <a:rPr lang="en-US" altLang="ko-KR" sz="800" dirty="0"/>
              <a:t>, </a:t>
            </a:r>
            <a:r>
              <a:rPr lang="ko-KR" altLang="en-US" sz="800" dirty="0"/>
              <a:t>보호에 관한 자세한 사항은 개인정보처리방침에 따릅니다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9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이용자에 대한 통지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회사가 이용자에 대한 통지를 하는 경우</a:t>
            </a:r>
            <a:r>
              <a:rPr lang="en-US" altLang="ko-KR" sz="800" dirty="0"/>
              <a:t>, </a:t>
            </a:r>
            <a:r>
              <a:rPr lang="ko-KR" altLang="en-US" sz="800" dirty="0"/>
              <a:t>이용자가 회사에 제출한 이메일 주소로 할 수 있습니다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불특정 다수 이용자에 대한 통지의 경우 </a:t>
            </a:r>
            <a:r>
              <a:rPr lang="en-US" altLang="ko-KR" sz="800" dirty="0"/>
              <a:t>1</a:t>
            </a:r>
            <a:r>
              <a:rPr lang="ko-KR" altLang="en-US" sz="800" dirty="0"/>
              <a:t>주일 이상 홈페이지에 게시함으로써 개별 통지에 갈음할 수 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제</a:t>
            </a:r>
            <a:r>
              <a:rPr lang="en-US" altLang="ko-KR" sz="800" b="1" dirty="0"/>
              <a:t>10</a:t>
            </a:r>
            <a:r>
              <a:rPr lang="ko-KR" altLang="en-US" sz="800" b="1" dirty="0"/>
              <a:t>조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분쟁해결</a:t>
            </a:r>
            <a:r>
              <a:rPr lang="en-US" altLang="ko-KR" sz="800" b="1" dirty="0"/>
              <a:t>)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이용자가 제기하는 정당한 의견이나 불만을 반영하고 그 피해를 보상 처리하기 위해 피해보상처리기구를 설치 운영합니다</a:t>
            </a:r>
            <a:r>
              <a:rPr lang="en-US" altLang="ko-KR" sz="8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800" dirty="0"/>
              <a:t>회사는 이용자로부터 제출되는 불만 사항 및 의견은 우선적으로 그 사항을 처리합니다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다만</a:t>
            </a:r>
            <a:r>
              <a:rPr lang="en-US" altLang="ko-KR" sz="800" dirty="0"/>
              <a:t>, </a:t>
            </a:r>
            <a:r>
              <a:rPr lang="ko-KR" altLang="en-US" sz="800" dirty="0"/>
              <a:t>신속한 처리가 곤란한 경우 이용자에게 그 사유와 처리 일정을 즉시 통보합니다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부칙</a:t>
            </a:r>
            <a:endParaRPr lang="ko-KR" altLang="en-US" sz="800" dirty="0"/>
          </a:p>
          <a:p>
            <a:pPr>
              <a:buFont typeface="+mj-lt"/>
              <a:buAutoNum type="arabicPeriod"/>
            </a:pPr>
            <a:r>
              <a:rPr lang="ko-KR" altLang="en-US" sz="800" dirty="0"/>
              <a:t>이 약관은 </a:t>
            </a:r>
            <a:r>
              <a:rPr lang="en-US" altLang="ko-KR" sz="800" dirty="0"/>
              <a:t>20nn</a:t>
            </a:r>
            <a:r>
              <a:rPr lang="ko-KR" altLang="en-US" sz="800" dirty="0"/>
              <a:t>년 </a:t>
            </a:r>
            <a:r>
              <a:rPr lang="en-US" altLang="ko-KR" sz="800" dirty="0"/>
              <a:t>n</a:t>
            </a:r>
            <a:r>
              <a:rPr lang="ko-KR" altLang="en-US" sz="800" dirty="0"/>
              <a:t>월 </a:t>
            </a:r>
            <a:r>
              <a:rPr lang="en-US" altLang="ko-KR" sz="800" dirty="0"/>
              <a:t>n</a:t>
            </a:r>
            <a:r>
              <a:rPr lang="ko-KR" altLang="en-US" sz="800" dirty="0"/>
              <a:t>일부터 시행합니다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8AF92-7AE8-202A-9311-E8D06EC8FF8D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#06.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홈페이지 이용약관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임시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65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A9E415-63DE-B398-D269-6B50395170B6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C8DA680-374F-4C5F-45E7-38CCA9EC3083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9A5E4C00-43E6-7740-A9C7-966415A95A6E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E0CEA-8BD1-A30E-8236-3AD4E9EB1956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5C657-1E77-0FE3-8154-298C3B9B6676}"/>
              </a:ext>
            </a:extLst>
          </p:cNvPr>
          <p:cNvSpPr txBox="1"/>
          <p:nvPr/>
        </p:nvSpPr>
        <p:spPr>
          <a:xfrm>
            <a:off x="675548" y="1858219"/>
            <a:ext cx="1102296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내용 중복 주의</a:t>
            </a:r>
            <a:endParaRPr lang="en-US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외부 공개를 위한 다운로드 페이지를 운영하지 않음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사내 서버에 별도의 파티션을 생성하여 다운로드 가능한 파일들을 관리함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파일에 대한 보안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백업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복원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관리 및 유지보수 가이드 필요</a:t>
            </a:r>
            <a:b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홈페이지의 제품 또는 회사 페이지에서 특정 파일의 다운로드가 가능한 링크를 제공하는 방식으로 운영함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추후 다운로드 가능한 자료의 양이 일정 이상이거나 별도의 필요가 발생할 때 전용 다운로드 페이지를 제작함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8AF92-7AE8-202A-9311-E8D06EC8FF8D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#07.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다운로드 페이지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41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A9E415-63DE-B398-D269-6B50395170B6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C8DA680-374F-4C5F-45E7-38CCA9EC3083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9A5E4C00-43E6-7740-A9C7-966415A95A6E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E0CEA-8BD1-A30E-8236-3AD4E9EB1956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5C657-1E77-0FE3-8154-298C3B9B6676}"/>
              </a:ext>
            </a:extLst>
          </p:cNvPr>
          <p:cNvSpPr txBox="1"/>
          <p:nvPr/>
        </p:nvSpPr>
        <p:spPr>
          <a:xfrm>
            <a:off x="675548" y="1858219"/>
            <a:ext cx="110229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1.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네이버 블로그 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일반적 정보 전달</a:t>
            </a:r>
            <a:endParaRPr lang="en-US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hlinkClick r:id="rId2"/>
              </a:rPr>
              <a:t>네이버 블로그팀 </a:t>
            </a:r>
            <a:r>
              <a:rPr lang="ko-KR" altLang="en-US" sz="1400" dirty="0" err="1">
                <a:hlinkClick r:id="rId2"/>
              </a:rPr>
              <a:t>공식블로그</a:t>
            </a:r>
            <a:r>
              <a:rPr lang="ko-KR" altLang="en-US" sz="1400" dirty="0">
                <a:hlinkClick r:id="rId2"/>
              </a:rPr>
              <a:t> </a:t>
            </a:r>
            <a:r>
              <a:rPr lang="en-US" altLang="ko-KR" sz="1400" dirty="0">
                <a:hlinkClick r:id="rId2"/>
              </a:rPr>
              <a:t>: </a:t>
            </a:r>
            <a:r>
              <a:rPr lang="ko-KR" altLang="en-US" sz="1400" dirty="0">
                <a:hlinkClick r:id="rId2"/>
              </a:rPr>
              <a:t>네이버 블로그 </a:t>
            </a:r>
            <a:r>
              <a:rPr lang="en-US" altLang="ko-KR" sz="1400" dirty="0">
                <a:hlinkClick r:id="rId2"/>
              </a:rPr>
              <a:t>(naver.com)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회사 네이버 계정 생성 후 블로그 생성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일반 건강관리 관련 정보를 주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 기준으로 </a:t>
            </a:r>
            <a:r>
              <a:rPr lang="ko-KR" altLang="en-US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스케줄링하여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포스트 발행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회사 정보 및 제품 정보가 갱신 되었을 경우 홈페이지 링크 포함하여 포스트 발행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포스트 내용은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활용하여 그림 및 텍스트를 생성함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 lvl="1"/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유튜브 </a:t>
            </a:r>
            <a:r>
              <a:rPr lang="ko-KR" altLang="en-US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숏츠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전문적 정보 전달</a:t>
            </a:r>
            <a:endParaRPr lang="en-US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3"/>
              </a:rPr>
              <a:t>YouTube Shorts </a:t>
            </a:r>
            <a:r>
              <a:rPr lang="ko-KR" altLang="en-US" sz="1400" dirty="0">
                <a:hlinkClick r:id="rId3"/>
              </a:rPr>
              <a:t>만들기 시작하기 </a:t>
            </a:r>
            <a:r>
              <a:rPr lang="en-US" altLang="ko-KR" sz="1400" dirty="0">
                <a:hlinkClick r:id="rId3"/>
              </a:rPr>
              <a:t>- YouTube </a:t>
            </a:r>
            <a:r>
              <a:rPr lang="ko-KR" altLang="en-US" sz="1400" dirty="0">
                <a:hlinkClick r:id="rId3"/>
              </a:rPr>
              <a:t>고객센터 </a:t>
            </a:r>
            <a:r>
              <a:rPr lang="en-US" altLang="ko-KR" sz="1400" dirty="0">
                <a:hlinkClick r:id="rId3"/>
              </a:rPr>
              <a:t>(google.com)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비즈니스용 구글 계정 생성 후 브랜드 계정을 사용한 유튜브 채널 생성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유전자 검사와 관련된 전문적인 정보를 쉽게 만든 </a:t>
            </a:r>
            <a:r>
              <a:rPr lang="ko-KR" altLang="en-US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숏츠를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주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 기준으로 </a:t>
            </a:r>
            <a:r>
              <a:rPr lang="ko-KR" altLang="en-US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스케줄링하여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업로드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숏츠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내용은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활용하여 그림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텍스트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음악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음성을 생성함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lvl="1"/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페이스북 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/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인스타그램 </a:t>
            </a:r>
            <a:r>
              <a:rPr lang="en-US" altLang="ko-KR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: 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회사 공식 정보 전달</a:t>
            </a:r>
            <a:endParaRPr lang="en-US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linkClick r:id="rId4"/>
              </a:rPr>
              <a:t>Instagram for Business </a:t>
            </a:r>
            <a:r>
              <a:rPr lang="ko-KR" altLang="en-US" sz="1400" dirty="0">
                <a:hlinkClick r:id="rId4"/>
              </a:rPr>
              <a:t>시작하기 </a:t>
            </a:r>
            <a:r>
              <a:rPr lang="en-US" altLang="ko-KR" sz="1400" dirty="0">
                <a:hlinkClick r:id="rId4"/>
              </a:rPr>
              <a:t>| Instagram for Business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회사 인스타그램 계정 생성 후 프로페셔널 계정으로 전환한 후 비즈니스 채널 생성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회사 정보 및 제품 정보에 대한 사진과 텍스트를 포스팅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인스타그램 포스트는 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AI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사용을 자제하고 실제 사진과 텍스트로 제작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8AF92-7AE8-202A-9311-E8D06EC8FF8D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#80.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외부사이트 운영 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84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A9E415-63DE-B398-D269-6B50395170B6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C8DA680-374F-4C5F-45E7-38CCA9EC3083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9A5E4C00-43E6-7740-A9C7-966415A95A6E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E0CEA-8BD1-A30E-8236-3AD4E9EB1956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5C657-1E77-0FE3-8154-298C3B9B6676}"/>
              </a:ext>
            </a:extLst>
          </p:cNvPr>
          <p:cNvSpPr txBox="1"/>
          <p:nvPr/>
        </p:nvSpPr>
        <p:spPr>
          <a:xfrm>
            <a:off x="675548" y="1858219"/>
            <a:ext cx="110229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내용 중복 주의</a:t>
            </a:r>
            <a:endParaRPr lang="en-US" altLang="ko-KR" b="1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손톱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간편함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저렴함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친환경 등의 키워드가 너무 빈번하게 등장하지 않도록 조정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페이지 별 방향성을 명확히 하고 중복된 내용이 등장하지 않도록 작성하기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8AF92-7AE8-202A-9311-E8D06EC8FF8D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#99.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 작성 주의점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A9E415-63DE-B398-D269-6B50395170B6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C8DA680-374F-4C5F-45E7-38CCA9EC3083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9A5E4C00-43E6-7740-A9C7-966415A95A6E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E0CEA-8BD1-A30E-8236-3AD4E9EB1956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5C657-1E77-0FE3-8154-298C3B9B6676}"/>
              </a:ext>
            </a:extLst>
          </p:cNvPr>
          <p:cNvSpPr txBox="1"/>
          <p:nvPr/>
        </p:nvSpPr>
        <p:spPr>
          <a:xfrm>
            <a:off x="675548" y="1858219"/>
            <a:ext cx="1102296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메텔스</a:t>
            </a:r>
            <a:r>
              <a:rPr lang="ko-KR" altLang="en-US" b="1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포탈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유전자 분석 의뢰 및 결과 확인을 위한 별도 사이트 제작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사이트 목적에 따른 페이지 제작 </a:t>
            </a:r>
            <a:b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회원 가입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로그인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회원 정보 관리 및 수정</a:t>
            </a:r>
            <a: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탈퇴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유전자 분석 의뢰 페이지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유전자 분석 확인 페이지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고객지원 페이지 </a:t>
            </a:r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endParaRPr lang="en-US" altLang="ko-KR" sz="1400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lvl="1"/>
            <a:br>
              <a:rPr lang="en-US" altLang="ko-KR" sz="1400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endParaRPr lang="en-US" altLang="ko-KR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38AF92-7AE8-202A-9311-E8D06EC8FF8D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#00.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페이지 확장 계획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F3D9BA-EC58-A21A-9164-0A1A59EE564C}"/>
              </a:ext>
            </a:extLst>
          </p:cNvPr>
          <p:cNvSpPr/>
          <p:nvPr/>
        </p:nvSpPr>
        <p:spPr>
          <a:xfrm>
            <a:off x="9331247" y="5068350"/>
            <a:ext cx="1851893" cy="5449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메텔스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포탈</a:t>
            </a:r>
          </a:p>
        </p:txBody>
      </p:sp>
    </p:spTree>
    <p:extLst>
      <p:ext uri="{BB962C8B-B14F-4D97-AF65-F5344CB8AC3E}">
        <p14:creationId xmlns:p14="http://schemas.microsoft.com/office/powerpoint/2010/main" val="2592808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BA9E415-63DE-B398-D269-6B50395170B6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DC8DA680-374F-4C5F-45E7-38CCA9EC3083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9A5E4C00-43E6-7740-A9C7-966415A95A6E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3E0CEA-8BD1-A30E-8236-3AD4E9EB1956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25C657-1E77-0FE3-8154-298C3B9B6676}"/>
              </a:ext>
            </a:extLst>
          </p:cNvPr>
          <p:cNvSpPr txBox="1"/>
          <p:nvPr/>
        </p:nvSpPr>
        <p:spPr>
          <a:xfrm>
            <a:off x="3026862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/>
              </a:rPr>
              <a:t>E.O.D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37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#00</a:t>
            </a:r>
          </a:p>
          <a:p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텍스트 박스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+</a:t>
            </a: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아이콘 컨셉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ADC7D5-2B77-B02E-495E-D149DBA2D3DF}"/>
              </a:ext>
            </a:extLst>
          </p:cNvPr>
          <p:cNvSpPr/>
          <p:nvPr/>
        </p:nvSpPr>
        <p:spPr>
          <a:xfrm>
            <a:off x="444819" y="1437009"/>
            <a:ext cx="2353799" cy="2368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D726BC-20F6-4496-A26F-2B52EF628A94}"/>
              </a:ext>
            </a:extLst>
          </p:cNvPr>
          <p:cNvSpPr/>
          <p:nvPr/>
        </p:nvSpPr>
        <p:spPr>
          <a:xfrm>
            <a:off x="599740" y="1714500"/>
            <a:ext cx="2052001" cy="50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511652-E6CD-3FBE-1058-A9F91B3A087E}"/>
              </a:ext>
            </a:extLst>
          </p:cNvPr>
          <p:cNvSpPr/>
          <p:nvPr/>
        </p:nvSpPr>
        <p:spPr>
          <a:xfrm>
            <a:off x="599740" y="2298705"/>
            <a:ext cx="2052001" cy="1130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E6F2E8-216E-9194-BBFC-466D7BA52D61}"/>
              </a:ext>
            </a:extLst>
          </p:cNvPr>
          <p:cNvSpPr/>
          <p:nvPr/>
        </p:nvSpPr>
        <p:spPr>
          <a:xfrm>
            <a:off x="8717524" y="1437009"/>
            <a:ext cx="2735567" cy="46384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E36BF0-66EC-54D5-514B-B2AB1498095B}"/>
              </a:ext>
            </a:extLst>
          </p:cNvPr>
          <p:cNvSpPr/>
          <p:nvPr/>
        </p:nvSpPr>
        <p:spPr>
          <a:xfrm>
            <a:off x="8931868" y="1589754"/>
            <a:ext cx="2384820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EA9A2F-24DD-3C0A-A92E-E4072ED43FCE}"/>
              </a:ext>
            </a:extLst>
          </p:cNvPr>
          <p:cNvSpPr/>
          <p:nvPr/>
        </p:nvSpPr>
        <p:spPr>
          <a:xfrm>
            <a:off x="8905823" y="2166232"/>
            <a:ext cx="2384820" cy="1410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9" name="그래픽 8" descr="약 윤곽선">
            <a:extLst>
              <a:ext uri="{FF2B5EF4-FFF2-40B4-BE49-F238E27FC236}">
                <a16:creationId xmlns:a16="http://schemas.microsoft.com/office/drawing/2014/main" id="{6D46EAD7-C023-1AC7-8105-CFE7806DD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7411" y="3389919"/>
            <a:ext cx="2443086" cy="2623129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62F5AE-661F-E3AC-15E2-5CD678BB9CFD}"/>
              </a:ext>
            </a:extLst>
          </p:cNvPr>
          <p:cNvSpPr/>
          <p:nvPr/>
        </p:nvSpPr>
        <p:spPr>
          <a:xfrm>
            <a:off x="451958" y="4083103"/>
            <a:ext cx="2353799" cy="2368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DC357D-6500-548E-21D3-595D661B77CD}"/>
              </a:ext>
            </a:extLst>
          </p:cNvPr>
          <p:cNvSpPr/>
          <p:nvPr/>
        </p:nvSpPr>
        <p:spPr>
          <a:xfrm>
            <a:off x="599740" y="4360594"/>
            <a:ext cx="2059140" cy="50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타이틀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B2FCB5-2886-344F-20B0-5CD67100576C}"/>
              </a:ext>
            </a:extLst>
          </p:cNvPr>
          <p:cNvSpPr/>
          <p:nvPr/>
        </p:nvSpPr>
        <p:spPr>
          <a:xfrm>
            <a:off x="606879" y="4944799"/>
            <a:ext cx="2052001" cy="1130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래픽 34" descr="약 윤곽선">
            <a:extLst>
              <a:ext uri="{FF2B5EF4-FFF2-40B4-BE49-F238E27FC236}">
                <a16:creationId xmlns:a16="http://schemas.microsoft.com/office/drawing/2014/main" id="{6538E73B-C0F2-A395-5194-3D76316C8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3019" y="4365639"/>
            <a:ext cx="538722" cy="538722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60BF231-15BA-AF99-97DD-15A5F1F3B32C}"/>
              </a:ext>
            </a:extLst>
          </p:cNvPr>
          <p:cNvSpPr/>
          <p:nvPr/>
        </p:nvSpPr>
        <p:spPr>
          <a:xfrm>
            <a:off x="3028230" y="1431766"/>
            <a:ext cx="5436838" cy="2368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9C85B77-533A-8797-5528-442E28297B82}"/>
              </a:ext>
            </a:extLst>
          </p:cNvPr>
          <p:cNvSpPr/>
          <p:nvPr/>
        </p:nvSpPr>
        <p:spPr>
          <a:xfrm>
            <a:off x="3242573" y="1584511"/>
            <a:ext cx="2560569" cy="62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타이틀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CC02F3-7021-392A-E6C5-3A6F7C4BE0A6}"/>
              </a:ext>
            </a:extLst>
          </p:cNvPr>
          <p:cNvSpPr/>
          <p:nvPr/>
        </p:nvSpPr>
        <p:spPr>
          <a:xfrm>
            <a:off x="3216528" y="2160989"/>
            <a:ext cx="2560569" cy="1410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41" name="그래픽 40" descr="약 윤곽선">
            <a:extLst>
              <a:ext uri="{FF2B5EF4-FFF2-40B4-BE49-F238E27FC236}">
                <a16:creationId xmlns:a16="http://schemas.microsoft.com/office/drawing/2014/main" id="{C6542C9D-44F2-A3C3-781F-09E79D259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612" y="1445896"/>
            <a:ext cx="2444005" cy="24440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F42ACD3-5A61-B8E3-93E9-01DDD46B90B3}"/>
              </a:ext>
            </a:extLst>
          </p:cNvPr>
          <p:cNvSpPr txBox="1"/>
          <p:nvPr/>
        </p:nvSpPr>
        <p:spPr>
          <a:xfrm>
            <a:off x="9258409" y="6201069"/>
            <a:ext cx="180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모바일</a:t>
            </a:r>
            <a:r>
              <a:rPr lang="en-US" altLang="ko-KR" sz="18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태블릿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D2B842-1DE3-73F0-CBC0-92C72EBBFDC8}"/>
              </a:ext>
            </a:extLst>
          </p:cNvPr>
          <p:cNvSpPr txBox="1"/>
          <p:nvPr/>
        </p:nvSpPr>
        <p:spPr>
          <a:xfrm>
            <a:off x="6125833" y="4020517"/>
            <a:ext cx="180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PC </a:t>
            </a:r>
            <a:r>
              <a:rPr lang="ko-KR" altLang="en-US" sz="18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웹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930FA4E-6CFE-F88E-C8F0-67CC579F556E}"/>
              </a:ext>
            </a:extLst>
          </p:cNvPr>
          <p:cNvSpPr/>
          <p:nvPr/>
        </p:nvSpPr>
        <p:spPr>
          <a:xfrm>
            <a:off x="3058213" y="4083103"/>
            <a:ext cx="2353799" cy="23686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795D6D-F138-3C09-8AEA-8A722EEB0E9F}"/>
              </a:ext>
            </a:extLst>
          </p:cNvPr>
          <p:cNvSpPr/>
          <p:nvPr/>
        </p:nvSpPr>
        <p:spPr>
          <a:xfrm>
            <a:off x="3198856" y="5115659"/>
            <a:ext cx="2059140" cy="50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타이틀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FC946D-079A-826A-BE12-44F887CACD0D}"/>
              </a:ext>
            </a:extLst>
          </p:cNvPr>
          <p:cNvSpPr/>
          <p:nvPr/>
        </p:nvSpPr>
        <p:spPr>
          <a:xfrm>
            <a:off x="3213134" y="5572107"/>
            <a:ext cx="2052001" cy="503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상세내용은 이곳에 적습니다</a:t>
            </a:r>
            <a:r>
              <a:rPr lang="en-US" altLang="ko-KR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상세내용은 이곳에 적습니다</a:t>
            </a:r>
            <a:endParaRPr lang="en-US" altLang="ko-KR" sz="12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0" name="그래픽 49" descr="약 윤곽선">
            <a:extLst>
              <a:ext uri="{FF2B5EF4-FFF2-40B4-BE49-F238E27FC236}">
                <a16:creationId xmlns:a16="http://schemas.microsoft.com/office/drawing/2014/main" id="{400A170E-9DB8-E6A0-AB27-08B7874AB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9831" y="4389849"/>
            <a:ext cx="538722" cy="53872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034F68-4C70-8C47-170D-01C755A0344C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0" name="현 9">
              <a:extLst>
                <a:ext uri="{FF2B5EF4-FFF2-40B4-BE49-F238E27FC236}">
                  <a16:creationId xmlns:a16="http://schemas.microsoft.com/office/drawing/2014/main" id="{71517C05-F167-2B8A-D554-2CF0B79CA4F4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1" name="현 10">
              <a:extLst>
                <a:ext uri="{FF2B5EF4-FFF2-40B4-BE49-F238E27FC236}">
                  <a16:creationId xmlns:a16="http://schemas.microsoft.com/office/drawing/2014/main" id="{352600CF-7962-C4CE-E2FF-32A5EB95072B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05C7B8-86DE-BA47-A149-1BA6E7680FF9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25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#01.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페이지 구조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CA4CDD-BC34-AC92-7E4F-FE5FBFD7D97F}"/>
              </a:ext>
            </a:extLst>
          </p:cNvPr>
          <p:cNvSpPr/>
          <p:nvPr/>
        </p:nvSpPr>
        <p:spPr>
          <a:xfrm>
            <a:off x="3186546" y="1422095"/>
            <a:ext cx="2290618" cy="59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내비게이션 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77127-824B-8FEB-7E87-71CFA0274A59}"/>
              </a:ext>
            </a:extLst>
          </p:cNvPr>
          <p:cNvSpPr/>
          <p:nvPr/>
        </p:nvSpPr>
        <p:spPr>
          <a:xfrm>
            <a:off x="3186546" y="2170240"/>
            <a:ext cx="2290618" cy="591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히어로 이미지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AF4C-5D17-38B4-5EFD-1AEBA15183E2}"/>
              </a:ext>
            </a:extLst>
          </p:cNvPr>
          <p:cNvSpPr/>
          <p:nvPr/>
        </p:nvSpPr>
        <p:spPr>
          <a:xfrm>
            <a:off x="3186546" y="2909538"/>
            <a:ext cx="2290618" cy="591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회사 정보 요약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E7656-C8C9-2E2C-A56C-163636BFC6C9}"/>
              </a:ext>
            </a:extLst>
          </p:cNvPr>
          <p:cNvSpPr/>
          <p:nvPr/>
        </p:nvSpPr>
        <p:spPr>
          <a:xfrm>
            <a:off x="3186546" y="3648836"/>
            <a:ext cx="2290618" cy="591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제품 정보 요약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905771-81A3-8DBD-0CFD-6DC3000D8786}"/>
              </a:ext>
            </a:extLst>
          </p:cNvPr>
          <p:cNvSpPr/>
          <p:nvPr/>
        </p:nvSpPr>
        <p:spPr>
          <a:xfrm>
            <a:off x="3186546" y="4388134"/>
            <a:ext cx="2290618" cy="591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소식 및 컨텐츠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74701B-8DA9-C5A2-BAC0-C364802FFCA8}"/>
              </a:ext>
            </a:extLst>
          </p:cNvPr>
          <p:cNvSpPr/>
          <p:nvPr/>
        </p:nvSpPr>
        <p:spPr>
          <a:xfrm>
            <a:off x="3186546" y="5127432"/>
            <a:ext cx="2290618" cy="5914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세부 정보 제안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2870A7-4E8D-7C4E-B5FF-A5FECE453B5D}"/>
              </a:ext>
            </a:extLst>
          </p:cNvPr>
          <p:cNvSpPr/>
          <p:nvPr/>
        </p:nvSpPr>
        <p:spPr>
          <a:xfrm>
            <a:off x="3186546" y="5866730"/>
            <a:ext cx="2290618" cy="59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푸터</a:t>
            </a:r>
            <a:endParaRPr lang="ko-KR" altLang="en-US"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0DB42-5E34-DF9E-2E14-CD82CB5BB2E6}"/>
              </a:ext>
            </a:extLst>
          </p:cNvPr>
          <p:cNvSpPr/>
          <p:nvPr/>
        </p:nvSpPr>
        <p:spPr>
          <a:xfrm>
            <a:off x="5952837" y="1422095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홈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다국어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사이트맵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91ACD-AFB8-50F5-6A45-47EF7413F53D}"/>
              </a:ext>
            </a:extLst>
          </p:cNvPr>
          <p:cNvSpPr/>
          <p:nvPr/>
        </p:nvSpPr>
        <p:spPr>
          <a:xfrm>
            <a:off x="5952837" y="2162867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비전 영상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비전 카피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0FFF8-8A46-00F1-749F-1D393430B540}"/>
              </a:ext>
            </a:extLst>
          </p:cNvPr>
          <p:cNvSpPr/>
          <p:nvPr/>
        </p:nvSpPr>
        <p:spPr>
          <a:xfrm>
            <a:off x="5952837" y="2903639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 카피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업무 아이콘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텍스트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*n</a:t>
            </a:r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A2018F-21D8-50EB-F1EA-DB1600A6023D}"/>
              </a:ext>
            </a:extLst>
          </p:cNvPr>
          <p:cNvSpPr/>
          <p:nvPr/>
        </p:nvSpPr>
        <p:spPr>
          <a:xfrm>
            <a:off x="5952837" y="3644411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카피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이미지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제품페이지 링크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614F2-63A5-79EC-DA4E-6586138ED3EE}"/>
              </a:ext>
            </a:extLst>
          </p:cNvPr>
          <p:cNvSpPr/>
          <p:nvPr/>
        </p:nvSpPr>
        <p:spPr>
          <a:xfrm>
            <a:off x="5952837" y="4385184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블로그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네이버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),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뉴스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링크 </a:t>
            </a:r>
            <a:r>
              <a:rPr lang="ko-KR" altLang="en-US" sz="1600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캐러셀</a:t>
            </a:r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1A426B-5493-ABA3-DD64-E304DDD38E5D}"/>
              </a:ext>
            </a:extLst>
          </p:cNvPr>
          <p:cNvSpPr/>
          <p:nvPr/>
        </p:nvSpPr>
        <p:spPr>
          <a:xfrm>
            <a:off x="5952837" y="5125957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제안 카피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 링크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EF5376-48AA-5589-0C45-546506436BD6}"/>
              </a:ext>
            </a:extLst>
          </p:cNvPr>
          <p:cNvSpPr/>
          <p:nvPr/>
        </p:nvSpPr>
        <p:spPr>
          <a:xfrm>
            <a:off x="5952837" y="5866730"/>
            <a:ext cx="5504872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주소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연락처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이용약관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외부사이트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뉴스레터구독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9EF05B-35A3-9D62-68DB-725DA15459B7}"/>
              </a:ext>
            </a:extLst>
          </p:cNvPr>
          <p:cNvSpPr/>
          <p:nvPr/>
        </p:nvSpPr>
        <p:spPr>
          <a:xfrm>
            <a:off x="734291" y="3279925"/>
            <a:ext cx="1634836" cy="3178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메텔스는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손톱으로 유전자를 검사하는 회사이며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b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b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화이트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헬릭스는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손톱으로 건강을 관리하는 서비스입니다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  <a:b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b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회사의 소식을 확인하시고 더 궁금하신 게 있으면 연락주세요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endParaRPr lang="ko-KR" altLang="en-US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A2329B-3EE1-63F3-A82D-CDF8F9B3EAFC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20" name="현 19">
              <a:extLst>
                <a:ext uri="{FF2B5EF4-FFF2-40B4-BE49-F238E27FC236}">
                  <a16:creationId xmlns:a16="http://schemas.microsoft.com/office/drawing/2014/main" id="{35A558E0-99A9-BD87-E36E-137B9BCEE6C5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95E0E703-7C89-FE41-ECA2-AF35DF26DB71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20D0DCD-23FE-544C-DEA9-01CBD9B9F1F7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2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2290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#01.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메인 페이지 텍스트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메인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9F148AA-9BC0-F554-22D6-B49671C3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6846"/>
              </p:ext>
            </p:extLst>
          </p:nvPr>
        </p:nvGraphicFramePr>
        <p:xfrm>
          <a:off x="2914552" y="1411835"/>
          <a:ext cx="8753764" cy="5039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90158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3636"/>
                  </a:ext>
                </a:extLst>
              </a:tr>
              <a:tr h="39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비전 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나눔스퀘어OTF" panose="020B0600000101010101"/>
                        </a:rPr>
                        <a:t>방문자 전체에게 회사와 제품의 이미지를 한눈에 </a:t>
                      </a:r>
                      <a:r>
                        <a:rPr lang="ko-KR" altLang="en-US" sz="11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a typeface="나눔스퀘어OTF" panose="020B0600000101010101"/>
                        </a:rPr>
                        <a:t>각인시키기</a:t>
                      </a:r>
                      <a:endParaRPr lang="en-US" altLang="ko-KR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021157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손끝에서 간편하게 건강을 확인하세요</a:t>
                      </a:r>
                      <a:endParaRPr lang="en-US" altLang="ko-KR" sz="1200" b="1" dirty="0"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ea typeface="나눔스퀘어OTF" panose="020B0600000101010101"/>
                        </a:rPr>
                        <a:t>Uncover Your Health Secrets at Your Fingertips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263844"/>
                  </a:ext>
                </a:extLst>
              </a:tr>
              <a:tr h="39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2a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회사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회사의 이름과 업무에 대해 명확하게 전달하기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23728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안녕하세요 </a:t>
                      </a:r>
                      <a:r>
                        <a:rPr lang="ko-KR" altLang="en-US" sz="1200" b="1" dirty="0" err="1">
                          <a:ea typeface="나눔스퀘어OTF" panose="020B0600000101010101"/>
                        </a:rPr>
                        <a:t>메텔스입니다</a:t>
                      </a:r>
                      <a:endParaRPr lang="en-US" altLang="ko-KR" sz="1200" b="1" dirty="0"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>
                          <a:ea typeface="나눔스퀘어OTF" panose="020B0600000101010101"/>
                        </a:rPr>
                        <a:t>메텔스는</a:t>
                      </a:r>
                      <a:r>
                        <a:rPr lang="ko-KR" altLang="en-US" sz="1200" b="1" dirty="0">
                          <a:ea typeface="나눔스퀘어OTF" panose="020B0600000101010101"/>
                        </a:rPr>
                        <a:t> 손톱을 통해 유전자를 분석하고 건강을 관리합니다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30314"/>
                  </a:ext>
                </a:extLst>
              </a:tr>
              <a:tr h="39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2b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업무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회사의 업무 목록을 나열하되 눈에 잘 들어오도록 하기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(3~4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개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795120"/>
                  </a:ext>
                </a:extLst>
              </a:tr>
              <a:tr h="865836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손톱 검체를 활용한 유전자 검사</a:t>
                      </a:r>
                      <a:endParaRPr lang="en-US" altLang="ko-KR" sz="1200" b="1" dirty="0"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게임처럼 쉬운 개인 맞춤형 건강관리 </a:t>
                      </a:r>
                      <a:endParaRPr lang="en-US" altLang="ko-KR" sz="1200" b="1" dirty="0"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손톱 검체를 통한 </a:t>
                      </a:r>
                      <a:r>
                        <a:rPr lang="en-US" altLang="ko-KR" sz="1200" b="1" dirty="0">
                          <a:ea typeface="나눔스퀘어OTF" panose="020B0600000101010101"/>
                        </a:rPr>
                        <a:t>gDNA</a:t>
                      </a:r>
                      <a:r>
                        <a:rPr lang="ko-KR" altLang="en-US" sz="1200" b="1" dirty="0">
                          <a:ea typeface="나눔스퀘어OTF" panose="020B0600000101010101"/>
                        </a:rPr>
                        <a:t> 추출 및 </a:t>
                      </a:r>
                      <a:r>
                        <a:rPr lang="en-US" altLang="ko-KR" sz="1200" b="1" dirty="0">
                          <a:ea typeface="나눔스퀘어OTF" panose="020B0600000101010101"/>
                        </a:rPr>
                        <a:t>NGS </a:t>
                      </a:r>
                      <a:r>
                        <a:rPr lang="ko-KR" altLang="en-US" sz="1200" b="1" dirty="0">
                          <a:ea typeface="나눔스퀘어OTF" panose="020B0600000101010101"/>
                        </a:rPr>
                        <a:t>데이터 분석</a:t>
                      </a:r>
                      <a:endParaRPr lang="en-US" altLang="ko-KR" sz="1200" b="1" dirty="0"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카페처럼 편안하게 제공되는 </a:t>
                      </a:r>
                      <a:r>
                        <a:rPr lang="ko-KR" altLang="en-US" sz="1200" b="1" dirty="0" err="1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웰니스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 서비스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673497"/>
                  </a:ext>
                </a:extLst>
              </a:tr>
              <a:tr h="39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3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ea typeface="나눔스퀘어OTF" panose="020B0600000101010101"/>
                        </a:rPr>
                        <a:t>제품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제품에 대한 궁금증을 일으키고 상세 정보를 더 알아보게 하기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47631"/>
                  </a:ext>
                </a:extLst>
              </a:tr>
              <a:tr h="481018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화이트 </a:t>
                      </a:r>
                      <a:r>
                        <a:rPr lang="ko-KR" altLang="en-US" sz="1200" b="1" dirty="0" err="1">
                          <a:ea typeface="나눔스퀘어OTF" panose="020B0600000101010101"/>
                        </a:rPr>
                        <a:t>헬릭스</a:t>
                      </a:r>
                      <a:r>
                        <a:rPr lang="en-US" altLang="ko-KR" sz="1200" b="1" dirty="0">
                          <a:ea typeface="나눔스퀘어OTF" panose="020B0600000101010101"/>
                        </a:rPr>
                        <a:t>: </a:t>
                      </a:r>
                      <a:r>
                        <a:rPr lang="ko-KR" altLang="en-US" sz="1200" b="1" dirty="0">
                          <a:ea typeface="나눔스퀘어OTF" panose="020B0600000101010101"/>
                        </a:rPr>
                        <a:t>손톱만 있으면 가능합니다</a:t>
                      </a:r>
                      <a:r>
                        <a:rPr lang="en-US" altLang="ko-KR" sz="1200" b="1" dirty="0">
                          <a:ea typeface="나눔스퀘어OTF" panose="020B0600000101010101"/>
                        </a:rPr>
                        <a:t>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ea typeface="나눔스퀘어OTF" panose="020B0600000101010101"/>
                        </a:rPr>
                        <a:t>간편하고 </a:t>
                      </a:r>
                      <a:r>
                        <a:rPr lang="ko-KR" altLang="en-US" sz="1200" b="1" dirty="0" err="1">
                          <a:ea typeface="나눔스퀘어OTF" panose="020B0600000101010101"/>
                        </a:rPr>
                        <a:t>통증없는</a:t>
                      </a:r>
                      <a:r>
                        <a:rPr lang="ko-KR" altLang="en-US" sz="1200" b="1" dirty="0">
                          <a:ea typeface="나눔스퀘어OTF" panose="020B0600000101010101"/>
                        </a:rPr>
                        <a:t> 친환경 유전자 검사를 만나보세요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63219"/>
                  </a:ext>
                </a:extLst>
              </a:tr>
              <a:tr h="39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4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뉴스</a:t>
                      </a:r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&amp;</a:t>
                      </a:r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컨텐츠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회사소식 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/ 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업계소식 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/ 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건강정보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050123"/>
                  </a:ext>
                </a:extLst>
              </a:tr>
              <a:tr h="390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제안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메텔스와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화이트 </a:t>
                      </a:r>
                      <a:r>
                        <a:rPr lang="ko-KR" altLang="en-US" sz="12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헬릭스에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대해 더 알아보세요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613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46B094D-5E7C-0548-B5A7-364D8566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" y="3158836"/>
            <a:ext cx="1634835" cy="3377132"/>
          </a:xfrm>
          <a:prstGeom prst="rect">
            <a:avLst/>
          </a:prstGeom>
        </p:spPr>
      </p:pic>
      <p:pic>
        <p:nvPicPr>
          <p:cNvPr id="25" name="그래픽 24" descr="배지 5 단색으로 채워진">
            <a:extLst>
              <a:ext uri="{FF2B5EF4-FFF2-40B4-BE49-F238E27FC236}">
                <a16:creationId xmlns:a16="http://schemas.microsoft.com/office/drawing/2014/main" id="{F498FD08-F0B8-2095-0089-BAD7FA8C8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0141" y="5991544"/>
            <a:ext cx="367691" cy="367691"/>
          </a:xfrm>
          <a:prstGeom prst="rect">
            <a:avLst/>
          </a:prstGeom>
        </p:spPr>
      </p:pic>
      <p:pic>
        <p:nvPicPr>
          <p:cNvPr id="27" name="그래픽 26" descr="배지 단색으로 채워진">
            <a:extLst>
              <a:ext uri="{FF2B5EF4-FFF2-40B4-BE49-F238E27FC236}">
                <a16:creationId xmlns:a16="http://schemas.microsoft.com/office/drawing/2014/main" id="{81C7BB07-03B6-5C3D-496A-C756D276E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5451" y="4021124"/>
            <a:ext cx="367691" cy="367691"/>
          </a:xfrm>
          <a:prstGeom prst="rect">
            <a:avLst/>
          </a:prstGeom>
        </p:spPr>
      </p:pic>
      <p:pic>
        <p:nvPicPr>
          <p:cNvPr id="31" name="그래픽 30" descr="배지 4 단색으로 채워진">
            <a:extLst>
              <a:ext uri="{FF2B5EF4-FFF2-40B4-BE49-F238E27FC236}">
                <a16:creationId xmlns:a16="http://schemas.microsoft.com/office/drawing/2014/main" id="{27D230FE-35B2-5D29-BF47-3F89AC534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7588" y="5319750"/>
            <a:ext cx="367691" cy="367691"/>
          </a:xfrm>
          <a:prstGeom prst="rect">
            <a:avLst/>
          </a:prstGeom>
        </p:spPr>
      </p:pic>
      <p:pic>
        <p:nvPicPr>
          <p:cNvPr id="33" name="그래픽 32" descr="배지 3 단색으로 채워진">
            <a:extLst>
              <a:ext uri="{FF2B5EF4-FFF2-40B4-BE49-F238E27FC236}">
                <a16:creationId xmlns:a16="http://schemas.microsoft.com/office/drawing/2014/main" id="{E655DBAB-23A6-048C-9552-ED8CE6313C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589" y="4716761"/>
            <a:ext cx="367691" cy="367691"/>
          </a:xfrm>
          <a:prstGeom prst="rect">
            <a:avLst/>
          </a:prstGeom>
        </p:spPr>
      </p:pic>
      <p:pic>
        <p:nvPicPr>
          <p:cNvPr id="35" name="그래픽 34" descr="배지 1 단색으로 채워진">
            <a:extLst>
              <a:ext uri="{FF2B5EF4-FFF2-40B4-BE49-F238E27FC236}">
                <a16:creationId xmlns:a16="http://schemas.microsoft.com/office/drawing/2014/main" id="{0ABE69C0-DB6A-A95C-7A68-750A37A3BE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85452" y="3325487"/>
            <a:ext cx="367691" cy="36769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9A711532-458D-A588-D619-D4FDFC9A12FE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39" name="현 38">
              <a:extLst>
                <a:ext uri="{FF2B5EF4-FFF2-40B4-BE49-F238E27FC236}">
                  <a16:creationId xmlns:a16="http://schemas.microsoft.com/office/drawing/2014/main" id="{68C10D99-871F-5A7B-C4ED-D8FD3602515A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40" name="현 39">
              <a:extLst>
                <a:ext uri="{FF2B5EF4-FFF2-40B4-BE49-F238E27FC236}">
                  <a16:creationId xmlns:a16="http://schemas.microsoft.com/office/drawing/2014/main" id="{C5127CF9-5603-614B-4980-060E91968119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9D853A2-ED16-433E-06D6-F44D3A58D84A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43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#02.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사용자 페이지 구조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71B424-FD26-1480-BDE3-52F62312E4C6}"/>
              </a:ext>
            </a:extLst>
          </p:cNvPr>
          <p:cNvSpPr/>
          <p:nvPr/>
        </p:nvSpPr>
        <p:spPr>
          <a:xfrm>
            <a:off x="3186546" y="1422095"/>
            <a:ext cx="2290618" cy="5914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페이지 이미지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0287A-BE4C-69A7-A377-2BACD8EA3AAE}"/>
              </a:ext>
            </a:extLst>
          </p:cNvPr>
          <p:cNvSpPr/>
          <p:nvPr/>
        </p:nvSpPr>
        <p:spPr>
          <a:xfrm>
            <a:off x="3186546" y="2170240"/>
            <a:ext cx="2290618" cy="5914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사용자 정의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74A8C5-756E-5E7D-26F6-4D90B52425DB}"/>
              </a:ext>
            </a:extLst>
          </p:cNvPr>
          <p:cNvSpPr/>
          <p:nvPr/>
        </p:nvSpPr>
        <p:spPr>
          <a:xfrm>
            <a:off x="3186546" y="2909538"/>
            <a:ext cx="2290618" cy="5914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문제점 제시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DAD333-1E7B-4F92-CAD7-4A342913BA8C}"/>
              </a:ext>
            </a:extLst>
          </p:cNvPr>
          <p:cNvSpPr/>
          <p:nvPr/>
        </p:nvSpPr>
        <p:spPr>
          <a:xfrm>
            <a:off x="3186546" y="3648836"/>
            <a:ext cx="2290618" cy="5914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해결책 제시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12EA77-E41F-194C-C8E3-C6D70B821A08}"/>
              </a:ext>
            </a:extLst>
          </p:cNvPr>
          <p:cNvSpPr/>
          <p:nvPr/>
        </p:nvSpPr>
        <p:spPr>
          <a:xfrm>
            <a:off x="3186546" y="4388134"/>
            <a:ext cx="2290618" cy="5914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제품 제안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41A7E8-799D-3A87-FA96-BDF66AE2E8D4}"/>
              </a:ext>
            </a:extLst>
          </p:cNvPr>
          <p:cNvSpPr/>
          <p:nvPr/>
        </p:nvSpPr>
        <p:spPr>
          <a:xfrm>
            <a:off x="3186546" y="5127432"/>
            <a:ext cx="2290618" cy="5914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질문 답변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1190B5-3B15-252D-C2D5-DEDD6B9BC9EE}"/>
              </a:ext>
            </a:extLst>
          </p:cNvPr>
          <p:cNvSpPr/>
          <p:nvPr/>
        </p:nvSpPr>
        <p:spPr>
          <a:xfrm>
            <a:off x="5952837" y="1422095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컨셉 이미지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컨셉 카피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A60FED-9176-9BC0-0F0D-ABE5C2278446}"/>
              </a:ext>
            </a:extLst>
          </p:cNvPr>
          <p:cNvSpPr/>
          <p:nvPr/>
        </p:nvSpPr>
        <p:spPr>
          <a:xfrm>
            <a:off x="5952837" y="2162867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정의 카피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 정보 텍스트 박스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*n </a:t>
            </a:r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4F069A-3484-B78D-1B4C-153611985DF2}"/>
              </a:ext>
            </a:extLst>
          </p:cNvPr>
          <p:cNvSpPr/>
          <p:nvPr/>
        </p:nvSpPr>
        <p:spPr>
          <a:xfrm>
            <a:off x="5952837" y="2903639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문제점 리스트 박스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*n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55B7F9-4B16-8E38-8ECD-421F09B61601}"/>
              </a:ext>
            </a:extLst>
          </p:cNvPr>
          <p:cNvSpPr/>
          <p:nvPr/>
        </p:nvSpPr>
        <p:spPr>
          <a:xfrm>
            <a:off x="5952837" y="3644411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해결책 리스트 박스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*n</a:t>
            </a:r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2B36A5-2311-FA76-8309-1D48AEDA6A8E}"/>
              </a:ext>
            </a:extLst>
          </p:cNvPr>
          <p:cNvSpPr/>
          <p:nvPr/>
        </p:nvSpPr>
        <p:spPr>
          <a:xfrm>
            <a:off x="5952837" y="4385184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이미지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링크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F3F43B6-2A71-A9E2-59F2-00C69F492610}"/>
              </a:ext>
            </a:extLst>
          </p:cNvPr>
          <p:cNvSpPr/>
          <p:nvPr/>
        </p:nvSpPr>
        <p:spPr>
          <a:xfrm>
            <a:off x="5952837" y="5125957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FAQ 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 링크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7AAA5D-9D73-15CA-1BEF-E5E0F3E333F8}"/>
              </a:ext>
            </a:extLst>
          </p:cNvPr>
          <p:cNvSpPr/>
          <p:nvPr/>
        </p:nvSpPr>
        <p:spPr>
          <a:xfrm>
            <a:off x="734291" y="3279925"/>
            <a:ext cx="1634836" cy="3178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유전자 검사는 비싸고 아프고 번거롭고 못 믿을 것일까요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</a:p>
          <a:p>
            <a:endParaRPr lang="en-US" altLang="ko-KR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손톱을 사용하면 통증 없이 저렴하게 유전자 검사를 할 수 있습니다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 </a:t>
            </a:r>
          </a:p>
          <a:p>
            <a:endParaRPr lang="en-US" altLang="ko-KR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화이트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헬릭스에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대해 자세히 알아보세요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endParaRPr lang="ko-KR" altLang="en-US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229532-841D-984E-BB63-F3034EC22409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4" name="현 3">
              <a:extLst>
                <a:ext uri="{FF2B5EF4-FFF2-40B4-BE49-F238E27FC236}">
                  <a16:creationId xmlns:a16="http://schemas.microsoft.com/office/drawing/2014/main" id="{89D6680D-EC22-37D2-944E-DDFCCBC5C72A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5" name="현 4">
              <a:extLst>
                <a:ext uri="{FF2B5EF4-FFF2-40B4-BE49-F238E27FC236}">
                  <a16:creationId xmlns:a16="http://schemas.microsoft.com/office/drawing/2014/main" id="{69DB90E2-BD30-6855-73AA-D1F465E025FF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BE2028-D808-8B51-B0C7-F5B38D508D57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#02.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사용자 페이지 텍스트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(1/2)</a:t>
            </a: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092751-C5E2-D2AC-D708-D2ADF4D5A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56124"/>
              </p:ext>
            </p:extLst>
          </p:nvPr>
        </p:nvGraphicFramePr>
        <p:xfrm>
          <a:off x="2880894" y="1409821"/>
          <a:ext cx="8753764" cy="4131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3435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OTF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3636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ea typeface="나눔스퀘어OTF" panose="020B0600000101010101"/>
                        </a:rPr>
                        <a:t>1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컨셉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고객을 정의하고 서비스와 연결 시킬 수 있는 문구 전달하기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021157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우리는 건강하게 오래 살아갈 사람입니다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263844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2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사용자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고객의 공감 얻기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당신은 어떤 존재인가요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23728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숨어있는 질환들이 걱정 되시나요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유전자 검사로 미리 확인해 보세요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내 몸에 맞는 건강 관리 방법을 알아보세요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우리는 늘 건강할 수 있습니다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330314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3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고객의 공감 얻기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당신의 고민을 말씀해주세요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795120"/>
                  </a:ext>
                </a:extLst>
              </a:tr>
              <a:tr h="44706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유전자 검사가 무엇인가요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너무 비싸요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. 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번거롭고 아파요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검사 결과를 신뢰할 수 있나요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검사는 했는데 이제 어쩌죠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/>
                        </a:rPr>
                        <a:t>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673497"/>
                  </a:ext>
                </a:extLst>
              </a:tr>
              <a:tr h="44706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6964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24C5867E-A742-34D4-6AFB-3B76D6F96C58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5" name="현 4">
              <a:extLst>
                <a:ext uri="{FF2B5EF4-FFF2-40B4-BE49-F238E27FC236}">
                  <a16:creationId xmlns:a16="http://schemas.microsoft.com/office/drawing/2014/main" id="{8A05015D-A943-9167-01DD-83D63D1CD13B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6" name="현 5">
              <a:extLst>
                <a:ext uri="{FF2B5EF4-FFF2-40B4-BE49-F238E27FC236}">
                  <a16:creationId xmlns:a16="http://schemas.microsoft.com/office/drawing/2014/main" id="{5DE999DA-3A60-0363-5E6D-DE96C2A79BD0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E1A430-89CE-CB6C-0E14-411E2B7CCE21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B39424-B05F-E08D-3B7F-3179966F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" y="3158836"/>
            <a:ext cx="1634835" cy="33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#02.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사용자 페이지 텍스트 </a:t>
            </a:r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(2/2)</a:t>
            </a: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사용자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092751-C5E2-D2AC-D708-D2ADF4D5A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77964"/>
              </p:ext>
            </p:extLst>
          </p:nvPr>
        </p:nvGraphicFramePr>
        <p:xfrm>
          <a:off x="2880894" y="1395853"/>
          <a:ext cx="8753764" cy="4400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580">
                  <a:extLst>
                    <a:ext uri="{9D8B030D-6E8A-4147-A177-3AD203B41FA5}">
                      <a16:colId xmlns:a16="http://schemas.microsoft.com/office/drawing/2014/main" val="1641279974"/>
                    </a:ext>
                  </a:extLst>
                </a:gridCol>
                <a:gridCol w="1391129">
                  <a:extLst>
                    <a:ext uri="{9D8B030D-6E8A-4147-A177-3AD203B41FA5}">
                      <a16:colId xmlns:a16="http://schemas.microsoft.com/office/drawing/2014/main" val="2103938315"/>
                    </a:ext>
                  </a:extLst>
                </a:gridCol>
                <a:gridCol w="6567055">
                  <a:extLst>
                    <a:ext uri="{9D8B030D-6E8A-4147-A177-3AD203B41FA5}">
                      <a16:colId xmlns:a16="http://schemas.microsoft.com/office/drawing/2014/main" val="3819458080"/>
                    </a:ext>
                  </a:extLst>
                </a:gridCol>
              </a:tblGrid>
              <a:tr h="334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661726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4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해결책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해결 방안 정리 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: </a:t>
                      </a: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이 문제를 해결하려면 당신에게 무엇이 필요할까요</a:t>
                      </a:r>
                      <a:r>
                        <a:rPr lang="en-US" altLang="ko-K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050123"/>
                  </a:ext>
                </a:extLst>
              </a:tr>
              <a:tr h="804715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유전자 검사는 만성질환과 암을 미리 발견하는 방법입니다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유전자 검사를 통해 우리 몸에서 유전적 원인으로 발생하는 만성질환과 희귀질환을 미리 진단하세요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질환이 만성화되거나 </a:t>
                      </a:r>
                      <a:r>
                        <a:rPr lang="ko-KR" altLang="en-US" sz="11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중증화되는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위험에서 벗어날 수 있습니다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손톱을 검체로 쓴다면 어떨까요</a:t>
                      </a:r>
                      <a:r>
                        <a:rPr lang="en-US" altLang="ko-KR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? 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친환경적이면서 저렴합니다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손톱은 통증 없이 간편히 채취할 수 있는 검체입니다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손톱은 또한 상온 장기 보관이 가능하여 의료 폐기물이 발생하지 않으며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운송도 간편하므로 저렴한 비용으로 유전자 검사를 받을 수 있습니다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채혈을 통한 검사 결과와 유사한 높은 신뢰도를 가집니다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손톱 검체를 통한 유전자 검사의 결과는 채혈 검사 결과와 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90%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이상의 일치율을 보입니다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정확하고 신뢰성 높은 유전자 검사를 통해 나와 가족의 건강을 확인할 수 있습니다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개인 맞춤형 서비스로 건강한 식단과 제품을 제안해 드립니다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유전자 검사 결과에 따라 개인 맞춤형 식단과 건강 기능식품을 추천합니다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전용 </a:t>
                      </a:r>
                      <a:r>
                        <a:rPr lang="ko-KR" altLang="en-US" sz="11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웰니스</a:t>
                      </a:r>
                      <a:r>
                        <a:rPr lang="ko-KR" altLang="en-US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프로그램을 통해 쉽고 정확한 건강 정보를 얻을 수 있으며 지속적인 건강 관리 또한 가능합니다</a:t>
                      </a:r>
                      <a:r>
                        <a:rPr lang="en-US" altLang="ko-KR" sz="11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. 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61301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나눔스퀘어OTF"/>
                          <a:ea typeface="나눔스퀘어OTF" panose="020B0600000101010101"/>
                        </a:rPr>
                        <a:t>5</a:t>
                      </a:r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나눔스퀘어OTF"/>
                          <a:ea typeface="나눔스퀘어OTF" panose="020B0600000101010101"/>
                        </a:rPr>
                        <a:t>제품제안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나눔스퀘어OTF" panose="020B0600000101010101"/>
                          <a:cs typeface="+mn-cs"/>
                        </a:rPr>
                        <a:t>명확한 해결책의 제안</a:t>
                      </a:r>
                      <a:endParaRPr lang="en-US" altLang="ko-KR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나눔스퀘어OTF" panose="020B0600000101010101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736460"/>
                  </a:ext>
                </a:extLst>
              </a:tr>
              <a:tr h="334351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OTF"/>
                        <a:ea typeface="나눔스퀘어OTF" panose="020B0600000101010101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지금부터 화이트 </a:t>
                      </a:r>
                      <a:r>
                        <a:rPr lang="ko-KR" altLang="en-US" sz="1200" b="1" dirty="0" err="1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헬릭스가</a:t>
                      </a:r>
                      <a:r>
                        <a:rPr lang="ko-KR" altLang="en-US" sz="1200" b="1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도와 드리겠습니다 </a:t>
                      </a:r>
                      <a:endParaRPr lang="en-US" altLang="ko-KR" sz="1200" b="1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02209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24C5867E-A742-34D4-6AFB-3B76D6F96C58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5" name="현 4">
              <a:extLst>
                <a:ext uri="{FF2B5EF4-FFF2-40B4-BE49-F238E27FC236}">
                  <a16:creationId xmlns:a16="http://schemas.microsoft.com/office/drawing/2014/main" id="{8A05015D-A943-9167-01DD-83D63D1CD13B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6" name="현 5">
              <a:extLst>
                <a:ext uri="{FF2B5EF4-FFF2-40B4-BE49-F238E27FC236}">
                  <a16:creationId xmlns:a16="http://schemas.microsoft.com/office/drawing/2014/main" id="{5DE999DA-3A60-0363-5E6D-DE96C2A79BD0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1E1A430-89CE-CB6C-0E14-411E2B7CCE21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D5EF2-C069-D91B-2CE4-75260AC7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" y="3158836"/>
            <a:ext cx="1634835" cy="33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3089EF0-2463-6EEA-6E7E-8750D0E73E3E}"/>
              </a:ext>
            </a:extLst>
          </p:cNvPr>
          <p:cNvSpPr txBox="1"/>
          <p:nvPr/>
        </p:nvSpPr>
        <p:spPr>
          <a:xfrm>
            <a:off x="355600" y="498765"/>
            <a:ext cx="4872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#03. </a:t>
            </a:r>
            <a:br>
              <a:rPr lang="en-US" altLang="ko-KR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</a:br>
            <a:r>
              <a:rPr lang="ko-KR" altLang="en-US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제품 페이지 구조</a:t>
            </a:r>
            <a:endParaRPr lang="en-US" altLang="ko-KR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30A7F8-CBAC-0BB2-5654-D65A7FB8396B}"/>
              </a:ext>
            </a:extLst>
          </p:cNvPr>
          <p:cNvSpPr/>
          <p:nvPr/>
        </p:nvSpPr>
        <p:spPr>
          <a:xfrm>
            <a:off x="734291" y="1422095"/>
            <a:ext cx="1634836" cy="1634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페이지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(KR/EN)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CA4CDD-BC34-AC92-7E4F-FE5FBFD7D97F}"/>
              </a:ext>
            </a:extLst>
          </p:cNvPr>
          <p:cNvSpPr/>
          <p:nvPr/>
        </p:nvSpPr>
        <p:spPr>
          <a:xfrm>
            <a:off x="3186546" y="1422095"/>
            <a:ext cx="2290618" cy="591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페이지 이미지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E77127-824B-8FEB-7E87-71CFA0274A59}"/>
              </a:ext>
            </a:extLst>
          </p:cNvPr>
          <p:cNvSpPr/>
          <p:nvPr/>
        </p:nvSpPr>
        <p:spPr>
          <a:xfrm>
            <a:off x="3186546" y="2170240"/>
            <a:ext cx="2290618" cy="591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제품 상세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A3AF4C-5D17-38B4-5EFD-1AEBA15183E2}"/>
              </a:ext>
            </a:extLst>
          </p:cNvPr>
          <p:cNvSpPr/>
          <p:nvPr/>
        </p:nvSpPr>
        <p:spPr>
          <a:xfrm>
            <a:off x="3186546" y="2909538"/>
            <a:ext cx="2290618" cy="591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기술 정보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7E7656-C8C9-2E2C-A56C-163636BFC6C9}"/>
              </a:ext>
            </a:extLst>
          </p:cNvPr>
          <p:cNvSpPr/>
          <p:nvPr/>
        </p:nvSpPr>
        <p:spPr>
          <a:xfrm>
            <a:off x="3186546" y="3648836"/>
            <a:ext cx="2290618" cy="591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협력 기관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905771-81A3-8DBD-0CFD-6DC3000D8786}"/>
              </a:ext>
            </a:extLst>
          </p:cNvPr>
          <p:cNvSpPr/>
          <p:nvPr/>
        </p:nvSpPr>
        <p:spPr>
          <a:xfrm>
            <a:off x="3186546" y="4388134"/>
            <a:ext cx="2290618" cy="591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제품 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0DB42-5E34-DF9E-2E14-CD82CB5BB2E6}"/>
              </a:ext>
            </a:extLst>
          </p:cNvPr>
          <p:cNvSpPr/>
          <p:nvPr/>
        </p:nvSpPr>
        <p:spPr>
          <a:xfrm>
            <a:off x="5952837" y="1422095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비전 이미지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비전 카피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591ACD-AFB8-50F5-6A45-47EF7413F53D}"/>
              </a:ext>
            </a:extLst>
          </p:cNvPr>
          <p:cNvSpPr/>
          <p:nvPr/>
        </p:nvSpPr>
        <p:spPr>
          <a:xfrm>
            <a:off x="5952837" y="2162867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이름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 설명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제품의 장점 박스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*n</a:t>
            </a:r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00FFF8-8A46-00F1-749F-1D393430B540}"/>
              </a:ext>
            </a:extLst>
          </p:cNvPr>
          <p:cNvSpPr/>
          <p:nvPr/>
        </p:nvSpPr>
        <p:spPr>
          <a:xfrm>
            <a:off x="5952837" y="2903639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특허 정보 </a:t>
            </a:r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기술 정보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A2018F-21D8-50EB-F1EA-DB1600A6023D}"/>
              </a:ext>
            </a:extLst>
          </p:cNvPr>
          <p:cNvSpPr/>
          <p:nvPr/>
        </p:nvSpPr>
        <p:spPr>
          <a:xfrm>
            <a:off x="5952837" y="3644411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협력 기관 리스트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614F2-63A5-79EC-DA4E-6586138ED3EE}"/>
              </a:ext>
            </a:extLst>
          </p:cNvPr>
          <p:cNvSpPr/>
          <p:nvPr/>
        </p:nvSpPr>
        <p:spPr>
          <a:xfrm>
            <a:off x="5952837" y="4385184"/>
            <a:ext cx="5306290" cy="591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FAQ / </a:t>
            </a:r>
            <a:r>
              <a: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고객지원 링크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482503-D72A-39EC-221A-C93CEC9B68F8}"/>
              </a:ext>
            </a:extLst>
          </p:cNvPr>
          <p:cNvSpPr/>
          <p:nvPr/>
        </p:nvSpPr>
        <p:spPr>
          <a:xfrm>
            <a:off x="734291" y="3279925"/>
            <a:ext cx="1634836" cy="3178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화이트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헬릭스는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손톱검체를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쓰는 간편하고 저렴하며 친환경적인 유전자 검사입니다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endParaRPr lang="en-US" altLang="ko-KR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손톱 기반 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NGS </a:t>
            </a:r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데이터 분석 방법과 시스템은 특허도 출원했습니다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</a:p>
          <a:p>
            <a:r>
              <a:rPr lang="ko-KR" altLang="en-US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협력기관을 참고하시고 제품에 대해 문의해 주세요</a:t>
            </a:r>
            <a:r>
              <a:rPr lang="en-US" altLang="ko-KR" sz="1400" b="1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”</a:t>
            </a:r>
            <a:endParaRPr lang="ko-KR" altLang="en-US" sz="1400" b="1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E66D01-90B3-F924-1094-0F03F9F0B108}"/>
              </a:ext>
            </a:extLst>
          </p:cNvPr>
          <p:cNvGrpSpPr/>
          <p:nvPr/>
        </p:nvGrpSpPr>
        <p:grpSpPr>
          <a:xfrm>
            <a:off x="4891948" y="6535968"/>
            <a:ext cx="2365828" cy="563109"/>
            <a:chOff x="4310743" y="5130346"/>
            <a:chExt cx="2365828" cy="563109"/>
          </a:xfrm>
        </p:grpSpPr>
        <p:sp>
          <p:nvSpPr>
            <p:cNvPr id="16" name="현 15">
              <a:extLst>
                <a:ext uri="{FF2B5EF4-FFF2-40B4-BE49-F238E27FC236}">
                  <a16:creationId xmlns:a16="http://schemas.microsoft.com/office/drawing/2014/main" id="{215DBA96-DA97-F699-4BD3-A12A7DCD813A}"/>
                </a:ext>
              </a:extLst>
            </p:cNvPr>
            <p:cNvSpPr/>
            <p:nvPr/>
          </p:nvSpPr>
          <p:spPr>
            <a:xfrm>
              <a:off x="4310743" y="5214483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solidFill>
              <a:srgbClr val="183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7" name="현 16">
              <a:extLst>
                <a:ext uri="{FF2B5EF4-FFF2-40B4-BE49-F238E27FC236}">
                  <a16:creationId xmlns:a16="http://schemas.microsoft.com/office/drawing/2014/main" id="{343C6F3C-5B4B-7E57-92E1-4FF5B7433503}"/>
                </a:ext>
              </a:extLst>
            </p:cNvPr>
            <p:cNvSpPr/>
            <p:nvPr/>
          </p:nvSpPr>
          <p:spPr>
            <a:xfrm>
              <a:off x="4310743" y="5130346"/>
              <a:ext cx="2365828" cy="478972"/>
            </a:xfrm>
            <a:prstGeom prst="chord">
              <a:avLst>
                <a:gd name="adj1" fmla="val 10813139"/>
                <a:gd name="adj2" fmla="val 215874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rgbClr val="E8E4DB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METEALTH</a:t>
              </a:r>
              <a:endParaRPr lang="ko-KR" altLang="en-US" sz="1200" dirty="0">
                <a:solidFill>
                  <a:srgbClr val="E8E4DB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F0D0F42-7B02-F90E-50C1-CD08EBC6A48D}"/>
              </a:ext>
            </a:extLst>
          </p:cNvPr>
          <p:cNvSpPr/>
          <p:nvPr/>
        </p:nvSpPr>
        <p:spPr>
          <a:xfrm>
            <a:off x="87266" y="114300"/>
            <a:ext cx="12005674" cy="6508182"/>
          </a:xfrm>
          <a:prstGeom prst="roundRect">
            <a:avLst>
              <a:gd name="adj" fmla="val 3862"/>
            </a:avLst>
          </a:prstGeom>
          <a:noFill/>
          <a:ln>
            <a:solidFill>
              <a:srgbClr val="183E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7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21796</TotalTime>
  <Words>2539</Words>
  <Application>Microsoft Office PowerPoint</Application>
  <PresentationFormat>와이드스크린</PresentationFormat>
  <Paragraphs>412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나눔고딕 ExtraBold</vt:lpstr>
      <vt:lpstr>나눔고딕 Light</vt:lpstr>
      <vt:lpstr>나눔바른고딕OTF</vt:lpstr>
      <vt:lpstr>나눔스퀘어OTF</vt:lpstr>
      <vt:lpstr>레시피코리아 Medium</vt:lpstr>
      <vt:lpstr>레시피코리아OTF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cheol lee</dc:creator>
  <cp:lastModifiedBy>hyeon cheol lee</cp:lastModifiedBy>
  <cp:revision>2</cp:revision>
  <dcterms:created xsi:type="dcterms:W3CDTF">2024-05-31T12:47:48Z</dcterms:created>
  <dcterms:modified xsi:type="dcterms:W3CDTF">2024-07-02T04:22:40Z</dcterms:modified>
</cp:coreProperties>
</file>