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20000"/>
      </a:spcBef>
      <a:spcAft>
        <a:spcPct val="100000"/>
      </a:spcAft>
      <a:buChar char="•"/>
      <a:defRPr b="1" i="1" kern="1200">
        <a:solidFill>
          <a:srgbClr val="000099"/>
        </a:solidFill>
        <a:latin typeface="Candar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100000"/>
      </a:spcAft>
      <a:buChar char="•"/>
      <a:defRPr b="1" i="1" kern="1200">
        <a:solidFill>
          <a:srgbClr val="000099"/>
        </a:solidFill>
        <a:latin typeface="Candar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100000"/>
      </a:spcAft>
      <a:buChar char="•"/>
      <a:defRPr b="1" i="1" kern="1200">
        <a:solidFill>
          <a:srgbClr val="000099"/>
        </a:solidFill>
        <a:latin typeface="Candar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100000"/>
      </a:spcAft>
      <a:buChar char="•"/>
      <a:defRPr b="1" i="1" kern="1200">
        <a:solidFill>
          <a:srgbClr val="000099"/>
        </a:solidFill>
        <a:latin typeface="Candar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100000"/>
      </a:spcAft>
      <a:buChar char="•"/>
      <a:defRPr b="1" i="1" kern="1200">
        <a:solidFill>
          <a:srgbClr val="000099"/>
        </a:solidFill>
        <a:latin typeface="Candara" pitchFamily="34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rgbClr val="000099"/>
        </a:solidFill>
        <a:latin typeface="Candara" pitchFamily="34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rgbClr val="000099"/>
        </a:solidFill>
        <a:latin typeface="Candara" pitchFamily="34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rgbClr val="000099"/>
        </a:solidFill>
        <a:latin typeface="Candara" pitchFamily="34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rgbClr val="000099"/>
        </a:solidFill>
        <a:latin typeface="Candar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6E"/>
    <a:srgbClr val="2F61FF"/>
    <a:srgbClr val="3366FF"/>
    <a:srgbClr val="FFFF00"/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45" autoAdjust="0"/>
    <p:restoredTop sz="94920" autoAdjust="0"/>
  </p:normalViewPr>
  <p:slideViewPr>
    <p:cSldViewPr snapToGrid="0">
      <p:cViewPr varScale="1">
        <p:scale>
          <a:sx n="122" d="100"/>
          <a:sy n="122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80" d="100"/>
        <a:sy n="80" d="100"/>
      </p:scale>
      <p:origin x="0" y="4434"/>
    </p:cViewPr>
  </p:sorterViewPr>
  <p:notesViewPr>
    <p:cSldViewPr snapToGrid="0">
      <p:cViewPr varScale="1">
        <p:scale>
          <a:sx n="66" d="100"/>
          <a:sy n="66" d="100"/>
        </p:scale>
        <p:origin x="-280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A90090B-A217-46F3-9679-9AED189FDFFE}" type="datetime1">
              <a:rPr lang="pl-PL"/>
              <a:pPr>
                <a:defRPr/>
              </a:pPr>
              <a:t>2012-03-13</a:t>
            </a:fld>
            <a:endParaRPr lang="pl-PL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44613B9-3960-4C60-90D9-344CDA33D6C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740777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3568AFA1-9886-4975-BDFD-7242EBAB1CEC}" type="datetime1">
              <a:rPr lang="pl-PL"/>
              <a:pPr>
                <a:defRPr/>
              </a:pPr>
              <a:t>2012-03-13</a:t>
            </a:fld>
            <a:endParaRPr lang="pl-PL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3199945-BF06-4B15-B07A-76F4EE123F9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6539839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179512" y="2492896"/>
            <a:ext cx="8784976" cy="1944216"/>
          </a:xfrm>
          <a:prstGeom prst="roundRect">
            <a:avLst>
              <a:gd name="adj" fmla="val 1011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buFontTx/>
              <a:buNone/>
            </a:pPr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904056" y="2636912"/>
            <a:ext cx="7772400" cy="1271059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tx1">
                <a:alpha val="50000"/>
              </a:scheme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pl-PL" dirty="0" smtClean="0">
                <a:ln>
                  <a:solidFill>
                    <a:schemeClr val="accent1">
                      <a:lumMod val="75000"/>
                      <a:alpha val="9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pPr marL="0" lvl="0" algn="r">
              <a:lnSpc>
                <a:spcPts val="3800"/>
              </a:lnSpc>
            </a:pPr>
            <a:r>
              <a:rPr lang="pl-PL" dirty="0" smtClean="0"/>
              <a:t>Temat projektu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2275656" y="3814192"/>
            <a:ext cx="6400800" cy="540094"/>
          </a:xfrm>
          <a:prstGeom prst="rect">
            <a:avLst/>
          </a:prstGeom>
          <a:ln>
            <a:noFill/>
          </a:ln>
          <a:effectLst>
            <a:outerShdw dist="28398" dir="1593903" algn="ctr" rotWithShape="0">
              <a:schemeClr val="tx1"/>
            </a:outerShdw>
          </a:effectLst>
        </p:spPr>
        <p:txBody>
          <a:bodyPr vert="horz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 sz="1400" b="1" kern="1200" baseline="0" dirty="0">
                <a:ln w="12700">
                  <a:noFill/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Autor nr 1, nr indeksu, grupa lab</a:t>
            </a:r>
            <a:br>
              <a:rPr lang="pl-PL" dirty="0" smtClean="0"/>
            </a:br>
            <a:r>
              <a:rPr lang="pl-PL" dirty="0" smtClean="0"/>
              <a:t>Autor nr 2, nr indeksu, grupa lab</a:t>
            </a:r>
          </a:p>
        </p:txBody>
      </p:sp>
    </p:spTree>
    <p:extLst>
      <p:ext uri="{BB962C8B-B14F-4D97-AF65-F5344CB8AC3E}">
        <p14:creationId xmlns:p14="http://schemas.microsoft.com/office/powerpoint/2010/main" xmlns="" val="326010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gól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12"/>
          <p:cNvSpPr/>
          <p:nvPr userDrawn="1"/>
        </p:nvSpPr>
        <p:spPr>
          <a:xfrm>
            <a:off x="245917" y="935699"/>
            <a:ext cx="8634845" cy="5503199"/>
          </a:xfrm>
          <a:custGeom>
            <a:avLst/>
            <a:gdLst/>
            <a:ahLst/>
            <a:cxnLst/>
            <a:rect l="l" t="t" r="r" b="b"/>
            <a:pathLst>
              <a:path w="8634845" h="5503199">
                <a:moveTo>
                  <a:pt x="49804" y="0"/>
                </a:moveTo>
                <a:lnTo>
                  <a:pt x="8585041" y="0"/>
                </a:lnTo>
                <a:cubicBezTo>
                  <a:pt x="8612547" y="0"/>
                  <a:pt x="8634845" y="22298"/>
                  <a:pt x="8634845" y="49804"/>
                </a:cubicBezTo>
                <a:lnTo>
                  <a:pt x="8634845" y="5453395"/>
                </a:lnTo>
                <a:cubicBezTo>
                  <a:pt x="8634845" y="5480901"/>
                  <a:pt x="8612547" y="5503199"/>
                  <a:pt x="8585041" y="5503199"/>
                </a:cubicBezTo>
                <a:lnTo>
                  <a:pt x="451787" y="5503199"/>
                </a:lnTo>
                <a:lnTo>
                  <a:pt x="457101" y="5450490"/>
                </a:lnTo>
                <a:cubicBezTo>
                  <a:pt x="457101" y="5228831"/>
                  <a:pt x="277411" y="5049141"/>
                  <a:pt x="55752" y="5049141"/>
                </a:cubicBezTo>
                <a:cubicBezTo>
                  <a:pt x="36749" y="5049141"/>
                  <a:pt x="18055" y="5050462"/>
                  <a:pt x="0" y="5054761"/>
                </a:cubicBezTo>
                <a:lnTo>
                  <a:pt x="0" y="49804"/>
                </a:lnTo>
                <a:cubicBezTo>
                  <a:pt x="0" y="22298"/>
                  <a:pt x="22298" y="0"/>
                  <a:pt x="49804" y="0"/>
                </a:cubicBezTo>
                <a:close/>
              </a:path>
            </a:pathLst>
          </a:custGeom>
          <a:noFill/>
          <a:ln w="19050" cmpd="sng"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 hasCustomPrompt="1"/>
          </p:nvPr>
        </p:nvSpPr>
        <p:spPr>
          <a:xfrm>
            <a:off x="323528" y="1066800"/>
            <a:ext cx="8472129" cy="5279571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800" baseline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pl-PL" dirty="0" smtClean="0"/>
              <a:t>Tutaj wpisz tekst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4BFE991-37E3-4521-89E4-A3AFE3A61A54}" type="slidenum">
              <a:rPr lang="pl-PL" smtClean="0"/>
              <a:pPr>
                <a:defRPr/>
              </a:pPr>
              <a:t>‹#›</a:t>
            </a:fld>
            <a:endParaRPr lang="pl-PL" dirty="0"/>
          </a:p>
        </p:txBody>
      </p:sp>
      <p:sp>
        <p:nvSpPr>
          <p:cNvPr id="8" name="Prostokąt zaokrąglony 7"/>
          <p:cNvSpPr/>
          <p:nvPr userDrawn="1"/>
        </p:nvSpPr>
        <p:spPr>
          <a:xfrm>
            <a:off x="245917" y="215619"/>
            <a:ext cx="8634845" cy="504056"/>
          </a:xfrm>
          <a:prstGeom prst="roundRect">
            <a:avLst>
              <a:gd name="adj" fmla="val 1011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3"/>
          </p:nvPr>
        </p:nvSpPr>
        <p:spPr/>
        <p:txBody>
          <a:bodyPr anchor="b"/>
          <a:lstStyle/>
          <a:p>
            <a:r>
              <a:rPr lang="pl-PL" smtClean="0"/>
              <a:t>Projekt z przedmiotu Systemy Informacyjne w Ochronie Zdrowia 2012</a:t>
            </a:r>
            <a:endParaRPr lang="pl-PL" dirty="0"/>
          </a:p>
        </p:txBody>
      </p:sp>
      <p:sp>
        <p:nvSpPr>
          <p:cNvPr id="12" name="Tytuł 11"/>
          <p:cNvSpPr>
            <a:spLocks noGrp="1"/>
          </p:cNvSpPr>
          <p:nvPr>
            <p:ph type="title" hasCustomPrompt="1"/>
          </p:nvPr>
        </p:nvSpPr>
        <p:spPr>
          <a:xfrm>
            <a:off x="5708997" y="157892"/>
            <a:ext cx="2958393" cy="663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180000" tIns="0" rIns="180000" bIns="108000" rtlCol="0" anchor="ctr">
            <a:spAutoFit/>
          </a:bodyPr>
          <a:lstStyle>
            <a:lvl1pPr>
              <a:defRPr lang="pl-PL" sz="3600" i="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25000" endPos="24000" dist="25400" dir="5400000" sy="-100000" algn="bl" rotWithShape="0"/>
                </a:effectLst>
              </a:defRPr>
            </a:lvl1pPr>
          </a:lstStyle>
          <a:p>
            <a:pPr lvl="0" algn="r" fontAlgn="base">
              <a:spcAft>
                <a:spcPct val="100000"/>
              </a:spcAft>
            </a:pPr>
            <a:r>
              <a:rPr lang="pl-PL" dirty="0" smtClean="0"/>
              <a:t>[Tytuł slajdu]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884666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s projek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12"/>
          <p:cNvSpPr/>
          <p:nvPr userDrawn="1"/>
        </p:nvSpPr>
        <p:spPr>
          <a:xfrm>
            <a:off x="245917" y="935699"/>
            <a:ext cx="8634845" cy="5503199"/>
          </a:xfrm>
          <a:custGeom>
            <a:avLst/>
            <a:gdLst/>
            <a:ahLst/>
            <a:cxnLst/>
            <a:rect l="l" t="t" r="r" b="b"/>
            <a:pathLst>
              <a:path w="8634845" h="5503199">
                <a:moveTo>
                  <a:pt x="49804" y="0"/>
                </a:moveTo>
                <a:lnTo>
                  <a:pt x="8585041" y="0"/>
                </a:lnTo>
                <a:cubicBezTo>
                  <a:pt x="8612547" y="0"/>
                  <a:pt x="8634845" y="22298"/>
                  <a:pt x="8634845" y="49804"/>
                </a:cubicBezTo>
                <a:lnTo>
                  <a:pt x="8634845" y="5453395"/>
                </a:lnTo>
                <a:cubicBezTo>
                  <a:pt x="8634845" y="5480901"/>
                  <a:pt x="8612547" y="5503199"/>
                  <a:pt x="8585041" y="5503199"/>
                </a:cubicBezTo>
                <a:lnTo>
                  <a:pt x="451787" y="5503199"/>
                </a:lnTo>
                <a:lnTo>
                  <a:pt x="457101" y="5450490"/>
                </a:lnTo>
                <a:cubicBezTo>
                  <a:pt x="457101" y="5228831"/>
                  <a:pt x="277411" y="5049141"/>
                  <a:pt x="55752" y="5049141"/>
                </a:cubicBezTo>
                <a:cubicBezTo>
                  <a:pt x="36749" y="5049141"/>
                  <a:pt x="18055" y="5050462"/>
                  <a:pt x="0" y="5054761"/>
                </a:cubicBezTo>
                <a:lnTo>
                  <a:pt x="0" y="49804"/>
                </a:lnTo>
                <a:cubicBezTo>
                  <a:pt x="0" y="22298"/>
                  <a:pt x="22298" y="0"/>
                  <a:pt x="49804" y="0"/>
                </a:cubicBezTo>
                <a:close/>
              </a:path>
            </a:pathLst>
          </a:custGeom>
          <a:noFill/>
          <a:ln w="19050" cmpd="sng"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 hasCustomPrompt="1"/>
          </p:nvPr>
        </p:nvSpPr>
        <p:spPr>
          <a:xfrm>
            <a:off x="323528" y="1066800"/>
            <a:ext cx="8472129" cy="52795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pl-PL" dirty="0" smtClean="0"/>
              <a:t>Opis projektu w kilku zdaniach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4BFE991-37E3-4521-89E4-A3AFE3A61A54}" type="slidenum">
              <a:rPr lang="pl-PL" smtClean="0"/>
              <a:pPr>
                <a:defRPr/>
              </a:pPr>
              <a:t>‹#›</a:t>
            </a:fld>
            <a:endParaRPr lang="pl-PL" dirty="0"/>
          </a:p>
        </p:txBody>
      </p:sp>
      <p:sp>
        <p:nvSpPr>
          <p:cNvPr id="8" name="Prostokąt zaokrąglony 7"/>
          <p:cNvSpPr/>
          <p:nvPr userDrawn="1"/>
        </p:nvSpPr>
        <p:spPr>
          <a:xfrm>
            <a:off x="245917" y="215619"/>
            <a:ext cx="8634845" cy="504056"/>
          </a:xfrm>
          <a:prstGeom prst="roundRect">
            <a:avLst>
              <a:gd name="adj" fmla="val 1011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3"/>
          </p:nvPr>
        </p:nvSpPr>
        <p:spPr/>
        <p:txBody>
          <a:bodyPr anchor="b"/>
          <a:lstStyle/>
          <a:p>
            <a:r>
              <a:rPr lang="pl-PL" smtClean="0"/>
              <a:t>Projekt z przedmiotu Systemy Informacyjne w Ochronie Zdrowia 2012</a:t>
            </a:r>
            <a:endParaRPr lang="pl-PL" dirty="0"/>
          </a:p>
        </p:txBody>
      </p:sp>
      <p:sp>
        <p:nvSpPr>
          <p:cNvPr id="9" name="Tytuł 11"/>
          <p:cNvSpPr txBox="1">
            <a:spLocks/>
          </p:cNvSpPr>
          <p:nvPr userDrawn="1"/>
        </p:nvSpPr>
        <p:spPr>
          <a:xfrm>
            <a:off x="5676339" y="157892"/>
            <a:ext cx="3051752" cy="663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180000" tIns="0" rIns="180000" bIns="10800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pl-PL" sz="3600" b="1" i="0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25000" endPos="24000" dist="254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fontAlgn="base">
              <a:spcAft>
                <a:spcPct val="100000"/>
              </a:spcAft>
            </a:pPr>
            <a:r>
              <a:rPr lang="pl-PL" dirty="0" smtClean="0"/>
              <a:t>Opis</a:t>
            </a:r>
            <a:r>
              <a:rPr lang="pl-PL" baseline="0" dirty="0" smtClean="0"/>
              <a:t> projektu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08612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ymag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12"/>
          <p:cNvSpPr/>
          <p:nvPr userDrawn="1"/>
        </p:nvSpPr>
        <p:spPr>
          <a:xfrm>
            <a:off x="245917" y="935699"/>
            <a:ext cx="8634845" cy="5503199"/>
          </a:xfrm>
          <a:custGeom>
            <a:avLst/>
            <a:gdLst/>
            <a:ahLst/>
            <a:cxnLst/>
            <a:rect l="l" t="t" r="r" b="b"/>
            <a:pathLst>
              <a:path w="8634845" h="5503199">
                <a:moveTo>
                  <a:pt x="49804" y="0"/>
                </a:moveTo>
                <a:lnTo>
                  <a:pt x="8585041" y="0"/>
                </a:lnTo>
                <a:cubicBezTo>
                  <a:pt x="8612547" y="0"/>
                  <a:pt x="8634845" y="22298"/>
                  <a:pt x="8634845" y="49804"/>
                </a:cubicBezTo>
                <a:lnTo>
                  <a:pt x="8634845" y="5453395"/>
                </a:lnTo>
                <a:cubicBezTo>
                  <a:pt x="8634845" y="5480901"/>
                  <a:pt x="8612547" y="5503199"/>
                  <a:pt x="8585041" y="5503199"/>
                </a:cubicBezTo>
                <a:lnTo>
                  <a:pt x="451787" y="5503199"/>
                </a:lnTo>
                <a:lnTo>
                  <a:pt x="457101" y="5450490"/>
                </a:lnTo>
                <a:cubicBezTo>
                  <a:pt x="457101" y="5228831"/>
                  <a:pt x="277411" y="5049141"/>
                  <a:pt x="55752" y="5049141"/>
                </a:cubicBezTo>
                <a:cubicBezTo>
                  <a:pt x="36749" y="5049141"/>
                  <a:pt x="18055" y="5050462"/>
                  <a:pt x="0" y="5054761"/>
                </a:cubicBezTo>
                <a:lnTo>
                  <a:pt x="0" y="49804"/>
                </a:lnTo>
                <a:cubicBezTo>
                  <a:pt x="0" y="22298"/>
                  <a:pt x="22298" y="0"/>
                  <a:pt x="49804" y="0"/>
                </a:cubicBezTo>
                <a:close/>
              </a:path>
            </a:pathLst>
          </a:custGeom>
          <a:noFill/>
          <a:ln w="19050" cmpd="sng"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 hasCustomPrompt="1"/>
          </p:nvPr>
        </p:nvSpPr>
        <p:spPr>
          <a:xfrm>
            <a:off x="323528" y="1066800"/>
            <a:ext cx="8472129" cy="52795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pl-PL" dirty="0" smtClean="0"/>
              <a:t>Lista wymagań funkcjonalnych </a:t>
            </a:r>
            <a:br>
              <a:rPr lang="pl-PL" dirty="0" smtClean="0"/>
            </a:br>
            <a:r>
              <a:rPr lang="pl-PL" dirty="0" smtClean="0"/>
              <a:t>z podziałem na wymagania </a:t>
            </a:r>
            <a:br>
              <a:rPr lang="pl-PL" dirty="0" smtClean="0"/>
            </a:br>
            <a:r>
              <a:rPr lang="pl-PL" dirty="0" smtClean="0"/>
              <a:t>obowiązkowe i opcjonalne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4BFE991-37E3-4521-89E4-A3AFE3A61A54}" type="slidenum">
              <a:rPr lang="pl-PL" smtClean="0"/>
              <a:pPr>
                <a:defRPr/>
              </a:pPr>
              <a:t>‹#›</a:t>
            </a:fld>
            <a:endParaRPr lang="pl-PL" dirty="0"/>
          </a:p>
        </p:txBody>
      </p:sp>
      <p:sp>
        <p:nvSpPr>
          <p:cNvPr id="8" name="Prostokąt zaokrąglony 7"/>
          <p:cNvSpPr/>
          <p:nvPr userDrawn="1"/>
        </p:nvSpPr>
        <p:spPr>
          <a:xfrm>
            <a:off x="245917" y="215619"/>
            <a:ext cx="8634845" cy="504056"/>
          </a:xfrm>
          <a:prstGeom prst="roundRect">
            <a:avLst>
              <a:gd name="adj" fmla="val 1011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3"/>
          </p:nvPr>
        </p:nvSpPr>
        <p:spPr/>
        <p:txBody>
          <a:bodyPr anchor="b"/>
          <a:lstStyle/>
          <a:p>
            <a:r>
              <a:rPr lang="pl-PL" smtClean="0"/>
              <a:t>Projekt z przedmiotu Systemy Informacyjne w Ochronie Zdrowia 2012</a:t>
            </a:r>
            <a:endParaRPr lang="pl-PL" dirty="0"/>
          </a:p>
        </p:txBody>
      </p:sp>
      <p:sp>
        <p:nvSpPr>
          <p:cNvPr id="9" name="Tytuł 11"/>
          <p:cNvSpPr txBox="1">
            <a:spLocks/>
          </p:cNvSpPr>
          <p:nvPr userDrawn="1"/>
        </p:nvSpPr>
        <p:spPr>
          <a:xfrm>
            <a:off x="6035989" y="157892"/>
            <a:ext cx="2692102" cy="663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180000" tIns="0" rIns="180000" bIns="10800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pl-PL" sz="3600" b="1" i="0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25000" endPos="24000" dist="254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fontAlgn="base">
              <a:spcAft>
                <a:spcPct val="100000"/>
              </a:spcAft>
            </a:pPr>
            <a:r>
              <a:rPr lang="pl-PL" dirty="0" smtClean="0"/>
              <a:t>Wymagania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602858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cepcja realiza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12"/>
          <p:cNvSpPr/>
          <p:nvPr userDrawn="1"/>
        </p:nvSpPr>
        <p:spPr>
          <a:xfrm>
            <a:off x="245917" y="935699"/>
            <a:ext cx="8634845" cy="5503199"/>
          </a:xfrm>
          <a:custGeom>
            <a:avLst/>
            <a:gdLst/>
            <a:ahLst/>
            <a:cxnLst/>
            <a:rect l="l" t="t" r="r" b="b"/>
            <a:pathLst>
              <a:path w="8634845" h="5503199">
                <a:moveTo>
                  <a:pt x="49804" y="0"/>
                </a:moveTo>
                <a:lnTo>
                  <a:pt x="8585041" y="0"/>
                </a:lnTo>
                <a:cubicBezTo>
                  <a:pt x="8612547" y="0"/>
                  <a:pt x="8634845" y="22298"/>
                  <a:pt x="8634845" y="49804"/>
                </a:cubicBezTo>
                <a:lnTo>
                  <a:pt x="8634845" y="5453395"/>
                </a:lnTo>
                <a:cubicBezTo>
                  <a:pt x="8634845" y="5480901"/>
                  <a:pt x="8612547" y="5503199"/>
                  <a:pt x="8585041" y="5503199"/>
                </a:cubicBezTo>
                <a:lnTo>
                  <a:pt x="451787" y="5503199"/>
                </a:lnTo>
                <a:lnTo>
                  <a:pt x="457101" y="5450490"/>
                </a:lnTo>
                <a:cubicBezTo>
                  <a:pt x="457101" y="5228831"/>
                  <a:pt x="277411" y="5049141"/>
                  <a:pt x="55752" y="5049141"/>
                </a:cubicBezTo>
                <a:cubicBezTo>
                  <a:pt x="36749" y="5049141"/>
                  <a:pt x="18055" y="5050462"/>
                  <a:pt x="0" y="5054761"/>
                </a:cubicBezTo>
                <a:lnTo>
                  <a:pt x="0" y="49804"/>
                </a:lnTo>
                <a:cubicBezTo>
                  <a:pt x="0" y="22298"/>
                  <a:pt x="22298" y="0"/>
                  <a:pt x="49804" y="0"/>
                </a:cubicBezTo>
                <a:close/>
              </a:path>
            </a:pathLst>
          </a:custGeom>
          <a:noFill/>
          <a:ln w="19050" cmpd="sng"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 hasCustomPrompt="1"/>
          </p:nvPr>
        </p:nvSpPr>
        <p:spPr>
          <a:xfrm>
            <a:off x="323528" y="1066800"/>
            <a:ext cx="8472129" cy="52795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pl-PL" dirty="0" smtClean="0"/>
              <a:t>Opis początkowej koncepcji </a:t>
            </a:r>
            <a:br>
              <a:rPr lang="pl-PL" dirty="0" smtClean="0"/>
            </a:br>
            <a:r>
              <a:rPr lang="pl-PL" dirty="0" smtClean="0"/>
              <a:t>realizacji projektu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4BFE991-37E3-4521-89E4-A3AFE3A61A54}" type="slidenum">
              <a:rPr lang="pl-PL" smtClean="0"/>
              <a:pPr>
                <a:defRPr/>
              </a:pPr>
              <a:t>‹#›</a:t>
            </a:fld>
            <a:endParaRPr lang="pl-PL" dirty="0"/>
          </a:p>
        </p:txBody>
      </p:sp>
      <p:sp>
        <p:nvSpPr>
          <p:cNvPr id="8" name="Prostokąt zaokrąglony 7"/>
          <p:cNvSpPr/>
          <p:nvPr userDrawn="1"/>
        </p:nvSpPr>
        <p:spPr>
          <a:xfrm>
            <a:off x="245917" y="215619"/>
            <a:ext cx="8634845" cy="504056"/>
          </a:xfrm>
          <a:prstGeom prst="roundRect">
            <a:avLst>
              <a:gd name="adj" fmla="val 1011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3"/>
          </p:nvPr>
        </p:nvSpPr>
        <p:spPr/>
        <p:txBody>
          <a:bodyPr anchor="b"/>
          <a:lstStyle/>
          <a:p>
            <a:r>
              <a:rPr lang="pl-PL" smtClean="0"/>
              <a:t>Projekt z przedmiotu Systemy Informacyjne w Ochronie Zdrowia 2012</a:t>
            </a:r>
            <a:endParaRPr lang="pl-PL" dirty="0"/>
          </a:p>
        </p:txBody>
      </p:sp>
      <p:sp>
        <p:nvSpPr>
          <p:cNvPr id="9" name="Tytuł 11"/>
          <p:cNvSpPr txBox="1">
            <a:spLocks/>
          </p:cNvSpPr>
          <p:nvPr userDrawn="1"/>
        </p:nvSpPr>
        <p:spPr>
          <a:xfrm>
            <a:off x="4496530" y="157892"/>
            <a:ext cx="4231561" cy="663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180000" tIns="0" rIns="180000" bIns="10800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pl-PL" sz="3600" b="1" i="0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25000" endPos="24000" dist="254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fontAlgn="base">
              <a:spcAft>
                <a:spcPct val="100000"/>
              </a:spcAft>
            </a:pPr>
            <a:r>
              <a:rPr lang="pl-PL" dirty="0" smtClean="0"/>
              <a:t>Koncepcja realizacji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44487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mat koncepcyj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12"/>
          <p:cNvSpPr/>
          <p:nvPr userDrawn="1"/>
        </p:nvSpPr>
        <p:spPr>
          <a:xfrm>
            <a:off x="245917" y="272143"/>
            <a:ext cx="8634845" cy="6166755"/>
          </a:xfrm>
          <a:custGeom>
            <a:avLst/>
            <a:gdLst/>
            <a:ahLst/>
            <a:cxnLst/>
            <a:rect l="l" t="t" r="r" b="b"/>
            <a:pathLst>
              <a:path w="8634845" h="5503199">
                <a:moveTo>
                  <a:pt x="49804" y="0"/>
                </a:moveTo>
                <a:lnTo>
                  <a:pt x="8585041" y="0"/>
                </a:lnTo>
                <a:cubicBezTo>
                  <a:pt x="8612547" y="0"/>
                  <a:pt x="8634845" y="22298"/>
                  <a:pt x="8634845" y="49804"/>
                </a:cubicBezTo>
                <a:lnTo>
                  <a:pt x="8634845" y="5453395"/>
                </a:lnTo>
                <a:cubicBezTo>
                  <a:pt x="8634845" y="5480901"/>
                  <a:pt x="8612547" y="5503199"/>
                  <a:pt x="8585041" y="5503199"/>
                </a:cubicBezTo>
                <a:lnTo>
                  <a:pt x="451787" y="5503199"/>
                </a:lnTo>
                <a:lnTo>
                  <a:pt x="457101" y="5450490"/>
                </a:lnTo>
                <a:cubicBezTo>
                  <a:pt x="457101" y="5228831"/>
                  <a:pt x="277411" y="5049141"/>
                  <a:pt x="55752" y="5049141"/>
                </a:cubicBezTo>
                <a:cubicBezTo>
                  <a:pt x="36749" y="5049141"/>
                  <a:pt x="18055" y="5050462"/>
                  <a:pt x="0" y="5054761"/>
                </a:cubicBezTo>
                <a:lnTo>
                  <a:pt x="0" y="49804"/>
                </a:lnTo>
                <a:cubicBezTo>
                  <a:pt x="0" y="22298"/>
                  <a:pt x="22298" y="0"/>
                  <a:pt x="49804" y="0"/>
                </a:cubicBezTo>
                <a:close/>
              </a:path>
            </a:pathLst>
          </a:custGeom>
          <a:noFill/>
          <a:ln w="19050" cmpd="sng"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 hasCustomPrompt="1"/>
          </p:nvPr>
        </p:nvSpPr>
        <p:spPr>
          <a:xfrm>
            <a:off x="323528" y="424544"/>
            <a:ext cx="8472129" cy="592182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pl-PL" dirty="0" smtClean="0"/>
              <a:t>Tutaj wklej schemat koncepcyjny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4BFE991-37E3-4521-89E4-A3AFE3A61A54}" type="slidenum">
              <a:rPr lang="pl-PL" smtClean="0"/>
              <a:pPr>
                <a:defRPr/>
              </a:pPr>
              <a:t>‹#›</a:t>
            </a:fld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3"/>
          </p:nvPr>
        </p:nvSpPr>
        <p:spPr/>
        <p:txBody>
          <a:bodyPr anchor="b"/>
          <a:lstStyle/>
          <a:p>
            <a:r>
              <a:rPr lang="pl-PL" smtClean="0"/>
              <a:t>Projekt z przedmiotu Systemy Informacyjne w Ochronie Zdrowia 2012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37023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12"/>
          <p:cNvSpPr/>
          <p:nvPr userDrawn="1"/>
        </p:nvSpPr>
        <p:spPr>
          <a:xfrm>
            <a:off x="245917" y="935699"/>
            <a:ext cx="8634845" cy="5503199"/>
          </a:xfrm>
          <a:custGeom>
            <a:avLst/>
            <a:gdLst/>
            <a:ahLst/>
            <a:cxnLst/>
            <a:rect l="l" t="t" r="r" b="b"/>
            <a:pathLst>
              <a:path w="8634845" h="5503199">
                <a:moveTo>
                  <a:pt x="49804" y="0"/>
                </a:moveTo>
                <a:lnTo>
                  <a:pt x="8585041" y="0"/>
                </a:lnTo>
                <a:cubicBezTo>
                  <a:pt x="8612547" y="0"/>
                  <a:pt x="8634845" y="22298"/>
                  <a:pt x="8634845" y="49804"/>
                </a:cubicBezTo>
                <a:lnTo>
                  <a:pt x="8634845" y="5453395"/>
                </a:lnTo>
                <a:cubicBezTo>
                  <a:pt x="8634845" y="5480901"/>
                  <a:pt x="8612547" y="5503199"/>
                  <a:pt x="8585041" y="5503199"/>
                </a:cubicBezTo>
                <a:lnTo>
                  <a:pt x="451787" y="5503199"/>
                </a:lnTo>
                <a:lnTo>
                  <a:pt x="457101" y="5450490"/>
                </a:lnTo>
                <a:cubicBezTo>
                  <a:pt x="457101" y="5228831"/>
                  <a:pt x="277411" y="5049141"/>
                  <a:pt x="55752" y="5049141"/>
                </a:cubicBezTo>
                <a:cubicBezTo>
                  <a:pt x="36749" y="5049141"/>
                  <a:pt x="18055" y="5050462"/>
                  <a:pt x="0" y="5054761"/>
                </a:cubicBezTo>
                <a:lnTo>
                  <a:pt x="0" y="49804"/>
                </a:lnTo>
                <a:cubicBezTo>
                  <a:pt x="0" y="22298"/>
                  <a:pt x="22298" y="0"/>
                  <a:pt x="49804" y="0"/>
                </a:cubicBezTo>
                <a:close/>
              </a:path>
            </a:pathLst>
          </a:custGeom>
          <a:noFill/>
          <a:ln w="19050" cmpd="sng"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 hasCustomPrompt="1"/>
          </p:nvPr>
        </p:nvSpPr>
        <p:spPr>
          <a:xfrm>
            <a:off x="323528" y="1066800"/>
            <a:ext cx="8472129" cy="5279571"/>
          </a:xfrm>
          <a:prstGeom prst="rect">
            <a:avLst/>
          </a:prstGeom>
        </p:spPr>
        <p:txBody>
          <a:bodyPr anchor="t"/>
          <a:lstStyle>
            <a:lvl1pPr marL="457200" indent="-457200" algn="l">
              <a:buFont typeface="Arial" pitchFamily="34" charset="0"/>
              <a:buChar char="•"/>
              <a:defRPr sz="2800" baseline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pl-PL" dirty="0" smtClean="0"/>
              <a:t>technologie, </a:t>
            </a:r>
            <a:br>
              <a:rPr lang="pl-PL" dirty="0" smtClean="0"/>
            </a:br>
            <a:r>
              <a:rPr lang="pl-PL" dirty="0" smtClean="0"/>
              <a:t>narzędzia, </a:t>
            </a:r>
            <a:br>
              <a:rPr lang="pl-PL" dirty="0" smtClean="0"/>
            </a:br>
            <a:r>
              <a:rPr lang="pl-PL" dirty="0" smtClean="0"/>
              <a:t>biblioteki, </a:t>
            </a:r>
            <a:br>
              <a:rPr lang="pl-PL" dirty="0" smtClean="0"/>
            </a:br>
            <a:r>
              <a:rPr lang="pl-PL" dirty="0" err="1" smtClean="0"/>
              <a:t>etc</a:t>
            </a:r>
            <a:r>
              <a:rPr lang="pl-PL" dirty="0" smtClean="0"/>
              <a:t> …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4BFE991-37E3-4521-89E4-A3AFE3A61A54}" type="slidenum">
              <a:rPr lang="pl-PL" smtClean="0"/>
              <a:pPr>
                <a:defRPr/>
              </a:pPr>
              <a:t>‹#›</a:t>
            </a:fld>
            <a:endParaRPr lang="pl-PL" dirty="0"/>
          </a:p>
        </p:txBody>
      </p:sp>
      <p:sp>
        <p:nvSpPr>
          <p:cNvPr id="8" name="Prostokąt zaokrąglony 7"/>
          <p:cNvSpPr/>
          <p:nvPr userDrawn="1"/>
        </p:nvSpPr>
        <p:spPr>
          <a:xfrm>
            <a:off x="245917" y="215619"/>
            <a:ext cx="8634845" cy="504056"/>
          </a:xfrm>
          <a:prstGeom prst="roundRect">
            <a:avLst>
              <a:gd name="adj" fmla="val 1011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3"/>
          </p:nvPr>
        </p:nvSpPr>
        <p:spPr/>
        <p:txBody>
          <a:bodyPr anchor="b"/>
          <a:lstStyle/>
          <a:p>
            <a:r>
              <a:rPr lang="pl-PL" smtClean="0"/>
              <a:t>Projekt z przedmiotu Systemy Informacyjne w Ochronie Zdrowia 2012</a:t>
            </a:r>
            <a:endParaRPr lang="pl-PL" dirty="0"/>
          </a:p>
        </p:txBody>
      </p:sp>
      <p:sp>
        <p:nvSpPr>
          <p:cNvPr id="9" name="Tytuł 11"/>
          <p:cNvSpPr txBox="1">
            <a:spLocks/>
          </p:cNvSpPr>
          <p:nvPr userDrawn="1"/>
        </p:nvSpPr>
        <p:spPr>
          <a:xfrm>
            <a:off x="5958468" y="157892"/>
            <a:ext cx="2769623" cy="663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180000" tIns="0" rIns="180000" bIns="10800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pl-PL" sz="3600" b="1" i="0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25000" endPos="24000" dist="254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fontAlgn="base">
              <a:spcAft>
                <a:spcPct val="100000"/>
              </a:spcAft>
            </a:pPr>
            <a:r>
              <a:rPr lang="pl-PL" dirty="0" smtClean="0"/>
              <a:t>Technologie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734998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riały źródłow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12"/>
          <p:cNvSpPr/>
          <p:nvPr userDrawn="1"/>
        </p:nvSpPr>
        <p:spPr>
          <a:xfrm>
            <a:off x="245917" y="935699"/>
            <a:ext cx="8634845" cy="5503199"/>
          </a:xfrm>
          <a:custGeom>
            <a:avLst/>
            <a:gdLst/>
            <a:ahLst/>
            <a:cxnLst/>
            <a:rect l="l" t="t" r="r" b="b"/>
            <a:pathLst>
              <a:path w="8634845" h="5503199">
                <a:moveTo>
                  <a:pt x="49804" y="0"/>
                </a:moveTo>
                <a:lnTo>
                  <a:pt x="8585041" y="0"/>
                </a:lnTo>
                <a:cubicBezTo>
                  <a:pt x="8612547" y="0"/>
                  <a:pt x="8634845" y="22298"/>
                  <a:pt x="8634845" y="49804"/>
                </a:cubicBezTo>
                <a:lnTo>
                  <a:pt x="8634845" y="5453395"/>
                </a:lnTo>
                <a:cubicBezTo>
                  <a:pt x="8634845" y="5480901"/>
                  <a:pt x="8612547" y="5503199"/>
                  <a:pt x="8585041" y="5503199"/>
                </a:cubicBezTo>
                <a:lnTo>
                  <a:pt x="451787" y="5503199"/>
                </a:lnTo>
                <a:lnTo>
                  <a:pt x="457101" y="5450490"/>
                </a:lnTo>
                <a:cubicBezTo>
                  <a:pt x="457101" y="5228831"/>
                  <a:pt x="277411" y="5049141"/>
                  <a:pt x="55752" y="5049141"/>
                </a:cubicBezTo>
                <a:cubicBezTo>
                  <a:pt x="36749" y="5049141"/>
                  <a:pt x="18055" y="5050462"/>
                  <a:pt x="0" y="5054761"/>
                </a:cubicBezTo>
                <a:lnTo>
                  <a:pt x="0" y="49804"/>
                </a:lnTo>
                <a:cubicBezTo>
                  <a:pt x="0" y="22298"/>
                  <a:pt x="22298" y="0"/>
                  <a:pt x="49804" y="0"/>
                </a:cubicBezTo>
                <a:close/>
              </a:path>
            </a:pathLst>
          </a:custGeom>
          <a:noFill/>
          <a:ln w="19050" cmpd="sng"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 hasCustomPrompt="1"/>
          </p:nvPr>
        </p:nvSpPr>
        <p:spPr>
          <a:xfrm>
            <a:off x="323528" y="1066800"/>
            <a:ext cx="8472129" cy="5279571"/>
          </a:xfrm>
          <a:prstGeom prst="rect">
            <a:avLst/>
          </a:prstGeom>
        </p:spPr>
        <p:txBody>
          <a:bodyPr anchor="t"/>
          <a:lstStyle>
            <a:lvl1pPr marL="457200" indent="-457200" algn="l">
              <a:buFont typeface="Arial" pitchFamily="34" charset="0"/>
              <a:buChar char="•"/>
              <a:defRPr sz="2800" baseline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pl-PL" dirty="0" smtClean="0"/>
              <a:t>WWW (+ adres http), </a:t>
            </a:r>
            <a:br>
              <a:rPr lang="pl-PL" dirty="0" smtClean="0"/>
            </a:br>
            <a:r>
              <a:rPr lang="pl-PL" dirty="0" smtClean="0"/>
              <a:t>książki, </a:t>
            </a:r>
            <a:br>
              <a:rPr lang="pl-PL" dirty="0" smtClean="0"/>
            </a:br>
            <a:r>
              <a:rPr lang="pl-PL" dirty="0" smtClean="0"/>
              <a:t>artykuły</a:t>
            </a:r>
          </a:p>
          <a:p>
            <a:pPr lvl="0"/>
            <a:endParaRPr lang="pl-PL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4BFE991-37E3-4521-89E4-A3AFE3A61A54}" type="slidenum">
              <a:rPr lang="pl-PL" smtClean="0"/>
              <a:pPr>
                <a:defRPr/>
              </a:pPr>
              <a:t>‹#›</a:t>
            </a:fld>
            <a:endParaRPr lang="pl-PL" dirty="0"/>
          </a:p>
        </p:txBody>
      </p:sp>
      <p:sp>
        <p:nvSpPr>
          <p:cNvPr id="8" name="Prostokąt zaokrąglony 7"/>
          <p:cNvSpPr/>
          <p:nvPr userDrawn="1"/>
        </p:nvSpPr>
        <p:spPr>
          <a:xfrm>
            <a:off x="245917" y="215619"/>
            <a:ext cx="8634845" cy="504056"/>
          </a:xfrm>
          <a:prstGeom prst="roundRect">
            <a:avLst>
              <a:gd name="adj" fmla="val 1011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3"/>
          </p:nvPr>
        </p:nvSpPr>
        <p:spPr/>
        <p:txBody>
          <a:bodyPr anchor="b"/>
          <a:lstStyle/>
          <a:p>
            <a:r>
              <a:rPr lang="pl-PL" smtClean="0"/>
              <a:t>Projekt z przedmiotu Systemy Informacyjne w Ochronie Zdrowia 2012</a:t>
            </a:r>
            <a:endParaRPr lang="pl-PL" dirty="0"/>
          </a:p>
        </p:txBody>
      </p:sp>
      <p:sp>
        <p:nvSpPr>
          <p:cNvPr id="9" name="Tytuł 11"/>
          <p:cNvSpPr txBox="1">
            <a:spLocks/>
          </p:cNvSpPr>
          <p:nvPr userDrawn="1"/>
        </p:nvSpPr>
        <p:spPr>
          <a:xfrm>
            <a:off x="4453248" y="157892"/>
            <a:ext cx="4274843" cy="663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180000" tIns="0" rIns="180000" bIns="10800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pl-PL" sz="3600" b="1" i="0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25000" endPos="24000" dist="254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fontAlgn="base">
              <a:spcAft>
                <a:spcPct val="100000"/>
              </a:spcAft>
            </a:pPr>
            <a:r>
              <a:rPr lang="pl-PL" dirty="0" smtClean="0"/>
              <a:t>Materiały źródłowe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734998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65298" y="6553200"/>
            <a:ext cx="6130109" cy="17721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vert="horz" wrap="square" lIns="72000" tIns="0" rIns="72000" bIns="0" rtlCol="0" anchor="b"/>
          <a:lstStyle>
            <a:lvl1pPr algn="l">
              <a:buFontTx/>
              <a:buNone/>
              <a:defRPr sz="1200" b="0" i="0">
                <a:solidFill>
                  <a:schemeClr val="accent1"/>
                </a:solidFill>
                <a:latin typeface="Candara" pitchFamily="34" charset="0"/>
              </a:defRPr>
            </a:lvl1pPr>
          </a:lstStyle>
          <a:p>
            <a:r>
              <a:rPr lang="pl-PL" smtClean="0"/>
              <a:t>Projekt z przedmiotu Systemy Informacyjne w Ochronie Zdrowia 2012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452179" y="6514387"/>
            <a:ext cx="432048" cy="21602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vert="horz" lIns="72000" tIns="0" rIns="72000" bIns="0" rtlCol="0" anchor="b"/>
          <a:lstStyle>
            <a:lvl1pPr algn="r">
              <a:buFontTx/>
              <a:buNone/>
              <a:defRPr lang="pl-PL" sz="1200" b="0" i="0" smtClean="0">
                <a:solidFill>
                  <a:schemeClr val="accent1"/>
                </a:solidFill>
                <a:latin typeface="Candara" pitchFamily="34" charset="0"/>
              </a:defRPr>
            </a:lvl1pPr>
          </a:lstStyle>
          <a:p>
            <a:pPr>
              <a:defRPr/>
            </a:pPr>
            <a:fld id="{04BFE991-37E3-4521-89E4-A3AFE3A61A54}" type="slidenum">
              <a:rPr lang="pl-PL" smtClean="0"/>
              <a:pPr>
                <a:defRPr/>
              </a:pPr>
              <a:t>‹#›</a:t>
            </a:fld>
            <a:endParaRPr lang="pl-PL" dirty="0"/>
          </a:p>
        </p:txBody>
      </p:sp>
      <p:pic>
        <p:nvPicPr>
          <p:cNvPr id="14" name="Picture 11" descr="LOGO PP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DDB"/>
              </a:clrFrom>
              <a:clrTo>
                <a:srgbClr val="FFFDDB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11"/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76" y="6093155"/>
            <a:ext cx="630047" cy="63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5504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53" r:id="rId2"/>
    <p:sldLayoutId id="2147483709" r:id="rId3"/>
    <p:sldLayoutId id="2147483754" r:id="rId4"/>
    <p:sldLayoutId id="2147483755" r:id="rId5"/>
    <p:sldLayoutId id="2147483756" r:id="rId6"/>
    <p:sldLayoutId id="2147483757" r:id="rId7"/>
    <p:sldLayoutId id="2147483758" r:id="rId8"/>
  </p:sldLayoutIdLst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lang="pl-PL" sz="4400" b="1" kern="1200" dirty="0"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System obsługi gabinetu stomatologicznego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Tomasz Kamiński, 84817, sr1510</a:t>
            </a:r>
          </a:p>
          <a:p>
            <a:r>
              <a:rPr lang="pl-PL" dirty="0" smtClean="0"/>
              <a:t>Wojciech Kuć, 84834, sr1510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139903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l-PL" dirty="0" smtClean="0"/>
              <a:t>Celem projektu jest stworzenie aplikacji – systemu do obsługi gabinetu stomatologicznego. Główną ideą aplikacji i jej podstawowym założeniem jest stworzenie elektronicznej wersji kartoteki pacjentów, która obecnie w większości gabinetów stomatologicznych przechowywana jest w tradycyjnej, papierowej formie</a:t>
            </a:r>
            <a:r>
              <a:rPr lang="pl-PL" dirty="0" smtClean="0"/>
              <a:t>.</a:t>
            </a:r>
          </a:p>
          <a:p>
            <a:pPr algn="l"/>
            <a:r>
              <a:rPr lang="pl-PL" dirty="0" smtClean="0"/>
              <a:t>Projektowi </a:t>
            </a:r>
            <a:r>
              <a:rPr lang="pl-PL" dirty="0" smtClean="0"/>
              <a:t>przyświeca zatem cel zinformatyzowania gabinetu stomatologicznego i ułatwienia dentyście lub jego asystentce pracy.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FE991-37E3-4521-89E4-A3AFE3A61A54}" type="slidenum">
              <a:rPr lang="pl-PL" smtClean="0"/>
              <a:pPr>
                <a:defRPr/>
              </a:pPr>
              <a:t>2</a:t>
            </a:fld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pl-PL" smtClean="0"/>
              <a:t>Projekt z przedmiotu Systemy Informacyjne w Ochronie Zdrowia 2012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981959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pl-PL" sz="3200" dirty="0" smtClean="0">
                <a:solidFill>
                  <a:schemeClr val="accent1">
                    <a:lumMod val="50000"/>
                  </a:schemeClr>
                </a:solidFill>
              </a:rPr>
              <a:t>Obowiązkowe:</a:t>
            </a:r>
          </a:p>
          <a:p>
            <a:pPr lvl="2"/>
            <a:r>
              <a:rPr lang="pl-PL" sz="1800" dirty="0" smtClean="0">
                <a:solidFill>
                  <a:schemeClr val="accent1">
                    <a:lumMod val="50000"/>
                  </a:schemeClr>
                </a:solidFill>
              </a:rPr>
              <a:t>Dodawanie i usuwanie pacjentów</a:t>
            </a:r>
            <a:r>
              <a:rPr lang="pl-PL" sz="18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l-PL" sz="1800" dirty="0" smtClean="0">
                <a:solidFill>
                  <a:schemeClr val="accent1">
                    <a:lumMod val="50000"/>
                  </a:schemeClr>
                </a:solidFill>
              </a:rPr>
              <a:t>edycja ich danych osobowych</a:t>
            </a:r>
            <a:endParaRPr lang="pl-PL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r>
              <a:rPr lang="pl-PL" sz="1800" dirty="0" smtClean="0">
                <a:solidFill>
                  <a:schemeClr val="accent1">
                    <a:lumMod val="50000"/>
                  </a:schemeClr>
                </a:solidFill>
              </a:rPr>
              <a:t>Dodawanie i przeglądanie wizyt pacjentów</a:t>
            </a:r>
            <a:endParaRPr lang="pl-PL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r>
              <a:rPr lang="pl-PL" sz="1800" dirty="0" smtClean="0">
                <a:solidFill>
                  <a:schemeClr val="accent1">
                    <a:lumMod val="50000"/>
                  </a:schemeClr>
                </a:solidFill>
              </a:rPr>
              <a:t>Nanoszenie </a:t>
            </a:r>
            <a:r>
              <a:rPr lang="pl-PL" sz="1800" dirty="0" smtClean="0">
                <a:solidFill>
                  <a:schemeClr val="accent1">
                    <a:lumMod val="50000"/>
                  </a:schemeClr>
                </a:solidFill>
              </a:rPr>
              <a:t>informacji o stanie poszczególnych zębów na graficznej mapie uzębienia</a:t>
            </a:r>
          </a:p>
          <a:p>
            <a:pPr lvl="2"/>
            <a:r>
              <a:rPr lang="pl-PL" sz="1800" dirty="0" smtClean="0">
                <a:solidFill>
                  <a:schemeClr val="accent1">
                    <a:lumMod val="50000"/>
                  </a:schemeClr>
                </a:solidFill>
              </a:rPr>
              <a:t>Przeglądanie historii stanu poszczególnych zębów danego pacjenta</a:t>
            </a:r>
          </a:p>
          <a:p>
            <a:pPr lvl="2"/>
            <a:r>
              <a:rPr lang="pl-PL" sz="1800" dirty="0" smtClean="0">
                <a:solidFill>
                  <a:schemeClr val="accent1">
                    <a:lumMod val="50000"/>
                  </a:schemeClr>
                </a:solidFill>
              </a:rPr>
              <a:t>Edycja listy dostępnych operacji związanych z uzębieniem, w tym możliwość ustalenia ceny poszczególnych operacji</a:t>
            </a:r>
          </a:p>
          <a:p>
            <a:pPr lvl="2"/>
            <a:r>
              <a:rPr lang="pl-PL" sz="1800" dirty="0" smtClean="0">
                <a:solidFill>
                  <a:schemeClr val="accent1">
                    <a:lumMod val="50000"/>
                  </a:schemeClr>
                </a:solidFill>
              </a:rPr>
              <a:t>Wycena wizyty na podstawie operacji, które zostały podczas niej wykonane</a:t>
            </a:r>
          </a:p>
          <a:p>
            <a:pPr lvl="2"/>
            <a:r>
              <a:rPr lang="pl-PL" sz="1800" dirty="0" smtClean="0">
                <a:solidFill>
                  <a:schemeClr val="accent1">
                    <a:lumMod val="50000"/>
                  </a:schemeClr>
                </a:solidFill>
              </a:rPr>
              <a:t>Załączanie do ewidencji wizyt dodatkowych dokumentów, np. zdjęć rentgenowskich</a:t>
            </a:r>
          </a:p>
          <a:p>
            <a:pPr lvl="2"/>
            <a:r>
              <a:rPr lang="pl-PL" sz="1800" dirty="0" smtClean="0">
                <a:solidFill>
                  <a:schemeClr val="accent1">
                    <a:lumMod val="50000"/>
                  </a:schemeClr>
                </a:solidFill>
              </a:rPr>
              <a:t>Możliwość wydruku poszczególnych dokumentów wchodzących w skład kartoteki (dane pacjenta, historia stanu uzębienia) </a:t>
            </a:r>
            <a:endParaRPr lang="pl-PL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pl-PL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pl-PL" sz="14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FE991-37E3-4521-89E4-A3AFE3A61A54}" type="slidenum">
              <a:rPr lang="pl-PL" smtClean="0"/>
              <a:pPr>
                <a:defRPr/>
              </a:pPr>
              <a:t>3</a:t>
            </a:fld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pl-PL" smtClean="0"/>
              <a:t>Projekt z przedmiotu Systemy Informacyjne w Ochronie Zdrowia 2012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51301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pl-PL" sz="3600" dirty="0" smtClean="0">
                <a:solidFill>
                  <a:schemeClr val="accent1">
                    <a:lumMod val="50000"/>
                  </a:schemeClr>
                </a:solidFill>
              </a:rPr>
              <a:t>Opcjonalne:</a:t>
            </a:r>
          </a:p>
          <a:p>
            <a:pPr lvl="2"/>
            <a:r>
              <a:rPr lang="pl-PL" sz="2000" dirty="0" smtClean="0">
                <a:solidFill>
                  <a:schemeClr val="accent1">
                    <a:lumMod val="50000"/>
                  </a:schemeClr>
                </a:solidFill>
              </a:rPr>
              <a:t>Prowadzenie kalendarza wizyt: dodawanie przez lekarza nowej wizyty opisanej datą, godziną oraz umówionym pacjentem</a:t>
            </a:r>
          </a:p>
          <a:p>
            <a:pPr lvl="2"/>
            <a:r>
              <a:rPr lang="pl-PL" sz="2000" dirty="0" smtClean="0">
                <a:solidFill>
                  <a:schemeClr val="accent1">
                    <a:lumMod val="50000"/>
                  </a:schemeClr>
                </a:solidFill>
              </a:rPr>
              <a:t>Sprawdzanie terminu wizyt przez pacjenta, w tym możliwość umawiania w danym terminie</a:t>
            </a:r>
          </a:p>
          <a:p>
            <a:pPr lvl="2"/>
            <a:r>
              <a:rPr lang="pl-PL" sz="2000" dirty="0" smtClean="0">
                <a:solidFill>
                  <a:schemeClr val="accent1">
                    <a:lumMod val="50000"/>
                  </a:schemeClr>
                </a:solidFill>
              </a:rPr>
              <a:t>Przechowywanie zewnętrznych plików w kartotece pacjenta</a:t>
            </a:r>
          </a:p>
          <a:p>
            <a:pPr lvl="2"/>
            <a:r>
              <a:rPr lang="pl-PL" sz="2000" dirty="0" smtClean="0">
                <a:solidFill>
                  <a:schemeClr val="accent1">
                    <a:lumMod val="50000"/>
                  </a:schemeClr>
                </a:solidFill>
              </a:rPr>
              <a:t>Zarządzanie użytkownikami systemu</a:t>
            </a:r>
          </a:p>
          <a:p>
            <a:pPr lvl="2"/>
            <a:r>
              <a:rPr lang="pl-PL" sz="2000" dirty="0" smtClean="0">
                <a:solidFill>
                  <a:schemeClr val="accent1">
                    <a:lumMod val="50000"/>
                  </a:schemeClr>
                </a:solidFill>
              </a:rPr>
              <a:t>Obsługa wielu lekarzy, w tym możliwość przypisania pacjenta do jednego lub wielu z nich</a:t>
            </a:r>
            <a:endParaRPr lang="pl-PL" sz="36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FE991-37E3-4521-89E4-A3AFE3A61A54}" type="slidenum">
              <a:rPr lang="pl-PL" smtClean="0"/>
              <a:pPr>
                <a:defRPr/>
              </a:pPr>
              <a:t>4</a:t>
            </a:fld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pl-PL" smtClean="0"/>
              <a:t>Projekt z przedmiotu Systemy Informacyjne w Ochronie Zdrowia 2012</a:t>
            </a: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l-PL" dirty="0" smtClean="0"/>
              <a:t>Projekt w zamierzeniu ma stanowić aplikację webową. Docelowo klient będzie korzystał z przeglądarki internetowej, ale aplikacja powinna umożliwić w przyszłości realizację strony klienckiej na platformach mobilnych (tablety, </a:t>
            </a:r>
            <a:r>
              <a:rPr lang="pl-PL" dirty="0" err="1" smtClean="0"/>
              <a:t>smartfony</a:t>
            </a:r>
            <a:r>
              <a:rPr lang="pl-PL" dirty="0" smtClean="0"/>
              <a:t>).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FE991-37E3-4521-89E4-A3AFE3A61A54}" type="slidenum">
              <a:rPr lang="pl-PL" smtClean="0"/>
              <a:pPr>
                <a:defRPr/>
              </a:pPr>
              <a:t>5</a:t>
            </a:fld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pl-PL" smtClean="0"/>
              <a:t>Projekt z przedmiotu Systemy Informacyjne w Ochronie Zdrowia 2012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52511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l-PL" dirty="0" smtClean="0"/>
              <a:t>Dane będą wprowadzane przez lekarza za pomocą formularzy HTML. Ich walidacja będzie zrealizowana po stronie zarówno serwera (ograniczenia </a:t>
            </a:r>
            <a:r>
              <a:rPr lang="pl-PL" dirty="0" err="1" smtClean="0"/>
              <a:t>integralnościowe</a:t>
            </a:r>
            <a:r>
              <a:rPr lang="pl-PL" dirty="0" smtClean="0"/>
              <a:t>, zgodność z modelem) jak i przeglądarki (sprawdzanie błędów syntaktycznych, np. ilość cyfr w </a:t>
            </a:r>
            <a:r>
              <a:rPr lang="pl-PL" dirty="0" err="1" smtClean="0"/>
              <a:t>PESELu</a:t>
            </a:r>
            <a:r>
              <a:rPr lang="pl-PL" dirty="0" smtClean="0"/>
              <a:t>). </a:t>
            </a:r>
            <a:r>
              <a:rPr lang="pl-PL" dirty="0" smtClean="0"/>
              <a:t>Układ uzębienia będzie zapisany w notacji FDI </a:t>
            </a:r>
            <a:r>
              <a:rPr lang="pl-PL" dirty="0" err="1" smtClean="0"/>
              <a:t>World</a:t>
            </a:r>
            <a:r>
              <a:rPr lang="pl-PL" dirty="0" smtClean="0"/>
              <a:t> </a:t>
            </a:r>
            <a:r>
              <a:rPr lang="pl-PL" dirty="0" err="1" smtClean="0"/>
              <a:t>Dental</a:t>
            </a:r>
            <a:r>
              <a:rPr lang="pl-PL" dirty="0" smtClean="0"/>
              <a:t> </a:t>
            </a:r>
            <a:r>
              <a:rPr lang="pl-PL" dirty="0" err="1" smtClean="0"/>
              <a:t>Federation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FE991-37E3-4521-89E4-A3AFE3A61A54}" type="slidenum">
              <a:rPr lang="pl-PL" smtClean="0"/>
              <a:pPr>
                <a:defRPr/>
              </a:pPr>
              <a:t>6</a:t>
            </a:fld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pl-PL" smtClean="0"/>
              <a:t>Projekt z przedmiotu Systemy Informacyjne w Ochronie Zdrowia 2012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49905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Aplikacja zostanie zrealizowana w technologii Java/J2EE z wykorzystaniem </a:t>
            </a:r>
            <a:r>
              <a:rPr lang="pl-PL" dirty="0" err="1" smtClean="0"/>
              <a:t>frameworków</a:t>
            </a:r>
            <a:r>
              <a:rPr lang="pl-PL" dirty="0" smtClean="0"/>
              <a:t> Spring oraz </a:t>
            </a:r>
            <a:r>
              <a:rPr lang="pl-PL" dirty="0" err="1" smtClean="0"/>
              <a:t>Hibernate</a:t>
            </a:r>
            <a:r>
              <a:rPr lang="pl-PL" dirty="0" smtClean="0"/>
              <a:t> w warstwie modelu i dostępu do bazy danych. Do realizacji warstwy widoku zostanie użyta biblioteka </a:t>
            </a:r>
            <a:r>
              <a:rPr lang="pl-PL" dirty="0" err="1" smtClean="0"/>
              <a:t>Struts</a:t>
            </a:r>
            <a:r>
              <a:rPr lang="pl-PL" dirty="0" smtClean="0"/>
              <a:t> bądź Spring MVC (do ustalenia). Po stronie serwera znajdować się będzie baza danych, przechowująca dane wprowadzane przez lekarza; wybrano </a:t>
            </a:r>
            <a:r>
              <a:rPr lang="pl-PL" dirty="0" err="1" smtClean="0"/>
              <a:t>MySQL</a:t>
            </a:r>
            <a:r>
              <a:rPr lang="pl-PL" dirty="0" smtClean="0"/>
              <a:t> z silnikiem </a:t>
            </a:r>
            <a:r>
              <a:rPr lang="pl-PL" dirty="0" err="1" smtClean="0"/>
              <a:t>InnoDB</a:t>
            </a:r>
            <a:r>
              <a:rPr lang="pl-PL" dirty="0" smtClean="0"/>
              <a:t>, rozwijaną przez firmę Oracle. </a:t>
            </a:r>
            <a:endParaRPr lang="pl-PL" dirty="0" smtClean="0"/>
          </a:p>
          <a:p>
            <a:r>
              <a:rPr lang="pl-PL" dirty="0" smtClean="0"/>
              <a:t>Po stronie klienta użyte zostaną technologie HTML/CSS, </a:t>
            </a:r>
            <a:r>
              <a:rPr lang="pl-PL" dirty="0" err="1" smtClean="0"/>
              <a:t>jQuery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FE991-37E3-4521-89E4-A3AFE3A61A54}" type="slidenum">
              <a:rPr lang="pl-PL" smtClean="0"/>
              <a:pPr>
                <a:defRPr/>
              </a:pPr>
              <a:t>7</a:t>
            </a:fld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pl-PL" smtClean="0"/>
              <a:t>Projekt z przedmiotu Systemy Informacyjne w Ochronie Zdrowia 2012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808103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http://en.wikipedia.org/wiki/FDI_World_Dental_Federation_notation</a:t>
            </a:r>
          </a:p>
          <a:p>
            <a:pPr lvl="0"/>
            <a:r>
              <a:rPr lang="pl-PL" dirty="0" smtClean="0"/>
              <a:t>dokumentacje techniczne wymienionych technologii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FE991-37E3-4521-89E4-A3AFE3A61A54}" type="slidenum">
              <a:rPr lang="pl-PL" smtClean="0"/>
              <a:pPr>
                <a:defRPr/>
              </a:pPr>
              <a:t>8</a:t>
            </a:fld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pl-PL" smtClean="0"/>
              <a:t>Projekt z przedmiotu Systemy Informacyjne w Ochronie Zdrowia 2012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4107090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012_SIwOZ_PresTemplate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IwOZ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72000">
        <a:noAutofit/>
      </a:bodyPr>
      <a:lstStyle>
        <a:defPPr algn="ctr" eaLnBrk="1" hangingPunct="1">
          <a:lnSpc>
            <a:spcPct val="95000"/>
          </a:lnSpc>
          <a:spcBef>
            <a:spcPct val="40000"/>
          </a:spcBef>
          <a:buNone/>
          <a:defRPr sz="5400" i="0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spDef>
    <a:txDef>
      <a:spPr>
        <a:noFill/>
      </a:spPr>
      <a:bodyPr wrap="none" rtlCol="0">
        <a:spAutoFit/>
      </a:bodyPr>
      <a:lstStyle>
        <a:defPPr algn="ctr">
          <a:buNone/>
          <a:defRPr sz="3600" b="0" i="0" dirty="0" smtClean="0">
            <a:solidFill>
              <a:srgbClr val="0070C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2012_SIwOZ_PresTemplate</Template>
  <TotalTime>18</TotalTime>
  <Words>396</Words>
  <Application>Microsoft Office PowerPoint</Application>
  <PresentationFormat>Pokaz na ekranie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2012_SIwOZ_PresTemplate</vt:lpstr>
      <vt:lpstr>System obsługi gabinetu stomatologicznego</vt:lpstr>
      <vt:lpstr>Slajd 2</vt:lpstr>
      <vt:lpstr>Slajd 3</vt:lpstr>
      <vt:lpstr>Slajd 4</vt:lpstr>
      <vt:lpstr>Slajd 5</vt:lpstr>
      <vt:lpstr>Slajd 6</vt:lpstr>
      <vt:lpstr>Slajd 7</vt:lpstr>
      <vt:lpstr>Slajd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obsługi gabinetu stomatologicznego</dc:title>
  <dc:creator>Tomek</dc:creator>
  <cp:lastModifiedBy>Tomek</cp:lastModifiedBy>
  <cp:revision>2</cp:revision>
  <cp:lastPrinted>2010-10-05T07:24:18Z</cp:lastPrinted>
  <dcterms:created xsi:type="dcterms:W3CDTF">2012-03-13T20:14:31Z</dcterms:created>
  <dcterms:modified xsi:type="dcterms:W3CDTF">2012-03-13T20:33:09Z</dcterms:modified>
</cp:coreProperties>
</file>