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288" r:id="rId3"/>
    <p:sldId id="309" r:id="rId4"/>
    <p:sldId id="315" r:id="rId5"/>
    <p:sldId id="318" r:id="rId6"/>
    <p:sldId id="310" r:id="rId7"/>
    <p:sldId id="311" r:id="rId8"/>
    <p:sldId id="313" r:id="rId9"/>
    <p:sldId id="316" r:id="rId10"/>
    <p:sldId id="312" r:id="rId11"/>
    <p:sldId id="314" r:id="rId12"/>
    <p:sldId id="317" r:id="rId13"/>
    <p:sldId id="303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233"/>
    <a:srgbClr val="005479"/>
    <a:srgbClr val="0B831F"/>
    <a:srgbClr val="F6A500"/>
    <a:srgbClr val="06606C"/>
    <a:srgbClr val="696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86087" autoAdjust="0"/>
  </p:normalViewPr>
  <p:slideViewPr>
    <p:cSldViewPr>
      <p:cViewPr varScale="1">
        <p:scale>
          <a:sx n="114" d="100"/>
          <a:sy n="114" d="100"/>
        </p:scale>
        <p:origin x="179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4D4AE-3505-4B10-809D-17E30DFECA89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5C026-BD6C-43F3-B0B5-F21F8D4DD77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4905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89FA7-EF68-4020-AB07-42C39452E2C6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91B05-F305-46CB-87F5-E4F418D318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794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91B05-F305-46CB-87F5-E4F418D3183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38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91B05-F305-46CB-87F5-E4F418D3183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176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91B05-F305-46CB-87F5-E4F418D3183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5199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91B05-F305-46CB-87F5-E4F418D31834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00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91B05-F305-46CB-87F5-E4F418D3183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9165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91B05-F305-46CB-87F5-E4F418D3183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094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91B05-F305-46CB-87F5-E4F418D3183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693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91B05-F305-46CB-87F5-E4F418D3183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53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91B05-F305-46CB-87F5-E4F418D3183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481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91B05-F305-46CB-87F5-E4F418D3183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0239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91B05-F305-46CB-87F5-E4F418D3183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072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 smtClean="0"/>
              <a:t>Shadow</a:t>
            </a:r>
            <a:endParaRPr lang="de-CH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91B05-F305-46CB-87F5-E4F418D3183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671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b="4473"/>
          <a:stretch/>
        </p:blipFill>
        <p:spPr>
          <a:xfrm>
            <a:off x="-5323" y="-75642"/>
            <a:ext cx="9162000" cy="5880906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5323" y="3679168"/>
            <a:ext cx="3959911" cy="756000"/>
          </a:xfrm>
          <a:solidFill>
            <a:srgbClr val="C03233"/>
          </a:solidFill>
        </p:spPr>
        <p:txBody>
          <a:bodyPr wrap="none" lIns="360000" tIns="108000" rIns="270000" bIns="180000" anchor="ctr" anchorCtr="0">
            <a:normAutofit/>
          </a:bodyPr>
          <a:lstStyle>
            <a:lvl1pPr marL="0" indent="0" algn="l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Titel 1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058800"/>
            <a:ext cx="1501200" cy="54404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0000" y="4320000"/>
            <a:ext cx="5400584" cy="720000"/>
          </a:xfrm>
          <a:solidFill>
            <a:srgbClr val="005479"/>
          </a:solidFill>
        </p:spPr>
        <p:txBody>
          <a:bodyPr lIns="360000" tIns="108000" rIns="270000" bIns="108000">
            <a:no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2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5" y="5920304"/>
            <a:ext cx="4324852" cy="792163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Name &amp;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-5323" y="5769263"/>
            <a:ext cx="9162000" cy="45719"/>
          </a:xfrm>
          <a:prstGeom prst="rect">
            <a:avLst/>
          </a:prstGeom>
          <a:solidFill>
            <a:srgbClr val="C03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2400" dirty="0">
              <a:solidFill>
                <a:srgbClr val="FF0000"/>
              </a:solidFill>
              <a:latin typeface="R Frutiger Roman"/>
              <a:cs typeface="R Frutiger Roman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76825" y="6312807"/>
            <a:ext cx="1655763" cy="41116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Date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</a:t>
            </a:r>
            <a:r>
              <a:rPr lang="de-DE" dirty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93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2"/>
          <a:stretch/>
        </p:blipFill>
        <p:spPr>
          <a:xfrm>
            <a:off x="0" y="-120742"/>
            <a:ext cx="9143999" cy="5926006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5323" y="3679168"/>
            <a:ext cx="3959911" cy="756000"/>
          </a:xfrm>
          <a:solidFill>
            <a:srgbClr val="C03233"/>
          </a:solidFill>
        </p:spPr>
        <p:txBody>
          <a:bodyPr wrap="none" lIns="360000" tIns="108000" rIns="270000" bIns="180000" anchor="ctr" anchorCtr="0">
            <a:normAutofit/>
          </a:bodyPr>
          <a:lstStyle>
            <a:lvl1pPr marL="0" indent="0" algn="l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Titel 1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058800"/>
            <a:ext cx="1501200" cy="54404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0000" y="4320000"/>
            <a:ext cx="5400584" cy="648997"/>
          </a:xfrm>
          <a:solidFill>
            <a:srgbClr val="005479"/>
          </a:solidFill>
        </p:spPr>
        <p:txBody>
          <a:bodyPr lIns="360000" tIns="108000" rIns="270000" bIns="108000">
            <a:sp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2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5" y="5920304"/>
            <a:ext cx="4324852" cy="792163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Name &amp;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0" y="5769264"/>
            <a:ext cx="9144000" cy="36000"/>
          </a:xfrm>
          <a:prstGeom prst="rect">
            <a:avLst/>
          </a:prstGeom>
          <a:solidFill>
            <a:srgbClr val="C03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2400" dirty="0">
              <a:solidFill>
                <a:srgbClr val="FF0000"/>
              </a:solidFill>
              <a:latin typeface="R Frutiger Roman"/>
              <a:cs typeface="R Frutiger Roman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76825" y="6312807"/>
            <a:ext cx="1655763" cy="41116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Date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</a:t>
            </a:r>
            <a:r>
              <a:rPr lang="de-DE" dirty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069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r="355" b="2715"/>
          <a:stretch/>
        </p:blipFill>
        <p:spPr>
          <a:xfrm>
            <a:off x="-1" y="-319628"/>
            <a:ext cx="9144001" cy="612489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5323" y="3679168"/>
            <a:ext cx="3959911" cy="756000"/>
          </a:xfrm>
          <a:solidFill>
            <a:srgbClr val="C03233"/>
          </a:solidFill>
        </p:spPr>
        <p:txBody>
          <a:bodyPr wrap="none" lIns="360000" tIns="108000" rIns="270000" bIns="180000" anchor="ctr" anchorCtr="0">
            <a:normAutofit/>
          </a:bodyPr>
          <a:lstStyle>
            <a:lvl1pPr marL="0" indent="0" algn="l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Titel 1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058800"/>
            <a:ext cx="1501200" cy="54404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0000" y="4320000"/>
            <a:ext cx="5400584" cy="648997"/>
          </a:xfrm>
          <a:solidFill>
            <a:srgbClr val="005479"/>
          </a:solidFill>
        </p:spPr>
        <p:txBody>
          <a:bodyPr lIns="360000" tIns="108000" rIns="270000" bIns="108000">
            <a:sp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2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5" y="5920304"/>
            <a:ext cx="4324852" cy="792163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Name &amp;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0" y="5769264"/>
            <a:ext cx="9144000" cy="36000"/>
          </a:xfrm>
          <a:prstGeom prst="rect">
            <a:avLst/>
          </a:prstGeom>
          <a:solidFill>
            <a:srgbClr val="C03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2400" dirty="0">
              <a:solidFill>
                <a:srgbClr val="FF0000"/>
              </a:solidFill>
              <a:latin typeface="R Frutiger Roman"/>
              <a:cs typeface="R Frutiger Roman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76825" y="6312807"/>
            <a:ext cx="1655763" cy="41116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Date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</a:t>
            </a:r>
            <a:r>
              <a:rPr lang="de-DE" dirty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501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5323" y="3679168"/>
            <a:ext cx="3959911" cy="756000"/>
          </a:xfrm>
          <a:solidFill>
            <a:srgbClr val="C03233"/>
          </a:solidFill>
        </p:spPr>
        <p:txBody>
          <a:bodyPr wrap="none" lIns="360000" tIns="108000" rIns="270000" bIns="180000" anchor="ctr" anchorCtr="0">
            <a:normAutofit/>
          </a:bodyPr>
          <a:lstStyle>
            <a:lvl1pPr marL="0" indent="0" algn="l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Titel 1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058800"/>
            <a:ext cx="1501200" cy="54404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55576" y="4365104"/>
            <a:ext cx="5400584" cy="648997"/>
          </a:xfrm>
          <a:solidFill>
            <a:srgbClr val="005479"/>
          </a:solidFill>
        </p:spPr>
        <p:txBody>
          <a:bodyPr lIns="360000" tIns="108000" rIns="270000" bIns="108000">
            <a:sp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2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5" y="5920304"/>
            <a:ext cx="4324852" cy="792163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Name &amp;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76825" y="6312807"/>
            <a:ext cx="1655763" cy="41116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Date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</a:t>
            </a:r>
            <a:r>
              <a:rPr lang="de-DE" dirty="0"/>
              <a:t>.</a:t>
            </a:r>
            <a:endParaRPr lang="de-CH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0" y="0"/>
            <a:ext cx="9144512" cy="5805264"/>
            <a:chOff x="0" y="0"/>
            <a:chExt cx="9144512" cy="5805264"/>
          </a:xfrm>
        </p:grpSpPr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" y="0"/>
              <a:ext cx="9144000" cy="5769264"/>
            </a:xfrm>
            <a:prstGeom prst="rect">
              <a:avLst/>
            </a:prstGeom>
          </p:spPr>
        </p:pic>
        <p:sp>
          <p:nvSpPr>
            <p:cNvPr id="16" name="Rechteck 15"/>
            <p:cNvSpPr/>
            <p:nvPr userDrawn="1"/>
          </p:nvSpPr>
          <p:spPr>
            <a:xfrm>
              <a:off x="0" y="5769264"/>
              <a:ext cx="9144000" cy="36000"/>
            </a:xfrm>
            <a:prstGeom prst="rect">
              <a:avLst/>
            </a:prstGeom>
            <a:solidFill>
              <a:srgbClr val="C03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 sz="2400" dirty="0">
                <a:solidFill>
                  <a:srgbClr val="FF0000"/>
                </a:solidFill>
                <a:latin typeface="R Frutiger Roman"/>
                <a:cs typeface="R Frutiger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6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60648"/>
            <a:ext cx="8229600" cy="787829"/>
          </a:xfrm>
        </p:spPr>
        <p:txBody>
          <a:bodyPr anchor="t" anchorCtr="0"/>
          <a:lstStyle/>
          <a:p>
            <a:r>
              <a:rPr lang="de-DE" dirty="0"/>
              <a:t>Titel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2800"/>
            </a:lvl1pPr>
            <a:lvl2pPr marL="742950" indent="-285750">
              <a:buFont typeface="Arial" panose="020B0604020202020204" pitchFamily="34" charset="0"/>
              <a:buChar char="•"/>
              <a:defRPr sz="2400" baseline="0"/>
            </a:lvl2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/>
          <a:lstStyle/>
          <a:p>
            <a:fld id="{E18629FC-2A1F-4A0D-8A23-43AC405DC40C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57200" y="6209775"/>
            <a:ext cx="648072" cy="365125"/>
          </a:xfrm>
        </p:spPr>
        <p:txBody>
          <a:bodyPr/>
          <a:lstStyle/>
          <a:p>
            <a:fld id="{AE4462D3-7BF2-4338-98FA-27F996EC8935}" type="slidenum">
              <a:rPr lang="de-CH" smtClean="0"/>
              <a:t>‹Nr.›</a:t>
            </a:fld>
            <a:endParaRPr lang="de-CH"/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9" y="1052736"/>
            <a:ext cx="9143991" cy="0"/>
            <a:chOff x="9" y="1052736"/>
            <a:chExt cx="9143991" cy="0"/>
          </a:xfrm>
        </p:grpSpPr>
        <p:cxnSp>
          <p:nvCxnSpPr>
            <p:cNvPr id="15" name="Gerade Verbindung 14"/>
            <p:cNvCxnSpPr/>
            <p:nvPr userDrawn="1"/>
          </p:nvCxnSpPr>
          <p:spPr>
            <a:xfrm>
              <a:off x="9" y="1052736"/>
              <a:ext cx="8172391" cy="0"/>
            </a:xfrm>
            <a:prstGeom prst="line">
              <a:avLst/>
            </a:prstGeom>
            <a:ln w="19050">
              <a:solidFill>
                <a:srgbClr val="C032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7777950" y="1052736"/>
              <a:ext cx="1366050" cy="0"/>
            </a:xfrm>
            <a:prstGeom prst="line">
              <a:avLst/>
            </a:prstGeom>
            <a:ln w="19050">
              <a:solidFill>
                <a:srgbClr val="005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1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60648"/>
            <a:ext cx="8229600" cy="787829"/>
          </a:xfrm>
        </p:spPr>
        <p:txBody>
          <a:bodyPr anchor="t" anchorCtr="0"/>
          <a:lstStyle/>
          <a:p>
            <a:r>
              <a:rPr lang="de-DE" dirty="0"/>
              <a:t>Titel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556792"/>
            <a:ext cx="3898776" cy="4525963"/>
          </a:xfrm>
        </p:spPr>
        <p:txBody>
          <a:bodyPr/>
          <a:lstStyle>
            <a:lvl1pPr>
              <a:defRPr sz="2800"/>
            </a:lvl1pPr>
            <a:lvl2pPr marL="742950" indent="-285750">
              <a:buFont typeface="Arial" panose="020B0604020202020204" pitchFamily="34" charset="0"/>
              <a:buChar char="•"/>
              <a:defRPr sz="2400" baseline="0"/>
            </a:lvl2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/>
          <a:lstStyle/>
          <a:p>
            <a:fld id="{E18629FC-2A1F-4A0D-8A23-43AC405DC40C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‹Nr.›</a:t>
            </a:fld>
            <a:endParaRPr lang="de-CH"/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9" y="1052736"/>
            <a:ext cx="9143991" cy="0"/>
            <a:chOff x="9" y="1052736"/>
            <a:chExt cx="9143991" cy="0"/>
          </a:xfrm>
        </p:grpSpPr>
        <p:cxnSp>
          <p:nvCxnSpPr>
            <p:cNvPr id="15" name="Gerade Verbindung 14"/>
            <p:cNvCxnSpPr/>
            <p:nvPr userDrawn="1"/>
          </p:nvCxnSpPr>
          <p:spPr>
            <a:xfrm>
              <a:off x="9" y="1052736"/>
              <a:ext cx="8172391" cy="0"/>
            </a:xfrm>
            <a:prstGeom prst="line">
              <a:avLst/>
            </a:prstGeom>
            <a:ln w="19050">
              <a:solidFill>
                <a:srgbClr val="C032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7777950" y="1052736"/>
              <a:ext cx="1366050" cy="0"/>
            </a:xfrm>
            <a:prstGeom prst="line">
              <a:avLst/>
            </a:prstGeom>
            <a:ln w="19050">
              <a:solidFill>
                <a:srgbClr val="005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77680" y="1556792"/>
            <a:ext cx="3898776" cy="4525963"/>
          </a:xfrm>
        </p:spPr>
        <p:txBody>
          <a:bodyPr/>
          <a:lstStyle>
            <a:lvl1pPr>
              <a:defRPr sz="2800"/>
            </a:lvl1pPr>
            <a:lvl2pPr marL="742950" indent="-285750">
              <a:buFont typeface="Arial" panose="020B0604020202020204" pitchFamily="34" charset="0"/>
              <a:buChar char="•"/>
              <a:defRPr sz="2400" baseline="0"/>
            </a:lvl2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8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3939133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de-DE" dirty="0"/>
              <a:t>Kapiteltitel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313161"/>
            <a:ext cx="3849687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Zwischentitel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/>
          <a:lstStyle/>
          <a:p>
            <a:fld id="{E18629FC-2A1F-4A0D-8A23-43AC405DC40C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hteck 6"/>
          <p:cNvSpPr/>
          <p:nvPr userDrawn="1"/>
        </p:nvSpPr>
        <p:spPr>
          <a:xfrm>
            <a:off x="0" y="908720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4858965" y="620713"/>
            <a:ext cx="3673475" cy="31686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CH" dirty="0"/>
              <a:t>(Abbildung, falls gewünscht)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9" y="5373216"/>
            <a:ext cx="9143991" cy="0"/>
            <a:chOff x="9" y="5373216"/>
            <a:chExt cx="9143991" cy="0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9" y="5373216"/>
              <a:ext cx="8172391" cy="0"/>
            </a:xfrm>
            <a:prstGeom prst="line">
              <a:avLst/>
            </a:prstGeom>
            <a:ln w="19050">
              <a:solidFill>
                <a:srgbClr val="C032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777950" y="5373216"/>
              <a:ext cx="1366050" cy="0"/>
            </a:xfrm>
            <a:prstGeom prst="line">
              <a:avLst/>
            </a:prstGeom>
            <a:ln w="19050">
              <a:solidFill>
                <a:srgbClr val="005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996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/>
          <a:lstStyle/>
          <a:p>
            <a:fld id="{E18629FC-2A1F-4A0D-8A23-43AC405DC40C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961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de-DE" dirty="0"/>
              <a:t>Titel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11760" y="6356350"/>
            <a:ext cx="3608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57200" y="6206667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62D3-7BF2-4338-98FA-27F996EC8935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56" y="6226149"/>
            <a:ext cx="900000" cy="326163"/>
          </a:xfrm>
          <a:prstGeom prst="rect">
            <a:avLst/>
          </a:prstGeom>
        </p:spPr>
      </p:pic>
      <p:cxnSp>
        <p:nvCxnSpPr>
          <p:cNvPr id="8" name="Gerade Verbindung 7"/>
          <p:cNvCxnSpPr/>
          <p:nvPr/>
        </p:nvCxnSpPr>
        <p:spPr>
          <a:xfrm>
            <a:off x="9" y="1052736"/>
            <a:ext cx="8172391" cy="0"/>
          </a:xfrm>
          <a:prstGeom prst="line">
            <a:avLst/>
          </a:prstGeom>
          <a:ln w="19050">
            <a:solidFill>
              <a:srgbClr val="C032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7777950" y="1052736"/>
            <a:ext cx="1366050" cy="0"/>
          </a:xfrm>
          <a:prstGeom prst="line">
            <a:avLst/>
          </a:prstGeom>
          <a:ln w="19050">
            <a:solidFill>
              <a:srgbClr val="005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8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4" r:id="rId4"/>
    <p:sldLayoutId id="2147483650" r:id="rId5"/>
    <p:sldLayoutId id="2147483663" r:id="rId6"/>
    <p:sldLayoutId id="2147483651" r:id="rId7"/>
    <p:sldLayoutId id="2147483655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EntityFrameworkCore" TargetMode="External"/><Relationship Id="rId2" Type="http://schemas.openxmlformats.org/officeDocument/2006/relationships/hyperlink" Target="http://www.entityframeworktutorial.net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ef/efcore-and-ef6/features" TargetMode="External"/><Relationship Id="rId5" Type="http://schemas.openxmlformats.org/officeDocument/2006/relationships/hyperlink" Target="https://docs.microsoft.com/ef/core" TargetMode="External"/><Relationship Id="rId4" Type="http://schemas.openxmlformats.org/officeDocument/2006/relationships/hyperlink" Target="https://github.com/aspnet/EntityFrameworkCore/wiki/roadma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Dev</a:t>
            </a:r>
            <a:r>
              <a:rPr lang="de-CH" dirty="0" smtClean="0"/>
              <a:t> Talk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Entity Framework Core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50824" y="5920304"/>
            <a:ext cx="4393183" cy="792163"/>
          </a:xfrm>
        </p:spPr>
        <p:txBody>
          <a:bodyPr/>
          <a:lstStyle/>
          <a:p>
            <a:r>
              <a:rPr lang="de-CH" dirty="0" smtClean="0"/>
              <a:t>Luca Berger</a:t>
            </a:r>
            <a:br>
              <a:rPr lang="de-CH" dirty="0" smtClean="0"/>
            </a:br>
            <a:r>
              <a:rPr lang="de-CH" dirty="0" smtClean="0"/>
              <a:t>Sandro Gerber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März </a:t>
            </a:r>
            <a:r>
              <a:rPr lang="de-CH" dirty="0" smtClean="0"/>
              <a:t>2018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18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22313" y="4581128"/>
            <a:ext cx="7772400" cy="720080"/>
          </a:xfrm>
        </p:spPr>
        <p:txBody>
          <a:bodyPr/>
          <a:lstStyle/>
          <a:p>
            <a:r>
              <a:rPr lang="de-CH" dirty="0" smtClean="0"/>
              <a:t>Einsatz</a:t>
            </a:r>
            <a:endParaRPr lang="de-CH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436096" y="2348880"/>
            <a:ext cx="2784908" cy="2626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Einleitung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EF Core und EF6</a:t>
            </a:r>
            <a:endParaRPr lang="de-CH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>
                <a:solidFill>
                  <a:srgbClr val="005479"/>
                </a:solidFill>
              </a:rPr>
              <a:t>Einsatz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65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Einsatz von EF Core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Neue </a:t>
            </a:r>
            <a:r>
              <a:rPr lang="de-CH" dirty="0" smtClean="0"/>
              <a:t>Projekte</a:t>
            </a:r>
          </a:p>
          <a:p>
            <a:r>
              <a:rPr lang="de-CH" dirty="0" smtClean="0"/>
              <a:t>.NET Core Anwendungen</a:t>
            </a:r>
          </a:p>
          <a:p>
            <a:r>
              <a:rPr lang="de-CH" dirty="0" smtClean="0"/>
              <a:t>Mobile </a:t>
            </a:r>
            <a:r>
              <a:rPr lang="de-CH" dirty="0" err="1" smtClean="0"/>
              <a:t>apps</a:t>
            </a:r>
            <a:endParaRPr lang="de-CH" dirty="0" smtClean="0"/>
          </a:p>
          <a:p>
            <a:r>
              <a:rPr lang="de-CH" dirty="0" smtClean="0"/>
              <a:t>Umstieg von EF zu EF Core bei einem bestehenden Projekt? </a:t>
            </a:r>
            <a:r>
              <a:rPr lang="de-CH" dirty="0" smtClean="0">
                <a:sym typeface="Wingdings" panose="05000000000000000000" pitchFamily="2" charset="2"/>
              </a:rPr>
              <a:t> Nein</a:t>
            </a:r>
            <a:endParaRPr lang="de-CH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23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Entity Framework Tutorial</a:t>
            </a:r>
          </a:p>
          <a:p>
            <a:pPr lvl="1"/>
            <a:r>
              <a:rPr lang="de-CH" dirty="0">
                <a:hlinkClick r:id="rId2"/>
              </a:rPr>
              <a:t>http://www.entityframeworktutorial.net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EF Core on </a:t>
            </a:r>
            <a:r>
              <a:rPr lang="de-CH" dirty="0" err="1" smtClean="0"/>
              <a:t>GitHub</a:t>
            </a:r>
            <a:endParaRPr lang="de-CH" dirty="0" smtClean="0"/>
          </a:p>
          <a:p>
            <a:pPr lvl="1"/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github.com/aspnet/EntityFrameworkCore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EF Core Roadmap</a:t>
            </a:r>
          </a:p>
          <a:p>
            <a:pPr lvl="1"/>
            <a:r>
              <a:rPr lang="de-CH" dirty="0">
                <a:hlinkClick r:id="rId4"/>
              </a:rPr>
              <a:t>https://</a:t>
            </a:r>
            <a:r>
              <a:rPr lang="de-CH" dirty="0" smtClean="0">
                <a:hlinkClick r:id="rId4"/>
              </a:rPr>
              <a:t>github.com/aspnet/EntityFrameworkCore/wiki/roadmap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EF Core Official </a:t>
            </a:r>
            <a:r>
              <a:rPr lang="de-CH" dirty="0" err="1" smtClean="0"/>
              <a:t>Documentation</a:t>
            </a:r>
            <a:endParaRPr lang="de-CH" dirty="0" smtClean="0"/>
          </a:p>
          <a:p>
            <a:pPr lvl="1"/>
            <a:r>
              <a:rPr lang="de-CH" u="sng" dirty="0">
                <a:hlinkClick r:id="rId5"/>
              </a:rPr>
              <a:t>https://</a:t>
            </a:r>
            <a:r>
              <a:rPr lang="de-CH" u="sng" dirty="0" smtClean="0">
                <a:hlinkClick r:id="rId5"/>
              </a:rPr>
              <a:t>docs.microsoft.com/ef/core</a:t>
            </a:r>
            <a:r>
              <a:rPr lang="de-CH" u="sng" dirty="0" smtClean="0"/>
              <a:t/>
            </a:r>
            <a:br>
              <a:rPr lang="de-CH" u="sng" dirty="0" smtClean="0"/>
            </a:br>
            <a:endParaRPr lang="de-CH" u="sng" dirty="0" smtClean="0"/>
          </a:p>
          <a:p>
            <a:r>
              <a:rPr lang="de-CH" dirty="0" smtClean="0"/>
              <a:t>EF Core </a:t>
            </a:r>
            <a:r>
              <a:rPr lang="de-CH" dirty="0" err="1" smtClean="0"/>
              <a:t>and</a:t>
            </a:r>
            <a:r>
              <a:rPr lang="de-CH" dirty="0" smtClean="0"/>
              <a:t> EF6 Feature </a:t>
            </a:r>
            <a:r>
              <a:rPr lang="de-CH" dirty="0" err="1" smtClean="0"/>
              <a:t>list</a:t>
            </a:r>
            <a:endParaRPr lang="de-CH" dirty="0" smtClean="0"/>
          </a:p>
          <a:p>
            <a:pPr lvl="1"/>
            <a:r>
              <a:rPr lang="de-CH" dirty="0">
                <a:hlinkClick r:id="rId6"/>
              </a:rPr>
              <a:t>https://</a:t>
            </a:r>
            <a:r>
              <a:rPr lang="de-CH" dirty="0" smtClean="0">
                <a:hlinkClick r:id="rId6"/>
              </a:rPr>
              <a:t>docs.microsoft.com/en-us/ef/efcore-and-ef6/features</a:t>
            </a:r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30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-5323" y="3789040"/>
            <a:ext cx="3959911" cy="648072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Es folgt…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755576" y="4365104"/>
            <a:ext cx="5400584" cy="1079884"/>
          </a:xfrm>
        </p:spPr>
        <p:txBody>
          <a:bodyPr/>
          <a:lstStyle/>
          <a:p>
            <a:r>
              <a:rPr lang="de-CH" dirty="0"/>
              <a:t>e</a:t>
            </a:r>
            <a:r>
              <a:rPr lang="de-CH" dirty="0" smtClean="0"/>
              <a:t>ine </a:t>
            </a:r>
            <a:r>
              <a:rPr lang="de-CH" dirty="0" smtClean="0"/>
              <a:t>weitere Präsentation &amp; eine Demo</a:t>
            </a:r>
            <a:r>
              <a:rPr lang="de-CH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7189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</a:p>
          <a:p>
            <a:r>
              <a:rPr lang="de-CH" dirty="0" smtClean="0"/>
              <a:t>EF Core und EF</a:t>
            </a:r>
          </a:p>
          <a:p>
            <a:r>
              <a:rPr lang="de-CH" dirty="0" smtClean="0"/>
              <a:t>Einsatz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47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5436096" y="2348880"/>
            <a:ext cx="2784908" cy="2626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 smtClean="0">
                <a:solidFill>
                  <a:srgbClr val="005479"/>
                </a:solidFill>
              </a:rPr>
              <a:t>Einleitung</a:t>
            </a:r>
            <a:endParaRPr lang="de-CH" b="1" dirty="0">
              <a:solidFill>
                <a:srgbClr val="00547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EF Core und EF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Einsatz</a:t>
            </a:r>
            <a:endParaRPr lang="de-CH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3</a:t>
            </a:fld>
            <a:endParaRPr lang="de-CH" dirty="0"/>
          </a:p>
        </p:txBody>
      </p:sp>
      <p:pic>
        <p:nvPicPr>
          <p:cNvPr id="5" name="Picture 2" descr="Bildergebnis für entity framework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3816424" cy="232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4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Entity Framework Core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Object</a:t>
            </a:r>
            <a:r>
              <a:rPr lang="de-CH" dirty="0" smtClean="0"/>
              <a:t>-relational </a:t>
            </a:r>
            <a:r>
              <a:rPr lang="de-CH" dirty="0" err="1" smtClean="0"/>
              <a:t>mapper</a:t>
            </a:r>
            <a:r>
              <a:rPr lang="de-CH" dirty="0" smtClean="0"/>
              <a:t> (ORM)</a:t>
            </a:r>
          </a:p>
          <a:p>
            <a:r>
              <a:rPr lang="de-CH" dirty="0" smtClean="0"/>
              <a:t>Mapping zwischen OOP und DB</a:t>
            </a:r>
          </a:p>
          <a:p>
            <a:endParaRPr lang="de-CH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4</a:t>
            </a:fld>
            <a:endParaRPr lang="de-CH" dirty="0"/>
          </a:p>
        </p:txBody>
      </p:sp>
      <p:pic>
        <p:nvPicPr>
          <p:cNvPr id="3074" name="Picture 2" descr="Bildergebnis für 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924944"/>
            <a:ext cx="5400600" cy="276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3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Entity Framework Core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EF &amp; EF Core unterstützen zwei Entwicklungsansätze:</a:t>
            </a:r>
          </a:p>
          <a:p>
            <a:endParaRPr lang="de-CH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5</a:t>
            </a:fld>
            <a:endParaRPr lang="de-CH" dirty="0"/>
          </a:p>
        </p:txBody>
      </p:sp>
      <p:pic>
        <p:nvPicPr>
          <p:cNvPr id="7" name="Picture 2" descr="http://www.entityframeworktutorial.net/Images/efcore/ef-core-dev-approa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26" y="2455251"/>
            <a:ext cx="5087348" cy="272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5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Entity Framework Core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Releases</a:t>
            </a:r>
          </a:p>
          <a:p>
            <a:pPr lvl="1"/>
            <a:r>
              <a:rPr lang="en-US" dirty="0" smtClean="0"/>
              <a:t>EF </a:t>
            </a:r>
            <a:r>
              <a:rPr lang="en-US" dirty="0"/>
              <a:t>Core 2.0	August 2017</a:t>
            </a:r>
          </a:p>
          <a:p>
            <a:pPr lvl="1"/>
            <a:r>
              <a:rPr lang="en-US" dirty="0"/>
              <a:t>EF Core 1.1	November 2016</a:t>
            </a:r>
          </a:p>
          <a:p>
            <a:pPr lvl="1"/>
            <a:r>
              <a:rPr lang="en-US" dirty="0"/>
              <a:t>EF Core 1.0	June </a:t>
            </a:r>
            <a:r>
              <a:rPr lang="en-US" dirty="0" smtClean="0"/>
              <a:t>2016</a:t>
            </a:r>
            <a:br>
              <a:rPr lang="en-US" dirty="0" smtClean="0"/>
            </a:br>
            <a:endParaRPr lang="de-CH" dirty="0" smtClean="0"/>
          </a:p>
          <a:p>
            <a:r>
              <a:rPr lang="de-CH" dirty="0" smtClean="0"/>
              <a:t>Open Source</a:t>
            </a:r>
          </a:p>
          <a:p>
            <a:r>
              <a:rPr lang="de-CH" dirty="0" smtClean="0"/>
              <a:t>Komplett neue </a:t>
            </a:r>
            <a:r>
              <a:rPr lang="de-CH" dirty="0" err="1" smtClean="0"/>
              <a:t>Codebase</a:t>
            </a:r>
            <a:endParaRPr lang="de-CH" dirty="0" smtClean="0"/>
          </a:p>
          <a:p>
            <a:r>
              <a:rPr lang="de-CH" dirty="0" smtClean="0"/>
              <a:t>Unterstützung des .NET Core</a:t>
            </a:r>
          </a:p>
          <a:p>
            <a:r>
              <a:rPr lang="de-CH" dirty="0" smtClean="0"/>
              <a:t>Cross-</a:t>
            </a:r>
            <a:r>
              <a:rPr lang="de-CH" dirty="0" err="1" smtClean="0"/>
              <a:t>Platform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57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22313" y="4581128"/>
            <a:ext cx="7772400" cy="720080"/>
          </a:xfrm>
        </p:spPr>
        <p:txBody>
          <a:bodyPr/>
          <a:lstStyle/>
          <a:p>
            <a:r>
              <a:rPr lang="de-CH" dirty="0" smtClean="0"/>
              <a:t>EF Core und EF</a:t>
            </a:r>
            <a:endParaRPr lang="de-CH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436096" y="2348880"/>
            <a:ext cx="2784908" cy="2626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Einleitung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>
                <a:solidFill>
                  <a:srgbClr val="005479"/>
                </a:solidFill>
              </a:rPr>
              <a:t>EF Core und </a:t>
            </a:r>
            <a:r>
              <a:rPr lang="de-CH" b="1" dirty="0" smtClean="0">
                <a:solidFill>
                  <a:srgbClr val="005479"/>
                </a:solidFill>
              </a:rPr>
              <a:t>EF</a:t>
            </a:r>
            <a:endParaRPr lang="de-CH" b="1" dirty="0">
              <a:solidFill>
                <a:srgbClr val="00547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Einsatz</a:t>
            </a:r>
            <a:endParaRPr lang="de-CH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59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Unterschiede zwischen EF Core und EF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Entity Framework</a:t>
            </a:r>
          </a:p>
          <a:p>
            <a:pPr marL="457200" lvl="1" indent="0">
              <a:buNone/>
            </a:pP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  <a:p>
            <a:pPr marL="0" indent="0">
              <a:buNone/>
            </a:pPr>
            <a:r>
              <a:rPr lang="de-CH" dirty="0"/>
              <a:t>Entity Framework Core</a:t>
            </a:r>
          </a:p>
          <a:p>
            <a:pPr lvl="1"/>
            <a:endParaRPr lang="de-CH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8</a:t>
            </a:fld>
            <a:endParaRPr lang="de-CH"/>
          </a:p>
        </p:txBody>
      </p:sp>
      <p:pic>
        <p:nvPicPr>
          <p:cNvPr id="4098" name="Picture 2" descr="Ähnliches Fo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80" y="2204864"/>
            <a:ext cx="1056184" cy="10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ieren 3"/>
          <p:cNvGrpSpPr/>
          <p:nvPr/>
        </p:nvGrpSpPr>
        <p:grpSpPr>
          <a:xfrm>
            <a:off x="683568" y="4653136"/>
            <a:ext cx="6039352" cy="1140433"/>
            <a:chOff x="665388" y="4189198"/>
            <a:chExt cx="6039352" cy="1140433"/>
          </a:xfrm>
        </p:grpSpPr>
        <p:pic>
          <p:nvPicPr>
            <p:cNvPr id="4100" name="Picture 4" descr="Bildergebnis für mono c#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9766" y="4272027"/>
              <a:ext cx="829481" cy="987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Bildergebnis für xamari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845" y="4223950"/>
              <a:ext cx="2554895" cy="1070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Bildergebnis für .net cor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388" y="4189198"/>
              <a:ext cx="1520578" cy="1140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22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Unterschiede zwischen EF Core und EF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Funktionen </a:t>
            </a:r>
            <a:r>
              <a:rPr lang="de-CH" dirty="0"/>
              <a:t>die EF Core nicht hat:</a:t>
            </a:r>
          </a:p>
          <a:p>
            <a:pPr lvl="1"/>
            <a:r>
              <a:rPr lang="de-CH" dirty="0" err="1"/>
              <a:t>Lazy</a:t>
            </a:r>
            <a:r>
              <a:rPr lang="de-CH" dirty="0"/>
              <a:t> </a:t>
            </a:r>
            <a:r>
              <a:rPr lang="de-CH" dirty="0" err="1"/>
              <a:t>loading</a:t>
            </a:r>
            <a:endParaRPr lang="de-CH" dirty="0"/>
          </a:p>
          <a:p>
            <a:pPr lvl="1"/>
            <a:r>
              <a:rPr lang="de-CH" dirty="0"/>
              <a:t>Group </a:t>
            </a:r>
            <a:r>
              <a:rPr lang="de-CH" dirty="0" err="1" smtClean="0"/>
              <a:t>by</a:t>
            </a:r>
            <a:r>
              <a:rPr lang="de-CH" dirty="0" smtClean="0"/>
              <a:t> Serverseitig</a:t>
            </a:r>
            <a:endParaRPr lang="de-CH" dirty="0"/>
          </a:p>
          <a:p>
            <a:pPr lvl="1"/>
            <a:r>
              <a:rPr lang="de-CH" dirty="0" smtClean="0"/>
              <a:t>Keine visuelle Darstellung oder Wizard für DB First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Funktionen die EF Core neu mitbringt:</a:t>
            </a:r>
          </a:p>
          <a:p>
            <a:pPr lvl="1"/>
            <a:r>
              <a:rPr lang="de-CH" dirty="0" smtClean="0"/>
              <a:t>Bessere Performance</a:t>
            </a:r>
          </a:p>
          <a:p>
            <a:pPr lvl="1"/>
            <a:r>
              <a:rPr lang="de-CH" dirty="0" smtClean="0"/>
              <a:t>Shadow Properties </a:t>
            </a:r>
          </a:p>
          <a:p>
            <a:pPr lvl="1"/>
            <a:r>
              <a:rPr lang="de-CH" dirty="0" smtClean="0"/>
              <a:t>Query Filters</a:t>
            </a:r>
          </a:p>
          <a:p>
            <a:pPr lvl="1"/>
            <a:r>
              <a:rPr lang="de-CH" dirty="0" smtClean="0"/>
              <a:t>In Memory </a:t>
            </a:r>
            <a:r>
              <a:rPr lang="de-CH" dirty="0" err="1" smtClean="0"/>
              <a:t>provider</a:t>
            </a:r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73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s_PPT_Template_white_backgroun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_PPT_Template_white_background.potx" id="{1C869B43-BB9A-4418-A366-012BA8206FB1}" vid="{BB3A00CA-5134-4766-8753-28CD14AA220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bs_PPT_Template_white_background</Template>
  <TotalTime>0</TotalTime>
  <Words>171</Words>
  <Application>Microsoft Office PowerPoint</Application>
  <PresentationFormat>Bildschirmpräsentation (4:3)</PresentationFormat>
  <Paragraphs>89</Paragraphs>
  <Slides>13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R Frutiger Roman</vt:lpstr>
      <vt:lpstr>Wingdings</vt:lpstr>
      <vt:lpstr>bs_PPT_Template_white_background</vt:lpstr>
      <vt:lpstr>Entity Framework Core</vt:lpstr>
      <vt:lpstr>Inhaltsverzeichnis</vt:lpstr>
      <vt:lpstr>PowerPoint-Präsentation</vt:lpstr>
      <vt:lpstr>Entity Framework Core</vt:lpstr>
      <vt:lpstr>Entity Framework Core</vt:lpstr>
      <vt:lpstr>Entity Framework Core</vt:lpstr>
      <vt:lpstr>EF Core und EF</vt:lpstr>
      <vt:lpstr>Unterschiede zwischen EF Core und EF</vt:lpstr>
      <vt:lpstr>Unterschiede zwischen EF Core und EF</vt:lpstr>
      <vt:lpstr>Einsatz</vt:lpstr>
      <vt:lpstr>Einsatz von EF Core</vt:lpstr>
      <vt:lpstr>Links</vt:lpstr>
      <vt:lpstr>eine weitere Präsentation &amp; eine Demo!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Präsentation</dc:title>
  <dc:creator>Sandro Gerber</dc:creator>
  <cp:lastModifiedBy>Luca Berger</cp:lastModifiedBy>
  <cp:revision>123</cp:revision>
  <dcterms:created xsi:type="dcterms:W3CDTF">2017-02-20T12:07:33Z</dcterms:created>
  <dcterms:modified xsi:type="dcterms:W3CDTF">2018-03-07T09:18:01Z</dcterms:modified>
</cp:coreProperties>
</file>