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296" r:id="rId3"/>
    <p:sldId id="314" r:id="rId4"/>
    <p:sldId id="315" r:id="rId5"/>
    <p:sldId id="301" r:id="rId6"/>
    <p:sldId id="307" r:id="rId7"/>
    <p:sldId id="309" r:id="rId8"/>
    <p:sldId id="308" r:id="rId9"/>
    <p:sldId id="310" r:id="rId10"/>
    <p:sldId id="311" r:id="rId11"/>
    <p:sldId id="312" r:id="rId12"/>
    <p:sldId id="313" r:id="rId13"/>
    <p:sldId id="306" r:id="rId14"/>
    <p:sldId id="316" r:id="rId15"/>
    <p:sldId id="299" r:id="rId16"/>
    <p:sldId id="286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5FE1F93-6B32-4AAA-867C-FCEE42375183}">
          <p14:sldIdLst>
            <p14:sldId id="282"/>
            <p14:sldId id="296"/>
            <p14:sldId id="314"/>
            <p14:sldId id="315"/>
            <p14:sldId id="301"/>
            <p14:sldId id="307"/>
            <p14:sldId id="309"/>
            <p14:sldId id="308"/>
            <p14:sldId id="310"/>
            <p14:sldId id="311"/>
            <p14:sldId id="312"/>
            <p14:sldId id="313"/>
            <p14:sldId id="306"/>
            <p14:sldId id="316"/>
            <p14:sldId id="29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79"/>
    <a:srgbClr val="C03233"/>
    <a:srgbClr val="F6A500"/>
    <a:srgbClr val="06606C"/>
    <a:srgbClr val="69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>
      <p:cViewPr varScale="1">
        <p:scale>
          <a:sx n="132" d="100"/>
          <a:sy n="132" d="100"/>
        </p:scale>
        <p:origin x="117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89FA7-EF68-4020-AB07-42C39452E2C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1B05-F305-46CB-87F5-E4F418D318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94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1B05-F305-46CB-87F5-E4F418D31834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200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b="4473"/>
          <a:stretch/>
        </p:blipFill>
        <p:spPr>
          <a:xfrm>
            <a:off x="-5323" y="-75642"/>
            <a:ext cx="9162000" cy="5880906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5323" y="3679168"/>
            <a:ext cx="3959911" cy="756000"/>
          </a:xfrm>
          <a:solidFill>
            <a:srgbClr val="C03233"/>
          </a:solidFill>
        </p:spPr>
        <p:txBody>
          <a:bodyPr wrap="none" lIns="360000" tIns="108000" rIns="270000" bIns="180000" anchor="ctr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Titel 1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058800"/>
            <a:ext cx="1501200" cy="544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0000" y="4320000"/>
            <a:ext cx="5400584" cy="720000"/>
          </a:xfrm>
          <a:solidFill>
            <a:srgbClr val="005479"/>
          </a:solidFill>
        </p:spPr>
        <p:txBody>
          <a:bodyPr lIns="360000" tIns="108000" rIns="270000" bIns="108000">
            <a:no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2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5920304"/>
            <a:ext cx="4324852" cy="792163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Name &amp; </a:t>
            </a:r>
            <a:r>
              <a:rPr lang="de-DE" dirty="0" err="1" smtClean="0"/>
              <a:t>Function</a:t>
            </a:r>
            <a:endParaRPr lang="de-DE" dirty="0" smtClean="0"/>
          </a:p>
        </p:txBody>
      </p:sp>
      <p:sp>
        <p:nvSpPr>
          <p:cNvPr id="16" name="Rechteck 15"/>
          <p:cNvSpPr/>
          <p:nvPr userDrawn="1"/>
        </p:nvSpPr>
        <p:spPr>
          <a:xfrm>
            <a:off x="0" y="5769264"/>
            <a:ext cx="9144000" cy="36000"/>
          </a:xfrm>
          <a:prstGeom prst="rect">
            <a:avLst/>
          </a:prstGeom>
          <a:solidFill>
            <a:srgbClr val="C03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2400" dirty="0">
              <a:solidFill>
                <a:srgbClr val="FF0000"/>
              </a:solidFill>
              <a:latin typeface="R Frutiger Roman"/>
              <a:cs typeface="R Frutiger Roman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76825" y="6312807"/>
            <a:ext cx="1655763" cy="41116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</a:t>
            </a:r>
            <a:r>
              <a:rPr lang="de-DE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936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2"/>
          <a:stretch/>
        </p:blipFill>
        <p:spPr>
          <a:xfrm>
            <a:off x="0" y="-120742"/>
            <a:ext cx="9143999" cy="5926006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5323" y="3679168"/>
            <a:ext cx="3959911" cy="756000"/>
          </a:xfrm>
          <a:solidFill>
            <a:srgbClr val="C03233"/>
          </a:solidFill>
        </p:spPr>
        <p:txBody>
          <a:bodyPr wrap="none" lIns="360000" tIns="108000" rIns="270000" bIns="180000" anchor="ctr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Titel 1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058800"/>
            <a:ext cx="1501200" cy="544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0000" y="4320000"/>
            <a:ext cx="5400584" cy="648997"/>
          </a:xfrm>
          <a:solidFill>
            <a:srgbClr val="005479"/>
          </a:solidFill>
        </p:spPr>
        <p:txBody>
          <a:bodyPr lIns="360000" tIns="108000" rIns="270000" bIns="108000">
            <a:sp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2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5920304"/>
            <a:ext cx="4324852" cy="792163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Name &amp; </a:t>
            </a:r>
            <a:r>
              <a:rPr lang="de-DE" dirty="0" err="1" smtClean="0"/>
              <a:t>Function</a:t>
            </a:r>
            <a:endParaRPr lang="de-DE" dirty="0" smtClean="0"/>
          </a:p>
        </p:txBody>
      </p:sp>
      <p:sp>
        <p:nvSpPr>
          <p:cNvPr id="16" name="Rechteck 15"/>
          <p:cNvSpPr/>
          <p:nvPr userDrawn="1"/>
        </p:nvSpPr>
        <p:spPr>
          <a:xfrm>
            <a:off x="0" y="5769264"/>
            <a:ext cx="9144000" cy="36000"/>
          </a:xfrm>
          <a:prstGeom prst="rect">
            <a:avLst/>
          </a:prstGeom>
          <a:solidFill>
            <a:srgbClr val="C03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2400" dirty="0">
              <a:solidFill>
                <a:srgbClr val="FF0000"/>
              </a:solidFill>
              <a:latin typeface="R Frutiger Roman"/>
              <a:cs typeface="R Frutiger Roman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76825" y="6312807"/>
            <a:ext cx="1655763" cy="41116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</a:t>
            </a:r>
            <a:r>
              <a:rPr lang="de-DE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069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355" b="2715"/>
          <a:stretch/>
        </p:blipFill>
        <p:spPr>
          <a:xfrm>
            <a:off x="-1" y="-319628"/>
            <a:ext cx="9144001" cy="612489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5323" y="3679168"/>
            <a:ext cx="3959911" cy="756000"/>
          </a:xfrm>
          <a:solidFill>
            <a:srgbClr val="C03233"/>
          </a:solidFill>
        </p:spPr>
        <p:txBody>
          <a:bodyPr wrap="none" lIns="360000" tIns="108000" rIns="270000" bIns="180000" anchor="ctr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Titel 1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058800"/>
            <a:ext cx="1501200" cy="544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0000" y="4320000"/>
            <a:ext cx="5400584" cy="648997"/>
          </a:xfrm>
          <a:solidFill>
            <a:srgbClr val="005479"/>
          </a:solidFill>
        </p:spPr>
        <p:txBody>
          <a:bodyPr lIns="360000" tIns="108000" rIns="270000" bIns="108000">
            <a:sp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2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5920304"/>
            <a:ext cx="4324852" cy="792163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Name &amp; </a:t>
            </a:r>
            <a:r>
              <a:rPr lang="de-DE" dirty="0" err="1" smtClean="0"/>
              <a:t>Function</a:t>
            </a:r>
            <a:endParaRPr lang="de-DE" dirty="0" smtClean="0"/>
          </a:p>
        </p:txBody>
      </p:sp>
      <p:sp>
        <p:nvSpPr>
          <p:cNvPr id="16" name="Rechteck 15"/>
          <p:cNvSpPr/>
          <p:nvPr userDrawn="1"/>
        </p:nvSpPr>
        <p:spPr>
          <a:xfrm>
            <a:off x="0" y="5769264"/>
            <a:ext cx="9144000" cy="36000"/>
          </a:xfrm>
          <a:prstGeom prst="rect">
            <a:avLst/>
          </a:prstGeom>
          <a:solidFill>
            <a:srgbClr val="C03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2400" dirty="0">
              <a:solidFill>
                <a:srgbClr val="FF0000"/>
              </a:solidFill>
              <a:latin typeface="R Frutiger Roman"/>
              <a:cs typeface="R Frutiger Roman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76825" y="6312807"/>
            <a:ext cx="1655763" cy="41116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</a:t>
            </a:r>
            <a:r>
              <a:rPr lang="de-DE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5019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5323" y="3679168"/>
            <a:ext cx="3959911" cy="756000"/>
          </a:xfrm>
          <a:solidFill>
            <a:srgbClr val="C03233"/>
          </a:solidFill>
        </p:spPr>
        <p:txBody>
          <a:bodyPr wrap="none" lIns="360000" tIns="108000" rIns="270000" bIns="180000" anchor="ctr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Titel 1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058800"/>
            <a:ext cx="1501200" cy="544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55576" y="4365104"/>
            <a:ext cx="5400584" cy="648997"/>
          </a:xfrm>
          <a:solidFill>
            <a:srgbClr val="005479"/>
          </a:solidFill>
        </p:spPr>
        <p:txBody>
          <a:bodyPr lIns="360000" tIns="108000" rIns="270000" bIns="108000">
            <a:sp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2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5920304"/>
            <a:ext cx="4324852" cy="792163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Name &amp; </a:t>
            </a:r>
            <a:r>
              <a:rPr lang="de-DE" dirty="0" err="1" smtClean="0"/>
              <a:t>Function</a:t>
            </a:r>
            <a:endParaRPr 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76825" y="6312807"/>
            <a:ext cx="1655763" cy="41116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</a:t>
            </a:r>
            <a:r>
              <a:rPr lang="de-DE" dirty="0" smtClean="0"/>
              <a:t>.</a:t>
            </a:r>
            <a:endParaRPr lang="de-CH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0" y="0"/>
            <a:ext cx="9144512" cy="5805264"/>
            <a:chOff x="0" y="0"/>
            <a:chExt cx="9144512" cy="5805264"/>
          </a:xfrm>
        </p:grpSpPr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" y="0"/>
              <a:ext cx="9144000" cy="5769264"/>
            </a:xfrm>
            <a:prstGeom prst="rect">
              <a:avLst/>
            </a:prstGeom>
          </p:spPr>
        </p:pic>
        <p:sp>
          <p:nvSpPr>
            <p:cNvPr id="16" name="Rechteck 15"/>
            <p:cNvSpPr/>
            <p:nvPr userDrawn="1"/>
          </p:nvSpPr>
          <p:spPr>
            <a:xfrm>
              <a:off x="0" y="5769264"/>
              <a:ext cx="9144000" cy="36000"/>
            </a:xfrm>
            <a:prstGeom prst="rect">
              <a:avLst/>
            </a:prstGeom>
            <a:solidFill>
              <a:srgbClr val="C03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sz="2400" dirty="0">
                <a:solidFill>
                  <a:srgbClr val="FF0000"/>
                </a:solidFill>
                <a:latin typeface="R Frutiger Roman"/>
                <a:cs typeface="R Frutiger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64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60648"/>
            <a:ext cx="8229600" cy="787829"/>
          </a:xfrm>
        </p:spPr>
        <p:txBody>
          <a:bodyPr anchor="t" anchorCtr="0"/>
          <a:lstStyle/>
          <a:p>
            <a:r>
              <a:rPr lang="de-DE" dirty="0" smtClean="0"/>
              <a:t>Titel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29FC-2A1F-4A0D-8A23-43AC405DC40C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‹Nr.›</a:t>
            </a:fld>
            <a:endParaRPr lang="de-CH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9" y="1052736"/>
            <a:ext cx="9143991" cy="0"/>
            <a:chOff x="9" y="1052736"/>
            <a:chExt cx="9143991" cy="0"/>
          </a:xfrm>
        </p:grpSpPr>
        <p:cxnSp>
          <p:nvCxnSpPr>
            <p:cNvPr id="15" name="Gerade Verbindung 14"/>
            <p:cNvCxnSpPr/>
            <p:nvPr userDrawn="1"/>
          </p:nvCxnSpPr>
          <p:spPr>
            <a:xfrm>
              <a:off x="9" y="1052736"/>
              <a:ext cx="8172391" cy="0"/>
            </a:xfrm>
            <a:prstGeom prst="line">
              <a:avLst/>
            </a:prstGeom>
            <a:ln w="19050">
              <a:solidFill>
                <a:srgbClr val="C032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7777950" y="1052736"/>
              <a:ext cx="1366050" cy="0"/>
            </a:xfrm>
            <a:prstGeom prst="line">
              <a:avLst/>
            </a:prstGeom>
            <a:ln w="19050">
              <a:solidFill>
                <a:srgbClr val="005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10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60648"/>
            <a:ext cx="8229600" cy="787829"/>
          </a:xfrm>
        </p:spPr>
        <p:txBody>
          <a:bodyPr anchor="t" anchorCtr="0"/>
          <a:lstStyle/>
          <a:p>
            <a:r>
              <a:rPr lang="de-DE" dirty="0" smtClean="0"/>
              <a:t>Titel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556792"/>
            <a:ext cx="3898776" cy="4525963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29FC-2A1F-4A0D-8A23-43AC405DC40C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‹Nr.›</a:t>
            </a:fld>
            <a:endParaRPr lang="de-CH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9" y="1052736"/>
            <a:ext cx="9143991" cy="0"/>
            <a:chOff x="9" y="1052736"/>
            <a:chExt cx="9143991" cy="0"/>
          </a:xfrm>
        </p:grpSpPr>
        <p:cxnSp>
          <p:nvCxnSpPr>
            <p:cNvPr id="15" name="Gerade Verbindung 14"/>
            <p:cNvCxnSpPr/>
            <p:nvPr userDrawn="1"/>
          </p:nvCxnSpPr>
          <p:spPr>
            <a:xfrm>
              <a:off x="9" y="1052736"/>
              <a:ext cx="8172391" cy="0"/>
            </a:xfrm>
            <a:prstGeom prst="line">
              <a:avLst/>
            </a:prstGeom>
            <a:ln w="19050">
              <a:solidFill>
                <a:srgbClr val="C032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7777950" y="1052736"/>
              <a:ext cx="1366050" cy="0"/>
            </a:xfrm>
            <a:prstGeom prst="line">
              <a:avLst/>
            </a:prstGeom>
            <a:ln w="19050">
              <a:solidFill>
                <a:srgbClr val="005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77680" y="1556792"/>
            <a:ext cx="3898776" cy="4525963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6682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939133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de-DE" dirty="0" smtClean="0"/>
              <a:t>Kapiteltitel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313161"/>
            <a:ext cx="3849687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Zwischentitel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29FC-2A1F-4A0D-8A23-43AC405DC40C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 userDrawn="1"/>
        </p:nvSpPr>
        <p:spPr>
          <a:xfrm>
            <a:off x="0" y="908720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4858965" y="620713"/>
            <a:ext cx="3673475" cy="31686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CH" dirty="0" smtClean="0"/>
              <a:t>(Abbildung, falls gewünscht)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9" y="5373216"/>
            <a:ext cx="9143991" cy="0"/>
            <a:chOff x="9" y="5373216"/>
            <a:chExt cx="9143991" cy="0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9" y="5373216"/>
              <a:ext cx="8172391" cy="0"/>
            </a:xfrm>
            <a:prstGeom prst="line">
              <a:avLst/>
            </a:prstGeom>
            <a:ln w="19050">
              <a:solidFill>
                <a:srgbClr val="C032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777950" y="5373216"/>
              <a:ext cx="1366050" cy="0"/>
            </a:xfrm>
            <a:prstGeom prst="line">
              <a:avLst/>
            </a:prstGeom>
            <a:ln w="19050">
              <a:solidFill>
                <a:srgbClr val="005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996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29FC-2A1F-4A0D-8A23-43AC405DC40C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62D3-7BF2-4338-98FA-27F996EC89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961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dirty="0" smtClean="0"/>
              <a:t>Titel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29FC-2A1F-4A0D-8A23-43AC405DC40C}" type="datetimeFigureOut">
              <a:rPr lang="de-CH" smtClean="0"/>
              <a:t>07.03.2018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11760" y="6356350"/>
            <a:ext cx="3608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47664" y="6360907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62D3-7BF2-4338-98FA-27F996EC8935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56" y="6226149"/>
            <a:ext cx="900000" cy="326163"/>
          </a:xfrm>
          <a:prstGeom prst="rect">
            <a:avLst/>
          </a:prstGeom>
        </p:spPr>
      </p:pic>
      <p:cxnSp>
        <p:nvCxnSpPr>
          <p:cNvPr id="8" name="Gerade Verbindung 7"/>
          <p:cNvCxnSpPr/>
          <p:nvPr/>
        </p:nvCxnSpPr>
        <p:spPr>
          <a:xfrm>
            <a:off x="9" y="1052736"/>
            <a:ext cx="8172391" cy="0"/>
          </a:xfrm>
          <a:prstGeom prst="line">
            <a:avLst/>
          </a:prstGeom>
          <a:ln w="19050">
            <a:solidFill>
              <a:srgbClr val="C032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777950" y="1052736"/>
            <a:ext cx="1366050" cy="0"/>
          </a:xfrm>
          <a:prstGeom prst="line">
            <a:avLst/>
          </a:prstGeom>
          <a:ln w="19050">
            <a:solidFill>
              <a:srgbClr val="005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8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4" r:id="rId4"/>
    <p:sldLayoutId id="2147483650" r:id="rId5"/>
    <p:sldLayoutId id="2147483663" r:id="rId6"/>
    <p:sldLayoutId id="2147483651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icrosoft.com/en-us/ef/core/miscellaneous/testing/in-memory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ityframeworktutorial.net/efcore/entity-framework-core.aspx" TargetMode="External"/><Relationship Id="rId2" Type="http://schemas.openxmlformats.org/officeDocument/2006/relationships/hyperlink" Target="https://docs.microsoft.com/en-us/ef/core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learnentityframeworkcore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Bucher + Suter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Dev</a:t>
            </a:r>
            <a:r>
              <a:rPr lang="de-CH" dirty="0" smtClean="0"/>
              <a:t>-Talk </a:t>
            </a:r>
            <a:r>
              <a:rPr lang="de-CH" dirty="0" smtClean="0"/>
              <a:t>March 2018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50825" y="6266213"/>
            <a:ext cx="4324852" cy="403147"/>
          </a:xfrm>
        </p:spPr>
        <p:txBody>
          <a:bodyPr/>
          <a:lstStyle/>
          <a:p>
            <a:r>
              <a:rPr lang="de-CH" dirty="0" smtClean="0"/>
              <a:t>Luca Berger</a:t>
            </a:r>
            <a:br>
              <a:rPr lang="de-CH" dirty="0" smtClean="0"/>
            </a:br>
            <a:r>
              <a:rPr lang="de-CH" dirty="0" smtClean="0"/>
              <a:t>Sandro Gerber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10.05.2018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18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Adding</a:t>
            </a:r>
            <a:r>
              <a:rPr lang="de-CH" dirty="0" smtClean="0"/>
              <a:t> </a:t>
            </a:r>
            <a:r>
              <a:rPr lang="de-CH" dirty="0" err="1" smtClean="0"/>
              <a:t>children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well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3888432" cy="27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5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Transactions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Transactions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handled</a:t>
            </a:r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6256362" cy="43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4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EF Core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EF Core </a:t>
            </a:r>
            <a:r>
              <a:rPr lang="de-CH" dirty="0" err="1" smtClean="0"/>
              <a:t>introduced</a:t>
            </a:r>
            <a:r>
              <a:rPr lang="de-CH" dirty="0" smtClean="0"/>
              <a:t> an «</a:t>
            </a:r>
            <a:r>
              <a:rPr lang="de-CH" dirty="0" err="1" smtClean="0"/>
              <a:t>InMemory</a:t>
            </a:r>
            <a:r>
              <a:rPr lang="de-CH" dirty="0" smtClean="0"/>
              <a:t>» </a:t>
            </a:r>
            <a:r>
              <a:rPr lang="de-CH" dirty="0" err="1" smtClean="0"/>
              <a:t>provider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sz="1600" dirty="0" smtClean="0">
                <a:sym typeface="Wingdings" panose="05000000000000000000" pitchFamily="2" charset="2"/>
              </a:rPr>
              <a:t> </a:t>
            </a:r>
            <a:r>
              <a:rPr lang="de-CH" sz="1600" dirty="0" smtClean="0"/>
              <a:t>Details: </a:t>
            </a:r>
            <a:r>
              <a:rPr lang="de-CH" sz="1600" dirty="0" smtClean="0">
                <a:hlinkClick r:id="rId2"/>
              </a:rPr>
              <a:t>https</a:t>
            </a:r>
            <a:r>
              <a:rPr lang="de-CH" sz="1600" dirty="0">
                <a:hlinkClick r:id="rId2"/>
              </a:rPr>
              <a:t>://</a:t>
            </a:r>
            <a:r>
              <a:rPr lang="de-CH" sz="1600" dirty="0" smtClean="0">
                <a:hlinkClick r:id="rId2"/>
              </a:rPr>
              <a:t>docs.microsoft.com/en-us/ef/core/miscellaneous/testing/in-memory</a:t>
            </a:r>
            <a:endParaRPr lang="de-CH" sz="1600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64904"/>
            <a:ext cx="5369024" cy="31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2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Interresting</a:t>
            </a:r>
            <a:r>
              <a:rPr lang="de-CH" dirty="0" smtClean="0"/>
              <a:t> 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Official MSDN </a:t>
            </a:r>
            <a:r>
              <a:rPr lang="de-CH" dirty="0" err="1" smtClean="0"/>
              <a:t>docs</a:t>
            </a:r>
            <a:r>
              <a:rPr lang="de-CH" dirty="0" smtClean="0"/>
              <a:t>?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2"/>
              </a:rPr>
              <a:t>https://docs.microsoft.com/en-us/ef/core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EF Tutorial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www.entityframeworktutorial.net/efcore/entity-framework-core.aspx</a:t>
            </a:r>
            <a:endParaRPr lang="de-CH" dirty="0" smtClean="0"/>
          </a:p>
          <a:p>
            <a:endParaRPr lang="de-CH" dirty="0" smtClean="0"/>
          </a:p>
          <a:p>
            <a:r>
              <a:rPr lang="en-US" dirty="0" smtClean="0"/>
              <a:t>Learn EF Core</a:t>
            </a:r>
            <a:r>
              <a:rPr lang="de-CH" dirty="0" smtClean="0"/>
              <a:t>?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>
                <a:hlinkClick r:id="rId4"/>
              </a:rPr>
              <a:t>https://www.learnentityframeworkcore.com</a:t>
            </a:r>
            <a:r>
              <a:rPr lang="de-CH" dirty="0" smtClean="0">
                <a:hlinkClick r:id="rId4"/>
              </a:rPr>
              <a:t>/</a:t>
            </a:r>
            <a:r>
              <a:rPr lang="de-CH" dirty="0" smtClean="0"/>
              <a:t> 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346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Migrations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«Add-Migration </a:t>
            </a:r>
            <a:r>
              <a:rPr lang="de-CH" dirty="0" err="1"/>
              <a:t>InitialCreate</a:t>
            </a:r>
            <a:r>
              <a:rPr lang="de-CH" dirty="0" smtClean="0"/>
              <a:t>»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5486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8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EF Core Demo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3484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-5323" y="3679168"/>
            <a:ext cx="5225395" cy="756000"/>
          </a:xfrm>
        </p:spPr>
        <p:txBody>
          <a:bodyPr/>
          <a:lstStyle/>
          <a:p>
            <a:r>
              <a:rPr lang="de-CH" dirty="0" err="1" smtClean="0"/>
              <a:t>Thank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Comments? </a:t>
            </a:r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74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Entity Framework Core 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3293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1786731"/>
            <a:ext cx="67818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3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DbContext</a:t>
            </a:r>
            <a:r>
              <a:rPr lang="de-CH" dirty="0" smtClean="0"/>
              <a:t> «</a:t>
            </a:r>
            <a:r>
              <a:rPr lang="de-CH" dirty="0" err="1" smtClean="0"/>
              <a:t>short</a:t>
            </a:r>
            <a:r>
              <a:rPr lang="de-CH" dirty="0" smtClean="0"/>
              <a:t> Intro»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7584033" cy="35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Query Data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Single Entities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Filtering</a:t>
            </a:r>
            <a:endParaRPr lang="en-US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37112"/>
            <a:ext cx="3514725" cy="10953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8880"/>
            <a:ext cx="36385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3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Query Data «Navigation Properties»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>
                <a:sym typeface="Wingdings" panose="05000000000000000000" pitchFamily="2" charset="2"/>
              </a:rPr>
              <a:t>Eager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loading</a:t>
            </a:r>
            <a:r>
              <a:rPr lang="de-CH" dirty="0" smtClean="0">
                <a:sym typeface="Wingdings" panose="05000000000000000000" pitchFamily="2" charset="2"/>
              </a:rPr>
              <a:t> (</a:t>
            </a:r>
            <a:r>
              <a:rPr lang="de-CH" dirty="0" err="1" smtClean="0">
                <a:sym typeface="Wingdings" panose="05000000000000000000" pitchFamily="2" charset="2"/>
              </a:rPr>
              <a:t>part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query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 smtClean="0">
              <a:sym typeface="Wingdings" panose="05000000000000000000" pitchFamily="2" charset="2"/>
            </a:endParaRPr>
          </a:p>
          <a:p>
            <a:endParaRPr lang="de-CH" dirty="0" smtClean="0">
              <a:sym typeface="Wingdings" panose="05000000000000000000" pitchFamily="2" charset="2"/>
            </a:endParaRPr>
          </a:p>
          <a:p>
            <a:endParaRPr lang="de-CH" dirty="0" smtClean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Explizit </a:t>
            </a:r>
            <a:r>
              <a:rPr lang="de-CH" dirty="0" err="1" smtClean="0">
                <a:sym typeface="Wingdings" panose="05000000000000000000" pitchFamily="2" charset="2"/>
              </a:rPr>
              <a:t>loading</a:t>
            </a:r>
            <a:r>
              <a:rPr lang="de-CH" dirty="0" smtClean="0">
                <a:sym typeface="Wingdings" panose="05000000000000000000" pitchFamily="2" charset="2"/>
              </a:rPr>
              <a:t> (</a:t>
            </a:r>
            <a:r>
              <a:rPr lang="de-CH" dirty="0" err="1" smtClean="0">
                <a:sym typeface="Wingdings" panose="05000000000000000000" pitchFamily="2" charset="2"/>
              </a:rPr>
              <a:t>loaded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later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dirty="0" smtClean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«</a:t>
            </a:r>
            <a:r>
              <a:rPr lang="de-CH" dirty="0" err="1" smtClean="0"/>
              <a:t>Lazy</a:t>
            </a:r>
            <a:r>
              <a:rPr lang="de-CH" dirty="0" smtClean="0"/>
              <a:t> </a:t>
            </a:r>
            <a:r>
              <a:rPr lang="de-CH" dirty="0" err="1" smtClean="0"/>
              <a:t>Loading</a:t>
            </a:r>
            <a:r>
              <a:rPr lang="de-CH" dirty="0" smtClean="0"/>
              <a:t>»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introduced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EF </a:t>
            </a:r>
            <a:r>
              <a:rPr lang="de-CH" dirty="0"/>
              <a:t>Core 2.1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9"/>
            <a:ext cx="3038534" cy="126127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15" y="4005064"/>
            <a:ext cx="300993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7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Global Query Filters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Ignore</a:t>
            </a:r>
            <a:r>
              <a:rPr lang="de-CH" dirty="0" smtClean="0"/>
              <a:t> «</a:t>
            </a:r>
            <a:r>
              <a:rPr lang="de-CH" dirty="0" err="1" smtClean="0"/>
              <a:t>IsDelete</a:t>
            </a:r>
            <a:r>
              <a:rPr lang="de-CH" dirty="0" smtClean="0"/>
              <a:t>»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Ignore</a:t>
            </a:r>
            <a:r>
              <a:rPr lang="de-CH" dirty="0" smtClean="0"/>
              <a:t> Query Filters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5238750" cy="10001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97152"/>
            <a:ext cx="2314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7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Change </a:t>
            </a:r>
            <a:r>
              <a:rPr lang="de-CH" dirty="0" err="1" smtClean="0"/>
              <a:t>Tracker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EF Core </a:t>
            </a:r>
            <a:r>
              <a:rPr lang="de-CH" dirty="0" err="1" smtClean="0"/>
              <a:t>keeps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entities</a:t>
            </a:r>
            <a:r>
              <a:rPr lang="de-CH" dirty="0" smtClean="0"/>
              <a:t>.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Performance </a:t>
            </a:r>
            <a:r>
              <a:rPr lang="de-CH" dirty="0" err="1" smtClean="0"/>
              <a:t>boost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«</a:t>
            </a:r>
            <a:r>
              <a:rPr lang="de-CH" dirty="0" err="1" smtClean="0"/>
              <a:t>readonly</a:t>
            </a:r>
            <a:r>
              <a:rPr lang="de-CH" dirty="0" smtClean="0"/>
              <a:t> </a:t>
            </a:r>
            <a:r>
              <a:rPr lang="de-CH" dirty="0" err="1" smtClean="0"/>
              <a:t>mode</a:t>
            </a:r>
            <a:r>
              <a:rPr lang="de-CH" dirty="0" smtClean="0"/>
              <a:t>»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4943475" cy="11620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83" y="4869160"/>
            <a:ext cx="34766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5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Insert, Update </a:t>
            </a:r>
            <a:r>
              <a:rPr lang="de-CH" dirty="0" err="1" smtClean="0"/>
              <a:t>and</a:t>
            </a:r>
            <a:r>
              <a:rPr lang="de-CH" dirty="0" smtClean="0"/>
              <a:t> Delete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484784"/>
            <a:ext cx="4686300" cy="437197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724128" y="2932107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just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operation</a:t>
            </a:r>
            <a:r>
              <a:rPr lang="de-CH" dirty="0" smtClean="0"/>
              <a:t>…</a:t>
            </a:r>
          </a:p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SaveChanges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transactional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</a:t>
            </a:r>
            <a:r>
              <a:rPr lang="de-CH" dirty="0" err="1" smtClean="0"/>
              <a:t>ost</a:t>
            </a:r>
            <a:r>
              <a:rPr lang="de-CH" dirty="0" smtClean="0"/>
              <a:t> </a:t>
            </a:r>
            <a:r>
              <a:rPr lang="de-CH" dirty="0" err="1" smtClean="0"/>
              <a:t>providers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4771452"/>
      </p:ext>
    </p:extLst>
  </p:cSld>
  <p:clrMapOvr>
    <a:masterClrMapping/>
  </p:clrMapOvr>
</p:sld>
</file>

<file path=ppt/theme/theme1.xml><?xml version="1.0" encoding="utf-8"?>
<a:theme xmlns:a="http://schemas.openxmlformats.org/drawingml/2006/main" name="bs_PPT_Template_white_backgroun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TalkIdeen.potx" id="{160F3228-5DE5-4081-99CB-D30613B00660}" vid="{C80B98D7-BE2E-4738-8EF7-BCDC937155E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TechTalk</Template>
  <TotalTime>0</TotalTime>
  <Words>141</Words>
  <Application>Microsoft Office PowerPoint</Application>
  <PresentationFormat>Bildschirmpräsentation (4:3)</PresentationFormat>
  <Paragraphs>62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R Frutiger Roman</vt:lpstr>
      <vt:lpstr>Wingdings</vt:lpstr>
      <vt:lpstr>bs_PPT_Template_white_background</vt:lpstr>
      <vt:lpstr>Dev-Talk March 2018</vt:lpstr>
      <vt:lpstr>Entity Framework Core </vt:lpstr>
      <vt:lpstr>Overview</vt:lpstr>
      <vt:lpstr>DbContext «short Intro»</vt:lpstr>
      <vt:lpstr>Query Data</vt:lpstr>
      <vt:lpstr>Query Data «Navigation Properties»</vt:lpstr>
      <vt:lpstr>Global Query Filters</vt:lpstr>
      <vt:lpstr>Change Tracker</vt:lpstr>
      <vt:lpstr>Insert, Update and Delete</vt:lpstr>
      <vt:lpstr>Related data</vt:lpstr>
      <vt:lpstr>Transactions</vt:lpstr>
      <vt:lpstr>Testing with EF Core</vt:lpstr>
      <vt:lpstr>Interresting links</vt:lpstr>
      <vt:lpstr>Migrations</vt:lpstr>
      <vt:lpstr>EF Core Demo</vt:lpstr>
      <vt:lpstr>Comments?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Tech-Talk April 2016</dc:title>
  <dc:creator>Ivan Gemmet</dc:creator>
  <cp:lastModifiedBy>Luca Berger</cp:lastModifiedBy>
  <cp:revision>88</cp:revision>
  <dcterms:created xsi:type="dcterms:W3CDTF">2016-04-27T08:02:36Z</dcterms:created>
  <dcterms:modified xsi:type="dcterms:W3CDTF">2018-03-07T09:06:00Z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Date">
    <vt:filetime>2017-02-28T23:00:00Z</vt:filetime>
  </property>
</Properties>
</file>