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64" r:id="rId8"/>
    <p:sldId id="261" r:id="rId9"/>
    <p:sldId id="266" r:id="rId10"/>
    <p:sldId id="262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ZA" sz="2400">
                <a:solidFill>
                  <a:schemeClr val="tx1"/>
                </a:solidFill>
              </a:rPr>
              <a:t>Default Rates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460612821469867E-2"/>
          <c:y val="0.16251097016899951"/>
          <c:w val="0.91401040334271344"/>
          <c:h val="0.72752929526324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Default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18-4DAA-8441-40A661D061A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18-4DAA-8441-40A661D061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Overall Default</c:v>
                </c:pt>
                <c:pt idx="1">
                  <c:v>Highest Default</c:v>
                </c:pt>
                <c:pt idx="2">
                  <c:v>Lowest Default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6.3</c:v>
                </c:pt>
                <c:pt idx="1">
                  <c:v>10.5</c:v>
                </c:pt>
                <c:pt idx="2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18-4DAA-8441-40A661D061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927232"/>
        <c:axId val="435201128"/>
      </c:barChart>
      <c:catAx>
        <c:axId val="34192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201128"/>
        <c:crosses val="autoZero"/>
        <c:auto val="1"/>
        <c:lblAlgn val="ctr"/>
        <c:lblOffset val="100"/>
        <c:noMultiLvlLbl val="0"/>
      </c:catAx>
      <c:valAx>
        <c:axId val="435201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2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5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128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4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02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79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37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232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0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36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274D41-778B-4A45-B814-EC50AC8B5235}" type="datetimeFigureOut">
              <a:rPr lang="en-ZA" smtClean="0"/>
              <a:t>2020/03/22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2B9A05-DB1C-48AA-8405-FF3CE9A69A45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8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B07F-2617-4CAF-AEC7-40F7DD426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4000" dirty="0"/>
              <a:t>Insurance Premium Default Propensity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528E7-B239-4FBF-8C8D-21F864413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ZA" sz="3200" dirty="0"/>
              <a:t>Capstone Project</a:t>
            </a:r>
          </a:p>
          <a:p>
            <a:r>
              <a:rPr lang="en-ZA" dirty="0"/>
              <a:t>Kudakwashe </a:t>
            </a:r>
            <a:r>
              <a:rPr lang="en-ZA" dirty="0" err="1"/>
              <a:t>Nyikadzino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8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0734-5533-4B31-B86A-E3CF382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72606" cy="1737360"/>
          </a:xfrm>
        </p:spPr>
        <p:txBody>
          <a:bodyPr/>
          <a:lstStyle/>
          <a:p>
            <a:r>
              <a:rPr lang="en-ZA" dirty="0"/>
              <a:t>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11446-781D-401A-9DCB-685F1CFB2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2257506"/>
            <a:ext cx="10172607" cy="376229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Percentage of premium paid as cash the most important variable</a:t>
            </a:r>
          </a:p>
          <a:p>
            <a:endParaRPr lang="en-Z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Not all variable are important – e.g. residential area type</a:t>
            </a:r>
          </a:p>
          <a:p>
            <a:endParaRPr lang="en-Z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Accuracy alone is not the only basis to select the model</a:t>
            </a:r>
          </a:p>
          <a:p>
            <a:endParaRPr lang="en-Z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Positive relationship between default and the number of late payments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775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0734-5533-4B31-B86A-E3CF382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72606" cy="1737360"/>
          </a:xfrm>
        </p:spPr>
        <p:txBody>
          <a:bodyPr/>
          <a:lstStyle/>
          <a:p>
            <a:r>
              <a:rPr lang="en-ZA" dirty="0"/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11446-781D-401A-9DCB-685F1CFB2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865620"/>
            <a:ext cx="10172607" cy="376229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Promote use of non-cash payment methods for premiums</a:t>
            </a:r>
          </a:p>
          <a:p>
            <a:endParaRPr lang="en-Z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Use percentage of premiums as a qualifier for providing insurance</a:t>
            </a:r>
          </a:p>
          <a:p>
            <a:endParaRPr lang="en-Z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Develop a communication system that notifies customers when premiums are due</a:t>
            </a:r>
          </a:p>
          <a:p>
            <a:endParaRPr lang="en-Z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Focus marketing efforts on sourcing channels with lower default rates</a:t>
            </a:r>
          </a:p>
          <a:p>
            <a:endParaRPr lang="en-Z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Remove unnecessary information in the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21648011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0734-5533-4B31-B86A-E3CF382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72606" cy="1737360"/>
          </a:xfrm>
        </p:spPr>
        <p:txBody>
          <a:bodyPr/>
          <a:lstStyle/>
          <a:p>
            <a:r>
              <a:rPr lang="en-ZA" dirty="0"/>
              <a:t>Final Word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11446-781D-401A-9DCB-685F1CFB2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2257506"/>
            <a:ext cx="10172607" cy="376229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There will be missed opportunities based on the model in use</a:t>
            </a:r>
          </a:p>
          <a:p>
            <a:endParaRPr lang="en-Z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Consider other variables like employment type e.g. part-time or full-time</a:t>
            </a:r>
          </a:p>
          <a:p>
            <a:endParaRPr lang="en-Z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2400" dirty="0"/>
              <a:t>Ensure accurate data is captured and continuous model improvement</a:t>
            </a:r>
          </a:p>
        </p:txBody>
      </p:sp>
    </p:spTree>
    <p:extLst>
      <p:ext uri="{BB962C8B-B14F-4D97-AF65-F5344CB8AC3E}">
        <p14:creationId xmlns:p14="http://schemas.microsoft.com/office/powerpoint/2010/main" val="211442747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7B38-CCE8-44B6-B477-64FD9C92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8F20-11DA-4ACF-90BA-94DD5583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8759"/>
            <a:ext cx="9720073" cy="434060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sz="2800" dirty="0"/>
              <a:t>Executive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800" dirty="0"/>
              <a:t>Typical Customer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800" dirty="0"/>
              <a:t>Defaulting Customers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800" dirty="0"/>
              <a:t>Default, Income and Cash Premiums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800" dirty="0"/>
              <a:t>Analytical Approach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800" dirty="0"/>
              <a:t>Model Evaluation and 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800" dirty="0"/>
              <a:t>Final Model Selection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800" dirty="0"/>
              <a:t>Insights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800" dirty="0"/>
              <a:t>Recommendations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800" dirty="0"/>
              <a:t>Final Word</a:t>
            </a:r>
          </a:p>
        </p:txBody>
      </p:sp>
    </p:spTree>
    <p:extLst>
      <p:ext uri="{BB962C8B-B14F-4D97-AF65-F5344CB8AC3E}">
        <p14:creationId xmlns:p14="http://schemas.microsoft.com/office/powerpoint/2010/main" val="14682572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0734-5533-4B31-B86A-E3CF382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72606" cy="1737360"/>
          </a:xfrm>
        </p:spPr>
        <p:txBody>
          <a:bodyPr/>
          <a:lstStyle/>
          <a:p>
            <a:r>
              <a:rPr lang="en-ZA" dirty="0"/>
              <a:t>Executive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11446-781D-401A-9DCB-685F1CFB2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304660"/>
            <a:ext cx="10172607" cy="4553340"/>
          </a:xfrm>
        </p:spPr>
        <p:txBody>
          <a:bodyPr>
            <a:normAutofit/>
          </a:bodyPr>
          <a:lstStyle/>
          <a:p>
            <a:r>
              <a:rPr lang="en-ZA" sz="2800" dirty="0"/>
              <a:t>The Problem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ZA" sz="2000" dirty="0"/>
              <a:t>The impact of insurance </a:t>
            </a:r>
            <a:r>
              <a:rPr lang="en-ZA" sz="2000"/>
              <a:t>premium defaults on </a:t>
            </a:r>
            <a:r>
              <a:rPr lang="en-ZA" sz="2000" dirty="0"/>
              <a:t>revenues.</a:t>
            </a:r>
          </a:p>
          <a:p>
            <a:endParaRPr lang="en-ZA" sz="2000" dirty="0"/>
          </a:p>
          <a:p>
            <a:r>
              <a:rPr lang="en-ZA" sz="2800" dirty="0"/>
              <a:t>The Approach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ZA" sz="2000" dirty="0"/>
              <a:t>Build a machine learning model to identify defaulting customers.</a:t>
            </a:r>
          </a:p>
          <a:p>
            <a:endParaRPr lang="en-ZA" sz="2000" dirty="0"/>
          </a:p>
          <a:p>
            <a:r>
              <a:rPr lang="en-ZA" sz="2800" dirty="0"/>
              <a:t>The Outcome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ZA" sz="2000" dirty="0"/>
              <a:t>Provide insights and recommendations on reducing defaults.</a:t>
            </a:r>
          </a:p>
          <a:p>
            <a:endParaRPr lang="en-ZA" sz="32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6503148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29CA52-85DC-43ED-AB06-652821F16661}"/>
              </a:ext>
            </a:extLst>
          </p:cNvPr>
          <p:cNvSpPr/>
          <p:nvPr/>
        </p:nvSpPr>
        <p:spPr>
          <a:xfrm>
            <a:off x="1101012" y="2295331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D0734-5533-4B31-B86A-E3CF382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72606" cy="1737360"/>
          </a:xfrm>
        </p:spPr>
        <p:txBody>
          <a:bodyPr/>
          <a:lstStyle/>
          <a:p>
            <a:r>
              <a:rPr lang="en-ZA" dirty="0"/>
              <a:t>Who is the typical customer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7C5D12-C271-43AB-B5FE-0A6FDFABFBF6}"/>
              </a:ext>
            </a:extLst>
          </p:cNvPr>
          <p:cNvSpPr txBox="1"/>
          <p:nvPr/>
        </p:nvSpPr>
        <p:spPr>
          <a:xfrm>
            <a:off x="1101012" y="2309880"/>
            <a:ext cx="2504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Age - 51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2C047E-98EB-4B16-95DF-63B155B7B8EC}"/>
              </a:ext>
            </a:extLst>
          </p:cNvPr>
          <p:cNvSpPr/>
          <p:nvPr/>
        </p:nvSpPr>
        <p:spPr>
          <a:xfrm>
            <a:off x="1101012" y="3999480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81A11-44E5-4840-A235-06720A2CB55E}"/>
              </a:ext>
            </a:extLst>
          </p:cNvPr>
          <p:cNvSpPr txBox="1"/>
          <p:nvPr/>
        </p:nvSpPr>
        <p:spPr>
          <a:xfrm>
            <a:off x="1101012" y="4014029"/>
            <a:ext cx="2504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Residence - Urban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AECE32-0534-48A9-B6A5-FF97C8506229}"/>
              </a:ext>
            </a:extLst>
          </p:cNvPr>
          <p:cNvSpPr/>
          <p:nvPr/>
        </p:nvSpPr>
        <p:spPr>
          <a:xfrm>
            <a:off x="1101011" y="5692623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194D50-E17E-4A40-A2E8-7FC7D863CDD6}"/>
              </a:ext>
            </a:extLst>
          </p:cNvPr>
          <p:cNvSpPr txBox="1"/>
          <p:nvPr/>
        </p:nvSpPr>
        <p:spPr>
          <a:xfrm>
            <a:off x="1101011" y="5707172"/>
            <a:ext cx="2504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Risk Score – 99,07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05709F-3C4C-4379-B0A1-B0C650F4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26" y="2494111"/>
            <a:ext cx="3504311" cy="343994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6936D2-1B5E-467E-B555-6454424F89CA}"/>
              </a:ext>
            </a:extLst>
          </p:cNvPr>
          <p:cNvSpPr/>
          <p:nvPr/>
        </p:nvSpPr>
        <p:spPr>
          <a:xfrm>
            <a:off x="8663211" y="2138385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9D2F12-47D5-405C-9365-24F273693077}"/>
              </a:ext>
            </a:extLst>
          </p:cNvPr>
          <p:cNvSpPr txBox="1"/>
          <p:nvPr/>
        </p:nvSpPr>
        <p:spPr>
          <a:xfrm>
            <a:off x="8663211" y="2152934"/>
            <a:ext cx="2504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Sourcing Channel - 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144B8C3-1CF4-48ED-AB2E-09204D403D0B}"/>
              </a:ext>
            </a:extLst>
          </p:cNvPr>
          <p:cNvSpPr/>
          <p:nvPr/>
        </p:nvSpPr>
        <p:spPr>
          <a:xfrm>
            <a:off x="8663211" y="3842534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05EF1F-B88B-4215-92C0-3212E49B1BA9}"/>
              </a:ext>
            </a:extLst>
          </p:cNvPr>
          <p:cNvSpPr txBox="1"/>
          <p:nvPr/>
        </p:nvSpPr>
        <p:spPr>
          <a:xfrm>
            <a:off x="8663211" y="3857083"/>
            <a:ext cx="2504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Cash Premiums % - 32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CB919A-8F72-4A70-8622-598C18F8F1D0}"/>
              </a:ext>
            </a:extLst>
          </p:cNvPr>
          <p:cNvSpPr/>
          <p:nvPr/>
        </p:nvSpPr>
        <p:spPr>
          <a:xfrm>
            <a:off x="8663210" y="5535677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C251C-33BC-428B-B26E-6A1EAA551994}"/>
              </a:ext>
            </a:extLst>
          </p:cNvPr>
          <p:cNvSpPr txBox="1"/>
          <p:nvPr/>
        </p:nvSpPr>
        <p:spPr>
          <a:xfrm>
            <a:off x="8663210" y="5550226"/>
            <a:ext cx="2504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Premiums Paid - 11</a:t>
            </a:r>
          </a:p>
        </p:txBody>
      </p:sp>
    </p:spTree>
    <p:extLst>
      <p:ext uri="{BB962C8B-B14F-4D97-AF65-F5344CB8AC3E}">
        <p14:creationId xmlns:p14="http://schemas.microsoft.com/office/powerpoint/2010/main" val="155756224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0734-5533-4B31-B86A-E3CF382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72606" cy="1737360"/>
          </a:xfrm>
        </p:spPr>
        <p:txBody>
          <a:bodyPr/>
          <a:lstStyle/>
          <a:p>
            <a:r>
              <a:rPr lang="en-ZA" dirty="0"/>
              <a:t>Defaulting customers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194D50-E17E-4A40-A2E8-7FC7D863CDD6}"/>
              </a:ext>
            </a:extLst>
          </p:cNvPr>
          <p:cNvSpPr txBox="1"/>
          <p:nvPr/>
        </p:nvSpPr>
        <p:spPr>
          <a:xfrm>
            <a:off x="9255966" y="2208869"/>
            <a:ext cx="25046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Highest Default</a:t>
            </a:r>
          </a:p>
          <a:p>
            <a:pPr algn="ctr"/>
            <a:r>
              <a:rPr lang="en-ZA" sz="1600" dirty="0"/>
              <a:t>Unmarried, Renting, Urban, Channel E  </a:t>
            </a:r>
          </a:p>
          <a:p>
            <a:pPr algn="ctr"/>
            <a:endParaRPr lang="en-ZA" sz="1600" dirty="0"/>
          </a:p>
          <a:p>
            <a:pPr algn="ctr"/>
            <a:endParaRPr lang="en-ZA" sz="1600" dirty="0"/>
          </a:p>
          <a:p>
            <a:pPr algn="ctr"/>
            <a:endParaRPr lang="en-ZA" sz="1600" dirty="0"/>
          </a:p>
          <a:p>
            <a:pPr algn="ctr"/>
            <a:endParaRPr lang="en-ZA" sz="1600" dirty="0"/>
          </a:p>
          <a:p>
            <a:pPr algn="ctr"/>
            <a:endParaRPr lang="en-ZA" sz="1600" dirty="0"/>
          </a:p>
          <a:p>
            <a:pPr algn="ctr"/>
            <a:endParaRPr lang="en-ZA" sz="1600" dirty="0"/>
          </a:p>
          <a:p>
            <a:pPr algn="ctr"/>
            <a:endParaRPr lang="en-ZA" sz="1600" dirty="0"/>
          </a:p>
          <a:p>
            <a:pPr algn="ctr"/>
            <a:endParaRPr lang="en-ZA" sz="1600" dirty="0"/>
          </a:p>
          <a:p>
            <a:pPr algn="ctr"/>
            <a:r>
              <a:rPr lang="en-ZA" sz="2000" dirty="0"/>
              <a:t>Lowest Default</a:t>
            </a:r>
          </a:p>
          <a:p>
            <a:pPr algn="ctr"/>
            <a:r>
              <a:rPr lang="en-ZA" sz="1600" dirty="0"/>
              <a:t>Married, Own Property, Urban, Channel E  </a:t>
            </a:r>
          </a:p>
          <a:p>
            <a:pPr algn="ctr"/>
            <a:endParaRPr lang="en-ZA" sz="16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BB432A4-53C1-4AFD-8EAB-D5ECBA7075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095412"/>
              </p:ext>
            </p:extLst>
          </p:nvPr>
        </p:nvGraphicFramePr>
        <p:xfrm>
          <a:off x="1024127" y="2006081"/>
          <a:ext cx="8231839" cy="4380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218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0734-5533-4B31-B86A-E3CF382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72606" cy="1737360"/>
          </a:xfrm>
        </p:spPr>
        <p:txBody>
          <a:bodyPr/>
          <a:lstStyle/>
          <a:p>
            <a:r>
              <a:rPr lang="en-ZA" dirty="0"/>
              <a:t>Default, Income and Cash Premiums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6AE7A-9CEF-445C-8873-8E984199F2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3601" y="1891434"/>
            <a:ext cx="7704797" cy="4495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362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0734-5533-4B31-B86A-E3CF382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72606" cy="1737360"/>
          </a:xfrm>
        </p:spPr>
        <p:txBody>
          <a:bodyPr/>
          <a:lstStyle/>
          <a:p>
            <a:r>
              <a:rPr lang="en-ZA" dirty="0"/>
              <a:t>Analytical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37CF5-3497-4379-84CA-7AD5320A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713" y="3479173"/>
            <a:ext cx="461864" cy="4530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32154-1A7E-4099-9656-E31410DDBE4C}"/>
              </a:ext>
            </a:extLst>
          </p:cNvPr>
          <p:cNvSpPr/>
          <p:nvPr/>
        </p:nvSpPr>
        <p:spPr>
          <a:xfrm>
            <a:off x="1101012" y="2295331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E9E8C-62AB-4217-AF99-DE7E2621CB54}"/>
              </a:ext>
            </a:extLst>
          </p:cNvPr>
          <p:cNvSpPr txBox="1"/>
          <p:nvPr/>
        </p:nvSpPr>
        <p:spPr>
          <a:xfrm>
            <a:off x="1101012" y="2309880"/>
            <a:ext cx="248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Machine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A3826F-5899-48D4-9751-7A37E7DB6B97}"/>
              </a:ext>
            </a:extLst>
          </p:cNvPr>
          <p:cNvSpPr/>
          <p:nvPr/>
        </p:nvSpPr>
        <p:spPr>
          <a:xfrm>
            <a:off x="1101012" y="3474409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6644C-275D-4DD3-8B97-157CD518E91E}"/>
              </a:ext>
            </a:extLst>
          </p:cNvPr>
          <p:cNvSpPr txBox="1"/>
          <p:nvPr/>
        </p:nvSpPr>
        <p:spPr>
          <a:xfrm>
            <a:off x="1101013" y="3488958"/>
            <a:ext cx="26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Supervised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F2CA8B-A85F-4C2A-8D39-693FEF5D4001}"/>
              </a:ext>
            </a:extLst>
          </p:cNvPr>
          <p:cNvSpPr/>
          <p:nvPr/>
        </p:nvSpPr>
        <p:spPr>
          <a:xfrm>
            <a:off x="1101012" y="4668037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F348F-61EF-4393-A760-51F6A6A1BFD9}"/>
              </a:ext>
            </a:extLst>
          </p:cNvPr>
          <p:cNvSpPr txBox="1"/>
          <p:nvPr/>
        </p:nvSpPr>
        <p:spPr>
          <a:xfrm>
            <a:off x="1101013" y="4682586"/>
            <a:ext cx="26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Classification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5911AA1-E95B-4B86-A24A-A3FA6B0447DE}"/>
              </a:ext>
            </a:extLst>
          </p:cNvPr>
          <p:cNvSpPr/>
          <p:nvPr/>
        </p:nvSpPr>
        <p:spPr>
          <a:xfrm>
            <a:off x="6293494" y="2918265"/>
            <a:ext cx="429208" cy="429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4351982-3744-44CE-AE27-17A870EDE753}"/>
              </a:ext>
            </a:extLst>
          </p:cNvPr>
          <p:cNvSpPr/>
          <p:nvPr/>
        </p:nvSpPr>
        <p:spPr>
          <a:xfrm>
            <a:off x="2183363" y="4049797"/>
            <a:ext cx="429208" cy="429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2E52C357-2F76-418F-BDDF-60EF4224E314}"/>
              </a:ext>
            </a:extLst>
          </p:cNvPr>
          <p:cNvSpPr/>
          <p:nvPr/>
        </p:nvSpPr>
        <p:spPr>
          <a:xfrm rot="10800000" flipH="1">
            <a:off x="2272004" y="5224385"/>
            <a:ext cx="2920482" cy="905068"/>
          </a:xfrm>
          <a:prstGeom prst="bentArrow">
            <a:avLst>
              <a:gd name="adj1" fmla="val 25000"/>
              <a:gd name="adj2" fmla="val 2963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0C6C90-8AE5-4537-9773-FC5DDC4A9CDF}"/>
              </a:ext>
            </a:extLst>
          </p:cNvPr>
          <p:cNvSpPr/>
          <p:nvPr/>
        </p:nvSpPr>
        <p:spPr>
          <a:xfrm>
            <a:off x="5340221" y="4682586"/>
            <a:ext cx="2483495" cy="18667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9519A5-8F0B-4DC3-9FB1-B56F28C02F6B}"/>
              </a:ext>
            </a:extLst>
          </p:cNvPr>
          <p:cNvSpPr txBox="1"/>
          <p:nvPr/>
        </p:nvSpPr>
        <p:spPr>
          <a:xfrm>
            <a:off x="5351108" y="4806015"/>
            <a:ext cx="20200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u="sng" dirty="0"/>
              <a:t>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1600" dirty="0"/>
              <a:t>KNN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1600" dirty="0"/>
              <a:t>Naïve Bayes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1600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1600" dirty="0"/>
              <a:t>Bagging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1600" dirty="0"/>
              <a:t>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ZA" sz="2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4D9F0F-9C1D-4DDE-BCBE-C0A6F8F9A9A6}"/>
              </a:ext>
            </a:extLst>
          </p:cNvPr>
          <p:cNvSpPr/>
          <p:nvPr/>
        </p:nvSpPr>
        <p:spPr>
          <a:xfrm>
            <a:off x="5192480" y="3469629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47E14-8F1D-419A-8602-B9594110C7EB}"/>
              </a:ext>
            </a:extLst>
          </p:cNvPr>
          <p:cNvSpPr txBox="1"/>
          <p:nvPr/>
        </p:nvSpPr>
        <p:spPr>
          <a:xfrm>
            <a:off x="5192485" y="3488958"/>
            <a:ext cx="263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Processing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BFB5517-B7E2-4BD4-9906-9B7B64F75245}"/>
              </a:ext>
            </a:extLst>
          </p:cNvPr>
          <p:cNvSpPr/>
          <p:nvPr/>
        </p:nvSpPr>
        <p:spPr>
          <a:xfrm rot="10800000">
            <a:off x="6293494" y="4093711"/>
            <a:ext cx="429208" cy="429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EDEE2A-81B9-428A-8BBC-35DC4FCD35EE}"/>
              </a:ext>
            </a:extLst>
          </p:cNvPr>
          <p:cNvSpPr/>
          <p:nvPr/>
        </p:nvSpPr>
        <p:spPr>
          <a:xfrm>
            <a:off x="5192484" y="2299309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08C98A-1B90-4B33-AEBC-8A19F9AFD988}"/>
              </a:ext>
            </a:extLst>
          </p:cNvPr>
          <p:cNvSpPr txBox="1"/>
          <p:nvPr/>
        </p:nvSpPr>
        <p:spPr>
          <a:xfrm>
            <a:off x="5192484" y="2313858"/>
            <a:ext cx="2631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Raw data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E8AA23E-494E-409F-94E3-A1D1380959BF}"/>
              </a:ext>
            </a:extLst>
          </p:cNvPr>
          <p:cNvSpPr/>
          <p:nvPr/>
        </p:nvSpPr>
        <p:spPr>
          <a:xfrm>
            <a:off x="2202024" y="2884870"/>
            <a:ext cx="429208" cy="429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9F3686F-7344-44D2-9EA1-5B12CBC3E38D}"/>
              </a:ext>
            </a:extLst>
          </p:cNvPr>
          <p:cNvSpPr/>
          <p:nvPr/>
        </p:nvSpPr>
        <p:spPr>
          <a:xfrm rot="16200000">
            <a:off x="8498630" y="3459860"/>
            <a:ext cx="429208" cy="429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8B52BE-1CFB-42C4-A7B3-3BABF74DBBB2}"/>
              </a:ext>
            </a:extLst>
          </p:cNvPr>
          <p:cNvSpPr/>
          <p:nvPr/>
        </p:nvSpPr>
        <p:spPr>
          <a:xfrm>
            <a:off x="9112890" y="3469629"/>
            <a:ext cx="2631233" cy="429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8B3807-8C44-4BC4-ADC6-500DFCA65609}"/>
              </a:ext>
            </a:extLst>
          </p:cNvPr>
          <p:cNvSpPr txBox="1"/>
          <p:nvPr/>
        </p:nvSpPr>
        <p:spPr>
          <a:xfrm>
            <a:off x="9112892" y="3472460"/>
            <a:ext cx="26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Models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AD4D309-0CB4-4997-94A5-3910C4B75B94}"/>
              </a:ext>
            </a:extLst>
          </p:cNvPr>
          <p:cNvSpPr/>
          <p:nvPr/>
        </p:nvSpPr>
        <p:spPr>
          <a:xfrm>
            <a:off x="10213902" y="4049797"/>
            <a:ext cx="429208" cy="429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2828F2-87D7-4847-9F6F-6269700B7925}"/>
              </a:ext>
            </a:extLst>
          </p:cNvPr>
          <p:cNvSpPr/>
          <p:nvPr/>
        </p:nvSpPr>
        <p:spPr>
          <a:xfrm>
            <a:off x="9112890" y="4668037"/>
            <a:ext cx="2631233" cy="4292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772EA4-035C-408E-8E75-69A5731C8CAB}"/>
              </a:ext>
            </a:extLst>
          </p:cNvPr>
          <p:cNvSpPr txBox="1"/>
          <p:nvPr/>
        </p:nvSpPr>
        <p:spPr>
          <a:xfrm>
            <a:off x="9112891" y="4682586"/>
            <a:ext cx="26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8397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0734-5533-4B31-B86A-E3CF382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72606" cy="1737360"/>
          </a:xfrm>
        </p:spPr>
        <p:txBody>
          <a:bodyPr/>
          <a:lstStyle/>
          <a:p>
            <a:r>
              <a:rPr lang="en-ZA" dirty="0"/>
              <a:t>Model Evaluation and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11446-781D-401A-9DCB-685F1CFB2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2257506"/>
            <a:ext cx="10172607" cy="37622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ZA" sz="2400" dirty="0"/>
              <a:t>Accuracy, Sensitivity and AUC as performance measures</a:t>
            </a:r>
          </a:p>
          <a:p>
            <a:endParaRPr lang="en-ZA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36C37-0F1F-4E91-8A28-2AF78F94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82" y="3499175"/>
            <a:ext cx="7606295" cy="226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83231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0734-5533-4B31-B86A-E3CF382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72606" cy="1737360"/>
          </a:xfrm>
        </p:spPr>
        <p:txBody>
          <a:bodyPr/>
          <a:lstStyle/>
          <a:p>
            <a:r>
              <a:rPr lang="en-ZA" dirty="0"/>
              <a:t>Final Model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11446-781D-401A-9DCB-685F1CFB2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1828800"/>
            <a:ext cx="10172607" cy="4191000"/>
          </a:xfrm>
        </p:spPr>
        <p:txBody>
          <a:bodyPr>
            <a:normAutofit/>
          </a:bodyPr>
          <a:lstStyle/>
          <a:p>
            <a:pPr algn="ctr"/>
            <a:r>
              <a:rPr lang="en-ZA" sz="3200" dirty="0"/>
              <a:t>Why Logistic Regression</a:t>
            </a:r>
          </a:p>
          <a:p>
            <a:endParaRPr lang="en-ZA" sz="3200" dirty="0"/>
          </a:p>
          <a:p>
            <a:endParaRPr lang="en-ZA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9E0B945-F925-4C34-A337-95CDC834A153}"/>
              </a:ext>
            </a:extLst>
          </p:cNvPr>
          <p:cNvSpPr/>
          <p:nvPr/>
        </p:nvSpPr>
        <p:spPr>
          <a:xfrm>
            <a:off x="1418253" y="3545633"/>
            <a:ext cx="2230016" cy="2108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/>
                </a:solidFill>
              </a:rPr>
              <a:t>Sensitivity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04510ED-D23C-474E-8E08-576481A43F3F}"/>
              </a:ext>
            </a:extLst>
          </p:cNvPr>
          <p:cNvSpPr/>
          <p:nvPr/>
        </p:nvSpPr>
        <p:spPr>
          <a:xfrm>
            <a:off x="5170279" y="3698033"/>
            <a:ext cx="2230016" cy="21087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/>
                </a:solidFill>
              </a:rPr>
              <a:t>Interpretation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86BCD83-A457-4F71-8B96-AE65C76E0726}"/>
              </a:ext>
            </a:extLst>
          </p:cNvPr>
          <p:cNvSpPr/>
          <p:nvPr/>
        </p:nvSpPr>
        <p:spPr>
          <a:xfrm>
            <a:off x="8922306" y="3698033"/>
            <a:ext cx="2230016" cy="21087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/>
                </a:solidFill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59775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3881</TotalTime>
  <Words>298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Tw Cen MT</vt:lpstr>
      <vt:lpstr>Tw Cen MT Condensed</vt:lpstr>
      <vt:lpstr>Wingdings</vt:lpstr>
      <vt:lpstr>Wingdings 3</vt:lpstr>
      <vt:lpstr>Integral</vt:lpstr>
      <vt:lpstr>Insurance Premium Default Propensity </vt:lpstr>
      <vt:lpstr>Contents</vt:lpstr>
      <vt:lpstr>Executive summary</vt:lpstr>
      <vt:lpstr>Who is the typical customer</vt:lpstr>
      <vt:lpstr>Defaulting customers</vt:lpstr>
      <vt:lpstr>Default, Income and Cash Premiums</vt:lpstr>
      <vt:lpstr>Analytical approach</vt:lpstr>
      <vt:lpstr>Model Evaluation and Results</vt:lpstr>
      <vt:lpstr>Final Model Selection</vt:lpstr>
      <vt:lpstr>Insights</vt:lpstr>
      <vt:lpstr>recommendations</vt:lpstr>
      <vt:lpstr>Final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Case Study</dc:title>
  <dc:creator>KUDAKWASHE NYIKADZINO</dc:creator>
  <cp:lastModifiedBy>KUDAKWASHE NYIKADZINO</cp:lastModifiedBy>
  <cp:revision>61</cp:revision>
  <dcterms:created xsi:type="dcterms:W3CDTF">2020-01-19T01:48:08Z</dcterms:created>
  <dcterms:modified xsi:type="dcterms:W3CDTF">2020-03-22T20:02:13Z</dcterms:modified>
</cp:coreProperties>
</file>