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89" r:id="rId5"/>
    <p:sldId id="290" r:id="rId6"/>
    <p:sldId id="291" r:id="rId7"/>
    <p:sldId id="292" r:id="rId8"/>
    <p:sldId id="262" r:id="rId9"/>
    <p:sldId id="263" r:id="rId10"/>
    <p:sldId id="280" r:id="rId11"/>
    <p:sldId id="269" r:id="rId12"/>
    <p:sldId id="270" r:id="rId13"/>
    <p:sldId id="281" r:id="rId14"/>
    <p:sldId id="272" r:id="rId15"/>
    <p:sldId id="273" r:id="rId16"/>
    <p:sldId id="274" r:id="rId17"/>
    <p:sldId id="275" r:id="rId18"/>
    <p:sldId id="282" r:id="rId19"/>
    <p:sldId id="283" r:id="rId20"/>
    <p:sldId id="284" r:id="rId21"/>
    <p:sldId id="279" r:id="rId22"/>
    <p:sldId id="264" r:id="rId23"/>
    <p:sldId id="265" r:id="rId24"/>
    <p:sldId id="293" r:id="rId25"/>
    <p:sldId id="266"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W"/>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W"/>
          </a:p>
        </p:txBody>
      </p:sp>
      <p:sp>
        <p:nvSpPr>
          <p:cNvPr id="4" name="Date Placeholder 3"/>
          <p:cNvSpPr>
            <a:spLocks noGrp="1"/>
          </p:cNvSpPr>
          <p:nvPr>
            <p:ph type="dt" sz="half" idx="10"/>
          </p:nvPr>
        </p:nvSpPr>
        <p:spPr/>
        <p:txBody>
          <a:bodyPr/>
          <a:lstStyle/>
          <a:p>
            <a:fld id="{69B87F68-720D-4259-9E9F-4B80FA48E8A6}" type="datetimeFigureOut">
              <a:rPr lang="en-ZW" smtClean="0"/>
              <a:t>11/10/2020</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030FA44A-77AD-4B80-91A4-7641DEC039B0}" type="slidenum">
              <a:rPr lang="en-ZW" smtClean="0"/>
              <a:t>‹#›</a:t>
            </a:fld>
            <a:endParaRPr lang="en-ZW"/>
          </a:p>
        </p:txBody>
      </p:sp>
    </p:spTree>
    <p:extLst>
      <p:ext uri="{BB962C8B-B14F-4D97-AF65-F5344CB8AC3E}">
        <p14:creationId xmlns:p14="http://schemas.microsoft.com/office/powerpoint/2010/main" val="15799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69B87F68-720D-4259-9E9F-4B80FA48E8A6}" type="datetimeFigureOut">
              <a:rPr lang="en-ZW" smtClean="0"/>
              <a:t>11/10/2020</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030FA44A-77AD-4B80-91A4-7641DEC039B0}" type="slidenum">
              <a:rPr lang="en-ZW" smtClean="0"/>
              <a:t>‹#›</a:t>
            </a:fld>
            <a:endParaRPr lang="en-ZW"/>
          </a:p>
        </p:txBody>
      </p:sp>
    </p:spTree>
    <p:extLst>
      <p:ext uri="{BB962C8B-B14F-4D97-AF65-F5344CB8AC3E}">
        <p14:creationId xmlns:p14="http://schemas.microsoft.com/office/powerpoint/2010/main" val="221464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W"/>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69B87F68-720D-4259-9E9F-4B80FA48E8A6}" type="datetimeFigureOut">
              <a:rPr lang="en-ZW" smtClean="0"/>
              <a:t>11/10/2020</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030FA44A-77AD-4B80-91A4-7641DEC039B0}" type="slidenum">
              <a:rPr lang="en-ZW" smtClean="0"/>
              <a:t>‹#›</a:t>
            </a:fld>
            <a:endParaRPr lang="en-ZW"/>
          </a:p>
        </p:txBody>
      </p:sp>
    </p:spTree>
    <p:extLst>
      <p:ext uri="{BB962C8B-B14F-4D97-AF65-F5344CB8AC3E}">
        <p14:creationId xmlns:p14="http://schemas.microsoft.com/office/powerpoint/2010/main" val="140290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69B87F68-720D-4259-9E9F-4B80FA48E8A6}" type="datetimeFigureOut">
              <a:rPr lang="en-ZW" smtClean="0"/>
              <a:t>11/10/2020</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030FA44A-77AD-4B80-91A4-7641DEC039B0}" type="slidenum">
              <a:rPr lang="en-ZW" smtClean="0"/>
              <a:t>‹#›</a:t>
            </a:fld>
            <a:endParaRPr lang="en-ZW"/>
          </a:p>
        </p:txBody>
      </p:sp>
    </p:spTree>
    <p:extLst>
      <p:ext uri="{BB962C8B-B14F-4D97-AF65-F5344CB8AC3E}">
        <p14:creationId xmlns:p14="http://schemas.microsoft.com/office/powerpoint/2010/main" val="157768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W"/>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87F68-720D-4259-9E9F-4B80FA48E8A6}" type="datetimeFigureOut">
              <a:rPr lang="en-ZW" smtClean="0"/>
              <a:t>11/10/2020</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030FA44A-77AD-4B80-91A4-7641DEC039B0}" type="slidenum">
              <a:rPr lang="en-ZW" smtClean="0"/>
              <a:t>‹#›</a:t>
            </a:fld>
            <a:endParaRPr lang="en-ZW"/>
          </a:p>
        </p:txBody>
      </p:sp>
    </p:spTree>
    <p:extLst>
      <p:ext uri="{BB962C8B-B14F-4D97-AF65-F5344CB8AC3E}">
        <p14:creationId xmlns:p14="http://schemas.microsoft.com/office/powerpoint/2010/main" val="24312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Date Placeholder 4"/>
          <p:cNvSpPr>
            <a:spLocks noGrp="1"/>
          </p:cNvSpPr>
          <p:nvPr>
            <p:ph type="dt" sz="half" idx="10"/>
          </p:nvPr>
        </p:nvSpPr>
        <p:spPr/>
        <p:txBody>
          <a:bodyPr/>
          <a:lstStyle/>
          <a:p>
            <a:fld id="{69B87F68-720D-4259-9E9F-4B80FA48E8A6}" type="datetimeFigureOut">
              <a:rPr lang="en-ZW" smtClean="0"/>
              <a:t>11/10/2020</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030FA44A-77AD-4B80-91A4-7641DEC039B0}" type="slidenum">
              <a:rPr lang="en-ZW" smtClean="0"/>
              <a:t>‹#›</a:t>
            </a:fld>
            <a:endParaRPr lang="en-ZW"/>
          </a:p>
        </p:txBody>
      </p:sp>
    </p:spTree>
    <p:extLst>
      <p:ext uri="{BB962C8B-B14F-4D97-AF65-F5344CB8AC3E}">
        <p14:creationId xmlns:p14="http://schemas.microsoft.com/office/powerpoint/2010/main" val="3548223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W"/>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7" name="Date Placeholder 6"/>
          <p:cNvSpPr>
            <a:spLocks noGrp="1"/>
          </p:cNvSpPr>
          <p:nvPr>
            <p:ph type="dt" sz="half" idx="10"/>
          </p:nvPr>
        </p:nvSpPr>
        <p:spPr/>
        <p:txBody>
          <a:bodyPr/>
          <a:lstStyle/>
          <a:p>
            <a:fld id="{69B87F68-720D-4259-9E9F-4B80FA48E8A6}" type="datetimeFigureOut">
              <a:rPr lang="en-ZW" smtClean="0"/>
              <a:t>11/10/2020</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030FA44A-77AD-4B80-91A4-7641DEC039B0}" type="slidenum">
              <a:rPr lang="en-ZW" smtClean="0"/>
              <a:t>‹#›</a:t>
            </a:fld>
            <a:endParaRPr lang="en-ZW"/>
          </a:p>
        </p:txBody>
      </p:sp>
    </p:spTree>
    <p:extLst>
      <p:ext uri="{BB962C8B-B14F-4D97-AF65-F5344CB8AC3E}">
        <p14:creationId xmlns:p14="http://schemas.microsoft.com/office/powerpoint/2010/main" val="2925872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Date Placeholder 2"/>
          <p:cNvSpPr>
            <a:spLocks noGrp="1"/>
          </p:cNvSpPr>
          <p:nvPr>
            <p:ph type="dt" sz="half" idx="10"/>
          </p:nvPr>
        </p:nvSpPr>
        <p:spPr/>
        <p:txBody>
          <a:bodyPr/>
          <a:lstStyle/>
          <a:p>
            <a:fld id="{69B87F68-720D-4259-9E9F-4B80FA48E8A6}" type="datetimeFigureOut">
              <a:rPr lang="en-ZW" smtClean="0"/>
              <a:t>11/10/2020</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030FA44A-77AD-4B80-91A4-7641DEC039B0}" type="slidenum">
              <a:rPr lang="en-ZW" smtClean="0"/>
              <a:t>‹#›</a:t>
            </a:fld>
            <a:endParaRPr lang="en-ZW"/>
          </a:p>
        </p:txBody>
      </p:sp>
    </p:spTree>
    <p:extLst>
      <p:ext uri="{BB962C8B-B14F-4D97-AF65-F5344CB8AC3E}">
        <p14:creationId xmlns:p14="http://schemas.microsoft.com/office/powerpoint/2010/main" val="378825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87F68-720D-4259-9E9F-4B80FA48E8A6}" type="datetimeFigureOut">
              <a:rPr lang="en-ZW" smtClean="0"/>
              <a:t>11/10/2020</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030FA44A-77AD-4B80-91A4-7641DEC039B0}" type="slidenum">
              <a:rPr lang="en-ZW" smtClean="0"/>
              <a:t>‹#›</a:t>
            </a:fld>
            <a:endParaRPr lang="en-ZW"/>
          </a:p>
        </p:txBody>
      </p:sp>
    </p:spTree>
    <p:extLst>
      <p:ext uri="{BB962C8B-B14F-4D97-AF65-F5344CB8AC3E}">
        <p14:creationId xmlns:p14="http://schemas.microsoft.com/office/powerpoint/2010/main" val="86554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W"/>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87F68-720D-4259-9E9F-4B80FA48E8A6}" type="datetimeFigureOut">
              <a:rPr lang="en-ZW" smtClean="0"/>
              <a:t>11/10/2020</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030FA44A-77AD-4B80-91A4-7641DEC039B0}" type="slidenum">
              <a:rPr lang="en-ZW" smtClean="0"/>
              <a:t>‹#›</a:t>
            </a:fld>
            <a:endParaRPr lang="en-ZW"/>
          </a:p>
        </p:txBody>
      </p:sp>
    </p:spTree>
    <p:extLst>
      <p:ext uri="{BB962C8B-B14F-4D97-AF65-F5344CB8AC3E}">
        <p14:creationId xmlns:p14="http://schemas.microsoft.com/office/powerpoint/2010/main" val="76216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W"/>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87F68-720D-4259-9E9F-4B80FA48E8A6}" type="datetimeFigureOut">
              <a:rPr lang="en-ZW" smtClean="0"/>
              <a:t>11/10/2020</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030FA44A-77AD-4B80-91A4-7641DEC039B0}" type="slidenum">
              <a:rPr lang="en-ZW" smtClean="0"/>
              <a:t>‹#›</a:t>
            </a:fld>
            <a:endParaRPr lang="en-ZW"/>
          </a:p>
        </p:txBody>
      </p:sp>
    </p:spTree>
    <p:extLst>
      <p:ext uri="{BB962C8B-B14F-4D97-AF65-F5344CB8AC3E}">
        <p14:creationId xmlns:p14="http://schemas.microsoft.com/office/powerpoint/2010/main" val="43785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W"/>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87F68-720D-4259-9E9F-4B80FA48E8A6}" type="datetimeFigureOut">
              <a:rPr lang="en-ZW" smtClean="0"/>
              <a:t>11/10/2020</a:t>
            </a:fld>
            <a:endParaRPr lang="en-Z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FA44A-77AD-4B80-91A4-7641DEC039B0}" type="slidenum">
              <a:rPr lang="en-ZW" smtClean="0"/>
              <a:t>‹#›</a:t>
            </a:fld>
            <a:endParaRPr lang="en-ZW"/>
          </a:p>
        </p:txBody>
      </p:sp>
    </p:spTree>
    <p:extLst>
      <p:ext uri="{BB962C8B-B14F-4D97-AF65-F5344CB8AC3E}">
        <p14:creationId xmlns:p14="http://schemas.microsoft.com/office/powerpoint/2010/main" val="300586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W" dirty="0" smtClean="0"/>
              <a:t>MACHINE LEARNING</a:t>
            </a:r>
            <a:endParaRPr lang="en-ZW" dirty="0"/>
          </a:p>
        </p:txBody>
      </p:sp>
      <p:sp>
        <p:nvSpPr>
          <p:cNvPr id="3" name="Subtitle 2"/>
          <p:cNvSpPr>
            <a:spLocks noGrp="1"/>
          </p:cNvSpPr>
          <p:nvPr>
            <p:ph type="subTitle" idx="1"/>
          </p:nvPr>
        </p:nvSpPr>
        <p:spPr/>
        <p:txBody>
          <a:bodyPr>
            <a:normAutofit lnSpcReduction="10000"/>
          </a:bodyPr>
          <a:lstStyle/>
          <a:p>
            <a:r>
              <a:rPr lang="en-ZW" dirty="0" smtClean="0"/>
              <a:t>GROUP 6 MEMBERS</a:t>
            </a:r>
          </a:p>
          <a:p>
            <a:r>
              <a:rPr lang="en-ZW" dirty="0" smtClean="0"/>
              <a:t>AISHA TUSO </a:t>
            </a:r>
            <a:r>
              <a:rPr lang="en-ZW" dirty="0" smtClean="0"/>
              <a:t>                       R171167H</a:t>
            </a:r>
            <a:endParaRPr lang="en-ZW" dirty="0" smtClean="0"/>
          </a:p>
          <a:p>
            <a:r>
              <a:rPr lang="en-ZW" dirty="0" smtClean="0"/>
              <a:t>KARREN </a:t>
            </a:r>
            <a:r>
              <a:rPr lang="en-ZW" dirty="0"/>
              <a:t>NCUBE </a:t>
            </a:r>
            <a:r>
              <a:rPr lang="en-ZW" dirty="0" smtClean="0"/>
              <a:t>                 R171609H </a:t>
            </a:r>
          </a:p>
          <a:p>
            <a:r>
              <a:rPr lang="en-ZW" dirty="0"/>
              <a:t>AUDREY </a:t>
            </a:r>
            <a:r>
              <a:rPr lang="en-ZW" dirty="0" smtClean="0"/>
              <a:t>MUTYAMAENZA  </a:t>
            </a:r>
            <a:r>
              <a:rPr lang="en-ZW" dirty="0"/>
              <a:t>R171163H</a:t>
            </a:r>
          </a:p>
          <a:p>
            <a:endParaRPr lang="en-ZW" dirty="0"/>
          </a:p>
        </p:txBody>
      </p:sp>
    </p:spTree>
    <p:extLst>
      <p:ext uri="{BB962C8B-B14F-4D97-AF65-F5344CB8AC3E}">
        <p14:creationId xmlns:p14="http://schemas.microsoft.com/office/powerpoint/2010/main" val="251854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SUPERVISED LEARNING</a:t>
            </a:r>
            <a:endParaRPr lang="en-ZW" dirty="0"/>
          </a:p>
        </p:txBody>
      </p:sp>
      <p:sp>
        <p:nvSpPr>
          <p:cNvPr id="3" name="Content Placeholder 2"/>
          <p:cNvSpPr>
            <a:spLocks noGrp="1"/>
          </p:cNvSpPr>
          <p:nvPr>
            <p:ph idx="1"/>
          </p:nvPr>
        </p:nvSpPr>
        <p:spPr/>
        <p:txBody>
          <a:bodyPr>
            <a:normAutofit lnSpcReduction="10000"/>
          </a:bodyPr>
          <a:lstStyle/>
          <a:p>
            <a:r>
              <a:rPr lang="en-ZW" dirty="0" smtClean="0">
                <a:effectLst/>
              </a:rPr>
              <a:t>Supervised Learning is, where you can consider the learning is guided by an instructor. We have a dataset which goes about as an educator and its job is to prepare the model or the machine. When the model gets prepared it can begin settling on an expectation or choice when new information is given to it.</a:t>
            </a:r>
          </a:p>
          <a:p>
            <a:pPr marL="0" indent="0">
              <a:buNone/>
            </a:pPr>
            <a:r>
              <a:rPr lang="en-ZW" b="1" dirty="0" smtClean="0">
                <a:effectLst/>
              </a:rPr>
              <a:t>Example </a:t>
            </a:r>
            <a:endParaRPr lang="en-ZW" dirty="0" smtClean="0">
              <a:effectLst/>
            </a:endParaRPr>
          </a:p>
          <a:p>
            <a:r>
              <a:rPr lang="en-ZW" dirty="0" smtClean="0">
                <a:effectLst/>
              </a:rPr>
              <a:t>You get a lot of photographs with data about what is on them and after that, you train a model to perceive new photographs.</a:t>
            </a:r>
          </a:p>
          <a:p>
            <a:r>
              <a:rPr lang="en-ZW" dirty="0" smtClean="0">
                <a:effectLst/>
              </a:rPr>
              <a:t>You have a lot of data about house prices based on their size and location and you feed it into the model and train it then you can predict the price of other houses based on data you feed.</a:t>
            </a:r>
          </a:p>
          <a:p>
            <a:endParaRPr lang="en-ZW" dirty="0"/>
          </a:p>
        </p:txBody>
      </p:sp>
    </p:spTree>
    <p:extLst>
      <p:ext uri="{BB962C8B-B14F-4D97-AF65-F5344CB8AC3E}">
        <p14:creationId xmlns:p14="http://schemas.microsoft.com/office/powerpoint/2010/main" val="346241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normAutofit fontScale="70000" lnSpcReduction="20000"/>
          </a:bodyPr>
          <a:lstStyle/>
          <a:p>
            <a:pPr marL="0" indent="0">
              <a:buNone/>
            </a:pPr>
            <a:r>
              <a:rPr lang="en-ZW" sz="3600" b="1" dirty="0" smtClean="0">
                <a:effectLst/>
              </a:rPr>
              <a:t>The supervised Learning algorithm is as follow:</a:t>
            </a:r>
            <a:endParaRPr lang="en-ZW" sz="3600" dirty="0" smtClean="0">
              <a:effectLst/>
            </a:endParaRPr>
          </a:p>
          <a:p>
            <a:pPr marL="0" indent="0">
              <a:buNone/>
            </a:pPr>
            <a:r>
              <a:rPr lang="en-ZW" b="1" dirty="0" smtClean="0">
                <a:effectLst/>
              </a:rPr>
              <a:t>1) Linear Regression</a:t>
            </a:r>
          </a:p>
          <a:p>
            <a:pPr marL="0" indent="0">
              <a:buNone/>
            </a:pPr>
            <a:r>
              <a:rPr lang="en-ZW" dirty="0" smtClean="0">
                <a:effectLst/>
              </a:rPr>
              <a:t>linear regression is valuable for discovering the connection between two persistent factors. One is a predictor or autonomous variable and the other is a reaction or ward variable. It searches for measurable relationship however not a deterministic relationship. The connection between two factors is said to be deterministic on the off chance that one variable can be precisely communicated by the other. </a:t>
            </a:r>
          </a:p>
          <a:p>
            <a:pPr marL="0" indent="0">
              <a:buNone/>
            </a:pPr>
            <a:r>
              <a:rPr lang="en-ZW" dirty="0" smtClean="0">
                <a:effectLst/>
              </a:rPr>
              <a:t>For instance, utilizing temperature in degree Celsius it is conceivable to precisely foresee Fahrenheit. Factual relationship isn’t precise in deciding a connection between two factors. For instance, connection somewhere in the range of tallness and weight. The centre thought is to get a line that best fits the information. The best fit line is the one for which all-out forecast blunder (all information focuses) are as little as could be expected under the circumstances. The mistake is the separation between the point to the regression line.</a:t>
            </a:r>
          </a:p>
          <a:p>
            <a:pPr marL="0" indent="0">
              <a:buNone/>
            </a:pPr>
            <a:r>
              <a:rPr lang="en-ZW" b="1" dirty="0" smtClean="0">
                <a:effectLst/>
              </a:rPr>
              <a:t> 2) Decision Trees</a:t>
            </a:r>
          </a:p>
          <a:p>
            <a:pPr marL="0" indent="0">
              <a:buNone/>
            </a:pPr>
            <a:r>
              <a:rPr lang="en-ZW" dirty="0" smtClean="0">
                <a:effectLst/>
              </a:rPr>
              <a:t>A Decision tree is a decision help gadget that uses a tree-like diagram or model of decisions and their potential outcomes, including chance-event results, resource costs, and utility. Explore the image to get a sentiment of what it resembles.</a:t>
            </a:r>
          </a:p>
          <a:p>
            <a:pPr marL="0" indent="0">
              <a:buNone/>
            </a:pPr>
            <a:r>
              <a:rPr lang="en-ZW" b="1" dirty="0" smtClean="0">
                <a:effectLst/>
              </a:rPr>
              <a:t>3) Naive Bayes Classification</a:t>
            </a:r>
          </a:p>
          <a:p>
            <a:pPr marL="0" indent="0">
              <a:buNone/>
            </a:pPr>
            <a:r>
              <a:rPr lang="en-ZW" dirty="0" smtClean="0">
                <a:effectLst/>
              </a:rPr>
              <a:t>Naive Bayes classification a group of basic probabilistic classifiers dependent on applying Bayes’ theory with strong (unsophisticated) self-governance the features Naive Bayes. This Classification Some of the certifiable models are:</a:t>
            </a:r>
          </a:p>
          <a:p>
            <a:endParaRPr lang="en-ZW" dirty="0"/>
          </a:p>
        </p:txBody>
      </p:sp>
    </p:spTree>
    <p:extLst>
      <p:ext uri="{BB962C8B-B14F-4D97-AF65-F5344CB8AC3E}">
        <p14:creationId xmlns:p14="http://schemas.microsoft.com/office/powerpoint/2010/main" val="397437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normAutofit fontScale="77500" lnSpcReduction="20000"/>
          </a:bodyPr>
          <a:lstStyle/>
          <a:p>
            <a:r>
              <a:rPr lang="en-ZW" dirty="0" smtClean="0">
                <a:effectLst/>
              </a:rPr>
              <a:t>To stamp an email as spam or not spam</a:t>
            </a:r>
          </a:p>
          <a:p>
            <a:r>
              <a:rPr lang="en-ZW" dirty="0" smtClean="0">
                <a:effectLst/>
              </a:rPr>
              <a:t>Order a news story about innovation, governmental issues, or sports</a:t>
            </a:r>
          </a:p>
          <a:p>
            <a:r>
              <a:rPr lang="en-ZW" dirty="0" smtClean="0">
                <a:effectLst/>
              </a:rPr>
              <a:t>Utilized for face acknowledgment programming.</a:t>
            </a:r>
          </a:p>
          <a:p>
            <a:pPr marL="0" indent="0">
              <a:buNone/>
            </a:pPr>
            <a:r>
              <a:rPr lang="en-ZW" b="1" dirty="0" smtClean="0">
                <a:effectLst/>
              </a:rPr>
              <a:t>4) Logistic Regression</a:t>
            </a:r>
          </a:p>
          <a:p>
            <a:pPr marL="0" indent="0">
              <a:buNone/>
            </a:pPr>
            <a:r>
              <a:rPr lang="en-ZW" dirty="0" smtClean="0">
                <a:effectLst/>
              </a:rPr>
              <a:t>Logistic regression is a ground-breaking factual method for demonstrating a binomial result with at least one informative factors. It quantifies the connection between the absolute ward variable and at least one free factors by evaluating probabilities utilizing a logistic capacity, which is the combined logistic appropriation.</a:t>
            </a:r>
          </a:p>
          <a:p>
            <a:pPr marL="0" indent="0">
              <a:buNone/>
            </a:pPr>
            <a:r>
              <a:rPr lang="en-ZW" dirty="0" smtClean="0">
                <a:effectLst/>
              </a:rPr>
              <a:t>Normally, regressions will usable in real-life like:</a:t>
            </a:r>
          </a:p>
          <a:p>
            <a:r>
              <a:rPr lang="en-ZW" dirty="0" smtClean="0">
                <a:effectLst/>
              </a:rPr>
              <a:t>The measure of the success rate of market or company</a:t>
            </a:r>
          </a:p>
          <a:p>
            <a:r>
              <a:rPr lang="en-ZW" dirty="0" smtClean="0">
                <a:effectLst/>
              </a:rPr>
              <a:t>To predict the revenue of any company or any product</a:t>
            </a:r>
          </a:p>
          <a:p>
            <a:r>
              <a:rPr lang="en-ZW" dirty="0" smtClean="0">
                <a:effectLst/>
              </a:rPr>
              <a:t>Is there will be an earthquake on any day?</a:t>
            </a:r>
          </a:p>
          <a:p>
            <a:pPr marL="0" indent="0">
              <a:buNone/>
            </a:pPr>
            <a:r>
              <a:rPr lang="en-ZW" b="1" dirty="0" smtClean="0">
                <a:effectLst/>
              </a:rPr>
              <a:t>5) Ordinary Least Squares Regression</a:t>
            </a:r>
          </a:p>
          <a:p>
            <a:r>
              <a:rPr lang="en-ZW" dirty="0" smtClean="0">
                <a:effectLst/>
              </a:rPr>
              <a:t>Least squares is a strategy for performing direct regression. direct regression is the undertaking of fitting a line through a lot of focuses. There are various potential procedures to do this, and “ordinary least squares” system go like this— You can draw a line, and after that for all of the data centres, measure the vertical detachment between the point and the line, and incorporate these up; the fitted line would be the place this aggregate of partitions is as meagre as could be normal in light of the current situation.</a:t>
            </a:r>
          </a:p>
          <a:p>
            <a:endParaRPr lang="en-ZW" dirty="0"/>
          </a:p>
        </p:txBody>
      </p:sp>
    </p:spTree>
    <p:extLst>
      <p:ext uri="{BB962C8B-B14F-4D97-AF65-F5344CB8AC3E}">
        <p14:creationId xmlns:p14="http://schemas.microsoft.com/office/powerpoint/2010/main" val="2436508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UNSUPERVISED LEARNING</a:t>
            </a:r>
            <a:endParaRPr lang="en-ZW" dirty="0"/>
          </a:p>
        </p:txBody>
      </p:sp>
      <p:sp>
        <p:nvSpPr>
          <p:cNvPr id="3" name="Content Placeholder 2"/>
          <p:cNvSpPr>
            <a:spLocks noGrp="1"/>
          </p:cNvSpPr>
          <p:nvPr>
            <p:ph idx="1"/>
          </p:nvPr>
        </p:nvSpPr>
        <p:spPr/>
        <p:txBody>
          <a:bodyPr>
            <a:normAutofit fontScale="77500" lnSpcReduction="20000"/>
          </a:bodyPr>
          <a:lstStyle/>
          <a:p>
            <a:r>
              <a:rPr lang="en-ZW" dirty="0" smtClean="0">
                <a:effectLst/>
              </a:rPr>
              <a:t>The model learns through perception and discovers structures in the information. When the model is given a dataset, it consequently discovers examples and connections in the dataset by making bunches in it. What it can’t do is add marks to the bunch, similar to it can’t state this a gathering of apples or mangoes, however, it will isolate every one of the apples from mangoes.</a:t>
            </a:r>
          </a:p>
          <a:p>
            <a:r>
              <a:rPr lang="en-ZW" dirty="0" smtClean="0">
                <a:effectLst/>
              </a:rPr>
              <a:t>Assume we displayed pictures of apples, bananas, and mangoes to the model, so what it does, in light of certain examples and connections it makes bunches and partitions the dataset into those groups. Presently if another information is bolstered to the model, it adds it to one of the made bunches.</a:t>
            </a:r>
          </a:p>
          <a:p>
            <a:r>
              <a:rPr lang="en-ZW" b="1" dirty="0" smtClean="0">
                <a:effectLst/>
              </a:rPr>
              <a:t> Example</a:t>
            </a:r>
            <a:endParaRPr lang="en-ZW" dirty="0" smtClean="0">
              <a:effectLst/>
            </a:endParaRPr>
          </a:p>
          <a:p>
            <a:r>
              <a:rPr lang="en-ZW" dirty="0" smtClean="0">
                <a:effectLst/>
              </a:rPr>
              <a:t>You have a lot of photographs of 6 individuals yet without data about who is on which one and you need to isolate this dataset into 6 heaps, each with the photographs of one person.</a:t>
            </a:r>
          </a:p>
          <a:p>
            <a:r>
              <a:rPr lang="en-ZW" dirty="0" smtClean="0">
                <a:effectLst/>
              </a:rPr>
              <a:t>You have particles, some portion of them are medications and part are not however you don’t realize which will be which and you need the calculation to find the medications.</a:t>
            </a:r>
          </a:p>
          <a:p>
            <a:endParaRPr lang="en-ZW" dirty="0"/>
          </a:p>
        </p:txBody>
      </p:sp>
    </p:spTree>
    <p:extLst>
      <p:ext uri="{BB962C8B-B14F-4D97-AF65-F5344CB8AC3E}">
        <p14:creationId xmlns:p14="http://schemas.microsoft.com/office/powerpoint/2010/main" val="106764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normAutofit/>
          </a:bodyPr>
          <a:lstStyle/>
          <a:p>
            <a:r>
              <a:rPr lang="en-ZW" b="1" dirty="0" smtClean="0">
                <a:effectLst/>
              </a:rPr>
              <a:t>Clustering</a:t>
            </a:r>
          </a:p>
          <a:p>
            <a:r>
              <a:rPr lang="en-ZW" dirty="0" smtClean="0">
                <a:effectLst/>
              </a:rPr>
              <a:t>Clustering is a significant idea with regards to unaided learning. It, for the most part, manages to find a structure or example in a gathering of uncategorized information. Clustering calculations will process your information and discover characteristic clusters(groups) in the event that they exist in the information. You can likewise alter what number of bunches your calculations ought to distinguish. It enables you to alter the granularity of these gatherings.</a:t>
            </a:r>
          </a:p>
          <a:p>
            <a:endParaRPr lang="en-ZW" dirty="0"/>
          </a:p>
          <a:p>
            <a:endParaRPr lang="en-ZW" dirty="0" smtClean="0">
              <a:effectLst/>
            </a:endParaRPr>
          </a:p>
          <a:p>
            <a:r>
              <a:rPr lang="en-ZW" sz="3200" b="1" dirty="0" smtClean="0">
                <a:effectLst/>
              </a:rPr>
              <a:t>There are various kinds of clustering you can use:</a:t>
            </a:r>
            <a:endParaRPr lang="en-ZW" sz="3200" dirty="0" smtClean="0">
              <a:effectLst/>
            </a:endParaRPr>
          </a:p>
          <a:p>
            <a:endParaRPr lang="en-ZW" dirty="0"/>
          </a:p>
        </p:txBody>
      </p:sp>
    </p:spTree>
    <p:extLst>
      <p:ext uri="{BB962C8B-B14F-4D97-AF65-F5344CB8AC3E}">
        <p14:creationId xmlns:p14="http://schemas.microsoft.com/office/powerpoint/2010/main" val="36244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a:normAutofit fontScale="85000" lnSpcReduction="20000"/>
          </a:bodyPr>
          <a:lstStyle/>
          <a:p>
            <a:r>
              <a:rPr lang="en-ZW" b="1" dirty="0" smtClean="0">
                <a:effectLst/>
              </a:rPr>
              <a:t>Hierarchical Clustering</a:t>
            </a:r>
          </a:p>
          <a:p>
            <a:pPr marL="0" indent="0">
              <a:buNone/>
            </a:pPr>
            <a:r>
              <a:rPr lang="en-ZW" dirty="0" smtClean="0">
                <a:effectLst/>
              </a:rPr>
              <a:t>Hierarchical clustering is a calculation which constructs a pecking order of groups. It starts with every one of the information which is doled out to their very own bunch. Here, two close groups will be in a similar bunch. This calculation closes when there is just one group left.</a:t>
            </a:r>
          </a:p>
          <a:p>
            <a:r>
              <a:rPr lang="en-ZW" b="1" dirty="0" smtClean="0">
                <a:effectLst/>
              </a:rPr>
              <a:t> K-means Clustering</a:t>
            </a:r>
          </a:p>
          <a:p>
            <a:pPr marL="0" indent="0">
              <a:buNone/>
            </a:pPr>
            <a:r>
              <a:rPr lang="en-ZW" dirty="0" smtClean="0">
                <a:effectLst/>
              </a:rPr>
              <a:t>K means it is an iterative clustering calculation which encourages you to locate the most noteworthy incentive for each emphasis. At first, the ideal number of groups are chosen. In this clustering technique, you have to bunch the information that focuses on k gatherings. A bigger k means littler gatherings with greater granularity similarly. A lower k means bigger gatherings with less granularity.</a:t>
            </a:r>
          </a:p>
          <a:p>
            <a:pPr marL="0" indent="0">
              <a:buNone/>
            </a:pPr>
            <a:r>
              <a:rPr lang="en-ZW" dirty="0" smtClean="0">
                <a:effectLst/>
              </a:rPr>
              <a:t>The yield of the calculation is a gathering of “names.” It allows information point to one of the k gatherings. In k-means clustering, each gathering is characterized by making a centroid for each gathering. The centroids are like the core of the bunch, which catches the focuses nearest to them and adds them to the group.</a:t>
            </a:r>
          </a:p>
          <a:p>
            <a:r>
              <a:rPr lang="en-ZW" b="1" dirty="0" smtClean="0">
                <a:effectLst/>
              </a:rPr>
              <a:t>K-mean clustering further characterizes two subgroups</a:t>
            </a:r>
            <a:endParaRPr lang="en-ZW" dirty="0" smtClean="0">
              <a:effectLst/>
            </a:endParaRPr>
          </a:p>
          <a:p>
            <a:r>
              <a:rPr lang="en-ZW" dirty="0" smtClean="0">
                <a:effectLst/>
              </a:rPr>
              <a:t>Agglomerative clustering</a:t>
            </a:r>
          </a:p>
          <a:p>
            <a:r>
              <a:rPr lang="en-ZW" dirty="0" smtClean="0">
                <a:effectLst/>
              </a:rPr>
              <a:t>Dendrogram</a:t>
            </a:r>
          </a:p>
          <a:p>
            <a:endParaRPr lang="en-ZW" dirty="0"/>
          </a:p>
        </p:txBody>
      </p:sp>
    </p:spTree>
    <p:extLst>
      <p:ext uri="{BB962C8B-B14F-4D97-AF65-F5344CB8AC3E}">
        <p14:creationId xmlns:p14="http://schemas.microsoft.com/office/powerpoint/2010/main" val="82285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normAutofit fontScale="62500" lnSpcReduction="20000"/>
          </a:bodyPr>
          <a:lstStyle/>
          <a:p>
            <a:r>
              <a:rPr lang="en-ZW" b="1" dirty="0" smtClean="0">
                <a:effectLst/>
              </a:rPr>
              <a:t>Agglomerative clustering</a:t>
            </a:r>
          </a:p>
          <a:p>
            <a:pPr marL="0" indent="0">
              <a:buNone/>
            </a:pPr>
            <a:r>
              <a:rPr lang="en-ZW" dirty="0" smtClean="0">
                <a:effectLst/>
              </a:rPr>
              <a:t>This sort of K-means clustering begins with a fixed number of bunches. It designates all information into an accurate number of groups. This clustering strategy doesn’t require the number of groups K as info. Agglomeration procedure begins by shaping every datum as a solitary bunch.</a:t>
            </a:r>
          </a:p>
          <a:p>
            <a:pPr marL="0" indent="0">
              <a:buNone/>
            </a:pPr>
            <a:r>
              <a:rPr lang="en-ZW" dirty="0" smtClean="0">
                <a:effectLst/>
              </a:rPr>
              <a:t>This strategy utilizes some separation measure, lessens the number of bunches (one in every emphasis) by combining process. In conclusion, we have one major group that contains every one of the articles.</a:t>
            </a:r>
          </a:p>
          <a:p>
            <a:r>
              <a:rPr lang="en-ZW" b="1" dirty="0" smtClean="0">
                <a:effectLst/>
              </a:rPr>
              <a:t>Dendrogram</a:t>
            </a:r>
          </a:p>
          <a:p>
            <a:pPr marL="0" indent="0">
              <a:buNone/>
            </a:pPr>
            <a:r>
              <a:rPr lang="en-ZW" dirty="0" smtClean="0">
                <a:effectLst/>
              </a:rPr>
              <a:t>In the Dendrogram clustering technique, each level will speak to a conceivable bunch. The tallness of the dendrogram demonstrates the degree of similitude between two join bunches. The closer to the base of the procedure they are progressively comparable bunch which is finding of the gathering from dendrogram which isn’t characteristic and for the most part abstract.</a:t>
            </a:r>
          </a:p>
          <a:p>
            <a:r>
              <a:rPr lang="en-ZW" b="1" dirty="0" smtClean="0">
                <a:effectLst/>
              </a:rPr>
              <a:t>K-Nearest neighbours</a:t>
            </a:r>
          </a:p>
          <a:p>
            <a:pPr marL="0" indent="0">
              <a:buNone/>
            </a:pPr>
            <a:r>
              <a:rPr lang="en-ZW" dirty="0" smtClean="0">
                <a:effectLst/>
              </a:rPr>
              <a:t>K-nearest neighbour is the most straightforward of all AI classifiers. It varies from other AI procedures, in that it doesn’t deliver a model. It is a straightforward calculation that stores every single accessible case and characterizes new examples dependent on a likeness measure.</a:t>
            </a:r>
          </a:p>
          <a:p>
            <a:pPr marL="0" indent="0">
              <a:buNone/>
            </a:pPr>
            <a:r>
              <a:rPr lang="en-ZW" dirty="0" smtClean="0">
                <a:effectLst/>
              </a:rPr>
              <a:t>It works very well when there is a separation between models. The learning rate is moderate when the preparation set is enormous, and the separation figuring is nontrivial.</a:t>
            </a:r>
          </a:p>
          <a:p>
            <a:r>
              <a:rPr lang="en-ZW" b="1" dirty="0" smtClean="0">
                <a:effectLst/>
              </a:rPr>
              <a:t>Principal Components Analysis</a:t>
            </a:r>
            <a:endParaRPr lang="en-ZW" dirty="0" smtClean="0">
              <a:effectLst/>
            </a:endParaRPr>
          </a:p>
          <a:p>
            <a:pPr marL="0" indent="0">
              <a:buNone/>
            </a:pPr>
            <a:r>
              <a:rPr lang="en-ZW" dirty="0" smtClean="0">
                <a:effectLst/>
              </a:rPr>
              <a:t>On the off chance that you need a higher-dimensional space. You have to choose a reason for that space and just the 200 most significant scores of that premise. This base is known as a principal component. The subset you select comprise is another space that is little in size contrasted with unique space. It keeps up however much of the multifaceted nature of information as could be expected.</a:t>
            </a:r>
          </a:p>
          <a:p>
            <a:endParaRPr lang="en-ZW" dirty="0"/>
          </a:p>
        </p:txBody>
      </p:sp>
    </p:spTree>
    <p:extLst>
      <p:ext uri="{BB962C8B-B14F-4D97-AF65-F5344CB8AC3E}">
        <p14:creationId xmlns:p14="http://schemas.microsoft.com/office/powerpoint/2010/main" val="76889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673" y="746975"/>
            <a:ext cx="10122795" cy="5164428"/>
          </a:xfrm>
        </p:spPr>
      </p:pic>
    </p:spTree>
    <p:extLst>
      <p:ext uri="{BB962C8B-B14F-4D97-AF65-F5344CB8AC3E}">
        <p14:creationId xmlns:p14="http://schemas.microsoft.com/office/powerpoint/2010/main" val="3270582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REINFORCEMENT LEARNING</a:t>
            </a:r>
            <a:endParaRPr lang="en-ZW" dirty="0"/>
          </a:p>
        </p:txBody>
      </p:sp>
      <p:sp>
        <p:nvSpPr>
          <p:cNvPr id="3" name="Content Placeholder 2"/>
          <p:cNvSpPr>
            <a:spLocks noGrp="1"/>
          </p:cNvSpPr>
          <p:nvPr>
            <p:ph idx="1"/>
          </p:nvPr>
        </p:nvSpPr>
        <p:spPr/>
        <p:txBody>
          <a:bodyPr>
            <a:normAutofit fontScale="92500"/>
          </a:bodyPr>
          <a:lstStyle/>
          <a:p>
            <a:r>
              <a:rPr lang="en-ZW" dirty="0" smtClean="0">
                <a:effectLst/>
              </a:rPr>
              <a:t>It is the capacity of a specialist to collaborate with the earth and discover what is the best result. It pursues the idea of hit and preliminary technique. The operator is remunerated or punished with a point for a right or an off-base answer, and based on the positive reward focuses picked up the model trains itself. Also, again once prepared it prepares to foresee the new information introduced to it.</a:t>
            </a:r>
          </a:p>
          <a:p>
            <a:r>
              <a:rPr lang="en-ZW" b="1" dirty="0" smtClean="0">
                <a:effectLst/>
              </a:rPr>
              <a:t>Example</a:t>
            </a:r>
            <a:endParaRPr lang="en-ZW" dirty="0" smtClean="0">
              <a:effectLst/>
            </a:endParaRPr>
          </a:p>
          <a:p>
            <a:r>
              <a:rPr lang="en-ZW" dirty="0" smtClean="0">
                <a:effectLst/>
              </a:rPr>
              <a:t>Displaying ads, according to user like dislikes optimize for the long-period</a:t>
            </a:r>
          </a:p>
          <a:p>
            <a:r>
              <a:rPr lang="en-ZW" dirty="0" smtClean="0">
                <a:effectLst/>
              </a:rPr>
              <a:t>Know ads budget used in real-time</a:t>
            </a:r>
          </a:p>
          <a:p>
            <a:r>
              <a:rPr lang="en-ZW" dirty="0" smtClean="0">
                <a:effectLst/>
              </a:rPr>
              <a:t>inverse reinforcement learning to know customers like dislikes better</a:t>
            </a:r>
          </a:p>
          <a:p>
            <a:endParaRPr lang="en-ZW" dirty="0"/>
          </a:p>
        </p:txBody>
      </p:sp>
    </p:spTree>
    <p:extLst>
      <p:ext uri="{BB962C8B-B14F-4D97-AF65-F5344CB8AC3E}">
        <p14:creationId xmlns:p14="http://schemas.microsoft.com/office/powerpoint/2010/main" val="213322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SEMI-SUPERVISED</a:t>
            </a:r>
            <a:endParaRPr lang="en-ZW" dirty="0"/>
          </a:p>
        </p:txBody>
      </p:sp>
      <p:sp>
        <p:nvSpPr>
          <p:cNvPr id="3" name="Content Placeholder 2"/>
          <p:cNvSpPr>
            <a:spLocks noGrp="1"/>
          </p:cNvSpPr>
          <p:nvPr>
            <p:ph idx="1"/>
          </p:nvPr>
        </p:nvSpPr>
        <p:spPr/>
        <p:txBody>
          <a:bodyPr>
            <a:normAutofit fontScale="85000" lnSpcReduction="20000"/>
          </a:bodyPr>
          <a:lstStyle/>
          <a:p>
            <a:r>
              <a:rPr lang="en-ZW" dirty="0" smtClean="0">
                <a:effectLst/>
              </a:rPr>
              <a:t>Semi-supervised kind of learning, the calculation is prepared upon a mix of named and unlabelled information. Normally, this blend will contain a limited quantity of named information and a lot of unlabelled information. The fundamental method included is that first, the software engineer will group comparable information utilizing an unaided learning calculation and afterward utilize the current named information to name the remainder of the unlabelled information. The ordinary use instances of such kind of calculation have a typical property among them – The obtaining of unlabelled information is generally modest while naming the said information is over the top expensive. Naturally, one may envision the three kinds of learning calculations as Supervised realizing where an understudy is under the supervision of an instructor at both home and school, Unsupervised realizing where an understudy needs to make sense of an idea himself and Semi-Supervised realizing where an educator shows a couple of ideas in class and gives inquiries as schoolwork which depend on comparable ideas.</a:t>
            </a:r>
          </a:p>
          <a:p>
            <a:endParaRPr lang="en-ZW" dirty="0"/>
          </a:p>
        </p:txBody>
      </p:sp>
    </p:spTree>
    <p:extLst>
      <p:ext uri="{BB962C8B-B14F-4D97-AF65-F5344CB8AC3E}">
        <p14:creationId xmlns:p14="http://schemas.microsoft.com/office/powerpoint/2010/main" val="170513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WHAT IS MACHINE LEARNING? </a:t>
            </a:r>
            <a:endParaRPr lang="en-ZW" dirty="0"/>
          </a:p>
        </p:txBody>
      </p:sp>
      <p:sp>
        <p:nvSpPr>
          <p:cNvPr id="3" name="Content Placeholder 2"/>
          <p:cNvSpPr>
            <a:spLocks noGrp="1"/>
          </p:cNvSpPr>
          <p:nvPr>
            <p:ph idx="1"/>
          </p:nvPr>
        </p:nvSpPr>
        <p:spPr/>
        <p:txBody>
          <a:bodyPr/>
          <a:lstStyle/>
          <a:p>
            <a:r>
              <a:rPr lang="en-ZW" dirty="0" smtClean="0"/>
              <a:t>Machine learning is a branch of artificial intelligence (AI) focused on building applications that learn from data and improve their accuracy over time without being programmed to do so. </a:t>
            </a:r>
          </a:p>
          <a:p>
            <a:r>
              <a:rPr lang="en-ZW" dirty="0" smtClean="0"/>
              <a:t>In data science, an algorithm is a sequence of statistical processing steps. In machine learning, algorithms are 'trained' to find patterns and features in massive amounts of data in order to make decisions and predictions based on new data. The better the algorithm, the more accurate the decisions and predictions will become as it processes more data.</a:t>
            </a:r>
          </a:p>
          <a:p>
            <a:endParaRPr lang="en-ZW" dirty="0"/>
          </a:p>
        </p:txBody>
      </p:sp>
    </p:spTree>
    <p:extLst>
      <p:ext uri="{BB962C8B-B14F-4D97-AF65-F5344CB8AC3E}">
        <p14:creationId xmlns:p14="http://schemas.microsoft.com/office/powerpoint/2010/main" val="3020674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5763"/>
            <a:ext cx="10515600" cy="5301200"/>
          </a:xfrm>
        </p:spPr>
        <p:txBody>
          <a:bodyPr>
            <a:normAutofit fontScale="92500" lnSpcReduction="10000"/>
          </a:bodyPr>
          <a:lstStyle/>
          <a:p>
            <a:r>
              <a:rPr lang="en-ZW" b="1" dirty="0" smtClean="0">
                <a:effectLst/>
              </a:rPr>
              <a:t>Example of Semi-Supervised Learning</a:t>
            </a:r>
            <a:endParaRPr lang="en-ZW" dirty="0" smtClean="0">
              <a:effectLst/>
            </a:endParaRPr>
          </a:p>
          <a:p>
            <a:r>
              <a:rPr lang="en-ZW" dirty="0" smtClean="0">
                <a:effectLst/>
              </a:rPr>
              <a:t>It’s outstanding that more information = better quality models in profound learning (up to a specific point of confinement clearly, yet more often than not we don’t have that much information.) Be that as it may, getting marked information is costly. In the event that you need to prepare a model to distinguish winged animals, you can set up a lot of cameras to consequently take pictures of fowls. That is generally modest. Contracting individuals to mark those photos is costly. </a:t>
            </a:r>
          </a:p>
          <a:p>
            <a:r>
              <a:rPr lang="en-ZW" dirty="0" smtClean="0">
                <a:effectLst/>
              </a:rPr>
              <a:t>Consider the possibility that you have an enormous number of pictures of winged animals, however just contract individuals to mark a little subset of the photos. As it turned out, rather than simply training the models on the marked subset, you can pre-train the model on the whole training set, before tweaking it with the named subset, and you show signs of improvement execution along these lines. That is semi-supervised learning. It sets aside your cash.</a:t>
            </a:r>
          </a:p>
          <a:p>
            <a:endParaRPr lang="en-ZW" dirty="0"/>
          </a:p>
        </p:txBody>
      </p:sp>
    </p:spTree>
    <p:extLst>
      <p:ext uri="{BB962C8B-B14F-4D97-AF65-F5344CB8AC3E}">
        <p14:creationId xmlns:p14="http://schemas.microsoft.com/office/powerpoint/2010/main" val="3221357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ZW" b="1" dirty="0" smtClean="0">
                <a:effectLst/>
              </a:rPr>
              <a:t>Conclusion</a:t>
            </a:r>
          </a:p>
          <a:p>
            <a:pPr marL="0" indent="0">
              <a:buNone/>
            </a:pPr>
            <a:r>
              <a:rPr lang="en-ZW" dirty="0" smtClean="0">
                <a:effectLst/>
              </a:rPr>
              <a:t>There are many types of machine learning algorithm are there and based upon different-different conditions we have to use the best-fit algorithm for best result. There are many algorithms that find the best accuracy of each machine learning algorithm types and which is the highest accurate we have to use that algorithm. We can minimize the error of each algorithm by reducing noise in data. At last, I will say that there is not a single machine-learning algorithm that can give you 100 percent accuracy even the human brain cannot do that so find the best fir algorithm for your data.</a:t>
            </a:r>
          </a:p>
          <a:p>
            <a:endParaRPr lang="en-ZW" dirty="0"/>
          </a:p>
        </p:txBody>
      </p:sp>
    </p:spTree>
    <p:extLst>
      <p:ext uri="{BB962C8B-B14F-4D97-AF65-F5344CB8AC3E}">
        <p14:creationId xmlns:p14="http://schemas.microsoft.com/office/powerpoint/2010/main" val="2037286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ADVANTAGES </a:t>
            </a:r>
            <a:r>
              <a:rPr lang="en-ZW" dirty="0" smtClean="0"/>
              <a:t>OF MACHINE LEARNING</a:t>
            </a:r>
            <a:endParaRPr lang="en-ZW" dirty="0"/>
          </a:p>
        </p:txBody>
      </p:sp>
      <p:sp>
        <p:nvSpPr>
          <p:cNvPr id="3" name="Content Placeholder 2"/>
          <p:cNvSpPr>
            <a:spLocks noGrp="1"/>
          </p:cNvSpPr>
          <p:nvPr>
            <p:ph idx="1"/>
          </p:nvPr>
        </p:nvSpPr>
        <p:spPr/>
        <p:txBody>
          <a:bodyPr>
            <a:normAutofit fontScale="70000" lnSpcReduction="20000"/>
          </a:bodyPr>
          <a:lstStyle/>
          <a:p>
            <a:r>
              <a:rPr lang="en-ZW" b="1" dirty="0"/>
              <a:t>Easily identifies trends and patterns</a:t>
            </a:r>
          </a:p>
          <a:p>
            <a:pPr marL="0" indent="0">
              <a:buNone/>
            </a:pPr>
            <a:r>
              <a:rPr lang="en-ZW" dirty="0"/>
              <a:t>Machine Learning can review large volumes of data and discover specific trends and patterns that would not be apparent to humans. For instance, for an e-commerce website like Amazon, it serves to understand the browsing </a:t>
            </a:r>
            <a:r>
              <a:rPr lang="en-ZW" dirty="0" smtClean="0"/>
              <a:t>behaviours </a:t>
            </a:r>
            <a:r>
              <a:rPr lang="en-ZW" dirty="0"/>
              <a:t>and purchase histories of its users to help cater to the right products, deals, and reminders relevant to them. It uses the results to reveal relevant advertisements to them</a:t>
            </a:r>
            <a:r>
              <a:rPr lang="en-ZW" dirty="0" smtClean="0"/>
              <a:t>.</a:t>
            </a:r>
            <a:endParaRPr lang="en-ZW" dirty="0"/>
          </a:p>
          <a:p>
            <a:r>
              <a:rPr lang="en-ZW" b="1" dirty="0" smtClean="0"/>
              <a:t>No </a:t>
            </a:r>
            <a:r>
              <a:rPr lang="en-ZW" b="1" dirty="0"/>
              <a:t>human intervention needed (automation)</a:t>
            </a:r>
          </a:p>
          <a:p>
            <a:pPr marL="0" indent="0">
              <a:buNone/>
            </a:pPr>
            <a:r>
              <a:rPr lang="en-ZW" dirty="0"/>
              <a:t>With ML, you don’t need to babysit your project every step of the way. Since it means giving machines the ability to learn, it lets them make predictions and also improve the algorithms on their own. A common example of this is anti-virus softwares; they learn to filter new threats as they are recognized. ML is also good at recognizing spam.</a:t>
            </a:r>
          </a:p>
          <a:p>
            <a:r>
              <a:rPr lang="en-ZW" b="1" dirty="0" smtClean="0"/>
              <a:t>Continuous </a:t>
            </a:r>
            <a:r>
              <a:rPr lang="en-ZW" b="1" dirty="0"/>
              <a:t>Improvement</a:t>
            </a:r>
          </a:p>
          <a:p>
            <a:pPr marL="0" indent="0">
              <a:buNone/>
            </a:pPr>
            <a:r>
              <a:rPr lang="en-ZW" dirty="0"/>
              <a:t>As </a:t>
            </a:r>
            <a:r>
              <a:rPr lang="en-ZW" b="1" dirty="0"/>
              <a:t>ML algorithms</a:t>
            </a:r>
            <a:r>
              <a:rPr lang="en-ZW" dirty="0"/>
              <a:t> gain experience, they keep improving in accuracy and efficiency. This lets them make better decisions. Say you need to make a weather forecast model. As the amount of data you have keeps growing, your algorithms learn to make more accurate predictions faster</a:t>
            </a:r>
            <a:r>
              <a:rPr lang="en-ZW" dirty="0" smtClean="0"/>
              <a:t>.</a:t>
            </a:r>
            <a:endParaRPr lang="en-ZW" b="1" dirty="0"/>
          </a:p>
          <a:p>
            <a:endParaRPr lang="en-ZW" dirty="0"/>
          </a:p>
        </p:txBody>
      </p:sp>
    </p:spTree>
    <p:extLst>
      <p:ext uri="{BB962C8B-B14F-4D97-AF65-F5344CB8AC3E}">
        <p14:creationId xmlns:p14="http://schemas.microsoft.com/office/powerpoint/2010/main" val="2665364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ZW" b="1" dirty="0"/>
              <a:t>Handling multi-dimensional and multi-variety data</a:t>
            </a:r>
          </a:p>
          <a:p>
            <a:pPr marL="0" indent="0">
              <a:buNone/>
            </a:pPr>
            <a:r>
              <a:rPr lang="en-ZW" dirty="0"/>
              <a:t>Machine Learning algorithms are good at handling data that are multi-dimensional and multi-variety, and they can do this in dynamic or uncertain environments.</a:t>
            </a:r>
          </a:p>
          <a:p>
            <a:r>
              <a:rPr lang="en-ZW" b="1" dirty="0" smtClean="0"/>
              <a:t>Wide </a:t>
            </a:r>
            <a:r>
              <a:rPr lang="en-ZW" b="1" dirty="0"/>
              <a:t>Applications</a:t>
            </a:r>
          </a:p>
          <a:p>
            <a:pPr marL="0" indent="0">
              <a:buNone/>
            </a:pPr>
            <a:r>
              <a:rPr lang="en-ZW" dirty="0"/>
              <a:t>You could be an </a:t>
            </a:r>
            <a:r>
              <a:rPr lang="en-ZW" dirty="0" smtClean="0"/>
              <a:t>e-tailor </a:t>
            </a:r>
            <a:r>
              <a:rPr lang="en-ZW" dirty="0"/>
              <a:t>or a healthcare provider and make ML work for you. Where it does apply, it holds the capability to help deliver a much more personal experience to customers while also targeting the right customers.</a:t>
            </a:r>
          </a:p>
          <a:p>
            <a:endParaRPr lang="en-ZW" dirty="0"/>
          </a:p>
        </p:txBody>
      </p:sp>
    </p:spTree>
    <p:extLst>
      <p:ext uri="{BB962C8B-B14F-4D97-AF65-F5344CB8AC3E}">
        <p14:creationId xmlns:p14="http://schemas.microsoft.com/office/powerpoint/2010/main" val="671104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ZW" dirty="0" smtClean="0"/>
              <a:t>BENEFITS OF ML TO BUSINESSES </a:t>
            </a:r>
            <a:endParaRPr lang="en-ZW" dirty="0"/>
          </a:p>
        </p:txBody>
      </p:sp>
      <p:sp>
        <p:nvSpPr>
          <p:cNvPr id="3" name="Content Placeholder 2"/>
          <p:cNvSpPr>
            <a:spLocks noGrp="1"/>
          </p:cNvSpPr>
          <p:nvPr>
            <p:ph idx="1"/>
          </p:nvPr>
        </p:nvSpPr>
        <p:spPr>
          <a:xfrm>
            <a:off x="838200" y="965916"/>
            <a:ext cx="10515600" cy="5892084"/>
          </a:xfrm>
        </p:spPr>
        <p:txBody>
          <a:bodyPr>
            <a:normAutofit fontScale="92500" lnSpcReduction="10000"/>
          </a:bodyPr>
          <a:lstStyle/>
          <a:p>
            <a:r>
              <a:rPr lang="en-ZW" b="1" dirty="0"/>
              <a:t>Simplifies Product Marketing and Assists in Accurate Sales Forecasts</a:t>
            </a:r>
          </a:p>
          <a:p>
            <a:r>
              <a:rPr lang="en-ZW" sz="1900" dirty="0"/>
              <a:t>ML helps enterprises in multiple ways to promote their products better and make accurate sales forecasts. ML offers huge advantages to sales and marketing sector, with the major ones being </a:t>
            </a:r>
            <a:r>
              <a:rPr lang="en-ZW" dirty="0"/>
              <a:t>-</a:t>
            </a:r>
          </a:p>
          <a:p>
            <a:pPr lvl="1"/>
            <a:r>
              <a:rPr lang="en-ZW" b="1" dirty="0"/>
              <a:t>Massive Data Consumption from Unlimited </a:t>
            </a:r>
            <a:r>
              <a:rPr lang="en-ZW" b="1" dirty="0" smtClean="0"/>
              <a:t>Sources.</a:t>
            </a:r>
            <a:endParaRPr lang="en-ZW" b="1" dirty="0"/>
          </a:p>
          <a:p>
            <a:pPr lvl="1"/>
            <a:r>
              <a:rPr lang="en-ZW" b="1" dirty="0" smtClean="0"/>
              <a:t>Rapid </a:t>
            </a:r>
            <a:r>
              <a:rPr lang="en-ZW" b="1" dirty="0"/>
              <a:t>Analysis Prediction and </a:t>
            </a:r>
            <a:r>
              <a:rPr lang="en-ZW" b="1" dirty="0" smtClean="0"/>
              <a:t>Processing</a:t>
            </a:r>
            <a:r>
              <a:rPr lang="en-ZW" dirty="0" smtClean="0"/>
              <a:t>.</a:t>
            </a:r>
            <a:endParaRPr lang="en-ZW" dirty="0"/>
          </a:p>
          <a:p>
            <a:pPr lvl="1"/>
            <a:r>
              <a:rPr lang="en-ZW" b="1" dirty="0"/>
              <a:t>Interpret Past Customer </a:t>
            </a:r>
            <a:r>
              <a:rPr lang="en-ZW" b="1" dirty="0" smtClean="0"/>
              <a:t>Behaviours.</a:t>
            </a:r>
            <a:endParaRPr lang="en-ZW" b="1" dirty="0"/>
          </a:p>
          <a:p>
            <a:pPr marL="457200" lvl="1" indent="0">
              <a:buNone/>
            </a:pPr>
            <a:endParaRPr lang="en-ZW" dirty="0"/>
          </a:p>
          <a:p>
            <a:r>
              <a:rPr lang="en-ZW" b="1" dirty="0"/>
              <a:t>Facilitates Accurate Medical Predictions and </a:t>
            </a:r>
            <a:r>
              <a:rPr lang="en-ZW" b="1" dirty="0" smtClean="0"/>
              <a:t>Diagnoses</a:t>
            </a:r>
            <a:endParaRPr lang="en-ZW" dirty="0"/>
          </a:p>
          <a:p>
            <a:r>
              <a:rPr lang="en-ZW" b="1" dirty="0"/>
              <a:t>Simplifies Time-Intensive Documentation in Data Entry</a:t>
            </a:r>
          </a:p>
          <a:p>
            <a:r>
              <a:rPr lang="en-ZW" b="1" dirty="0" smtClean="0"/>
              <a:t>Improves </a:t>
            </a:r>
            <a:r>
              <a:rPr lang="en-ZW" b="1" dirty="0"/>
              <a:t>Precision of Financial Rules and </a:t>
            </a:r>
            <a:r>
              <a:rPr lang="en-ZW" b="1" dirty="0" smtClean="0"/>
              <a:t>Models</a:t>
            </a:r>
            <a:endParaRPr lang="en-ZW" dirty="0"/>
          </a:p>
          <a:p>
            <a:r>
              <a:rPr lang="en-ZW" b="1" dirty="0"/>
              <a:t>Easy Spam </a:t>
            </a:r>
            <a:r>
              <a:rPr lang="en-ZW" b="1" dirty="0" smtClean="0"/>
              <a:t>Detection</a:t>
            </a:r>
            <a:endParaRPr lang="en-ZW" dirty="0"/>
          </a:p>
          <a:p>
            <a:r>
              <a:rPr lang="en-ZW" b="1" dirty="0"/>
              <a:t>Increases the Efficiency of Predictive Maintenance in the Manufacturing Industry</a:t>
            </a:r>
          </a:p>
          <a:p>
            <a:r>
              <a:rPr lang="en-ZW" b="1" dirty="0" smtClean="0"/>
              <a:t>Better Customer Segmentation and Accurate Lifetime Value Prediction</a:t>
            </a:r>
            <a:endParaRPr lang="en-ZW" dirty="0" smtClean="0"/>
          </a:p>
          <a:p>
            <a:r>
              <a:rPr lang="en-ZW" b="1" dirty="0" smtClean="0"/>
              <a:t>Recommending the Right Product</a:t>
            </a:r>
          </a:p>
          <a:p>
            <a:endParaRPr lang="en-ZW" dirty="0"/>
          </a:p>
        </p:txBody>
      </p:sp>
    </p:spTree>
    <p:extLst>
      <p:ext uri="{BB962C8B-B14F-4D97-AF65-F5344CB8AC3E}">
        <p14:creationId xmlns:p14="http://schemas.microsoft.com/office/powerpoint/2010/main" val="2196191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DISADVANTAGES OF </a:t>
            </a:r>
            <a:r>
              <a:rPr lang="en-ZW" dirty="0" smtClean="0"/>
              <a:t>MACHINE LEARNING</a:t>
            </a:r>
            <a:endParaRPr lang="en-ZW" dirty="0"/>
          </a:p>
        </p:txBody>
      </p:sp>
      <p:sp>
        <p:nvSpPr>
          <p:cNvPr id="3" name="Content Placeholder 2"/>
          <p:cNvSpPr>
            <a:spLocks noGrp="1"/>
          </p:cNvSpPr>
          <p:nvPr>
            <p:ph idx="1"/>
          </p:nvPr>
        </p:nvSpPr>
        <p:spPr/>
        <p:txBody>
          <a:bodyPr>
            <a:normAutofit fontScale="92500" lnSpcReduction="20000"/>
          </a:bodyPr>
          <a:lstStyle/>
          <a:p>
            <a:r>
              <a:rPr lang="en-ZW" b="1" dirty="0"/>
              <a:t>Data Acquisition</a:t>
            </a:r>
          </a:p>
          <a:p>
            <a:pPr marL="0" indent="0">
              <a:buNone/>
            </a:pPr>
            <a:r>
              <a:rPr lang="en-ZW" dirty="0"/>
              <a:t>Machine Learning requires massive data sets to train on, and these should be inclusive/unbiased, and of good quality. There can also be times where they must wait for new data to be generated.</a:t>
            </a:r>
          </a:p>
          <a:p>
            <a:r>
              <a:rPr lang="en-ZW" b="1" dirty="0" smtClean="0"/>
              <a:t>Time </a:t>
            </a:r>
            <a:r>
              <a:rPr lang="en-ZW" b="1" dirty="0"/>
              <a:t>and Resources</a:t>
            </a:r>
          </a:p>
          <a:p>
            <a:pPr marL="0" indent="0">
              <a:buNone/>
            </a:pPr>
            <a:r>
              <a:rPr lang="en-ZW" dirty="0"/>
              <a:t>ML needs enough time to let the algorithms learn and develop enough to </a:t>
            </a:r>
            <a:r>
              <a:rPr lang="en-ZW" dirty="0" smtClean="0"/>
              <a:t>fulfil </a:t>
            </a:r>
            <a:r>
              <a:rPr lang="en-ZW" dirty="0"/>
              <a:t>their purpose with a considerable amount of accuracy and relevancy. It also needs massive resources to function. This can mean additional requirements of computer power for you</a:t>
            </a:r>
            <a:r>
              <a:rPr lang="en-ZW" dirty="0" smtClean="0"/>
              <a:t>.</a:t>
            </a:r>
            <a:endParaRPr lang="en-ZW" dirty="0"/>
          </a:p>
          <a:p>
            <a:r>
              <a:rPr lang="en-ZW" b="1" dirty="0" smtClean="0"/>
              <a:t> </a:t>
            </a:r>
            <a:r>
              <a:rPr lang="en-ZW" b="1" dirty="0"/>
              <a:t>Interpretation of Results</a:t>
            </a:r>
          </a:p>
          <a:p>
            <a:pPr marL="0" indent="0">
              <a:buNone/>
            </a:pPr>
            <a:r>
              <a:rPr lang="en-ZW" dirty="0"/>
              <a:t>Another major challenge is the ability to accurately interpret results generated by the algorithms. You must also carefully choose the algorithms for your purpose.</a:t>
            </a:r>
          </a:p>
          <a:p>
            <a:endParaRPr lang="en-ZW" dirty="0"/>
          </a:p>
        </p:txBody>
      </p:sp>
    </p:spTree>
    <p:extLst>
      <p:ext uri="{BB962C8B-B14F-4D97-AF65-F5344CB8AC3E}">
        <p14:creationId xmlns:p14="http://schemas.microsoft.com/office/powerpoint/2010/main" val="559500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ZW" b="1" dirty="0" smtClean="0"/>
              <a:t>High </a:t>
            </a:r>
            <a:r>
              <a:rPr lang="en-ZW" b="1" dirty="0"/>
              <a:t>error-susceptibility</a:t>
            </a:r>
          </a:p>
          <a:p>
            <a:pPr marL="0" indent="0">
              <a:buNone/>
            </a:pPr>
            <a:r>
              <a:rPr lang="en-ZW" dirty="0" smtClean="0"/>
              <a:t>ML is </a:t>
            </a:r>
            <a:r>
              <a:rPr lang="en-ZW" dirty="0"/>
              <a:t>autonomous but highly susceptible to errors. Suppose you train an algorithm with data sets small enough to not be inclusive. You end up with biased predictions coming from a biased training set. This leads to irrelevant advertisements being displayed to customers. In the case of ML, such blunders can set off a chain of errors that can go undetected for long periods of time. And when they do get noticed, it takes quite some time to recognize the source of the issue, and even longer to correct it.</a:t>
            </a:r>
          </a:p>
          <a:p>
            <a:endParaRPr lang="en-ZW" dirty="0"/>
          </a:p>
        </p:txBody>
      </p:sp>
    </p:spTree>
    <p:extLst>
      <p:ext uri="{BB962C8B-B14F-4D97-AF65-F5344CB8AC3E}">
        <p14:creationId xmlns:p14="http://schemas.microsoft.com/office/powerpoint/2010/main" val="405219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972"/>
            <a:ext cx="10515600" cy="5854991"/>
          </a:xfrm>
        </p:spPr>
        <p:txBody>
          <a:bodyPr>
            <a:normAutofit lnSpcReduction="10000"/>
          </a:bodyPr>
          <a:lstStyle/>
          <a:p>
            <a:r>
              <a:rPr lang="en-ZW" dirty="0" smtClean="0"/>
              <a:t>At a very high level, machine learning is the process of teaching a computer system how to make accurate predictions when fed data.</a:t>
            </a:r>
          </a:p>
          <a:p>
            <a:r>
              <a:rPr lang="en-ZW" dirty="0" smtClean="0"/>
              <a:t>Those predictions could be answering whether a piece of fruit in a photo is a banana or an apple, spotting people crossing the road in front of a self-driving car, whether the use of the word </a:t>
            </a:r>
            <a:r>
              <a:rPr lang="en-ZW" i="1" dirty="0" smtClean="0"/>
              <a:t>book </a:t>
            </a:r>
            <a:r>
              <a:rPr lang="en-ZW" dirty="0" smtClean="0"/>
              <a:t>in a sentence relates to a paperback or a hotel reservation, whether an email is spam, or recognizing speech accurately enough to generate captions for a YouTube video.</a:t>
            </a:r>
          </a:p>
          <a:p>
            <a:r>
              <a:rPr lang="en-ZW" dirty="0" smtClean="0"/>
              <a:t>The key difference from traditional computer software is that a human developer hasn't written code that instructs the system how to tell the difference between the banana and the apple.</a:t>
            </a:r>
          </a:p>
          <a:p>
            <a:r>
              <a:rPr lang="en-ZW" dirty="0" smtClean="0"/>
              <a:t>Instead a machine-learning model has been taught how to reliably discriminate between the fruits by being trained on a large amount of data, in this instance likely a huge number of images labelled as containing a banana or an apple.</a:t>
            </a:r>
          </a:p>
          <a:p>
            <a:endParaRPr lang="en-ZW" dirty="0"/>
          </a:p>
        </p:txBody>
      </p:sp>
    </p:spTree>
    <p:extLst>
      <p:ext uri="{BB962C8B-B14F-4D97-AF65-F5344CB8AC3E}">
        <p14:creationId xmlns:p14="http://schemas.microsoft.com/office/powerpoint/2010/main" val="248763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1"/>
          </a:xfrm>
        </p:spPr>
        <p:txBody>
          <a:bodyPr>
            <a:normAutofit fontScale="90000"/>
          </a:bodyPr>
          <a:lstStyle/>
          <a:p>
            <a:r>
              <a:rPr lang="en-ZW" dirty="0" smtClean="0"/>
              <a:t>APPLICATIONS OF MACHINE LEARNING</a:t>
            </a:r>
            <a:endParaRPr lang="en-ZW" dirty="0"/>
          </a:p>
        </p:txBody>
      </p:sp>
      <p:sp>
        <p:nvSpPr>
          <p:cNvPr id="3" name="Content Placeholder 2"/>
          <p:cNvSpPr>
            <a:spLocks noGrp="1"/>
          </p:cNvSpPr>
          <p:nvPr>
            <p:ph idx="1"/>
          </p:nvPr>
        </p:nvSpPr>
        <p:spPr>
          <a:xfrm>
            <a:off x="838200" y="953038"/>
            <a:ext cx="10515600" cy="5795492"/>
          </a:xfrm>
        </p:spPr>
        <p:txBody>
          <a:bodyPr>
            <a:normAutofit fontScale="62500" lnSpcReduction="20000"/>
          </a:bodyPr>
          <a:lstStyle/>
          <a:p>
            <a:pPr marL="0" indent="0">
              <a:buNone/>
            </a:pPr>
            <a:r>
              <a:rPr lang="en-ZW" b="1" dirty="0"/>
              <a:t>Virtual Personal Assistants</a:t>
            </a:r>
            <a:endParaRPr lang="en-ZW" dirty="0"/>
          </a:p>
          <a:p>
            <a:r>
              <a:rPr lang="en-ZW" dirty="0"/>
              <a:t>Siri, Alexa, Google Now are some of the popular examples of virtual personal assistants. As the name suggests, they assist in finding information, when asked over voice. All you need to do is activate them and ask “What is my schedule for today?”, “What are the flights from Germany to London”, or similar questions. For answering, your personal assistant looks out for the information, recalls your related queries, or send a command to other resources (like phone apps) to collect </a:t>
            </a:r>
            <a:r>
              <a:rPr lang="en-ZW" dirty="0" smtClean="0"/>
              <a:t>information. </a:t>
            </a:r>
            <a:r>
              <a:rPr lang="en-ZW" dirty="0"/>
              <a:t>You can even instruct assistants for certain tasks like “Set an alarm for 6 AM next morning”, “Remind me to visit Visa Office day after tomorrow”.</a:t>
            </a:r>
          </a:p>
          <a:p>
            <a:pPr marL="0" indent="0">
              <a:buNone/>
            </a:pPr>
            <a:r>
              <a:rPr lang="en-ZW" b="1" dirty="0" smtClean="0"/>
              <a:t>Predictions </a:t>
            </a:r>
            <a:r>
              <a:rPr lang="en-ZW" b="1" dirty="0"/>
              <a:t>while Commuting</a:t>
            </a:r>
            <a:endParaRPr lang="en-ZW" dirty="0"/>
          </a:p>
          <a:p>
            <a:r>
              <a:rPr lang="en-ZW" i="1" dirty="0"/>
              <a:t>Traffic Predictions</a:t>
            </a:r>
            <a:r>
              <a:rPr lang="en-ZW" dirty="0"/>
              <a:t>: We all have been using GPS navigation services. While we do that, our current locations and velocities are being saved at a central server for managing traffic. This data is then used to build a map of current traffic. While this helps in preventing the traffic and does congestion analysis, the underlying problem is that there are less number of cars that are equipped with GPS. Machine learning in such scenarios helps to estimate the regions where congestion can be found on the basis of daily experiences.</a:t>
            </a:r>
          </a:p>
          <a:p>
            <a:r>
              <a:rPr lang="en-ZW" i="1" dirty="0"/>
              <a:t>Online Transportation Networks</a:t>
            </a:r>
            <a:r>
              <a:rPr lang="en-ZW" dirty="0"/>
              <a:t>: When booking a cab, the app estimates the price of the ride. When sharing these services, how do they minimize the detours? The answer is machine learning. Jeff Schneider, the engineering lead at Uber ATC reveals in a an interview that they use ML to define price surge hours by predicting the rider demand. In the entire cycle of the services, ML is playing a major role.</a:t>
            </a:r>
          </a:p>
          <a:p>
            <a:pPr marL="0" indent="0">
              <a:buNone/>
            </a:pPr>
            <a:r>
              <a:rPr lang="en-ZW" b="1" dirty="0" smtClean="0"/>
              <a:t>Videos </a:t>
            </a:r>
            <a:r>
              <a:rPr lang="en-ZW" b="1" dirty="0"/>
              <a:t>Surveillance</a:t>
            </a:r>
            <a:endParaRPr lang="en-ZW" dirty="0"/>
          </a:p>
          <a:p>
            <a:r>
              <a:rPr lang="en-ZW" dirty="0"/>
              <a:t>Imagine a single person monitoring multiple video cameras! Certainly, a difficult job to do and boring as well. This is why the idea of training computers to do this job makes </a:t>
            </a:r>
            <a:r>
              <a:rPr lang="en-ZW" dirty="0" smtClean="0"/>
              <a:t>sense. The </a:t>
            </a:r>
            <a:r>
              <a:rPr lang="en-ZW" dirty="0"/>
              <a:t>video surveillance system nowadays are powered by AI that makes it possible to detect crime before they happen. They track unusual behaviour of people like standing motionless for a long time, stumbling, or napping on benches etc. The system can thus give an alert to human attendants, which can ultimately help to avoid mishaps. And when such activities are reported and counted to be true, they help to improve the surveillance services. This happens with machine learning doing its job at the backend</a:t>
            </a:r>
            <a:r>
              <a:rPr lang="en-ZW" dirty="0" smtClean="0"/>
              <a:t>.</a:t>
            </a:r>
            <a:endParaRPr lang="en-ZW" dirty="0"/>
          </a:p>
        </p:txBody>
      </p:sp>
    </p:spTree>
    <p:extLst>
      <p:ext uri="{BB962C8B-B14F-4D97-AF65-F5344CB8AC3E}">
        <p14:creationId xmlns:p14="http://schemas.microsoft.com/office/powerpoint/2010/main" val="143969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606862"/>
          </a:xfrm>
        </p:spPr>
        <p:txBody>
          <a:bodyPr>
            <a:normAutofit fontScale="62500" lnSpcReduction="20000"/>
          </a:bodyPr>
          <a:lstStyle/>
          <a:p>
            <a:pPr marL="0" indent="0">
              <a:buNone/>
            </a:pPr>
            <a:r>
              <a:rPr lang="en-ZW" b="1" dirty="0" smtClean="0"/>
              <a:t>Social </a:t>
            </a:r>
            <a:r>
              <a:rPr lang="en-ZW" b="1" dirty="0"/>
              <a:t>Media Services</a:t>
            </a:r>
            <a:endParaRPr lang="en-ZW" dirty="0"/>
          </a:p>
          <a:p>
            <a:r>
              <a:rPr lang="en-ZW" dirty="0"/>
              <a:t>From personalizing your news feed to better ads targeting, social media platforms are utilizing machine learning for their own and user benefits. Here are a few examples that you must be noticing, using, and loving in your social media accounts, without realizing that these wonderful features are nothing but the applications of ML.</a:t>
            </a:r>
          </a:p>
          <a:p>
            <a:r>
              <a:rPr lang="en-ZW" i="1" dirty="0"/>
              <a:t>People You May Know</a:t>
            </a:r>
            <a:r>
              <a:rPr lang="en-ZW" dirty="0"/>
              <a:t>: Machine learning works on a simple concept: understanding with experiences. Facebook continuously notices the friends that you connect with, the profiles that you visit very often, your interests, workplace, or a group that you share with someone etc. On the basis of continuous learning, a list of Facebook users are suggested that you can become friends with.</a:t>
            </a:r>
          </a:p>
          <a:p>
            <a:r>
              <a:rPr lang="en-ZW" i="1" dirty="0"/>
              <a:t>Face Recognition</a:t>
            </a:r>
            <a:r>
              <a:rPr lang="en-ZW" dirty="0"/>
              <a:t>: You upload a picture of you with a friend and Facebook instantly recognizes that friend. Facebook checks the poses and projections in the picture, notice the unique features, and then match them with the people in your friend list. The entire process at the backend is complicated and takes care of the precision factor but seems to be a simple application of ML at the front end.</a:t>
            </a:r>
          </a:p>
          <a:p>
            <a:pPr marL="0" indent="0">
              <a:buNone/>
            </a:pPr>
            <a:r>
              <a:rPr lang="en-ZW" b="1" dirty="0" smtClean="0"/>
              <a:t>Email </a:t>
            </a:r>
            <a:r>
              <a:rPr lang="en-ZW" b="1" dirty="0"/>
              <a:t>Spam and Malware Filtering</a:t>
            </a:r>
            <a:endParaRPr lang="en-ZW" dirty="0"/>
          </a:p>
          <a:p>
            <a:r>
              <a:rPr lang="en-ZW" dirty="0"/>
              <a:t>There are a number of spam filtering approaches that email clients use. To ascertain that these spam filters are continuously updated, they are powered by machine learning. When rule-based spam filtering is done, it fails to track the latest tricks adopted by spammers. Multi Layer Perceptron, C 4.5 Decision Tree Induction are some of the spam filtering techniques that are powered by ML.</a:t>
            </a:r>
          </a:p>
          <a:p>
            <a:r>
              <a:rPr lang="en-ZW" dirty="0"/>
              <a:t>Over 325, 000 malwares are detected everyday and each piece of code is 90–98% similar to its previous versions. The system security programs that are powered by machine learning understand the coding pattern. Therefore, they </a:t>
            </a:r>
            <a:r>
              <a:rPr lang="en-ZW" dirty="0" smtClean="0"/>
              <a:t>detect </a:t>
            </a:r>
            <a:r>
              <a:rPr lang="en-ZW" dirty="0"/>
              <a:t>new malware with 2–10% variation easily and offer protection against them.</a:t>
            </a:r>
          </a:p>
          <a:p>
            <a:pPr marL="0" indent="0">
              <a:buNone/>
            </a:pPr>
            <a:r>
              <a:rPr lang="en-ZW" b="1" dirty="0" smtClean="0"/>
              <a:t>Online </a:t>
            </a:r>
            <a:r>
              <a:rPr lang="en-ZW" b="1" dirty="0"/>
              <a:t>Customer Support</a:t>
            </a:r>
            <a:endParaRPr lang="en-ZW" dirty="0"/>
          </a:p>
          <a:p>
            <a:r>
              <a:rPr lang="en-ZW" dirty="0"/>
              <a:t>A number of websites nowadays offer the option to chat with customer support representative while they are navigating within the site. However, not every website has a live executive to answer your queries. In most of the cases, you talk to a </a:t>
            </a:r>
            <a:r>
              <a:rPr lang="en-ZW" dirty="0" err="1"/>
              <a:t>chatbot</a:t>
            </a:r>
            <a:r>
              <a:rPr lang="en-ZW" dirty="0"/>
              <a:t>. These bots tend to extract information from the website and present it to the customers. Meanwhile, the </a:t>
            </a:r>
            <a:r>
              <a:rPr lang="en-ZW" dirty="0" err="1"/>
              <a:t>chatbots</a:t>
            </a:r>
            <a:r>
              <a:rPr lang="en-ZW" dirty="0"/>
              <a:t> advances with time. They tend to understand the user queries better and serve them with better answers, which is possible due to its machine learning algorithms.</a:t>
            </a:r>
          </a:p>
          <a:p>
            <a:endParaRPr lang="en-ZW" dirty="0"/>
          </a:p>
          <a:p>
            <a:endParaRPr lang="en-ZW" dirty="0"/>
          </a:p>
        </p:txBody>
      </p:sp>
    </p:spTree>
    <p:extLst>
      <p:ext uri="{BB962C8B-B14F-4D97-AF65-F5344CB8AC3E}">
        <p14:creationId xmlns:p14="http://schemas.microsoft.com/office/powerpoint/2010/main" val="74348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739081"/>
          </a:xfrm>
        </p:spPr>
        <p:txBody>
          <a:bodyPr>
            <a:normAutofit fontScale="70000" lnSpcReduction="20000"/>
          </a:bodyPr>
          <a:lstStyle/>
          <a:p>
            <a:pPr marL="0" indent="0">
              <a:buNone/>
            </a:pPr>
            <a:r>
              <a:rPr lang="en-ZW" b="1" dirty="0" smtClean="0"/>
              <a:t>Search </a:t>
            </a:r>
            <a:r>
              <a:rPr lang="en-ZW" b="1" dirty="0"/>
              <a:t>Engine Result Refining</a:t>
            </a:r>
            <a:endParaRPr lang="en-ZW" dirty="0"/>
          </a:p>
          <a:p>
            <a:r>
              <a:rPr lang="en-ZW" dirty="0"/>
              <a:t>Google and other search engines use machine learning to improve the search results for you. Every time you execute a search, the algorithms at the backend keep a watch at how you respond to the results. If you open the top results and stay on the web page for long, the search engine assumes that the </a:t>
            </a:r>
            <a:r>
              <a:rPr lang="en-ZW" dirty="0" smtClean="0"/>
              <a:t>results </a:t>
            </a:r>
            <a:r>
              <a:rPr lang="en-ZW" dirty="0"/>
              <a:t>it displayed were in accordance to the query. Similarly, if you reach the second or third page of the search results but do not open any of the results, the search engine estimates that the results served did not match requirement. This way, the algorithms working at the backend improve the search </a:t>
            </a:r>
            <a:r>
              <a:rPr lang="en-ZW" dirty="0" smtClean="0"/>
              <a:t>results.</a:t>
            </a:r>
          </a:p>
          <a:p>
            <a:pPr marL="0" indent="0">
              <a:buNone/>
            </a:pPr>
            <a:r>
              <a:rPr lang="en-ZW" b="1" dirty="0" smtClean="0"/>
              <a:t>Product </a:t>
            </a:r>
            <a:r>
              <a:rPr lang="en-ZW" b="1" dirty="0"/>
              <a:t>Recommendations</a:t>
            </a:r>
            <a:endParaRPr lang="en-ZW" dirty="0"/>
          </a:p>
          <a:p>
            <a:r>
              <a:rPr lang="en-ZW" dirty="0"/>
              <a:t>You shopped for a product online few days back and then you keep receiving emails for shopping suggestions. If not this, then you might have noticed that the shopping website or the app recommends you some items that somehow matches with your taste. Certainly, this refines the shopping experience but did you know that it’s machine learning doing the magic for you? On the basis of your behaviour with the website/app, past purchases, items liked or added to cart, brand preferences etc., the product recommendations are made.</a:t>
            </a:r>
          </a:p>
          <a:p>
            <a:pPr marL="0" indent="0">
              <a:buNone/>
            </a:pPr>
            <a:r>
              <a:rPr lang="en-ZW" b="1" dirty="0" smtClean="0"/>
              <a:t>Online </a:t>
            </a:r>
            <a:r>
              <a:rPr lang="en-ZW" b="1" dirty="0"/>
              <a:t>Fraud Detection</a:t>
            </a:r>
            <a:endParaRPr lang="en-ZW" dirty="0"/>
          </a:p>
          <a:p>
            <a:r>
              <a:rPr lang="en-ZW" dirty="0"/>
              <a:t>Machine learning is proving its potential to make cyberspace a secure place and tracking monetary frauds online is one of its examples. For example: </a:t>
            </a:r>
            <a:r>
              <a:rPr lang="en-ZW" dirty="0" smtClean="0"/>
              <a:t>PayPal </a:t>
            </a:r>
            <a:r>
              <a:rPr lang="en-ZW" dirty="0"/>
              <a:t>is using ML for protection against money laundering. The company uses a set of tools that helps them to compare millions of transactions taking place and distinguish between legitimate or illegitimate transactions taking place between the buyers and sellers.</a:t>
            </a:r>
          </a:p>
          <a:p>
            <a:endParaRPr lang="en-ZW" dirty="0"/>
          </a:p>
        </p:txBody>
      </p:sp>
    </p:spTree>
    <p:extLst>
      <p:ext uri="{BB962C8B-B14F-4D97-AF65-F5344CB8AC3E}">
        <p14:creationId xmlns:p14="http://schemas.microsoft.com/office/powerpoint/2010/main" val="95585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normAutofit fontScale="92500"/>
          </a:bodyPr>
          <a:lstStyle/>
          <a:p>
            <a:pPr marL="0" indent="0">
              <a:buNone/>
            </a:pPr>
            <a:r>
              <a:rPr lang="en-ZW" dirty="0"/>
              <a:t>M</a:t>
            </a:r>
            <a:r>
              <a:rPr lang="en-ZW" dirty="0" smtClean="0"/>
              <a:t>achine </a:t>
            </a:r>
            <a:r>
              <a:rPr lang="en-ZW" dirty="0" smtClean="0"/>
              <a:t>learning are all around us</a:t>
            </a:r>
            <a:r>
              <a:rPr lang="en-ZW" dirty="0" smtClean="0"/>
              <a:t>.</a:t>
            </a:r>
          </a:p>
          <a:p>
            <a:r>
              <a:rPr lang="en-ZW" dirty="0" smtClean="0"/>
              <a:t> </a:t>
            </a:r>
            <a:r>
              <a:rPr lang="en-ZW" dirty="0" smtClean="0"/>
              <a:t>Digital assistants search the web and play music in response to our voice commands. </a:t>
            </a:r>
            <a:endParaRPr lang="en-ZW" dirty="0" smtClean="0"/>
          </a:p>
          <a:p>
            <a:r>
              <a:rPr lang="en-ZW" dirty="0" smtClean="0"/>
              <a:t>Websites </a:t>
            </a:r>
            <a:r>
              <a:rPr lang="en-ZW" dirty="0" smtClean="0"/>
              <a:t>recommend products and movies and songs based on what we bought, watched, or listened to before. </a:t>
            </a:r>
            <a:endParaRPr lang="en-ZW" dirty="0" smtClean="0"/>
          </a:p>
          <a:p>
            <a:r>
              <a:rPr lang="en-ZW" dirty="0" smtClean="0"/>
              <a:t>Robots </a:t>
            </a:r>
            <a:r>
              <a:rPr lang="en-ZW" dirty="0" smtClean="0"/>
              <a:t>vacuum our floors while we do . . . something better with our time. </a:t>
            </a:r>
            <a:endParaRPr lang="en-ZW" dirty="0" smtClean="0"/>
          </a:p>
          <a:p>
            <a:r>
              <a:rPr lang="en-ZW" dirty="0" smtClean="0"/>
              <a:t>Spam </a:t>
            </a:r>
            <a:r>
              <a:rPr lang="en-ZW" dirty="0" smtClean="0"/>
              <a:t>detectors stop unwanted emails from reaching our inboxes. </a:t>
            </a:r>
            <a:endParaRPr lang="en-ZW" dirty="0" smtClean="0"/>
          </a:p>
          <a:p>
            <a:r>
              <a:rPr lang="en-ZW" dirty="0" smtClean="0"/>
              <a:t>Medical </a:t>
            </a:r>
            <a:r>
              <a:rPr lang="en-ZW" dirty="0" smtClean="0"/>
              <a:t>image analysis systems help doctors spot </a:t>
            </a:r>
            <a:r>
              <a:rPr lang="en-ZW" dirty="0" smtClean="0"/>
              <a:t>tumours </a:t>
            </a:r>
            <a:r>
              <a:rPr lang="en-ZW" dirty="0" smtClean="0"/>
              <a:t>they might have missed. </a:t>
            </a:r>
            <a:endParaRPr lang="en-ZW" dirty="0" smtClean="0"/>
          </a:p>
          <a:p>
            <a:r>
              <a:rPr lang="en-ZW" dirty="0" smtClean="0"/>
              <a:t>And </a:t>
            </a:r>
            <a:r>
              <a:rPr lang="en-ZW" dirty="0" smtClean="0"/>
              <a:t>the first self-driving cars are hitting the road.</a:t>
            </a:r>
          </a:p>
          <a:p>
            <a:r>
              <a:rPr lang="en-ZW" dirty="0" smtClean="0"/>
              <a:t>We can expect more. As big data keeps getting bigger, as computing becomes more powerful and affordable, and as data scientists keep developing more capable algorithms, machine learning will drive greater and greater efficiency in our personal and work lives. </a:t>
            </a:r>
          </a:p>
          <a:p>
            <a:endParaRPr lang="en-ZW" dirty="0"/>
          </a:p>
        </p:txBody>
      </p:sp>
    </p:spTree>
    <p:extLst>
      <p:ext uri="{BB962C8B-B14F-4D97-AF65-F5344CB8AC3E}">
        <p14:creationId xmlns:p14="http://schemas.microsoft.com/office/powerpoint/2010/main" val="144227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W" b="1" dirty="0" smtClean="0"/>
              <a:t>DIFFERENCE BETWEEN AI AND MACHINE LEARNING</a:t>
            </a:r>
            <a:br>
              <a:rPr lang="en-ZW" b="1" dirty="0" smtClean="0"/>
            </a:br>
            <a:endParaRPr lang="en-ZW" dirty="0"/>
          </a:p>
        </p:txBody>
      </p:sp>
      <p:sp>
        <p:nvSpPr>
          <p:cNvPr id="3" name="Content Placeholder 2"/>
          <p:cNvSpPr>
            <a:spLocks noGrp="1"/>
          </p:cNvSpPr>
          <p:nvPr>
            <p:ph idx="1"/>
          </p:nvPr>
        </p:nvSpPr>
        <p:spPr/>
        <p:txBody>
          <a:bodyPr>
            <a:normAutofit fontScale="85000" lnSpcReduction="20000"/>
          </a:bodyPr>
          <a:lstStyle/>
          <a:p>
            <a:r>
              <a:rPr lang="en-ZW" dirty="0" smtClean="0"/>
              <a:t>Machine learning may have enjoyed enormous success of late, but it is just one method for achieving artificial intelligence.</a:t>
            </a:r>
          </a:p>
          <a:p>
            <a:r>
              <a:rPr lang="en-ZW" dirty="0" smtClean="0"/>
              <a:t>At the birth of the field of AI in the 1950s, AI was defined as any machine capable of performing a task that would typically require human intelligence.</a:t>
            </a:r>
          </a:p>
          <a:p>
            <a:r>
              <a:rPr lang="en-ZW" dirty="0" smtClean="0"/>
              <a:t>AI systems will generally demonstrate at least some of the following traits: planning, learning, reasoning, problem solving, knowledge representation, perception, motion, and manipulation and, to a lesser extent, social intelligence and creativity.</a:t>
            </a:r>
          </a:p>
          <a:p>
            <a:r>
              <a:rPr lang="en-ZW" dirty="0" smtClean="0"/>
              <a:t>Alongside machine learning, there are various other approaches used to build AI systems, including evolutionary computation, where algorithms undergo random mutations and combinations between generations in an attempt to "evolve" optimal solutions, and expert systems, where computers are programmed with rules that allow them to mimic the behaviour of a human expert in a specific domain, for example an autopilot system flying a plane</a:t>
            </a:r>
          </a:p>
          <a:p>
            <a:endParaRPr lang="en-ZW" dirty="0"/>
          </a:p>
        </p:txBody>
      </p:sp>
    </p:spTree>
    <p:extLst>
      <p:ext uri="{BB962C8B-B14F-4D97-AF65-F5344CB8AC3E}">
        <p14:creationId xmlns:p14="http://schemas.microsoft.com/office/powerpoint/2010/main" val="424502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MAIN TYPES OF MACHINE LEARNING</a:t>
            </a:r>
            <a:endParaRPr lang="en-ZW"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438" y="1690688"/>
            <a:ext cx="8538692" cy="4813143"/>
          </a:xfrm>
        </p:spPr>
      </p:pic>
    </p:spTree>
    <p:extLst>
      <p:ext uri="{BB962C8B-B14F-4D97-AF65-F5344CB8AC3E}">
        <p14:creationId xmlns:p14="http://schemas.microsoft.com/office/powerpoint/2010/main" val="2596174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4007</Words>
  <Application>Microsoft Office PowerPoint</Application>
  <PresentationFormat>Widescreen</PresentationFormat>
  <Paragraphs>149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MACHINE LEARNING</vt:lpstr>
      <vt:lpstr>WHAT IS MACHINE LEARNING? </vt:lpstr>
      <vt:lpstr>PowerPoint Presentation</vt:lpstr>
      <vt:lpstr>APPLICATIONS OF MACHINE LEARNING</vt:lpstr>
      <vt:lpstr>PowerPoint Presentation</vt:lpstr>
      <vt:lpstr>PowerPoint Presentation</vt:lpstr>
      <vt:lpstr>PowerPoint Presentation</vt:lpstr>
      <vt:lpstr>DIFFERENCE BETWEEN AI AND MACHINE LEARNING </vt:lpstr>
      <vt:lpstr>MAIN TYPES OF MACHINE LEARNING</vt:lpstr>
      <vt:lpstr>SUPERVISED LEARNING</vt:lpstr>
      <vt:lpstr>PowerPoint Presentation</vt:lpstr>
      <vt:lpstr>PowerPoint Presentation</vt:lpstr>
      <vt:lpstr>UNSUPERVISED LEARNING</vt:lpstr>
      <vt:lpstr>PowerPoint Presentation</vt:lpstr>
      <vt:lpstr>PowerPoint Presentation</vt:lpstr>
      <vt:lpstr>PowerPoint Presentation</vt:lpstr>
      <vt:lpstr>PowerPoint Presentation</vt:lpstr>
      <vt:lpstr>REINFORCEMENT LEARNING</vt:lpstr>
      <vt:lpstr>SEMI-SUPERVISED</vt:lpstr>
      <vt:lpstr>PowerPoint Presentation</vt:lpstr>
      <vt:lpstr>PowerPoint Presentation</vt:lpstr>
      <vt:lpstr>ADVANTAGES OF MACHINE LEARNING</vt:lpstr>
      <vt:lpstr>PowerPoint Presentation</vt:lpstr>
      <vt:lpstr>BENEFITS OF ML TO BUSINESSES </vt:lpstr>
      <vt:lpstr>DISADVANTAGES OF MACHINE LEARNING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NGUNDU</dc:creator>
  <cp:lastModifiedBy>NGUNDU</cp:lastModifiedBy>
  <cp:revision>17</cp:revision>
  <dcterms:created xsi:type="dcterms:W3CDTF">2020-10-09T04:42:30Z</dcterms:created>
  <dcterms:modified xsi:type="dcterms:W3CDTF">2020-10-11T10:51:48Z</dcterms:modified>
</cp:coreProperties>
</file>