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7" r:id="rId11"/>
    <p:sldId id="266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4" autoAdjust="0"/>
    <p:restoredTop sz="94660"/>
  </p:normalViewPr>
  <p:slideViewPr>
    <p:cSldViewPr>
      <p:cViewPr varScale="1">
        <p:scale>
          <a:sx n="103" d="100"/>
          <a:sy n="103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78A71-BFFC-4D5A-A934-D8B9B1EE01A2}" type="datetimeFigureOut">
              <a:rPr lang="ru-RU" smtClean="0"/>
              <a:pPr/>
              <a:t>24.04.2015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D18A5-5938-4E98-BD49-F5DC4682FC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86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FAF8-6BF3-4FD3-A526-D814D53B85D3}" type="datetime1">
              <a:rPr lang="ru-RU" smtClean="0"/>
              <a:pPr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68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9FE8-7CDB-4CA9-96B2-BB24C158451E}" type="datetime1">
              <a:rPr lang="ru-RU" smtClean="0"/>
              <a:pPr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E112-8A84-497C-A41E-21E14EC273C6}" type="datetime1">
              <a:rPr lang="ru-RU" smtClean="0"/>
              <a:pPr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3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3070-3C05-4E49-829B-D695077A48F0}" type="datetime1">
              <a:rPr lang="ru-RU" smtClean="0"/>
              <a:pPr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74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403E-AF9E-4918-996C-2B4C38CDEB5B}" type="datetime1">
              <a:rPr lang="ru-RU" smtClean="0"/>
              <a:pPr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BDE1-F518-46D5-AC4F-99AAFCBEC1C3}" type="datetime1">
              <a:rPr lang="ru-RU" smtClean="0"/>
              <a:pPr/>
              <a:t>24.04.2015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90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9C45-5334-433C-8BE3-7CF931C4E1AF}" type="datetime1">
              <a:rPr lang="ru-RU" smtClean="0"/>
              <a:pPr/>
              <a:t>24.04.2015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94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A91F-758A-4195-936B-6265878343F5}" type="datetime1">
              <a:rPr lang="ru-RU" smtClean="0"/>
              <a:pPr/>
              <a:t>24.04.2015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22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4046-6EB7-451E-831F-DB684D52B837}" type="datetime1">
              <a:rPr lang="ru-RU" smtClean="0"/>
              <a:pPr/>
              <a:t>24.04.2015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18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42AC-A46B-4780-8EE7-E44DB6DD9B14}" type="datetime1">
              <a:rPr lang="ru-RU" smtClean="0"/>
              <a:pPr/>
              <a:t>24.04.2015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29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EA9B-44F9-4333-ADDA-A1137FE669B4}" type="datetime1">
              <a:rPr lang="ru-RU" smtClean="0"/>
              <a:pPr/>
              <a:t>24.04.2015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0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BF6A-F562-4767-A93D-44E694B77411}" type="datetime1">
              <a:rPr lang="ru-RU" smtClean="0"/>
              <a:pPr/>
              <a:t>24.04.2015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9AE1-2D26-4063-89B1-CB3316629D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0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iagDD_run1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cap="small" dirty="0" smtClean="0"/>
              <a:t>Моделирование движения водорода в кристалле палладия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51920" y="4869160"/>
            <a:ext cx="5032648" cy="1752600"/>
          </a:xfrm>
        </p:spPr>
        <p:txBody>
          <a:bodyPr>
            <a:normAutofit/>
          </a:bodyPr>
          <a:lstStyle/>
          <a:p>
            <a:pPr algn="r"/>
            <a:r>
              <a:rPr lang="ru-RU" sz="2000" dirty="0" err="1" smtClean="0"/>
              <a:t>Докл</a:t>
            </a:r>
            <a:r>
              <a:rPr lang="ru-RU" sz="2000" dirty="0" smtClean="0"/>
              <a:t>.: студ</a:t>
            </a:r>
            <a:r>
              <a:rPr lang="ru-RU" sz="2000" dirty="0"/>
              <a:t>. 2 курса магистратуры </a:t>
            </a:r>
            <a:endParaRPr lang="ru-RU" sz="2000" dirty="0" smtClean="0"/>
          </a:p>
          <a:p>
            <a:pPr algn="r"/>
            <a:r>
              <a:rPr lang="ru-RU" sz="2000" dirty="0" smtClean="0"/>
              <a:t>Бураков </a:t>
            </a:r>
            <a:r>
              <a:rPr lang="ru-RU" sz="2000" dirty="0"/>
              <a:t>Руслан </a:t>
            </a:r>
            <a:r>
              <a:rPr lang="ru-RU" sz="2000" dirty="0" smtClean="0"/>
              <a:t>Игоревич</a:t>
            </a:r>
            <a:endParaRPr lang="en-US" sz="2000" dirty="0" smtClean="0"/>
          </a:p>
          <a:p>
            <a:pPr algn="r"/>
            <a:r>
              <a:rPr lang="ru-RU" sz="2000" dirty="0" smtClean="0"/>
              <a:t>Рук.: </a:t>
            </a:r>
            <a:r>
              <a:rPr lang="ru-RU" sz="2000" dirty="0" err="1"/>
              <a:t>Авакян</a:t>
            </a:r>
            <a:r>
              <a:rPr lang="ru-RU" sz="2000" dirty="0"/>
              <a:t> Леон Александрович, к.ф.-м.н.</a:t>
            </a:r>
          </a:p>
        </p:txBody>
      </p:sp>
    </p:spTree>
    <p:extLst>
      <p:ext uri="{BB962C8B-B14F-4D97-AF65-F5344CB8AC3E}">
        <p14:creationId xmlns:p14="http://schemas.microsoft.com/office/powerpoint/2010/main" val="2559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Зависимость параметры</a:t>
            </a:r>
            <a:r>
              <a:rPr lang="en-US" dirty="0" smtClean="0"/>
              <a:t> </a:t>
            </a:r>
            <a:r>
              <a:rPr lang="ru-RU" dirty="0" smtClean="0"/>
              <a:t>ПРФРА от </a:t>
            </a:r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10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69920"/>
              </p:ext>
            </p:extLst>
          </p:nvPr>
        </p:nvGraphicFramePr>
        <p:xfrm>
          <a:off x="1043608" y="2204864"/>
          <a:ext cx="7272807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269"/>
                <a:gridCol w="2424269"/>
                <a:gridCol w="2424269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концентрация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cap="small" baseline="0" dirty="0" smtClean="0"/>
                        <a:t>среднее расстояние 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Å</a:t>
                      </a:r>
                      <a:endParaRPr lang="ru-RU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ru-RU" cap="small" baseline="0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0.50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2.92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0.30</a:t>
                      </a:r>
                      <a:endParaRPr lang="ru-RU" cap="small" baseline="0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0.75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2.91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0.27</a:t>
                      </a:r>
                      <a:endParaRPr lang="ru-RU" cap="small" baseline="0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1.00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2.90</a:t>
                      </a:r>
                      <a:endParaRPr lang="ru-RU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cap="small" baseline="0" dirty="0" smtClean="0"/>
                        <a:t>0.23</a:t>
                      </a:r>
                      <a:endParaRPr lang="ru-RU" cap="small" baseline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2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ru-RU" cap="small" dirty="0" smtClean="0"/>
              <a:t>Спасибо за внимание</a:t>
            </a:r>
            <a:endParaRPr lang="ru-RU" cap="small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/>
              <a:t>Термостат Ланжевена</a:t>
            </a:r>
            <a:endParaRPr lang="ru-RU" cap="smal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– ввести случайную силу с определенными статистическими свойствами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0011"/>
            <a:ext cx="7117190" cy="5760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4221088"/>
            <a:ext cx="3456384" cy="411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small" dirty="0" smtClean="0"/>
              <a:t>Палладий — «губка» для водорода</a:t>
            </a:r>
            <a:endParaRPr lang="ru-RU" cap="smal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4536504" cy="4525963"/>
          </a:xfrm>
        </p:spPr>
        <p:txBody>
          <a:bodyPr anchor="t"/>
          <a:lstStyle/>
          <a:p>
            <a:r>
              <a:rPr lang="ru-RU" dirty="0" smtClean="0"/>
              <a:t>На один атом </a:t>
            </a:r>
            <a:r>
              <a:rPr lang="en-US" dirty="0" err="1" smtClean="0"/>
              <a:t>Pd</a:t>
            </a:r>
            <a:r>
              <a:rPr lang="ru-RU" dirty="0"/>
              <a:t> </a:t>
            </a:r>
            <a:r>
              <a:rPr lang="ru-RU" dirty="0" smtClean="0"/>
              <a:t>может приходится до 2 атомов </a:t>
            </a:r>
            <a:r>
              <a:rPr lang="en-US" dirty="0" smtClean="0"/>
              <a:t>H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Фазы гидрида </a:t>
            </a:r>
            <a:r>
              <a:rPr lang="en-US" dirty="0" err="1" smtClean="0"/>
              <a:t>Pd</a:t>
            </a:r>
            <a:r>
              <a:rPr lang="ru-RU" dirty="0" smtClean="0"/>
              <a:t> в зависимости от концентрации </a:t>
            </a:r>
            <a:r>
              <a:rPr lang="en-US" dirty="0" smtClean="0"/>
              <a:t>H:  </a:t>
            </a:r>
          </a:p>
          <a:p>
            <a:pPr marL="457200" lvl="1" indent="0">
              <a:buNone/>
            </a:pPr>
            <a:r>
              <a:rPr lang="el-GR" dirty="0" smtClean="0"/>
              <a:t>α</a:t>
            </a:r>
            <a:r>
              <a:rPr lang="ru-RU" dirty="0" smtClean="0"/>
              <a:t> </a:t>
            </a:r>
            <a:r>
              <a:rPr lang="en-US" dirty="0" smtClean="0"/>
              <a:t>&lt; 0.03 &lt;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l-GR" dirty="0" smtClean="0"/>
              <a:t>β</a:t>
            </a:r>
            <a:r>
              <a:rPr lang="en-US" dirty="0" smtClean="0"/>
              <a:t> &lt; 0.6 &lt; </a:t>
            </a:r>
            <a:r>
              <a:rPr lang="el-GR" dirty="0" smtClean="0"/>
              <a:t>β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 descr="C:\Users\Layton\Pictures\PdH_F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84783"/>
            <a:ext cx="2984008" cy="340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3301" y="5013176"/>
            <a:ext cx="361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ГЦК Палладия. Водород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занимает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октаэдрические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междоузлия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16216" y="6309320"/>
            <a:ext cx="2160240" cy="365125"/>
          </a:xfrm>
        </p:spPr>
        <p:txBody>
          <a:bodyPr/>
          <a:lstStyle/>
          <a:p>
            <a:fld id="{770F9AE1-2D26-4063-89B1-CB3316629D0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2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small" dirty="0" smtClean="0"/>
              <a:t>Постановка задачи</a:t>
            </a:r>
            <a:endParaRPr lang="ru-RU" cap="smal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376" y="1371672"/>
            <a:ext cx="8229600" cy="4145559"/>
          </a:xfrm>
        </p:spPr>
        <p:txBody>
          <a:bodyPr/>
          <a:lstStyle/>
          <a:p>
            <a:r>
              <a:rPr lang="ru-RU" dirty="0" smtClean="0"/>
              <a:t>Рассчитать парные радиальные функции распределения атомов (ПРФРА) водорода в палладии. </a:t>
            </a:r>
            <a:endParaRPr lang="ru-RU" dirty="0"/>
          </a:p>
          <a:p>
            <a:r>
              <a:rPr lang="ru-RU" dirty="0" smtClean="0"/>
              <a:t>Сравнить полученные ПРФРА друг с другом для различных концентраций водорода в палладии.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1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small" dirty="0" err="1" smtClean="0"/>
              <a:t>Первопринципная</a:t>
            </a:r>
            <a:r>
              <a:rPr lang="ru-RU" cap="small" dirty="0"/>
              <a:t> (</a:t>
            </a:r>
            <a:r>
              <a:rPr lang="ru-RU" cap="small" dirty="0" err="1" smtClean="0"/>
              <a:t>ab</a:t>
            </a:r>
            <a:r>
              <a:rPr lang="ru-RU" cap="small" dirty="0" smtClean="0"/>
              <a:t> </a:t>
            </a:r>
            <a:r>
              <a:rPr lang="ru-RU" cap="small" dirty="0" err="1" smtClean="0"/>
              <a:t>initio</a:t>
            </a:r>
            <a:r>
              <a:rPr lang="ru-RU" cap="small" dirty="0"/>
              <a:t>) </a:t>
            </a:r>
            <a:r>
              <a:rPr lang="ru-RU" cap="small" dirty="0" smtClean="0"/>
              <a:t/>
            </a:r>
            <a:br>
              <a:rPr lang="ru-RU" cap="small" dirty="0" smtClean="0"/>
            </a:br>
            <a:r>
              <a:rPr lang="ru-RU" cap="small" dirty="0" smtClean="0"/>
              <a:t>молекулярная динамика</a:t>
            </a:r>
            <a:endParaRPr lang="ru-RU" cap="small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Атомы движутся, подчиняясь законам классической механики, но для описания межатомного взаимодействия используются </a:t>
            </a:r>
            <a:r>
              <a:rPr lang="ru-RU" dirty="0" err="1" smtClean="0"/>
              <a:t>первопринципные</a:t>
            </a:r>
            <a:r>
              <a:rPr lang="ru-RU" dirty="0" smtClean="0"/>
              <a:t> расчеты. </a:t>
            </a:r>
          </a:p>
          <a:p>
            <a:r>
              <a:rPr lang="ru-RU" dirty="0" smtClean="0"/>
              <a:t>В качестве метода расчета используется теория функционала плотности (</a:t>
            </a:r>
            <a:r>
              <a:rPr lang="en-US" dirty="0" smtClean="0"/>
              <a:t>DFT</a:t>
            </a:r>
            <a:r>
              <a:rPr lang="ru-RU" dirty="0" smtClean="0"/>
              <a:t>). Используемый обменно-корреляционный потенциал </a:t>
            </a:r>
            <a:r>
              <a:rPr lang="ru-RU" cap="small" dirty="0" smtClean="0"/>
              <a:t>—</a:t>
            </a:r>
            <a:r>
              <a:rPr lang="ru-RU" dirty="0" smtClean="0"/>
              <a:t> </a:t>
            </a:r>
            <a:r>
              <a:rPr lang="en-US" dirty="0" smtClean="0"/>
              <a:t>PBE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9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392" y="260648"/>
            <a:ext cx="7715200" cy="972000"/>
          </a:xfrm>
        </p:spPr>
        <p:txBody>
          <a:bodyPr>
            <a:noAutofit/>
          </a:bodyPr>
          <a:lstStyle/>
          <a:p>
            <a:pPr marL="0" indent="0"/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Зависимость параметра решетки от концентрации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ru-RU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5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40642"/>
              </p:ext>
            </p:extLst>
          </p:nvPr>
        </p:nvGraphicFramePr>
        <p:xfrm>
          <a:off x="1115616" y="1700808"/>
          <a:ext cx="6408712" cy="273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356"/>
                <a:gridCol w="3204356"/>
              </a:tblGrid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ru-RU" sz="1800" cap="non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концентрация</a:t>
                      </a:r>
                      <a:endParaRPr lang="ru-RU" sz="1800" cap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параметр</a:t>
                      </a:r>
                      <a:r>
                        <a:rPr lang="ru-RU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решетки 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Å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ru-RU" sz="1800" cap="none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ru-RU" sz="1800" cap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3.890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(3.890)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4.071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(4.026)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4.120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4726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4.164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21705" y="4783311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Полученные с помощью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DFT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значения при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внешнем давлении в  10 Бар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1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Молекулярная динамика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 action="ppaction://hlinkfile"/>
              </a:rPr>
              <a:t>diagDD_run1.mp4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9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ПРФРА </a:t>
            </a:r>
            <a:r>
              <a:rPr lang="en-US" dirty="0" smtClean="0"/>
              <a:t>(x = 0.5)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026" name="Picture 2" descr="C:\Users\Nastya\Desktop\моделирование движения водорода в кристалле палладия2\моделирование движения водорода в кристалле Pd\Pd_H2_g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5" y="1268760"/>
            <a:ext cx="9088249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8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ПРФРА </a:t>
            </a:r>
            <a:r>
              <a:rPr lang="en-US" dirty="0" smtClean="0"/>
              <a:t>(x = 0.75)</a:t>
            </a:r>
            <a:endParaRPr lang="ru-RU" dirty="0"/>
          </a:p>
        </p:txBody>
      </p:sp>
      <p:pic>
        <p:nvPicPr>
          <p:cNvPr id="2050" name="Picture 2" descr="C:\Users\Nastya\Desktop\моделирование движения водорода в кристалле палладия2\моделирование движения водорода в кристалле Pd\PdH3_g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1520"/>
            <a:ext cx="9144000" cy="47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AE1-2D26-4063-89B1-CB3316629D0D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ПРФРА </a:t>
            </a:r>
            <a:r>
              <a:rPr lang="en-US" dirty="0" smtClean="0"/>
              <a:t>(x = 0.75)</a:t>
            </a:r>
            <a:endParaRPr lang="ru-RU" dirty="0"/>
          </a:p>
        </p:txBody>
      </p:sp>
      <p:pic>
        <p:nvPicPr>
          <p:cNvPr id="3074" name="Picture 2" descr="C:\Users\Nastya\Desktop\моделирование движения водорода в кристалле палладия2\моделирование движения водорода в кристалле Pd\Pd_H4_g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4958"/>
            <a:ext cx="914400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9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223</Words>
  <Application>Microsoft Office PowerPoint</Application>
  <PresentationFormat>Экран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Моделирование движения водорода в кристалле палладия</vt:lpstr>
      <vt:lpstr>Палладий — «губка» для водорода</vt:lpstr>
      <vt:lpstr>Постановка задачи</vt:lpstr>
      <vt:lpstr>Первопринципная (ab initio)  молекулярная динамика</vt:lpstr>
      <vt:lpstr>Зависимость параметра решетки от концентрации H</vt:lpstr>
      <vt:lpstr>Молекулярная динамика</vt:lpstr>
      <vt:lpstr>ПРФРА (x = 0.5)</vt:lpstr>
      <vt:lpstr>ПРФРА (x = 0.75)</vt:lpstr>
      <vt:lpstr>ПРФРА (x = 0.75)</vt:lpstr>
      <vt:lpstr>Зависимость параметры ПРФРА от x</vt:lpstr>
      <vt:lpstr>Спасибо за внимание</vt:lpstr>
      <vt:lpstr>Термостат Ланжевена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ДВИЖЕНИЯ ВОДОРОДА В КРИСТАЛЛЕ ПАЛЛАДИЯ</dc:title>
  <dc:creator>Layton</dc:creator>
  <cp:lastModifiedBy>Nastya</cp:lastModifiedBy>
  <cp:revision>30</cp:revision>
  <dcterms:created xsi:type="dcterms:W3CDTF">2015-04-24T03:24:11Z</dcterms:created>
  <dcterms:modified xsi:type="dcterms:W3CDTF">2015-04-24T10:58:10Z</dcterms:modified>
</cp:coreProperties>
</file>