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741" r:id="rId1"/>
  </p:sldMasterIdLst>
  <p:notesMasterIdLst>
    <p:notesMasterId r:id="rId32"/>
  </p:notesMasterIdLst>
  <p:sldIdLst>
    <p:sldId id="1133" r:id="rId2"/>
    <p:sldId id="1182" r:id="rId3"/>
    <p:sldId id="1028" r:id="rId4"/>
    <p:sldId id="1134" r:id="rId5"/>
    <p:sldId id="1204" r:id="rId6"/>
    <p:sldId id="1183" r:id="rId7"/>
    <p:sldId id="1179" r:id="rId8"/>
    <p:sldId id="1180" r:id="rId9"/>
    <p:sldId id="1181" r:id="rId10"/>
    <p:sldId id="1085" r:id="rId11"/>
    <p:sldId id="1205" r:id="rId12"/>
    <p:sldId id="1185" r:id="rId13"/>
    <p:sldId id="1186" r:id="rId14"/>
    <p:sldId id="1187" r:id="rId15"/>
    <p:sldId id="1188" r:id="rId16"/>
    <p:sldId id="1189" r:id="rId17"/>
    <p:sldId id="1190" r:id="rId18"/>
    <p:sldId id="1191" r:id="rId19"/>
    <p:sldId id="1192" r:id="rId20"/>
    <p:sldId id="1194" r:id="rId21"/>
    <p:sldId id="1195" r:id="rId22"/>
    <p:sldId id="1196" r:id="rId23"/>
    <p:sldId id="1198" r:id="rId24"/>
    <p:sldId id="1199" r:id="rId25"/>
    <p:sldId id="1197" r:id="rId26"/>
    <p:sldId id="1206" r:id="rId27"/>
    <p:sldId id="1200" r:id="rId28"/>
    <p:sldId id="1201" r:id="rId29"/>
    <p:sldId id="1202" r:id="rId30"/>
    <p:sldId id="1207" r:id="rId31"/>
  </p:sldIdLst>
  <p:sldSz cx="12192000" cy="6858000"/>
  <p:notesSz cx="6858000" cy="9144000"/>
  <p:embeddedFontLst>
    <p:embeddedFont>
      <p:font typeface="Alegreya Sans SC Italic" panose="020F0502020204030204" pitchFamily="34" charset="0"/>
      <p:regular r:id="rId33"/>
      <p:bold r:id="rId34"/>
      <p:italic r:id="rId35"/>
      <p:boldItalic r:id="rId36"/>
    </p:embeddedFont>
    <p:embeddedFont>
      <p:font typeface="Andale Mono" panose="020B0509000000000004" pitchFamily="49" charset="0"/>
      <p:regular r:id="rId37"/>
    </p:embeddedFont>
    <p:embeddedFont>
      <p:font typeface="Calibri" panose="020F0502020204030204" pitchFamily="34" charset="0"/>
      <p:regular r:id="rId35"/>
      <p:bold r:id="rId35"/>
      <p:italic r:id="rId35"/>
      <p:boldItalic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655A806-2ACD-5344-8880-51C8F5FF83D4}">
          <p14:sldIdLst>
            <p14:sldId id="1133"/>
            <p14:sldId id="1182"/>
            <p14:sldId id="1028"/>
            <p14:sldId id="1134"/>
            <p14:sldId id="1204"/>
            <p14:sldId id="1183"/>
            <p14:sldId id="1179"/>
            <p14:sldId id="1180"/>
            <p14:sldId id="1181"/>
            <p14:sldId id="1085"/>
            <p14:sldId id="1205"/>
            <p14:sldId id="1185"/>
            <p14:sldId id="1186"/>
            <p14:sldId id="1187"/>
            <p14:sldId id="1188"/>
            <p14:sldId id="1189"/>
            <p14:sldId id="1190"/>
            <p14:sldId id="1191"/>
            <p14:sldId id="1192"/>
            <p14:sldId id="1194"/>
            <p14:sldId id="1195"/>
            <p14:sldId id="1196"/>
            <p14:sldId id="1198"/>
            <p14:sldId id="1199"/>
            <p14:sldId id="1197"/>
            <p14:sldId id="1206"/>
            <p14:sldId id="1200"/>
            <p14:sldId id="1201"/>
            <p14:sldId id="1202"/>
            <p14:sldId id="1207"/>
          </p14:sldIdLst>
        </p14:section>
        <p14:section name="технические файлы" id="{1CEFCDC2-DF71-254B-85D7-6057A427B3D6}">
          <p14:sldIdLst/>
        </p14:section>
      </p14:sectionLst>
    </p:ext>
    <p:ext uri="{EFAFB233-063F-42B5-8137-9DF3F51BA10A}">
      <p15:sldGuideLst xmlns:p15="http://schemas.microsoft.com/office/powerpoint/2012/main">
        <p15:guide id="2" orient="horz" pos="2183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1890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Microsoft Office User" initials="MOU" lastIdx="1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6"/>
    <a:srgbClr val="FFE0FB"/>
    <a:srgbClr val="A5FEF0"/>
    <a:srgbClr val="F0A4F2"/>
    <a:srgbClr val="3776EE"/>
    <a:srgbClr val="EFA3F2"/>
    <a:srgbClr val="2CED18"/>
    <a:srgbClr val="1B38D5"/>
    <a:srgbClr val="B35B91"/>
    <a:srgbClr val="050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5" autoAdjust="0"/>
    <p:restoredTop sz="87109" autoAdjust="0"/>
  </p:normalViewPr>
  <p:slideViewPr>
    <p:cSldViewPr snapToGrid="0" snapToObjects="1">
      <p:cViewPr varScale="1">
        <p:scale>
          <a:sx n="147" d="100"/>
          <a:sy n="147" d="100"/>
        </p:scale>
        <p:origin x="856" y="184"/>
      </p:cViewPr>
      <p:guideLst>
        <p:guide orient="horz" pos="2183"/>
        <p:guide orient="horz" pos="3203"/>
        <p:guide pos="189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5" d="100"/>
          <a:sy n="95" d="100"/>
        </p:scale>
        <p:origin x="41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NUL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B7D39-04AC-854A-8CEB-29D769EC703F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558B-B67B-5540-AAD2-8E53DA3FE4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4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17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Не дублируем вопросы из опроса который мы проводили до </a:t>
            </a:r>
            <a:r>
              <a:rPr lang="ru-RU" sz="1200" dirty="0" err="1">
                <a:solidFill>
                  <a:srgbClr val="A5FEF0"/>
                </a:solidFill>
                <a:latin typeface="Helvetica" pitchFamily="2" charset="0"/>
              </a:rPr>
              <a:t>митапа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.</a:t>
            </a:r>
            <a:endParaRPr lang="en-US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3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забыть про ссылку на предыдущую презентацию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2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забыть про ссылку на предыдущую презентацию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282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35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75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2558B-B67B-5540-AAD2-8E53DA3FE40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днострочный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ru-RU" dirty="0"/>
              <a:t>ОДНОСТРОЧНЫЙ 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0728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1565" y="457201"/>
            <a:ext cx="7481835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031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 рису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457200"/>
            <a:ext cx="4082142" cy="132998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1909187"/>
            <a:ext cx="4082142" cy="42217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6C9CE7-9526-47C6-BC06-41A4DC7E20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601389" y="457200"/>
            <a:ext cx="3343524" cy="5673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9EA513D-D887-46F1-A714-D6C113AA6696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784304" y="457200"/>
            <a:ext cx="3343524" cy="56737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5054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86" y="228600"/>
            <a:ext cx="11716313" cy="80010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56C9CE7-9526-47C6-BC06-41A4DC7E20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159262" y="1143000"/>
            <a:ext cx="3343524" cy="54914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9EA513D-D887-46F1-A714-D6C113AA6696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479311" y="1143000"/>
            <a:ext cx="3343524" cy="54914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DBC95B1-3B5B-4F53-8B51-50B21C588CB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779649" y="1143000"/>
            <a:ext cx="3343524" cy="54914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166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B82CC36-BF60-6041-978F-CDF64CAA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 userDrawn="1"/>
        </p:nvSpPr>
        <p:spPr>
          <a:xfrm>
            <a:off x="11512704" y="6388100"/>
            <a:ext cx="412595" cy="469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76200" dist="508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fld id="{283AB74D-E647-DD4B-A848-4AD4F7BA041E}" type="slidenum">
              <a:rPr lang="ru-RU" sz="12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устрочный 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>
            <a:normAutofit/>
          </a:bodyPr>
          <a:lstStyle>
            <a:lvl1pPr>
              <a:defRPr lang="en-US" sz="3600" dirty="0"/>
            </a:lvl1pPr>
          </a:lstStyle>
          <a:p>
            <a:pPr lvl="0">
              <a:lnSpc>
                <a:spcPts val="3000"/>
              </a:lnSpc>
            </a:pPr>
            <a:r>
              <a:rPr lang="ru-RU" dirty="0"/>
              <a:t>ДВУСТРОЧНЫЙ</a:t>
            </a:r>
            <a:br>
              <a:rPr lang="ru-RU" dirty="0"/>
            </a:br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9386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Заголовок и футтер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5158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Пустой слайд/лого в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еребивоч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227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Перебивочны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09738"/>
            <a:ext cx="111188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4589463"/>
            <a:ext cx="11118850" cy="15446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05188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4592" y="1143000"/>
            <a:ext cx="5583404" cy="4991100"/>
          </a:xfrm>
        </p:spPr>
        <p:txBody>
          <a:bodyPr rIns="18288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143000"/>
            <a:ext cx="5867400" cy="49911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32472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" y="235809"/>
            <a:ext cx="10515600" cy="792891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3600"/>
            </a:lvl1pPr>
          </a:lstStyle>
          <a:p>
            <a:r>
              <a:rPr lang="ru-RU" dirty="0"/>
              <a:t>ОБРАЗЕЦ</a:t>
            </a:r>
            <a:br>
              <a:rPr lang="ru-RU" dirty="0"/>
            </a:br>
            <a:r>
              <a:rPr lang="ru-RU" dirty="0"/>
              <a:t>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15" y="1167761"/>
            <a:ext cx="55450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" y="1991673"/>
            <a:ext cx="5545073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3396" y="1146305"/>
            <a:ext cx="55723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3396" y="1991673"/>
            <a:ext cx="557238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108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1FAF8-FAD4-9C41-AFCD-F81A6A288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7266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4592" y="226188"/>
            <a:ext cx="11728807" cy="80251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91" y="1157804"/>
            <a:ext cx="11728807" cy="496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338" y="6401142"/>
            <a:ext cx="1462647" cy="221050"/>
          </a:xfrm>
          <a:prstGeom prst="rect">
            <a:avLst/>
          </a:prstGeom>
        </p:spPr>
        <p:txBody>
          <a:bodyPr vert="horz" lIns="91440" tIns="0" rIns="0" bIns="0" rtlCol="0" anchor="ctr"/>
          <a:lstStyle>
            <a:lvl1pPr algn="l">
              <a:defRPr sz="1200" spc="300">
                <a:solidFill>
                  <a:srgbClr val="7D66EC"/>
                </a:solidFill>
              </a:defRPr>
            </a:lvl1pPr>
          </a:lstStyle>
          <a:p>
            <a:r>
              <a:rPr lang="en-US"/>
              <a:t>00/00/0000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15" y="6416794"/>
            <a:ext cx="7638831" cy="21501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6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6180" y="6424414"/>
            <a:ext cx="609598" cy="197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300">
                <a:solidFill>
                  <a:srgbClr val="7D66EC"/>
                </a:solidFill>
              </a:defRPr>
            </a:lvl1pPr>
          </a:lstStyle>
          <a:p>
            <a:fld id="{9741FAF8-FAD4-9C41-AFCD-F81A6A288228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7024AE9-4FB7-462A-9BCF-764FD2E4CA5C}"/>
              </a:ext>
            </a:extLst>
          </p:cNvPr>
          <p:cNvGrpSpPr/>
          <p:nvPr userDrawn="1"/>
        </p:nvGrpSpPr>
        <p:grpSpPr>
          <a:xfrm>
            <a:off x="228600" y="6436845"/>
            <a:ext cx="1178049" cy="194967"/>
            <a:chOff x="228600" y="6444465"/>
            <a:chExt cx="1178049" cy="194967"/>
          </a:xfrm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5D5CD275-F165-4FAB-85F9-597D20CF51F4}"/>
                </a:ext>
              </a:extLst>
            </p:cNvPr>
            <p:cNvSpPr/>
            <p:nvPr/>
          </p:nvSpPr>
          <p:spPr>
            <a:xfrm>
              <a:off x="228600" y="6446026"/>
              <a:ext cx="110047" cy="126520"/>
            </a:xfrm>
            <a:custGeom>
              <a:avLst/>
              <a:gdLst>
                <a:gd name="connsiteX0" fmla="*/ 62220 w 110047"/>
                <a:gd name="connsiteY0" fmla="*/ 0 h 126520"/>
                <a:gd name="connsiteX1" fmla="*/ 106936 w 110047"/>
                <a:gd name="connsiteY1" fmla="*/ 16117 h 126520"/>
                <a:gd name="connsiteX2" fmla="*/ 98272 w 110047"/>
                <a:gd name="connsiteY2" fmla="*/ 28942 h 126520"/>
                <a:gd name="connsiteX3" fmla="*/ 62914 w 110047"/>
                <a:gd name="connsiteY3" fmla="*/ 15599 h 126520"/>
                <a:gd name="connsiteX4" fmla="*/ 17679 w 110047"/>
                <a:gd name="connsiteY4" fmla="*/ 62395 h 126520"/>
                <a:gd name="connsiteX5" fmla="*/ 63257 w 110047"/>
                <a:gd name="connsiteY5" fmla="*/ 110747 h 126520"/>
                <a:gd name="connsiteX6" fmla="*/ 100864 w 110047"/>
                <a:gd name="connsiteY6" fmla="*/ 94805 h 126520"/>
                <a:gd name="connsiteX7" fmla="*/ 110047 w 110047"/>
                <a:gd name="connsiteY7" fmla="*/ 107111 h 126520"/>
                <a:gd name="connsiteX8" fmla="*/ 62732 w 110047"/>
                <a:gd name="connsiteY8" fmla="*/ 126521 h 126520"/>
                <a:gd name="connsiteX9" fmla="*/ 0 w 110047"/>
                <a:gd name="connsiteY9" fmla="*/ 62564 h 126520"/>
                <a:gd name="connsiteX10" fmla="*/ 62220 w 110047"/>
                <a:gd name="connsiteY10" fmla="*/ 0 h 126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47" h="126520">
                  <a:moveTo>
                    <a:pt x="62220" y="0"/>
                  </a:moveTo>
                  <a:cubicBezTo>
                    <a:pt x="77994" y="0"/>
                    <a:pt x="95148" y="4854"/>
                    <a:pt x="106936" y="16117"/>
                  </a:cubicBezTo>
                  <a:lnTo>
                    <a:pt x="98272" y="28942"/>
                  </a:lnTo>
                  <a:cubicBezTo>
                    <a:pt x="89257" y="20971"/>
                    <a:pt x="75570" y="15599"/>
                    <a:pt x="62914" y="15599"/>
                  </a:cubicBezTo>
                  <a:cubicBezTo>
                    <a:pt x="34490" y="15599"/>
                    <a:pt x="17679" y="36570"/>
                    <a:pt x="17679" y="62395"/>
                  </a:cubicBezTo>
                  <a:cubicBezTo>
                    <a:pt x="17679" y="88389"/>
                    <a:pt x="34840" y="110747"/>
                    <a:pt x="63257" y="110747"/>
                  </a:cubicBezTo>
                  <a:cubicBezTo>
                    <a:pt x="76951" y="110747"/>
                    <a:pt x="90988" y="104681"/>
                    <a:pt x="100864" y="94805"/>
                  </a:cubicBezTo>
                  <a:lnTo>
                    <a:pt x="110047" y="107111"/>
                  </a:lnTo>
                  <a:cubicBezTo>
                    <a:pt x="99646" y="117506"/>
                    <a:pt x="84397" y="126521"/>
                    <a:pt x="62732" y="126521"/>
                  </a:cubicBezTo>
                  <a:cubicBezTo>
                    <a:pt x="24782" y="126514"/>
                    <a:pt x="0" y="98440"/>
                    <a:pt x="0" y="62564"/>
                  </a:cubicBezTo>
                  <a:cubicBezTo>
                    <a:pt x="0" y="27037"/>
                    <a:pt x="25825" y="0"/>
                    <a:pt x="62220" y="0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D1C57668-C26A-4F64-9636-AC3B5748C8BD}"/>
                </a:ext>
              </a:extLst>
            </p:cNvPr>
            <p:cNvSpPr/>
            <p:nvPr/>
          </p:nvSpPr>
          <p:spPr>
            <a:xfrm>
              <a:off x="354952" y="6482765"/>
              <a:ext cx="78512" cy="89769"/>
            </a:xfrm>
            <a:custGeom>
              <a:avLst/>
              <a:gdLst>
                <a:gd name="connsiteX0" fmla="*/ 6 w 78512"/>
                <a:gd name="connsiteY0" fmla="*/ 0 h 89769"/>
                <a:gd name="connsiteX1" fmla="*/ 16817 w 78512"/>
                <a:gd name="connsiteY1" fmla="*/ 0 h 89769"/>
                <a:gd name="connsiteX2" fmla="*/ 16817 w 78512"/>
                <a:gd name="connsiteY2" fmla="*/ 52337 h 89769"/>
                <a:gd name="connsiteX3" fmla="*/ 33278 w 78512"/>
                <a:gd name="connsiteY3" fmla="*/ 74177 h 89769"/>
                <a:gd name="connsiteX4" fmla="*/ 61877 w 78512"/>
                <a:gd name="connsiteY4" fmla="*/ 41074 h 89769"/>
                <a:gd name="connsiteX5" fmla="*/ 61877 w 78512"/>
                <a:gd name="connsiteY5" fmla="*/ 0 h 89769"/>
                <a:gd name="connsiteX6" fmla="*/ 78512 w 78512"/>
                <a:gd name="connsiteY6" fmla="*/ 0 h 89769"/>
                <a:gd name="connsiteX7" fmla="*/ 78512 w 78512"/>
                <a:gd name="connsiteY7" fmla="*/ 87695 h 89769"/>
                <a:gd name="connsiteX8" fmla="*/ 62220 w 78512"/>
                <a:gd name="connsiteY8" fmla="*/ 87695 h 89769"/>
                <a:gd name="connsiteX9" fmla="*/ 62220 w 78512"/>
                <a:gd name="connsiteY9" fmla="*/ 75564 h 89769"/>
                <a:gd name="connsiteX10" fmla="*/ 62914 w 78512"/>
                <a:gd name="connsiteY10" fmla="*/ 69148 h 89769"/>
                <a:gd name="connsiteX11" fmla="*/ 62570 w 78512"/>
                <a:gd name="connsiteY11" fmla="*/ 69148 h 89769"/>
                <a:gd name="connsiteX12" fmla="*/ 29986 w 78512"/>
                <a:gd name="connsiteY12" fmla="*/ 89769 h 89769"/>
                <a:gd name="connsiteX13" fmla="*/ 0 w 78512"/>
                <a:gd name="connsiteY13" fmla="*/ 56148 h 89769"/>
                <a:gd name="connsiteX14" fmla="*/ 0 w 78512"/>
                <a:gd name="connsiteY14" fmla="*/ 0 h 89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512" h="89769">
                  <a:moveTo>
                    <a:pt x="6" y="0"/>
                  </a:moveTo>
                  <a:lnTo>
                    <a:pt x="16817" y="0"/>
                  </a:lnTo>
                  <a:lnTo>
                    <a:pt x="16817" y="52337"/>
                  </a:lnTo>
                  <a:cubicBezTo>
                    <a:pt x="16817" y="64469"/>
                    <a:pt x="19416" y="74177"/>
                    <a:pt x="33278" y="74177"/>
                  </a:cubicBezTo>
                  <a:cubicBezTo>
                    <a:pt x="51300" y="74177"/>
                    <a:pt x="61877" y="58403"/>
                    <a:pt x="61877" y="41074"/>
                  </a:cubicBezTo>
                  <a:lnTo>
                    <a:pt x="61877" y="0"/>
                  </a:lnTo>
                  <a:lnTo>
                    <a:pt x="78512" y="0"/>
                  </a:lnTo>
                  <a:lnTo>
                    <a:pt x="78512" y="87695"/>
                  </a:lnTo>
                  <a:lnTo>
                    <a:pt x="62220" y="87695"/>
                  </a:lnTo>
                  <a:lnTo>
                    <a:pt x="62220" y="75564"/>
                  </a:lnTo>
                  <a:cubicBezTo>
                    <a:pt x="62220" y="72097"/>
                    <a:pt x="62914" y="69148"/>
                    <a:pt x="62914" y="69148"/>
                  </a:cubicBezTo>
                  <a:lnTo>
                    <a:pt x="62570" y="69148"/>
                  </a:lnTo>
                  <a:cubicBezTo>
                    <a:pt x="58760" y="77813"/>
                    <a:pt x="47146" y="89769"/>
                    <a:pt x="29986" y="89769"/>
                  </a:cubicBezTo>
                  <a:cubicBezTo>
                    <a:pt x="10226" y="89769"/>
                    <a:pt x="0" y="79374"/>
                    <a:pt x="0" y="561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25F35757-4675-43A6-A28F-73C78116A9F9}"/>
                </a:ext>
              </a:extLst>
            </p:cNvPr>
            <p:cNvSpPr/>
            <p:nvPr/>
          </p:nvSpPr>
          <p:spPr>
            <a:xfrm>
              <a:off x="452031" y="6480691"/>
              <a:ext cx="64987" cy="91855"/>
            </a:xfrm>
            <a:custGeom>
              <a:avLst/>
              <a:gdLst>
                <a:gd name="connsiteX0" fmla="*/ 7965 w 64987"/>
                <a:gd name="connsiteY0" fmla="*/ 67586 h 91855"/>
                <a:gd name="connsiteX1" fmla="*/ 33790 w 64987"/>
                <a:gd name="connsiteY1" fmla="*/ 77813 h 91855"/>
                <a:gd name="connsiteX2" fmla="*/ 48695 w 64987"/>
                <a:gd name="connsiteY2" fmla="*/ 66374 h 91855"/>
                <a:gd name="connsiteX3" fmla="*/ 3636 w 64987"/>
                <a:gd name="connsiteY3" fmla="*/ 25300 h 91855"/>
                <a:gd name="connsiteX4" fmla="*/ 35177 w 64987"/>
                <a:gd name="connsiteY4" fmla="*/ 0 h 91855"/>
                <a:gd name="connsiteX5" fmla="*/ 63601 w 64987"/>
                <a:gd name="connsiteY5" fmla="*/ 9708 h 91855"/>
                <a:gd name="connsiteX6" fmla="*/ 56841 w 64987"/>
                <a:gd name="connsiteY6" fmla="*/ 21840 h 91855"/>
                <a:gd name="connsiteX7" fmla="*/ 34658 w 64987"/>
                <a:gd name="connsiteY7" fmla="*/ 14043 h 91855"/>
                <a:gd name="connsiteX8" fmla="*/ 19753 w 64987"/>
                <a:gd name="connsiteY8" fmla="*/ 24963 h 91855"/>
                <a:gd name="connsiteX9" fmla="*/ 64987 w 64987"/>
                <a:gd name="connsiteY9" fmla="*/ 66037 h 91855"/>
                <a:gd name="connsiteX10" fmla="*/ 33446 w 64987"/>
                <a:gd name="connsiteY10" fmla="*/ 91856 h 91855"/>
                <a:gd name="connsiteX11" fmla="*/ 0 w 64987"/>
                <a:gd name="connsiteY11" fmla="*/ 79031 h 91855"/>
                <a:gd name="connsiteX12" fmla="*/ 7965 w 64987"/>
                <a:gd name="connsiteY12" fmla="*/ 67586 h 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987" h="91855">
                  <a:moveTo>
                    <a:pt x="7965" y="67586"/>
                  </a:moveTo>
                  <a:cubicBezTo>
                    <a:pt x="14549" y="73995"/>
                    <a:pt x="24600" y="77813"/>
                    <a:pt x="33790" y="77813"/>
                  </a:cubicBezTo>
                  <a:cubicBezTo>
                    <a:pt x="42629" y="77813"/>
                    <a:pt x="48695" y="73652"/>
                    <a:pt x="48695" y="66374"/>
                  </a:cubicBezTo>
                  <a:cubicBezTo>
                    <a:pt x="48695" y="49564"/>
                    <a:pt x="3636" y="54068"/>
                    <a:pt x="3636" y="25300"/>
                  </a:cubicBezTo>
                  <a:cubicBezTo>
                    <a:pt x="3636" y="8665"/>
                    <a:pt x="18023" y="0"/>
                    <a:pt x="35177" y="0"/>
                  </a:cubicBezTo>
                  <a:cubicBezTo>
                    <a:pt x="45228" y="0"/>
                    <a:pt x="55973" y="2774"/>
                    <a:pt x="63601" y="9708"/>
                  </a:cubicBezTo>
                  <a:lnTo>
                    <a:pt x="56841" y="21840"/>
                  </a:lnTo>
                  <a:cubicBezTo>
                    <a:pt x="51644" y="16986"/>
                    <a:pt x="42454" y="14043"/>
                    <a:pt x="34658" y="14043"/>
                  </a:cubicBezTo>
                  <a:cubicBezTo>
                    <a:pt x="26169" y="14043"/>
                    <a:pt x="19753" y="17511"/>
                    <a:pt x="19753" y="24963"/>
                  </a:cubicBezTo>
                  <a:cubicBezTo>
                    <a:pt x="19753" y="42124"/>
                    <a:pt x="64987" y="37095"/>
                    <a:pt x="64987" y="66037"/>
                  </a:cubicBezTo>
                  <a:cubicBezTo>
                    <a:pt x="64987" y="80943"/>
                    <a:pt x="52162" y="91856"/>
                    <a:pt x="33446" y="91856"/>
                  </a:cubicBezTo>
                  <a:cubicBezTo>
                    <a:pt x="21665" y="91856"/>
                    <a:pt x="8665" y="87870"/>
                    <a:pt x="0" y="79031"/>
                  </a:cubicBezTo>
                  <a:lnTo>
                    <a:pt x="7965" y="67586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0CA844ED-0A33-46F8-B751-E311313C3F6A}"/>
                </a:ext>
              </a:extLst>
            </p:cNvPr>
            <p:cNvSpPr/>
            <p:nvPr/>
          </p:nvSpPr>
          <p:spPr>
            <a:xfrm>
              <a:off x="529150" y="6458676"/>
              <a:ext cx="50950" cy="112652"/>
            </a:xfrm>
            <a:custGeom>
              <a:avLst/>
              <a:gdLst>
                <a:gd name="connsiteX0" fmla="*/ 11438 w 50950"/>
                <a:gd name="connsiteY0" fmla="*/ 38644 h 112652"/>
                <a:gd name="connsiteX1" fmla="*/ 0 w 50950"/>
                <a:gd name="connsiteY1" fmla="*/ 38644 h 112652"/>
                <a:gd name="connsiteX2" fmla="*/ 0 w 50950"/>
                <a:gd name="connsiteY2" fmla="*/ 24957 h 112652"/>
                <a:gd name="connsiteX3" fmla="*/ 11788 w 50950"/>
                <a:gd name="connsiteY3" fmla="*/ 24957 h 112652"/>
                <a:gd name="connsiteX4" fmla="*/ 11788 w 50950"/>
                <a:gd name="connsiteY4" fmla="*/ 0 h 112652"/>
                <a:gd name="connsiteX5" fmla="*/ 28249 w 50950"/>
                <a:gd name="connsiteY5" fmla="*/ 0 h 112652"/>
                <a:gd name="connsiteX6" fmla="*/ 28249 w 50950"/>
                <a:gd name="connsiteY6" fmla="*/ 24957 h 112652"/>
                <a:gd name="connsiteX7" fmla="*/ 49395 w 50950"/>
                <a:gd name="connsiteY7" fmla="*/ 24957 h 112652"/>
                <a:gd name="connsiteX8" fmla="*/ 49395 w 50950"/>
                <a:gd name="connsiteY8" fmla="*/ 38644 h 112652"/>
                <a:gd name="connsiteX9" fmla="*/ 28249 w 50950"/>
                <a:gd name="connsiteY9" fmla="*/ 38644 h 112652"/>
                <a:gd name="connsiteX10" fmla="*/ 28249 w 50950"/>
                <a:gd name="connsiteY10" fmla="*/ 77813 h 112652"/>
                <a:gd name="connsiteX11" fmla="*/ 46965 w 50950"/>
                <a:gd name="connsiteY11" fmla="*/ 97572 h 112652"/>
                <a:gd name="connsiteX12" fmla="*/ 50950 w 50950"/>
                <a:gd name="connsiteY12" fmla="*/ 97228 h 112652"/>
                <a:gd name="connsiteX13" fmla="*/ 50950 w 50950"/>
                <a:gd name="connsiteY13" fmla="*/ 112134 h 112652"/>
                <a:gd name="connsiteX14" fmla="*/ 45060 w 50950"/>
                <a:gd name="connsiteY14" fmla="*/ 112652 h 112652"/>
                <a:gd name="connsiteX15" fmla="*/ 11438 w 50950"/>
                <a:gd name="connsiteY15" fmla="*/ 79724 h 112652"/>
                <a:gd name="connsiteX16" fmla="*/ 11438 w 50950"/>
                <a:gd name="connsiteY16" fmla="*/ 38644 h 1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950" h="112652">
                  <a:moveTo>
                    <a:pt x="11438" y="38644"/>
                  </a:moveTo>
                  <a:lnTo>
                    <a:pt x="0" y="38644"/>
                  </a:lnTo>
                  <a:lnTo>
                    <a:pt x="0" y="24957"/>
                  </a:lnTo>
                  <a:lnTo>
                    <a:pt x="11788" y="24957"/>
                  </a:lnTo>
                  <a:lnTo>
                    <a:pt x="11788" y="0"/>
                  </a:lnTo>
                  <a:lnTo>
                    <a:pt x="28249" y="0"/>
                  </a:lnTo>
                  <a:lnTo>
                    <a:pt x="28249" y="24957"/>
                  </a:lnTo>
                  <a:lnTo>
                    <a:pt x="49395" y="24957"/>
                  </a:lnTo>
                  <a:lnTo>
                    <a:pt x="49395" y="38644"/>
                  </a:lnTo>
                  <a:lnTo>
                    <a:pt x="28249" y="38644"/>
                  </a:lnTo>
                  <a:lnTo>
                    <a:pt x="28249" y="77813"/>
                  </a:lnTo>
                  <a:cubicBezTo>
                    <a:pt x="28249" y="95317"/>
                    <a:pt x="40556" y="97572"/>
                    <a:pt x="46965" y="97572"/>
                  </a:cubicBezTo>
                  <a:cubicBezTo>
                    <a:pt x="48177" y="97572"/>
                    <a:pt x="49220" y="97572"/>
                    <a:pt x="50950" y="97228"/>
                  </a:cubicBezTo>
                  <a:lnTo>
                    <a:pt x="50950" y="112134"/>
                  </a:lnTo>
                  <a:cubicBezTo>
                    <a:pt x="49564" y="112309"/>
                    <a:pt x="47658" y="112652"/>
                    <a:pt x="45060" y="112652"/>
                  </a:cubicBezTo>
                  <a:cubicBezTo>
                    <a:pt x="33796" y="112652"/>
                    <a:pt x="11438" y="109010"/>
                    <a:pt x="11438" y="79724"/>
                  </a:cubicBezTo>
                  <a:lnTo>
                    <a:pt x="11438" y="38644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F8C1E671-8956-4F1A-A710-DBEC13CC3FE3}"/>
                </a:ext>
              </a:extLst>
            </p:cNvPr>
            <p:cNvSpPr/>
            <p:nvPr/>
          </p:nvSpPr>
          <p:spPr>
            <a:xfrm>
              <a:off x="590684" y="6480685"/>
              <a:ext cx="94454" cy="91849"/>
            </a:xfrm>
            <a:custGeom>
              <a:avLst/>
              <a:gdLst>
                <a:gd name="connsiteX0" fmla="*/ 47140 w 94454"/>
                <a:gd name="connsiteY0" fmla="*/ 0 h 91849"/>
                <a:gd name="connsiteX1" fmla="*/ 94455 w 94454"/>
                <a:gd name="connsiteY1" fmla="*/ 45753 h 91849"/>
                <a:gd name="connsiteX2" fmla="*/ 47315 w 94454"/>
                <a:gd name="connsiteY2" fmla="*/ 91850 h 91849"/>
                <a:gd name="connsiteX3" fmla="*/ 0 w 94454"/>
                <a:gd name="connsiteY3" fmla="*/ 45753 h 91849"/>
                <a:gd name="connsiteX4" fmla="*/ 47140 w 94454"/>
                <a:gd name="connsiteY4" fmla="*/ 0 h 91849"/>
                <a:gd name="connsiteX5" fmla="*/ 47315 w 94454"/>
                <a:gd name="connsiteY5" fmla="*/ 77301 h 91849"/>
                <a:gd name="connsiteX6" fmla="*/ 77469 w 94454"/>
                <a:gd name="connsiteY6" fmla="*/ 45760 h 91849"/>
                <a:gd name="connsiteX7" fmla="*/ 47315 w 94454"/>
                <a:gd name="connsiteY7" fmla="*/ 14562 h 91849"/>
                <a:gd name="connsiteX8" fmla="*/ 17161 w 94454"/>
                <a:gd name="connsiteY8" fmla="*/ 45760 h 91849"/>
                <a:gd name="connsiteX9" fmla="*/ 47315 w 94454"/>
                <a:gd name="connsiteY9" fmla="*/ 77301 h 9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54" h="91849">
                  <a:moveTo>
                    <a:pt x="47140" y="0"/>
                  </a:moveTo>
                  <a:cubicBezTo>
                    <a:pt x="73309" y="0"/>
                    <a:pt x="94455" y="19234"/>
                    <a:pt x="94455" y="45753"/>
                  </a:cubicBezTo>
                  <a:cubicBezTo>
                    <a:pt x="94455" y="72447"/>
                    <a:pt x="73309" y="91850"/>
                    <a:pt x="47315" y="91850"/>
                  </a:cubicBezTo>
                  <a:cubicBezTo>
                    <a:pt x="21146" y="91850"/>
                    <a:pt x="0" y="72440"/>
                    <a:pt x="0" y="45753"/>
                  </a:cubicBezTo>
                  <a:cubicBezTo>
                    <a:pt x="0" y="19241"/>
                    <a:pt x="21146" y="0"/>
                    <a:pt x="47140" y="0"/>
                  </a:cubicBezTo>
                  <a:close/>
                  <a:moveTo>
                    <a:pt x="47315" y="77301"/>
                  </a:moveTo>
                  <a:cubicBezTo>
                    <a:pt x="63776" y="77301"/>
                    <a:pt x="77469" y="64126"/>
                    <a:pt x="77469" y="45760"/>
                  </a:cubicBezTo>
                  <a:cubicBezTo>
                    <a:pt x="77469" y="27562"/>
                    <a:pt x="63776" y="14562"/>
                    <a:pt x="47315" y="14562"/>
                  </a:cubicBezTo>
                  <a:cubicBezTo>
                    <a:pt x="30679" y="14562"/>
                    <a:pt x="17161" y="27562"/>
                    <a:pt x="17161" y="45760"/>
                  </a:cubicBezTo>
                  <a:cubicBezTo>
                    <a:pt x="17161" y="64126"/>
                    <a:pt x="30679" y="77301"/>
                    <a:pt x="47315" y="77301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FA2C31EC-3297-4D67-8FD1-7B80BECB5790}"/>
                </a:ext>
              </a:extLst>
            </p:cNvPr>
            <p:cNvSpPr/>
            <p:nvPr/>
          </p:nvSpPr>
          <p:spPr>
            <a:xfrm>
              <a:off x="705429" y="6480685"/>
              <a:ext cx="133279" cy="89775"/>
            </a:xfrm>
            <a:custGeom>
              <a:avLst/>
              <a:gdLst>
                <a:gd name="connsiteX0" fmla="*/ 0 w 133279"/>
                <a:gd name="connsiteY0" fmla="*/ 2080 h 89775"/>
                <a:gd name="connsiteX1" fmla="*/ 16292 w 133279"/>
                <a:gd name="connsiteY1" fmla="*/ 2080 h 89775"/>
                <a:gd name="connsiteX2" fmla="*/ 16292 w 133279"/>
                <a:gd name="connsiteY2" fmla="*/ 14037 h 89775"/>
                <a:gd name="connsiteX3" fmla="*/ 15774 w 133279"/>
                <a:gd name="connsiteY3" fmla="*/ 20621 h 89775"/>
                <a:gd name="connsiteX4" fmla="*/ 16117 w 133279"/>
                <a:gd name="connsiteY4" fmla="*/ 20621 h 89775"/>
                <a:gd name="connsiteX5" fmla="*/ 46621 w 133279"/>
                <a:gd name="connsiteY5" fmla="*/ 0 h 89775"/>
                <a:gd name="connsiteX6" fmla="*/ 72790 w 133279"/>
                <a:gd name="connsiteY6" fmla="*/ 19934 h 89775"/>
                <a:gd name="connsiteX7" fmla="*/ 73140 w 133279"/>
                <a:gd name="connsiteY7" fmla="*/ 19934 h 89775"/>
                <a:gd name="connsiteX8" fmla="*/ 104338 w 133279"/>
                <a:gd name="connsiteY8" fmla="*/ 0 h 89775"/>
                <a:gd name="connsiteX9" fmla="*/ 133280 w 133279"/>
                <a:gd name="connsiteY9" fmla="*/ 33621 h 89775"/>
                <a:gd name="connsiteX10" fmla="*/ 133280 w 133279"/>
                <a:gd name="connsiteY10" fmla="*/ 89776 h 89775"/>
                <a:gd name="connsiteX11" fmla="*/ 116469 w 133279"/>
                <a:gd name="connsiteY11" fmla="*/ 89776 h 89775"/>
                <a:gd name="connsiteX12" fmla="*/ 116469 w 133279"/>
                <a:gd name="connsiteY12" fmla="*/ 37263 h 89775"/>
                <a:gd name="connsiteX13" fmla="*/ 101046 w 133279"/>
                <a:gd name="connsiteY13" fmla="*/ 15249 h 89775"/>
                <a:gd name="connsiteX14" fmla="*/ 75052 w 133279"/>
                <a:gd name="connsiteY14" fmla="*/ 48870 h 89775"/>
                <a:gd name="connsiteX15" fmla="*/ 75052 w 133279"/>
                <a:gd name="connsiteY15" fmla="*/ 89769 h 89775"/>
                <a:gd name="connsiteX16" fmla="*/ 58241 w 133279"/>
                <a:gd name="connsiteY16" fmla="*/ 89769 h 89775"/>
                <a:gd name="connsiteX17" fmla="*/ 58241 w 133279"/>
                <a:gd name="connsiteY17" fmla="*/ 37257 h 89775"/>
                <a:gd name="connsiteX18" fmla="*/ 43161 w 133279"/>
                <a:gd name="connsiteY18" fmla="*/ 15242 h 89775"/>
                <a:gd name="connsiteX19" fmla="*/ 16817 w 133279"/>
                <a:gd name="connsiteY19" fmla="*/ 48864 h 89775"/>
                <a:gd name="connsiteX20" fmla="*/ 16817 w 133279"/>
                <a:gd name="connsiteY20" fmla="*/ 89763 h 89775"/>
                <a:gd name="connsiteX21" fmla="*/ 6 w 133279"/>
                <a:gd name="connsiteY21" fmla="*/ 89763 h 89775"/>
                <a:gd name="connsiteX22" fmla="*/ 6 w 133279"/>
                <a:gd name="connsiteY22" fmla="*/ 2080 h 8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3279" h="89775">
                  <a:moveTo>
                    <a:pt x="0" y="2080"/>
                  </a:moveTo>
                  <a:lnTo>
                    <a:pt x="16292" y="2080"/>
                  </a:lnTo>
                  <a:lnTo>
                    <a:pt x="16292" y="14037"/>
                  </a:lnTo>
                  <a:cubicBezTo>
                    <a:pt x="16292" y="17673"/>
                    <a:pt x="15774" y="20621"/>
                    <a:pt x="15774" y="20621"/>
                  </a:cubicBezTo>
                  <a:lnTo>
                    <a:pt x="16117" y="20621"/>
                  </a:lnTo>
                  <a:cubicBezTo>
                    <a:pt x="20278" y="10395"/>
                    <a:pt x="32753" y="0"/>
                    <a:pt x="46621" y="0"/>
                  </a:cubicBezTo>
                  <a:cubicBezTo>
                    <a:pt x="61352" y="0"/>
                    <a:pt x="69841" y="6759"/>
                    <a:pt x="72790" y="19934"/>
                  </a:cubicBezTo>
                  <a:lnTo>
                    <a:pt x="73140" y="19934"/>
                  </a:lnTo>
                  <a:cubicBezTo>
                    <a:pt x="77994" y="9708"/>
                    <a:pt x="90126" y="0"/>
                    <a:pt x="104338" y="0"/>
                  </a:cubicBezTo>
                  <a:cubicBezTo>
                    <a:pt x="124272" y="0"/>
                    <a:pt x="133280" y="11263"/>
                    <a:pt x="133280" y="33621"/>
                  </a:cubicBezTo>
                  <a:lnTo>
                    <a:pt x="133280" y="89776"/>
                  </a:lnTo>
                  <a:lnTo>
                    <a:pt x="116469" y="89776"/>
                  </a:lnTo>
                  <a:lnTo>
                    <a:pt x="116469" y="37263"/>
                  </a:lnTo>
                  <a:cubicBezTo>
                    <a:pt x="116469" y="24957"/>
                    <a:pt x="114046" y="15249"/>
                    <a:pt x="101046" y="15249"/>
                  </a:cubicBezTo>
                  <a:cubicBezTo>
                    <a:pt x="84753" y="15249"/>
                    <a:pt x="75052" y="32060"/>
                    <a:pt x="75052" y="48870"/>
                  </a:cubicBezTo>
                  <a:lnTo>
                    <a:pt x="75052" y="89769"/>
                  </a:lnTo>
                  <a:lnTo>
                    <a:pt x="58241" y="89769"/>
                  </a:lnTo>
                  <a:lnTo>
                    <a:pt x="58241" y="37257"/>
                  </a:lnTo>
                  <a:cubicBezTo>
                    <a:pt x="58241" y="25819"/>
                    <a:pt x="56511" y="15242"/>
                    <a:pt x="43161" y="15242"/>
                  </a:cubicBezTo>
                  <a:cubicBezTo>
                    <a:pt x="26525" y="15242"/>
                    <a:pt x="16817" y="32571"/>
                    <a:pt x="16817" y="48864"/>
                  </a:cubicBezTo>
                  <a:lnTo>
                    <a:pt x="16817" y="89763"/>
                  </a:lnTo>
                  <a:lnTo>
                    <a:pt x="6" y="89763"/>
                  </a:lnTo>
                  <a:lnTo>
                    <a:pt x="6" y="2080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E496013B-054B-4638-8254-5965A3CAFAE8}"/>
                </a:ext>
              </a:extLst>
            </p:cNvPr>
            <p:cNvSpPr/>
            <p:nvPr/>
          </p:nvSpPr>
          <p:spPr>
            <a:xfrm>
              <a:off x="858131" y="6480685"/>
              <a:ext cx="81973" cy="91849"/>
            </a:xfrm>
            <a:custGeom>
              <a:avLst/>
              <a:gdLst>
                <a:gd name="connsiteX0" fmla="*/ 44016 w 81973"/>
                <a:gd name="connsiteY0" fmla="*/ 0 h 91849"/>
                <a:gd name="connsiteX1" fmla="*/ 81973 w 81973"/>
                <a:gd name="connsiteY1" fmla="*/ 41074 h 91849"/>
                <a:gd name="connsiteX2" fmla="*/ 81280 w 81973"/>
                <a:gd name="connsiteY2" fmla="*/ 48177 h 91849"/>
                <a:gd name="connsiteX3" fmla="*/ 17504 w 81973"/>
                <a:gd name="connsiteY3" fmla="*/ 48177 h 91849"/>
                <a:gd name="connsiteX4" fmla="*/ 47658 w 81973"/>
                <a:gd name="connsiteY4" fmla="*/ 77294 h 91849"/>
                <a:gd name="connsiteX5" fmla="*/ 73484 w 81973"/>
                <a:gd name="connsiteY5" fmla="*/ 67068 h 91849"/>
                <a:gd name="connsiteX6" fmla="*/ 80593 w 81973"/>
                <a:gd name="connsiteY6" fmla="*/ 79374 h 91849"/>
                <a:gd name="connsiteX7" fmla="*/ 46621 w 81973"/>
                <a:gd name="connsiteY7" fmla="*/ 91850 h 91849"/>
                <a:gd name="connsiteX8" fmla="*/ 0 w 81973"/>
                <a:gd name="connsiteY8" fmla="*/ 45928 h 91849"/>
                <a:gd name="connsiteX9" fmla="*/ 44016 w 81973"/>
                <a:gd name="connsiteY9" fmla="*/ 0 h 91849"/>
                <a:gd name="connsiteX10" fmla="*/ 64987 w 81973"/>
                <a:gd name="connsiteY10" fmla="*/ 36052 h 91849"/>
                <a:gd name="connsiteX11" fmla="*/ 43673 w 81973"/>
                <a:gd name="connsiteY11" fmla="*/ 13000 h 91849"/>
                <a:gd name="connsiteX12" fmla="*/ 18023 w 81973"/>
                <a:gd name="connsiteY12" fmla="*/ 36052 h 91849"/>
                <a:gd name="connsiteX13" fmla="*/ 64987 w 81973"/>
                <a:gd name="connsiteY13" fmla="*/ 36052 h 91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973" h="91849">
                  <a:moveTo>
                    <a:pt x="44016" y="0"/>
                  </a:moveTo>
                  <a:cubicBezTo>
                    <a:pt x="68798" y="0"/>
                    <a:pt x="81973" y="18541"/>
                    <a:pt x="81973" y="41074"/>
                  </a:cubicBezTo>
                  <a:cubicBezTo>
                    <a:pt x="81973" y="43329"/>
                    <a:pt x="81623" y="45753"/>
                    <a:pt x="81280" y="48177"/>
                  </a:cubicBezTo>
                  <a:lnTo>
                    <a:pt x="17504" y="48177"/>
                  </a:lnTo>
                  <a:cubicBezTo>
                    <a:pt x="18373" y="67068"/>
                    <a:pt x="31891" y="77294"/>
                    <a:pt x="47658" y="77294"/>
                  </a:cubicBezTo>
                  <a:cubicBezTo>
                    <a:pt x="57016" y="77294"/>
                    <a:pt x="66549" y="73309"/>
                    <a:pt x="73484" y="67068"/>
                  </a:cubicBezTo>
                  <a:lnTo>
                    <a:pt x="80593" y="79374"/>
                  </a:lnTo>
                  <a:cubicBezTo>
                    <a:pt x="72103" y="87171"/>
                    <a:pt x="58753" y="91850"/>
                    <a:pt x="46621" y="91850"/>
                  </a:cubicBezTo>
                  <a:cubicBezTo>
                    <a:pt x="19066" y="91850"/>
                    <a:pt x="0" y="71922"/>
                    <a:pt x="0" y="45928"/>
                  </a:cubicBezTo>
                  <a:cubicBezTo>
                    <a:pt x="0" y="18029"/>
                    <a:pt x="19059" y="0"/>
                    <a:pt x="44016" y="0"/>
                  </a:cubicBezTo>
                  <a:close/>
                  <a:moveTo>
                    <a:pt x="64987" y="36052"/>
                  </a:moveTo>
                  <a:cubicBezTo>
                    <a:pt x="64469" y="20971"/>
                    <a:pt x="55111" y="13000"/>
                    <a:pt x="43673" y="13000"/>
                  </a:cubicBezTo>
                  <a:cubicBezTo>
                    <a:pt x="30673" y="13000"/>
                    <a:pt x="20446" y="21490"/>
                    <a:pt x="18023" y="36052"/>
                  </a:cubicBezTo>
                  <a:lnTo>
                    <a:pt x="64987" y="36052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0B7592DC-106B-4033-95CD-0CC9F0793BD9}"/>
                </a:ext>
              </a:extLst>
            </p:cNvPr>
            <p:cNvSpPr/>
            <p:nvPr/>
          </p:nvSpPr>
          <p:spPr>
            <a:xfrm>
              <a:off x="960389" y="6481721"/>
              <a:ext cx="48526" cy="88732"/>
            </a:xfrm>
            <a:custGeom>
              <a:avLst/>
              <a:gdLst>
                <a:gd name="connsiteX0" fmla="*/ 0 w 48526"/>
                <a:gd name="connsiteY0" fmla="*/ 1043 h 88732"/>
                <a:gd name="connsiteX1" fmla="*/ 16292 w 48526"/>
                <a:gd name="connsiteY1" fmla="*/ 1043 h 88732"/>
                <a:gd name="connsiteX2" fmla="*/ 16292 w 48526"/>
                <a:gd name="connsiteY2" fmla="*/ 16811 h 88732"/>
                <a:gd name="connsiteX3" fmla="*/ 15774 w 48526"/>
                <a:gd name="connsiteY3" fmla="*/ 23226 h 88732"/>
                <a:gd name="connsiteX4" fmla="*/ 16117 w 48526"/>
                <a:gd name="connsiteY4" fmla="*/ 23226 h 88732"/>
                <a:gd name="connsiteX5" fmla="*/ 44023 w 48526"/>
                <a:gd name="connsiteY5" fmla="*/ 0 h 88732"/>
                <a:gd name="connsiteX6" fmla="*/ 48527 w 48526"/>
                <a:gd name="connsiteY6" fmla="*/ 343 h 88732"/>
                <a:gd name="connsiteX7" fmla="*/ 48527 w 48526"/>
                <a:gd name="connsiteY7" fmla="*/ 16986 h 88732"/>
                <a:gd name="connsiteX8" fmla="*/ 43673 w 48526"/>
                <a:gd name="connsiteY8" fmla="*/ 16636 h 88732"/>
                <a:gd name="connsiteX9" fmla="*/ 16811 w 48526"/>
                <a:gd name="connsiteY9" fmla="*/ 52337 h 88732"/>
                <a:gd name="connsiteX10" fmla="*/ 16811 w 48526"/>
                <a:gd name="connsiteY10" fmla="*/ 88732 h 88732"/>
                <a:gd name="connsiteX11" fmla="*/ 0 w 48526"/>
                <a:gd name="connsiteY11" fmla="*/ 88732 h 88732"/>
                <a:gd name="connsiteX12" fmla="*/ 0 w 48526"/>
                <a:gd name="connsiteY12" fmla="*/ 1043 h 8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526" h="88732">
                  <a:moveTo>
                    <a:pt x="0" y="1043"/>
                  </a:moveTo>
                  <a:lnTo>
                    <a:pt x="16292" y="1043"/>
                  </a:lnTo>
                  <a:lnTo>
                    <a:pt x="16292" y="16811"/>
                  </a:lnTo>
                  <a:cubicBezTo>
                    <a:pt x="16292" y="20446"/>
                    <a:pt x="15774" y="23226"/>
                    <a:pt x="15774" y="23226"/>
                  </a:cubicBezTo>
                  <a:lnTo>
                    <a:pt x="16117" y="23226"/>
                  </a:lnTo>
                  <a:cubicBezTo>
                    <a:pt x="20278" y="10576"/>
                    <a:pt x="30504" y="0"/>
                    <a:pt x="44023" y="0"/>
                  </a:cubicBezTo>
                  <a:cubicBezTo>
                    <a:pt x="45585" y="0"/>
                    <a:pt x="47140" y="168"/>
                    <a:pt x="48527" y="343"/>
                  </a:cubicBezTo>
                  <a:lnTo>
                    <a:pt x="48527" y="16986"/>
                  </a:lnTo>
                  <a:cubicBezTo>
                    <a:pt x="47833" y="16811"/>
                    <a:pt x="45410" y="16636"/>
                    <a:pt x="43673" y="16636"/>
                  </a:cubicBezTo>
                  <a:cubicBezTo>
                    <a:pt x="24782" y="16636"/>
                    <a:pt x="16811" y="35352"/>
                    <a:pt x="16811" y="52337"/>
                  </a:cubicBezTo>
                  <a:lnTo>
                    <a:pt x="16811" y="88732"/>
                  </a:lnTo>
                  <a:lnTo>
                    <a:pt x="0" y="88732"/>
                  </a:lnTo>
                  <a:lnTo>
                    <a:pt x="0" y="1043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9C8242A8-9955-439B-A651-55FE5EF628E2}"/>
                </a:ext>
              </a:extLst>
            </p:cNvPr>
            <p:cNvSpPr/>
            <p:nvPr/>
          </p:nvSpPr>
          <p:spPr>
            <a:xfrm>
              <a:off x="1026893" y="6444465"/>
              <a:ext cx="114907" cy="128076"/>
            </a:xfrm>
            <a:custGeom>
              <a:avLst/>
              <a:gdLst>
                <a:gd name="connsiteX0" fmla="*/ 64994 w 114907"/>
                <a:gd name="connsiteY0" fmla="*/ 0 h 128076"/>
                <a:gd name="connsiteX1" fmla="*/ 111440 w 114907"/>
                <a:gd name="connsiteY1" fmla="*/ 17504 h 128076"/>
                <a:gd name="connsiteX2" fmla="*/ 97403 w 114907"/>
                <a:gd name="connsiteY2" fmla="*/ 40381 h 128076"/>
                <a:gd name="connsiteX3" fmla="*/ 66381 w 114907"/>
                <a:gd name="connsiteY3" fmla="*/ 27730 h 128076"/>
                <a:gd name="connsiteX4" fmla="*/ 31373 w 114907"/>
                <a:gd name="connsiteY4" fmla="*/ 63082 h 128076"/>
                <a:gd name="connsiteX5" fmla="*/ 66381 w 114907"/>
                <a:gd name="connsiteY5" fmla="*/ 100346 h 128076"/>
                <a:gd name="connsiteX6" fmla="*/ 99309 w 114907"/>
                <a:gd name="connsiteY6" fmla="*/ 85097 h 128076"/>
                <a:gd name="connsiteX7" fmla="*/ 114908 w 114907"/>
                <a:gd name="connsiteY7" fmla="*/ 107280 h 128076"/>
                <a:gd name="connsiteX8" fmla="*/ 64994 w 114907"/>
                <a:gd name="connsiteY8" fmla="*/ 128076 h 128076"/>
                <a:gd name="connsiteX9" fmla="*/ 0 w 114907"/>
                <a:gd name="connsiteY9" fmla="*/ 63782 h 128076"/>
                <a:gd name="connsiteX10" fmla="*/ 64994 w 114907"/>
                <a:gd name="connsiteY10" fmla="*/ 0 h 12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907" h="128076">
                  <a:moveTo>
                    <a:pt x="64994" y="0"/>
                  </a:moveTo>
                  <a:cubicBezTo>
                    <a:pt x="81630" y="0"/>
                    <a:pt x="99309" y="5547"/>
                    <a:pt x="111440" y="17504"/>
                  </a:cubicBezTo>
                  <a:lnTo>
                    <a:pt x="97403" y="40381"/>
                  </a:lnTo>
                  <a:cubicBezTo>
                    <a:pt x="89432" y="33453"/>
                    <a:pt x="77476" y="27730"/>
                    <a:pt x="66381" y="27730"/>
                  </a:cubicBezTo>
                  <a:cubicBezTo>
                    <a:pt x="41599" y="27730"/>
                    <a:pt x="31373" y="45235"/>
                    <a:pt x="31373" y="63082"/>
                  </a:cubicBezTo>
                  <a:cubicBezTo>
                    <a:pt x="31373" y="81455"/>
                    <a:pt x="42467" y="100346"/>
                    <a:pt x="66381" y="100346"/>
                  </a:cubicBezTo>
                  <a:cubicBezTo>
                    <a:pt x="78687" y="100346"/>
                    <a:pt x="90819" y="93586"/>
                    <a:pt x="99309" y="85097"/>
                  </a:cubicBezTo>
                  <a:lnTo>
                    <a:pt x="114908" y="107280"/>
                  </a:lnTo>
                  <a:cubicBezTo>
                    <a:pt x="103988" y="118543"/>
                    <a:pt x="87696" y="128076"/>
                    <a:pt x="64994" y="128076"/>
                  </a:cubicBezTo>
                  <a:cubicBezTo>
                    <a:pt x="25132" y="128076"/>
                    <a:pt x="0" y="100521"/>
                    <a:pt x="0" y="63782"/>
                  </a:cubicBezTo>
                  <a:cubicBezTo>
                    <a:pt x="6" y="27730"/>
                    <a:pt x="26694" y="0"/>
                    <a:pt x="64994" y="0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01262EF2-C857-41D3-90D2-87C9C4B0E6E3}"/>
                </a:ext>
              </a:extLst>
            </p:cNvPr>
            <p:cNvSpPr/>
            <p:nvPr/>
          </p:nvSpPr>
          <p:spPr>
            <a:xfrm>
              <a:off x="1148054" y="6479116"/>
              <a:ext cx="83016" cy="93411"/>
            </a:xfrm>
            <a:custGeom>
              <a:avLst/>
              <a:gdLst>
                <a:gd name="connsiteX0" fmla="*/ 50432 w 83016"/>
                <a:gd name="connsiteY0" fmla="*/ 35708 h 93411"/>
                <a:gd name="connsiteX1" fmla="*/ 53031 w 83016"/>
                <a:gd name="connsiteY1" fmla="*/ 35708 h 93411"/>
                <a:gd name="connsiteX2" fmla="*/ 53031 w 83016"/>
                <a:gd name="connsiteY2" fmla="*/ 34146 h 93411"/>
                <a:gd name="connsiteX3" fmla="*/ 40381 w 83016"/>
                <a:gd name="connsiteY3" fmla="*/ 24270 h 93411"/>
                <a:gd name="connsiteX4" fmla="*/ 15774 w 83016"/>
                <a:gd name="connsiteY4" fmla="*/ 32759 h 93411"/>
                <a:gd name="connsiteX5" fmla="*/ 5372 w 83016"/>
                <a:gd name="connsiteY5" fmla="*/ 11613 h 93411"/>
                <a:gd name="connsiteX6" fmla="*/ 43154 w 83016"/>
                <a:gd name="connsiteY6" fmla="*/ 0 h 93411"/>
                <a:gd name="connsiteX7" fmla="*/ 83016 w 83016"/>
                <a:gd name="connsiteY7" fmla="*/ 36395 h 93411"/>
                <a:gd name="connsiteX8" fmla="*/ 83016 w 83016"/>
                <a:gd name="connsiteY8" fmla="*/ 91331 h 93411"/>
                <a:gd name="connsiteX9" fmla="*/ 55636 w 83016"/>
                <a:gd name="connsiteY9" fmla="*/ 91331 h 93411"/>
                <a:gd name="connsiteX10" fmla="*/ 55636 w 83016"/>
                <a:gd name="connsiteY10" fmla="*/ 85959 h 93411"/>
                <a:gd name="connsiteX11" fmla="*/ 55986 w 83016"/>
                <a:gd name="connsiteY11" fmla="*/ 80411 h 93411"/>
                <a:gd name="connsiteX12" fmla="*/ 55636 w 83016"/>
                <a:gd name="connsiteY12" fmla="*/ 80411 h 93411"/>
                <a:gd name="connsiteX13" fmla="*/ 29117 w 83016"/>
                <a:gd name="connsiteY13" fmla="*/ 93411 h 93411"/>
                <a:gd name="connsiteX14" fmla="*/ 0 w 83016"/>
                <a:gd name="connsiteY14" fmla="*/ 66206 h 93411"/>
                <a:gd name="connsiteX15" fmla="*/ 50432 w 83016"/>
                <a:gd name="connsiteY15" fmla="*/ 35708 h 93411"/>
                <a:gd name="connsiteX16" fmla="*/ 38125 w 83016"/>
                <a:gd name="connsiteY16" fmla="*/ 71066 h 93411"/>
                <a:gd name="connsiteX17" fmla="*/ 53374 w 83016"/>
                <a:gd name="connsiteY17" fmla="*/ 55292 h 93411"/>
                <a:gd name="connsiteX18" fmla="*/ 53374 w 83016"/>
                <a:gd name="connsiteY18" fmla="*/ 52869 h 93411"/>
                <a:gd name="connsiteX19" fmla="*/ 50600 w 83016"/>
                <a:gd name="connsiteY19" fmla="*/ 52869 h 93411"/>
                <a:gd name="connsiteX20" fmla="*/ 29629 w 83016"/>
                <a:gd name="connsiteY20" fmla="*/ 63439 h 93411"/>
                <a:gd name="connsiteX21" fmla="*/ 38125 w 83016"/>
                <a:gd name="connsiteY21" fmla="*/ 71066 h 9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3016" h="93411">
                  <a:moveTo>
                    <a:pt x="50432" y="35708"/>
                  </a:moveTo>
                  <a:lnTo>
                    <a:pt x="53031" y="35708"/>
                  </a:lnTo>
                  <a:lnTo>
                    <a:pt x="53031" y="34146"/>
                  </a:lnTo>
                  <a:cubicBezTo>
                    <a:pt x="53031" y="26694"/>
                    <a:pt x="46965" y="24270"/>
                    <a:pt x="40381" y="24270"/>
                  </a:cubicBezTo>
                  <a:cubicBezTo>
                    <a:pt x="31716" y="24270"/>
                    <a:pt x="22876" y="28080"/>
                    <a:pt x="15774" y="32759"/>
                  </a:cubicBezTo>
                  <a:lnTo>
                    <a:pt x="5372" y="11613"/>
                  </a:lnTo>
                  <a:cubicBezTo>
                    <a:pt x="13000" y="5722"/>
                    <a:pt x="28599" y="0"/>
                    <a:pt x="43154" y="0"/>
                  </a:cubicBezTo>
                  <a:cubicBezTo>
                    <a:pt x="67761" y="0"/>
                    <a:pt x="83016" y="13694"/>
                    <a:pt x="83016" y="36395"/>
                  </a:cubicBezTo>
                  <a:lnTo>
                    <a:pt x="83016" y="91331"/>
                  </a:lnTo>
                  <a:lnTo>
                    <a:pt x="55636" y="91331"/>
                  </a:lnTo>
                  <a:lnTo>
                    <a:pt x="55636" y="85959"/>
                  </a:lnTo>
                  <a:cubicBezTo>
                    <a:pt x="55636" y="83010"/>
                    <a:pt x="55986" y="80411"/>
                    <a:pt x="55986" y="80411"/>
                  </a:cubicBezTo>
                  <a:lnTo>
                    <a:pt x="55636" y="80411"/>
                  </a:lnTo>
                  <a:cubicBezTo>
                    <a:pt x="49745" y="88732"/>
                    <a:pt x="39344" y="93411"/>
                    <a:pt x="29117" y="93411"/>
                  </a:cubicBezTo>
                  <a:cubicBezTo>
                    <a:pt x="11963" y="93411"/>
                    <a:pt x="0" y="81630"/>
                    <a:pt x="0" y="66206"/>
                  </a:cubicBezTo>
                  <a:cubicBezTo>
                    <a:pt x="0" y="42299"/>
                    <a:pt x="28424" y="35708"/>
                    <a:pt x="50432" y="35708"/>
                  </a:cubicBezTo>
                  <a:close/>
                  <a:moveTo>
                    <a:pt x="38125" y="71066"/>
                  </a:moveTo>
                  <a:cubicBezTo>
                    <a:pt x="46790" y="71066"/>
                    <a:pt x="53374" y="62570"/>
                    <a:pt x="53374" y="55292"/>
                  </a:cubicBezTo>
                  <a:lnTo>
                    <a:pt x="53374" y="52869"/>
                  </a:lnTo>
                  <a:lnTo>
                    <a:pt x="50600" y="52869"/>
                  </a:lnTo>
                  <a:cubicBezTo>
                    <a:pt x="41417" y="52869"/>
                    <a:pt x="29629" y="55292"/>
                    <a:pt x="29629" y="63439"/>
                  </a:cubicBezTo>
                  <a:cubicBezTo>
                    <a:pt x="29636" y="67599"/>
                    <a:pt x="32584" y="71066"/>
                    <a:pt x="38125" y="71066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F1EA3890-D757-43BB-95A1-CE462389A43A}"/>
                </a:ext>
              </a:extLst>
            </p:cNvPr>
            <p:cNvSpPr/>
            <p:nvPr/>
          </p:nvSpPr>
          <p:spPr>
            <a:xfrm>
              <a:off x="1250143" y="6479654"/>
              <a:ext cx="60658" cy="90806"/>
            </a:xfrm>
            <a:custGeom>
              <a:avLst/>
              <a:gdLst>
                <a:gd name="connsiteX0" fmla="*/ 0 w 60658"/>
                <a:gd name="connsiteY0" fmla="*/ 1555 h 90806"/>
                <a:gd name="connsiteX1" fmla="*/ 28767 w 60658"/>
                <a:gd name="connsiteY1" fmla="*/ 1555 h 90806"/>
                <a:gd name="connsiteX2" fmla="*/ 28767 w 60658"/>
                <a:gd name="connsiteY2" fmla="*/ 16636 h 90806"/>
                <a:gd name="connsiteX3" fmla="*/ 28417 w 60658"/>
                <a:gd name="connsiteY3" fmla="*/ 22183 h 90806"/>
                <a:gd name="connsiteX4" fmla="*/ 28767 w 60658"/>
                <a:gd name="connsiteY4" fmla="*/ 22183 h 90806"/>
                <a:gd name="connsiteX5" fmla="*/ 57191 w 60658"/>
                <a:gd name="connsiteY5" fmla="*/ 0 h 90806"/>
                <a:gd name="connsiteX6" fmla="*/ 60658 w 60658"/>
                <a:gd name="connsiteY6" fmla="*/ 343 h 90806"/>
                <a:gd name="connsiteX7" fmla="*/ 60658 w 60658"/>
                <a:gd name="connsiteY7" fmla="*/ 29804 h 90806"/>
                <a:gd name="connsiteX8" fmla="*/ 54593 w 60658"/>
                <a:gd name="connsiteY8" fmla="*/ 29286 h 90806"/>
                <a:gd name="connsiteX9" fmla="*/ 29986 w 60658"/>
                <a:gd name="connsiteY9" fmla="*/ 56148 h 90806"/>
                <a:gd name="connsiteX10" fmla="*/ 29986 w 60658"/>
                <a:gd name="connsiteY10" fmla="*/ 90806 h 90806"/>
                <a:gd name="connsiteX11" fmla="*/ 0 w 60658"/>
                <a:gd name="connsiteY11" fmla="*/ 90806 h 90806"/>
                <a:gd name="connsiteX12" fmla="*/ 0 w 60658"/>
                <a:gd name="connsiteY12" fmla="*/ 1555 h 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658" h="90806">
                  <a:moveTo>
                    <a:pt x="0" y="1555"/>
                  </a:moveTo>
                  <a:lnTo>
                    <a:pt x="28767" y="1555"/>
                  </a:lnTo>
                  <a:lnTo>
                    <a:pt x="28767" y="16636"/>
                  </a:lnTo>
                  <a:cubicBezTo>
                    <a:pt x="28767" y="19578"/>
                    <a:pt x="28417" y="22183"/>
                    <a:pt x="28417" y="22183"/>
                  </a:cubicBezTo>
                  <a:lnTo>
                    <a:pt x="28767" y="22183"/>
                  </a:lnTo>
                  <a:cubicBezTo>
                    <a:pt x="32578" y="10051"/>
                    <a:pt x="43848" y="0"/>
                    <a:pt x="57191" y="0"/>
                  </a:cubicBezTo>
                  <a:cubicBezTo>
                    <a:pt x="58403" y="0"/>
                    <a:pt x="59615" y="175"/>
                    <a:pt x="60658" y="343"/>
                  </a:cubicBezTo>
                  <a:lnTo>
                    <a:pt x="60658" y="29804"/>
                  </a:lnTo>
                  <a:cubicBezTo>
                    <a:pt x="59615" y="29461"/>
                    <a:pt x="56673" y="29286"/>
                    <a:pt x="54593" y="29286"/>
                  </a:cubicBezTo>
                  <a:cubicBezTo>
                    <a:pt x="37957" y="29286"/>
                    <a:pt x="29986" y="39856"/>
                    <a:pt x="29986" y="56148"/>
                  </a:cubicBezTo>
                  <a:lnTo>
                    <a:pt x="29986" y="90806"/>
                  </a:lnTo>
                  <a:lnTo>
                    <a:pt x="0" y="90806"/>
                  </a:lnTo>
                  <a:lnTo>
                    <a:pt x="0" y="1555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E8ECF947-0DD6-43FD-A043-5CFBB1406AED}"/>
                </a:ext>
              </a:extLst>
            </p:cNvPr>
            <p:cNvSpPr/>
            <p:nvPr/>
          </p:nvSpPr>
          <p:spPr>
            <a:xfrm>
              <a:off x="1318960" y="6479123"/>
              <a:ext cx="87689" cy="93417"/>
            </a:xfrm>
            <a:custGeom>
              <a:avLst/>
              <a:gdLst>
                <a:gd name="connsiteX0" fmla="*/ 46440 w 87689"/>
                <a:gd name="connsiteY0" fmla="*/ 0 h 93417"/>
                <a:gd name="connsiteX1" fmla="*/ 87689 w 87689"/>
                <a:gd name="connsiteY1" fmla="*/ 43154 h 93417"/>
                <a:gd name="connsiteX2" fmla="*/ 86996 w 87689"/>
                <a:gd name="connsiteY2" fmla="*/ 52512 h 93417"/>
                <a:gd name="connsiteX3" fmla="*/ 30673 w 87689"/>
                <a:gd name="connsiteY3" fmla="*/ 52512 h 93417"/>
                <a:gd name="connsiteX4" fmla="*/ 51469 w 87689"/>
                <a:gd name="connsiteY4" fmla="*/ 68455 h 93417"/>
                <a:gd name="connsiteX5" fmla="*/ 76076 w 87689"/>
                <a:gd name="connsiteY5" fmla="*/ 59447 h 93417"/>
                <a:gd name="connsiteX6" fmla="*/ 87171 w 87689"/>
                <a:gd name="connsiteY6" fmla="*/ 80418 h 93417"/>
                <a:gd name="connsiteX7" fmla="*/ 49045 w 87689"/>
                <a:gd name="connsiteY7" fmla="*/ 93418 h 93417"/>
                <a:gd name="connsiteX8" fmla="*/ 0 w 87689"/>
                <a:gd name="connsiteY8" fmla="*/ 46621 h 93417"/>
                <a:gd name="connsiteX9" fmla="*/ 46440 w 87689"/>
                <a:gd name="connsiteY9" fmla="*/ 0 h 93417"/>
                <a:gd name="connsiteX10" fmla="*/ 58053 w 87689"/>
                <a:gd name="connsiteY10" fmla="*/ 35358 h 93417"/>
                <a:gd name="connsiteX11" fmla="*/ 45747 w 87689"/>
                <a:gd name="connsiteY11" fmla="*/ 22015 h 93417"/>
                <a:gd name="connsiteX12" fmla="*/ 31360 w 87689"/>
                <a:gd name="connsiteY12" fmla="*/ 35358 h 93417"/>
                <a:gd name="connsiteX13" fmla="*/ 58053 w 87689"/>
                <a:gd name="connsiteY13" fmla="*/ 35358 h 9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689" h="93417">
                  <a:moveTo>
                    <a:pt x="46440" y="0"/>
                  </a:moveTo>
                  <a:cubicBezTo>
                    <a:pt x="72784" y="0"/>
                    <a:pt x="87689" y="18372"/>
                    <a:pt x="87689" y="43154"/>
                  </a:cubicBezTo>
                  <a:cubicBezTo>
                    <a:pt x="87689" y="46271"/>
                    <a:pt x="87346" y="49395"/>
                    <a:pt x="86996" y="52512"/>
                  </a:cubicBezTo>
                  <a:lnTo>
                    <a:pt x="30673" y="52512"/>
                  </a:lnTo>
                  <a:cubicBezTo>
                    <a:pt x="32928" y="63432"/>
                    <a:pt x="41936" y="68455"/>
                    <a:pt x="51469" y="68455"/>
                  </a:cubicBezTo>
                  <a:cubicBezTo>
                    <a:pt x="60309" y="68455"/>
                    <a:pt x="68798" y="64294"/>
                    <a:pt x="76076" y="59447"/>
                  </a:cubicBezTo>
                  <a:lnTo>
                    <a:pt x="87171" y="80418"/>
                  </a:lnTo>
                  <a:cubicBezTo>
                    <a:pt x="77463" y="88739"/>
                    <a:pt x="62732" y="93418"/>
                    <a:pt x="49045" y="93418"/>
                  </a:cubicBezTo>
                  <a:cubicBezTo>
                    <a:pt x="17154" y="93418"/>
                    <a:pt x="0" y="70366"/>
                    <a:pt x="0" y="46621"/>
                  </a:cubicBezTo>
                  <a:cubicBezTo>
                    <a:pt x="-6" y="20453"/>
                    <a:pt x="17673" y="0"/>
                    <a:pt x="46440" y="0"/>
                  </a:cubicBezTo>
                  <a:close/>
                  <a:moveTo>
                    <a:pt x="58053" y="35358"/>
                  </a:moveTo>
                  <a:cubicBezTo>
                    <a:pt x="58053" y="28080"/>
                    <a:pt x="53374" y="22015"/>
                    <a:pt x="45747" y="22015"/>
                  </a:cubicBezTo>
                  <a:cubicBezTo>
                    <a:pt x="37082" y="22015"/>
                    <a:pt x="32921" y="28255"/>
                    <a:pt x="31360" y="35358"/>
                  </a:cubicBezTo>
                  <a:lnTo>
                    <a:pt x="58053" y="35358"/>
                  </a:ln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372A331C-A6F9-48EA-B46F-A16C09405900}"/>
                </a:ext>
              </a:extLst>
            </p:cNvPr>
            <p:cNvSpPr/>
            <p:nvPr/>
          </p:nvSpPr>
          <p:spPr>
            <a:xfrm>
              <a:off x="1160056" y="6586318"/>
              <a:ext cx="158897" cy="53114"/>
            </a:xfrm>
            <a:custGeom>
              <a:avLst/>
              <a:gdLst>
                <a:gd name="connsiteX0" fmla="*/ 79452 w 158897"/>
                <a:gd name="connsiteY0" fmla="*/ 53115 h 53114"/>
                <a:gd name="connsiteX1" fmla="*/ 0 w 158897"/>
                <a:gd name="connsiteY1" fmla="*/ 16286 h 53114"/>
                <a:gd name="connsiteX2" fmla="*/ 22449 w 158897"/>
                <a:gd name="connsiteY2" fmla="*/ 0 h 53114"/>
                <a:gd name="connsiteX3" fmla="*/ 79452 w 158897"/>
                <a:gd name="connsiteY3" fmla="*/ 25443 h 53114"/>
                <a:gd name="connsiteX4" fmla="*/ 136455 w 158897"/>
                <a:gd name="connsiteY4" fmla="*/ 0 h 53114"/>
                <a:gd name="connsiteX5" fmla="*/ 158898 w 158897"/>
                <a:gd name="connsiteY5" fmla="*/ 16286 h 53114"/>
                <a:gd name="connsiteX6" fmla="*/ 79452 w 158897"/>
                <a:gd name="connsiteY6" fmla="*/ 53115 h 53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897" h="53114">
                  <a:moveTo>
                    <a:pt x="79452" y="53115"/>
                  </a:moveTo>
                  <a:cubicBezTo>
                    <a:pt x="48916" y="53115"/>
                    <a:pt x="19772" y="39480"/>
                    <a:pt x="0" y="16286"/>
                  </a:cubicBezTo>
                  <a:lnTo>
                    <a:pt x="22449" y="0"/>
                  </a:lnTo>
                  <a:cubicBezTo>
                    <a:pt x="36952" y="16059"/>
                    <a:pt x="57729" y="25443"/>
                    <a:pt x="79452" y="25443"/>
                  </a:cubicBezTo>
                  <a:cubicBezTo>
                    <a:pt x="101175" y="25443"/>
                    <a:pt x="121952" y="16052"/>
                    <a:pt x="136455" y="0"/>
                  </a:cubicBezTo>
                  <a:lnTo>
                    <a:pt x="158898" y="16286"/>
                  </a:lnTo>
                  <a:cubicBezTo>
                    <a:pt x="139132" y="39480"/>
                    <a:pt x="109989" y="53115"/>
                    <a:pt x="79452" y="53115"/>
                  </a:cubicBezTo>
                  <a:close/>
                </a:path>
              </a:pathLst>
            </a:custGeom>
            <a:solidFill>
              <a:schemeClr val="accent2"/>
            </a:solidFill>
            <a:ln w="6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2437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43" r:id="rId2"/>
    <p:sldLayoutId id="2147483747" r:id="rId3"/>
    <p:sldLayoutId id="2147483748" r:id="rId4"/>
    <p:sldLayoutId id="2147483742" r:id="rId5"/>
    <p:sldLayoutId id="2147483744" r:id="rId6"/>
    <p:sldLayoutId id="2147483745" r:id="rId7"/>
    <p:sldLayoutId id="2147483746" r:id="rId8"/>
    <p:sldLayoutId id="2147483749" r:id="rId9"/>
    <p:sldLayoutId id="2147483750" r:id="rId10"/>
    <p:sldLayoutId id="2147483754" r:id="rId11"/>
    <p:sldLayoutId id="2147483755" r:id="rId12"/>
    <p:sldLayoutId id="2147483667" r:id="rId13"/>
    <p:sldLayoutId id="214748366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487488" indent="-1158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1939925" indent="-1111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FEFF7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orient="horz" pos="4176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3864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3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1019092" y="590375"/>
            <a:ext cx="101538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dirty="0" err="1">
                <a:solidFill>
                  <a:srgbClr val="A5FEF0"/>
                </a:solidFill>
                <a:latin typeface="Helvetica" pitchFamily="2" charset="0"/>
              </a:rPr>
              <a:t>Митап</a:t>
            </a:r>
            <a:r>
              <a:rPr lang="ru-RU" sz="5400" b="1" dirty="0">
                <a:solidFill>
                  <a:srgbClr val="A5FEF0"/>
                </a:solidFill>
                <a:latin typeface="Helvetica" pitchFamily="2" charset="0"/>
              </a:rPr>
              <a:t> по создания надежных и высоконагруженных приложений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C2C4B5-53D8-8F40-A862-549D6DE7119C}"/>
              </a:ext>
            </a:extLst>
          </p:cNvPr>
          <p:cNvSpPr/>
          <p:nvPr/>
        </p:nvSpPr>
        <p:spPr>
          <a:xfrm>
            <a:off x="4664611" y="4006695"/>
            <a:ext cx="27478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A5FEF0"/>
                </a:solidFill>
                <a:latin typeface="Helvetica" pitchFamily="2" charset="0"/>
              </a:rPr>
              <a:t>28 октября 2021</a:t>
            </a:r>
          </a:p>
          <a:p>
            <a:endParaRPr lang="ru-RU" sz="24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20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K8S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459A4-710D-9449-A8F7-19F2DB38F9F7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6D0CC88-8EA0-3946-87F2-0F25224C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80D5C9F-8D30-4549-9E74-AEB02587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28B23DD-FB43-574D-86D9-06D5EA24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9BB0D2A-0FD4-424A-8995-4FEB7356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2B12F3E-C7AE-9F4B-90CF-2E1DC126D5E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84A2C6A-3788-FA47-AD88-C185AB9B04A7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2AED8F-D70F-4541-AA00-06661F05A661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081F3F9-6E8D-B948-8A6D-E764C342E3DA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C8BE0B6-43F0-3040-88E5-11F737F98D5E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E7496D8-18AE-F94D-9FD9-1169AF26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94963E8-FC16-3B44-ABEF-E5BA5655B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76AF942-7610-F540-B1CA-6C3B35DBF36D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AA8B826-2467-8145-9A08-5971FBDB5071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459A4-710D-9449-A8F7-19F2DB38F9F7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6D0CC88-8EA0-3946-87F2-0F25224C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80D5C9F-8D30-4549-9E74-AEB025878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28B23DD-FB43-574D-86D9-06D5EA248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9BB0D2A-0FD4-424A-8995-4FEB73565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2B12F3E-C7AE-9F4B-90CF-2E1DC126D5E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084A2C6A-3788-FA47-AD88-C185AB9B04A7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152AED8F-D70F-4541-AA00-06661F05A661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081F3F9-6E8D-B948-8A6D-E764C342E3DA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5C8BE0B6-43F0-3040-88E5-11F737F98D5E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E7496D8-18AE-F94D-9FD9-1169AF26E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94963E8-FC16-3B44-ABEF-E5BA5655B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76AF942-7610-F540-B1CA-6C3B35DBF36D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AA8B826-2467-8145-9A08-5971FBDB5071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1A0F79-761D-4B44-9B57-D759152D88DC}"/>
              </a:ext>
            </a:extLst>
          </p:cNvPr>
          <p:cNvSpPr txBox="1"/>
          <p:nvPr/>
        </p:nvSpPr>
        <p:spPr>
          <a:xfrm>
            <a:off x="460810" y="2660441"/>
            <a:ext cx="115587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Масштабируемость рабочей нагрузки</a:t>
            </a:r>
            <a:r>
              <a:rPr lang="ru-RU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Успешность приложения во многом зависит от производительности и масштабируемости.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Kubernetes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как раз является системой управления, позволяющей масштабировать приложение и его инфраструктуру при увеличении рабочей нагрузки или уменьшать по мере снижения нагрузки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Оптимизация затрат на ИТ</a:t>
            </a:r>
            <a:r>
              <a:rPr lang="ru-RU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Автоматическое масштабирование приложений минимизирует риски существования невостребованных ресурсов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IT-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инфраструктуры, расходы становятся прозрачными, а эффективность управления ими возрастает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>
                <a:effectLst/>
                <a:latin typeface="Helvetica Neue" panose="02000503000000020004" pitchFamily="2" charset="0"/>
              </a:rPr>
              <a:t>Оперативность вывода продуктов на рынок</a:t>
            </a:r>
            <a:r>
              <a:rPr lang="ru-RU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Разделив общий процесс на отдельные задачи и команды, гибко управляемые и легко взаимодействующие между собой, можно значительно сократить затраты времени на разработку, а процесс мониторинга исполнения — упростить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336629-DDBA-1346-BAD8-8D2458757D91}"/>
              </a:ext>
            </a:extLst>
          </p:cNvPr>
          <p:cNvSpPr txBox="1"/>
          <p:nvPr/>
        </p:nvSpPr>
        <p:spPr>
          <a:xfrm>
            <a:off x="3029887" y="947802"/>
            <a:ext cx="71361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Helvetica Neue" panose="02000503000000020004" pitchFamily="2" charset="0"/>
              </a:rPr>
              <a:t>Что дает использование </a:t>
            </a:r>
            <a:r>
              <a:rPr lang="en" sz="3200" dirty="0">
                <a:effectLst/>
                <a:latin typeface="Helvetica Neue" panose="02000503000000020004" pitchFamily="2" charset="0"/>
              </a:rPr>
              <a:t>Kubernetes </a:t>
            </a:r>
            <a:r>
              <a:rPr lang="ru-RU" sz="3200" dirty="0">
                <a:effectLst/>
                <a:latin typeface="Helvetica Neue" panose="02000503000000020004" pitchFamily="2" charset="0"/>
              </a:rPr>
              <a:t>бизнесу?</a:t>
            </a:r>
          </a:p>
        </p:txBody>
      </p:sp>
    </p:spTree>
    <p:extLst>
      <p:ext uri="{BB962C8B-B14F-4D97-AF65-F5344CB8AC3E}">
        <p14:creationId xmlns:p14="http://schemas.microsoft.com/office/powerpoint/2010/main" val="95404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13EB5C-FD48-D849-AC54-EA0535EDF50D}"/>
              </a:ext>
            </a:extLst>
          </p:cNvPr>
          <p:cNvSpPr/>
          <p:nvPr/>
        </p:nvSpPr>
        <p:spPr>
          <a:xfrm>
            <a:off x="1296943" y="131187"/>
            <a:ext cx="453693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CF7511A-3DFB-5A43-83CC-EA2309851C55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18E29EC-D9EA-B745-BB46-72CF63E07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AC6CEE7D-C4B1-714A-A7CB-CE1F6B295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89EEF12A-B7AE-0040-82C0-AC76956C6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9951E883-1577-1C47-BD9E-A895F6FB5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05" name="Прямая со стрелкой 104">
            <a:extLst>
              <a:ext uri="{FF2B5EF4-FFF2-40B4-BE49-F238E27FC236}">
                <a16:creationId xmlns:a16="http://schemas.microsoft.com/office/drawing/2014/main" id="{E2508A0A-E510-2C47-8FDC-977837F0B4C1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AA7078F8-EBD9-374B-BA53-CEBFC4B07E32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4DA79931-6428-2140-8EA3-5179171FB823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450EAE09-B5FE-E948-B8EF-D1EBAD4987B2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FA6CF531-E2CB-E64D-B1A7-5F7072AE31D5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1CDF4818-745C-554D-A1B2-C3A44B982A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076D8A4D-65ED-744C-8173-2A6BF4064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5629E75C-146F-4049-9CFA-36E1AD15E8E1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62C96145-5454-0D44-BEF1-572701BA4183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97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Распределенное</a:t>
            </a:r>
          </a:p>
          <a:p>
            <a:pPr algn="ctr"/>
            <a:r>
              <a:rPr lang="ru-RU" dirty="0"/>
              <a:t>отслеживаемое </a:t>
            </a:r>
          </a:p>
          <a:p>
            <a:pPr algn="ctr"/>
            <a:r>
              <a:rPr lang="ru-RU" dirty="0"/>
              <a:t>хранилище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60361AC-ADF9-D24C-9D27-3C2B0D9F55F4}"/>
              </a:ext>
            </a:extLst>
          </p:cNvPr>
          <p:cNvSpPr/>
          <p:nvPr/>
        </p:nvSpPr>
        <p:spPr>
          <a:xfrm>
            <a:off x="116732" y="762475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1C6B87E-4C93-4B41-A203-7958D005BED5}"/>
              </a:ext>
            </a:extLst>
          </p:cNvPr>
          <p:cNvSpPr/>
          <p:nvPr/>
        </p:nvSpPr>
        <p:spPr>
          <a:xfrm>
            <a:off x="351114" y="2638624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4A807AE5-2FA1-3842-BEEB-2D3A07AD3A31}"/>
              </a:ext>
            </a:extLst>
          </p:cNvPr>
          <p:cNvSpPr/>
          <p:nvPr/>
        </p:nvSpPr>
        <p:spPr>
          <a:xfrm>
            <a:off x="876744" y="2454059"/>
            <a:ext cx="4491570" cy="12348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Helvetica" pitchFamily="2" charset="0"/>
              </a:rPr>
              <a:t>API</a:t>
            </a: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Сервер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API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предоставляет доступ к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REST API.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Он не обладает со- стоянием и хранит все данные в кластере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etcd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  <a:p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74A63C-97E9-E842-B364-F22057A13588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039B3E7-188E-7E41-B2CE-3FF78277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4B19F5D-EF29-DC4E-9140-CF2B3E80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74F2736-B5EB-104D-A056-D90B2EED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C0BFB180-DB68-3142-95C3-461DBB568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BDEEF6C9-0EC1-7741-A084-098A2C5D9A1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5476ABE-D049-EF4C-BB04-5DEB5A2DAC6A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A7C5899E-DE1B-D74A-ACD6-226C0A7B5EF6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D0DCF0A7-236E-C44E-BE23-9CB0DAE9A436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26C84672-E30B-0D48-B37B-122BB0108C3E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60B2947-A9B5-B448-8B13-07794D24D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0AF520DA-8732-3E41-B2C2-221317EA5F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A9BDBA86-E93C-3549-8413-0C392F96D7C9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550BF85B-26F9-D84C-804C-179C996952ED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6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Распределенное</a:t>
            </a:r>
          </a:p>
          <a:p>
            <a:pPr algn="ctr"/>
            <a:r>
              <a:rPr lang="ru-RU" dirty="0"/>
              <a:t>отслеживаемое </a:t>
            </a:r>
          </a:p>
          <a:p>
            <a:pPr algn="ctr"/>
            <a:r>
              <a:rPr lang="ru-RU" dirty="0"/>
              <a:t>хранилище</a:t>
            </a:r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2D07538-6741-B24F-9166-FB577B309F99}"/>
              </a:ext>
            </a:extLst>
          </p:cNvPr>
          <p:cNvSpPr/>
          <p:nvPr/>
        </p:nvSpPr>
        <p:spPr>
          <a:xfrm>
            <a:off x="169530" y="71061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9B729D0D-58FC-1749-8FD3-D01D79AEF535}"/>
              </a:ext>
            </a:extLst>
          </p:cNvPr>
          <p:cNvSpPr/>
          <p:nvPr/>
        </p:nvSpPr>
        <p:spPr>
          <a:xfrm>
            <a:off x="6313179" y="1378081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EFD610ED-7A15-5F46-A315-0418F1551EE1}"/>
              </a:ext>
            </a:extLst>
          </p:cNvPr>
          <p:cNvSpPr/>
          <p:nvPr/>
        </p:nvSpPr>
        <p:spPr>
          <a:xfrm>
            <a:off x="6877718" y="1219570"/>
            <a:ext cx="4491570" cy="12348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Узел (</a:t>
            </a:r>
            <a:r>
              <a:rPr lang="en-US" sz="1400" b="1" dirty="0">
                <a:solidFill>
                  <a:schemeClr val="bg1"/>
                </a:solidFill>
                <a:latin typeface="Helvetica" pitchFamily="2" charset="0"/>
              </a:rPr>
              <a:t>Node</a:t>
            </a:r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)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Узел — это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отдельныи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компьютер (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физическии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или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виртуальныи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̆). Его задача состоит в запуске подов, о которых мы поговорим чуть позже.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Каждыи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узел в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содержит несколько компонентов, таких как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kubelet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прокси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. </a:t>
            </a: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76835D-6181-994D-ADEE-CE7106FCE0E9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02FD1B05-41D7-7649-A07C-ED2C4256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DD5191E9-3370-1A4B-ACAF-2B3454A7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6D126B3E-D844-9E46-8F05-ECDFCB434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5201E48C-B8D0-FB47-BA6B-D004301428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4AFADE0E-25E7-334F-AB03-995EBC31D677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BB354CCB-83A4-C74F-8CD1-8713FC614E4B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032FEC2A-3DEE-244F-8F20-C00E9F715C9F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A6CE541C-4E24-D94B-8C2B-CF50A454DFEB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759F22BE-C5FA-AC49-9DB5-0B2B05AA08F8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A970E40-0CB2-DF45-BD9B-541DCBF24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9ADF5CAC-AABC-C446-8929-F758DD800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6C41ADAF-3CBE-054D-A67B-470D09FD5852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AA39116C-AA95-7E47-AE8D-C0E5D34F91F9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20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313EB5C-FD48-D849-AC54-EA0535EDF50D}"/>
              </a:ext>
            </a:extLst>
          </p:cNvPr>
          <p:cNvSpPr/>
          <p:nvPr/>
        </p:nvSpPr>
        <p:spPr>
          <a:xfrm>
            <a:off x="1296943" y="131187"/>
            <a:ext cx="453693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B632809B-117F-D444-B0E6-49860AC98309}"/>
              </a:ext>
            </a:extLst>
          </p:cNvPr>
          <p:cNvSpPr/>
          <p:nvPr/>
        </p:nvSpPr>
        <p:spPr>
          <a:xfrm>
            <a:off x="0" y="73041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1FEB5AB7-9052-1D43-AB36-29DC41AB9289}"/>
              </a:ext>
            </a:extLst>
          </p:cNvPr>
          <p:cNvSpPr/>
          <p:nvPr/>
        </p:nvSpPr>
        <p:spPr>
          <a:xfrm>
            <a:off x="3479259" y="5433894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sp>
        <p:nvSpPr>
          <p:cNvPr id="104" name="Скругленный прямоугольник 103">
            <a:extLst>
              <a:ext uri="{FF2B5EF4-FFF2-40B4-BE49-F238E27FC236}">
                <a16:creationId xmlns:a16="http://schemas.microsoft.com/office/drawing/2014/main" id="{897B4E58-732D-344D-9F3E-77E50226DC8F}"/>
              </a:ext>
            </a:extLst>
          </p:cNvPr>
          <p:cNvSpPr/>
          <p:nvPr/>
        </p:nvSpPr>
        <p:spPr>
          <a:xfrm>
            <a:off x="2518543" y="4076163"/>
            <a:ext cx="4491570" cy="123484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>
                <a:solidFill>
                  <a:schemeClr val="bg1"/>
                </a:solidFill>
                <a:latin typeface="Helvetica" pitchFamily="2" charset="0"/>
              </a:rPr>
              <a:t>etcd</a:t>
            </a:r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Etcd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—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это высоконадежное распределенное хранилище данных.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хра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-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нит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в нем все состояние своих кластеров</a:t>
            </a:r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. </a:t>
            </a: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899AD93-B598-0D4B-B8ED-21018FEE3545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42130D5-9455-2E4C-A666-5814709B1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444A235C-FB23-1B4E-8FA7-71EC265B6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77440317-3BFD-824F-A0D8-EC0412D91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9E3325A-5198-B242-AC82-5A6F1F31D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B92C6A3F-136A-7843-BD95-E5CAD1578783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70704AA5-FE48-D948-99A1-E5E8A5B6427D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71341A57-624D-A243-99F5-1C076DA04DFD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582F7BFD-C85F-8A4F-99F0-59EDCD2C1B54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C3BBBF25-8990-BF4A-ACED-9188F01EC97C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17A766C-A51F-534C-A93D-06CAAEC4A5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72F9FA9-E275-F340-991D-A395D1241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0D1B536D-6BE6-5A41-8007-CAD8A47BBE20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6F9FEC18-FE34-5642-A85A-22392482B24F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1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6D0AFF5D-1211-C44C-BD55-DF89CDCBACD4}"/>
              </a:ext>
            </a:extLst>
          </p:cNvPr>
          <p:cNvSpPr/>
          <p:nvPr/>
        </p:nvSpPr>
        <p:spPr>
          <a:xfrm>
            <a:off x="44743" y="70759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EA0313BC-7D5F-1F42-AD93-6E32DD9B16C0}"/>
              </a:ext>
            </a:extLst>
          </p:cNvPr>
          <p:cNvSpPr/>
          <p:nvPr/>
        </p:nvSpPr>
        <p:spPr>
          <a:xfrm>
            <a:off x="2900813" y="487316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102" name="Скругленный прямоугольник 101">
            <a:extLst>
              <a:ext uri="{FF2B5EF4-FFF2-40B4-BE49-F238E27FC236}">
                <a16:creationId xmlns:a16="http://schemas.microsoft.com/office/drawing/2014/main" id="{D2CB1568-77D7-7848-AE83-8FC81479A482}"/>
              </a:ext>
            </a:extLst>
          </p:cNvPr>
          <p:cNvSpPr/>
          <p:nvPr/>
        </p:nvSpPr>
        <p:spPr>
          <a:xfrm>
            <a:off x="1779813" y="3427925"/>
            <a:ext cx="4491570" cy="136772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Диспетчер контроллеров </a:t>
            </a:r>
            <a:r>
              <a:rPr lang="en-US" sz="1400" b="1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-US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Диспетчер контроллеров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содержит контроллер репликации,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pod-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контроллер, контроллер сервисов, контроллер конечных точек и т. д. Все эти инструменты отслеживают работу кластера через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API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при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необхо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-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димости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приводят его в нужное состояние. </a:t>
            </a:r>
          </a:p>
          <a:p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A156AA-2E3B-5247-AFF0-7A9D1612C955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B76464C5-1E76-D046-B1D4-5978A782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250E004-BA03-DA44-983D-D95C1D42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9B68FD4-F8EB-624D-80D3-C99AF7894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92E5777-B6AA-7B48-9324-7484333CE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7C1F44F-3D18-D04F-BB55-69B8AE05DE59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C1368426-132A-5848-A5E7-1F3D3BC572A4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6EF23965-BF83-FD4A-9898-5D32C2EAC512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D70192D-2DA4-3E40-88DB-B737A36E33C0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040116DB-A499-6946-8EC4-609FFD84489A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A39F0551-4CA5-9E4C-9074-D26780A8D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FAF5569-D223-0B48-86A4-4CC145AC2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FB5A6AAB-9332-2A41-8E2D-D65AFF9CF89B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D08233EE-4E60-744A-9417-40AA9B8E494B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43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FE112E60-251D-D647-BCDF-A37A889E55EF}"/>
              </a:ext>
            </a:extLst>
          </p:cNvPr>
          <p:cNvSpPr/>
          <p:nvPr/>
        </p:nvSpPr>
        <p:spPr>
          <a:xfrm>
            <a:off x="0" y="751078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3C8329E9-0D0C-344F-A8EC-411546625D82}"/>
              </a:ext>
            </a:extLst>
          </p:cNvPr>
          <p:cNvSpPr/>
          <p:nvPr/>
        </p:nvSpPr>
        <p:spPr>
          <a:xfrm>
            <a:off x="6358943" y="2056080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B84E5904-E1AE-ED49-810E-19E38A1FF3B2}"/>
              </a:ext>
            </a:extLst>
          </p:cNvPr>
          <p:cNvSpPr/>
          <p:nvPr/>
        </p:nvSpPr>
        <p:spPr>
          <a:xfrm>
            <a:off x="5050318" y="2532735"/>
            <a:ext cx="4491570" cy="253876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" sz="14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" sz="1400" b="1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" sz="1400" b="1" dirty="0" err="1">
                <a:solidFill>
                  <a:schemeClr val="bg1"/>
                </a:solidFill>
                <a:latin typeface="Helvetica" pitchFamily="2" charset="0"/>
              </a:rPr>
              <a:t>Kubelet</a:t>
            </a:r>
            <a:r>
              <a:rPr lang="en" sz="1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Kubelet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—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это представитель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в узле. Он отвечает за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взаимодействие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с ведущими компонентами и управляет запущенными подами. Его обязанности: 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загрузка конфиденциальных данных пода с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API-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сервера;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подключение томов;</a:t>
            </a:r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запуск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контейнера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 пода (через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CRI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или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rkt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);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уведомление о состоянии узла и каждого экземпляра пода;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проверка работоспособности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контейнеров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. </a:t>
            </a:r>
          </a:p>
          <a:p>
            <a:br>
              <a:rPr lang="ru-RU" sz="1200" dirty="0">
                <a:solidFill>
                  <a:schemeClr val="bg1"/>
                </a:solidFill>
                <a:latin typeface="Helvetica" pitchFamily="2" charset="0"/>
              </a:rPr>
            </a:b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  <a:p>
            <a:pPr marL="171450" indent="-171450">
              <a:buFont typeface="Wingdings" pitchFamily="2" charset="2"/>
              <a:buChar char="Ø"/>
            </a:pPr>
            <a:endParaRPr lang="ru-RU" sz="1200" dirty="0">
              <a:solidFill>
                <a:schemeClr val="bg1"/>
              </a:solidFill>
              <a:latin typeface="Helvetica" pitchFamily="2" charset="0"/>
            </a:endParaRPr>
          </a:p>
          <a:p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8BE005-106B-B74E-B94F-6CDB73CC0936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09FEEB50-57E0-7E4B-93C0-F7FCBB7D7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6525A8F5-B56B-584C-A8E5-BF4B716D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0B4967F4-B54E-9E42-B978-805AA1923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ACBE120-3674-D843-9BA3-6C15482C4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C9EA81A5-180D-9448-B2CA-7BD1F9D81838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D3516D9B-864A-B04D-9D38-2CAC7789F443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556B71BD-C85A-7245-8CC6-534557716C0A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B08FE2C8-95EC-4046-98A0-108695C076D9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7BB17321-EB4C-914C-8164-36D14A290572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9DE7135D-C878-C340-933B-40660542F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FA593584-2094-1540-93E0-278493053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7FB81D61-7829-E444-B30B-FD5B333F9A48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7F34A1C0-FFE8-FE4F-B0CB-78696B1092E2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1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A319254-8E79-CC40-87D6-EB362793A8CC}"/>
              </a:ext>
            </a:extLst>
          </p:cNvPr>
          <p:cNvSpPr/>
          <p:nvPr/>
        </p:nvSpPr>
        <p:spPr>
          <a:xfrm>
            <a:off x="293301" y="2781775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1DBD27E-2EDB-6949-85A7-887A1C77F380}"/>
              </a:ext>
            </a:extLst>
          </p:cNvPr>
          <p:cNvSpPr/>
          <p:nvPr/>
        </p:nvSpPr>
        <p:spPr>
          <a:xfrm>
            <a:off x="344452" y="263141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API</a:t>
            </a:r>
            <a:endParaRPr lang="ru-RU" sz="1200" dirty="0">
              <a:solidFill>
                <a:srgbClr val="A5FEF0"/>
              </a:solidFill>
              <a:latin typeface="Helvetica" pitchFamily="2" charset="0"/>
            </a:endParaRP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FFEDFDC-251E-384C-8E6F-BD1FD33CE8E1}"/>
              </a:ext>
            </a:extLst>
          </p:cNvPr>
          <p:cNvSpPr/>
          <p:nvPr/>
        </p:nvSpPr>
        <p:spPr>
          <a:xfrm>
            <a:off x="1881597" y="2618353"/>
            <a:ext cx="2214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pPr algn="ctr"/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аутентификация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авторизация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F2583B7-54B9-7F46-A8A2-16556AD2B74A}"/>
              </a:ext>
            </a:extLst>
          </p:cNvPr>
          <p:cNvSpPr/>
          <p:nvPr/>
        </p:nvSpPr>
        <p:spPr>
          <a:xfrm>
            <a:off x="1346854" y="1514006"/>
            <a:ext cx="3225745" cy="84203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459F5-C373-2947-AA53-79F2C99BDABF}"/>
              </a:ext>
            </a:extLst>
          </p:cNvPr>
          <p:cNvSpPr txBox="1"/>
          <p:nvPr/>
        </p:nvSpPr>
        <p:spPr>
          <a:xfrm>
            <a:off x="1322502" y="1636539"/>
            <a:ext cx="339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(</a:t>
            </a:r>
            <a:r>
              <a:rPr lang="ru-RU" dirty="0" err="1"/>
              <a:t>пользовательсие</a:t>
            </a:r>
            <a:r>
              <a:rPr lang="ru-RU" dirty="0"/>
              <a:t> команды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E4AAD85-C673-A24B-83C4-1D5C654E7197}"/>
              </a:ext>
            </a:extLst>
          </p:cNvPr>
          <p:cNvSpPr/>
          <p:nvPr/>
        </p:nvSpPr>
        <p:spPr>
          <a:xfrm>
            <a:off x="1544072" y="2882473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3E1C6C4-4BCE-DD4B-8B33-4C05410FB8C8}"/>
              </a:ext>
            </a:extLst>
          </p:cNvPr>
          <p:cNvSpPr/>
          <p:nvPr/>
        </p:nvSpPr>
        <p:spPr>
          <a:xfrm>
            <a:off x="2648337" y="3729438"/>
            <a:ext cx="2719978" cy="62230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0C955-A80F-094F-9178-ED06ED9FC68E}"/>
              </a:ext>
            </a:extLst>
          </p:cNvPr>
          <p:cNvSpPr txBox="1"/>
          <p:nvPr/>
        </p:nvSpPr>
        <p:spPr>
          <a:xfrm>
            <a:off x="3653100" y="38559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FEC9AAA-C42C-8E43-9177-B8D03A713CAA}"/>
              </a:ext>
            </a:extLst>
          </p:cNvPr>
          <p:cNvSpPr/>
          <p:nvPr/>
        </p:nvSpPr>
        <p:spPr>
          <a:xfrm>
            <a:off x="344452" y="3801731"/>
            <a:ext cx="1963788" cy="824333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</a:p>
          <a:p>
            <a:pPr algn="ctr"/>
            <a:r>
              <a:rPr lang="ru-RU" dirty="0"/>
              <a:t>планирования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C2AD756-5C72-B24B-8C82-31CA760B5BBB}"/>
              </a:ext>
            </a:extLst>
          </p:cNvPr>
          <p:cNvSpPr/>
          <p:nvPr/>
        </p:nvSpPr>
        <p:spPr>
          <a:xfrm>
            <a:off x="364960" y="5247537"/>
            <a:ext cx="1963788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Планировщик</a:t>
            </a: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FDC01EF-CB26-994B-9DD1-A1516F74BE1B}"/>
              </a:ext>
            </a:extLst>
          </p:cNvPr>
          <p:cNvSpPr/>
          <p:nvPr/>
        </p:nvSpPr>
        <p:spPr>
          <a:xfrm>
            <a:off x="2904061" y="4866683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Диспетчер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1D0389A0-43FC-E547-A410-910EB817D5B7}"/>
              </a:ext>
            </a:extLst>
          </p:cNvPr>
          <p:cNvSpPr/>
          <p:nvPr/>
        </p:nvSpPr>
        <p:spPr>
          <a:xfrm>
            <a:off x="3472774" y="5437141"/>
            <a:ext cx="2328694" cy="756062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etcd</a:t>
            </a:r>
            <a:endParaRPr lang="ru-RU" dirty="0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69255BC-7252-4240-A99A-6867839EF61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04061" y="2356042"/>
            <a:ext cx="0" cy="52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449E6177-739F-204B-800E-D996F1CD6CA1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2904061" y="3504773"/>
            <a:ext cx="1104265" cy="22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072A078-FF0E-404E-9BD4-C13A870E6563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3885955" y="4351738"/>
            <a:ext cx="122371" cy="51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D6C3683-A70D-7F43-9F26-0F06F61DFCE6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flipV="1">
            <a:off x="1346854" y="4351738"/>
            <a:ext cx="2661472" cy="89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E826333-4C8F-2846-841E-1B8312A6A300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H="1" flipV="1">
            <a:off x="1326346" y="4626064"/>
            <a:ext cx="20508" cy="621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D7265A7-DA8E-F74E-B848-7BB30302B0D6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2308240" y="4040588"/>
            <a:ext cx="340097" cy="173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9F6AAE3E-52A8-F247-A8D0-02C1A0FA034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5368315" y="4040588"/>
            <a:ext cx="419292" cy="1396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1C296EEA-180B-9340-8A15-0A46FD5E1F3F}"/>
              </a:ext>
            </a:extLst>
          </p:cNvPr>
          <p:cNvSpPr/>
          <p:nvPr/>
        </p:nvSpPr>
        <p:spPr>
          <a:xfrm>
            <a:off x="6255384" y="1566346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C2B473FF-38A9-7A41-9864-00CD53069E8C}"/>
              </a:ext>
            </a:extLst>
          </p:cNvPr>
          <p:cNvSpPr/>
          <p:nvPr/>
        </p:nvSpPr>
        <p:spPr>
          <a:xfrm>
            <a:off x="6989769" y="77735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26532-7FA6-C74D-AC4F-B9BB0F49C518}"/>
              </a:ext>
            </a:extLst>
          </p:cNvPr>
          <p:cNvSpPr txBox="1"/>
          <p:nvPr/>
        </p:nvSpPr>
        <p:spPr>
          <a:xfrm>
            <a:off x="7853946" y="131187"/>
            <a:ext cx="1266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Интернет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C0E9E0F-0111-474C-80A3-8172DB2D54C0}"/>
              </a:ext>
            </a:extLst>
          </p:cNvPr>
          <p:cNvSpPr/>
          <p:nvPr/>
        </p:nvSpPr>
        <p:spPr>
          <a:xfrm>
            <a:off x="6989769" y="836677"/>
            <a:ext cx="3225745" cy="50772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C140CC-80F6-0D4A-BF2A-118E7E860B1E}"/>
              </a:ext>
            </a:extLst>
          </p:cNvPr>
          <p:cNvSpPr txBox="1"/>
          <p:nvPr/>
        </p:nvSpPr>
        <p:spPr>
          <a:xfrm>
            <a:off x="7853946" y="90587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Брандмауэр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9AD15A00-E4A6-AC40-87E1-C36A41D80693}"/>
              </a:ext>
            </a:extLst>
          </p:cNvPr>
          <p:cNvSpPr/>
          <p:nvPr/>
        </p:nvSpPr>
        <p:spPr>
          <a:xfrm>
            <a:off x="6318455" y="1373303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5911C962-78FF-CC4F-908B-1185DA561AB0}"/>
              </a:ext>
            </a:extLst>
          </p:cNvPr>
          <p:cNvSpPr/>
          <p:nvPr/>
        </p:nvSpPr>
        <p:spPr>
          <a:xfrm>
            <a:off x="7848238" y="1636539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D90F946D-1250-1842-8329-F70E719DB5CF}"/>
              </a:ext>
            </a:extLst>
          </p:cNvPr>
          <p:cNvSpPr/>
          <p:nvPr/>
        </p:nvSpPr>
        <p:spPr>
          <a:xfrm>
            <a:off x="6386018" y="2476490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6260C05F-3F3D-AB42-8C5F-ED7BE0B3E78A}"/>
              </a:ext>
            </a:extLst>
          </p:cNvPr>
          <p:cNvSpPr/>
          <p:nvPr/>
        </p:nvSpPr>
        <p:spPr>
          <a:xfrm>
            <a:off x="6351475" y="204829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5F20CC96-3428-7A43-BDB3-485C4BB7E0B2}"/>
              </a:ext>
            </a:extLst>
          </p:cNvPr>
          <p:cNvCxnSpPr>
            <a:cxnSpLocks/>
            <a:stCxn id="68" idx="1"/>
            <a:endCxn id="42" idx="3"/>
          </p:cNvCxnSpPr>
          <p:nvPr/>
        </p:nvCxnSpPr>
        <p:spPr>
          <a:xfrm flipH="1">
            <a:off x="5368315" y="2231813"/>
            <a:ext cx="983160" cy="180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A8239610-74A9-0C48-893F-8F233C483658}"/>
              </a:ext>
            </a:extLst>
          </p:cNvPr>
          <p:cNvSpPr/>
          <p:nvPr/>
        </p:nvSpPr>
        <p:spPr>
          <a:xfrm>
            <a:off x="6497934" y="2521959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46B21-646A-BB4B-859C-8352157ED74D}"/>
              </a:ext>
            </a:extLst>
          </p:cNvPr>
          <p:cNvSpPr txBox="1"/>
          <p:nvPr/>
        </p:nvSpPr>
        <p:spPr>
          <a:xfrm>
            <a:off x="6472934" y="247441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3F0A739-FF3C-5E47-AA17-95977722E809}"/>
              </a:ext>
            </a:extLst>
          </p:cNvPr>
          <p:cNvSpPr/>
          <p:nvPr/>
        </p:nvSpPr>
        <p:spPr>
          <a:xfrm>
            <a:off x="6827205" y="2921545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C678026C-FE5B-7E47-BA26-CFF35DFCF29D}"/>
              </a:ext>
            </a:extLst>
          </p:cNvPr>
          <p:cNvSpPr/>
          <p:nvPr/>
        </p:nvSpPr>
        <p:spPr>
          <a:xfrm>
            <a:off x="6757152" y="2862547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C29C064E-6D5A-5C45-B821-6E636786E514}"/>
              </a:ext>
            </a:extLst>
          </p:cNvPr>
          <p:cNvSpPr/>
          <p:nvPr/>
        </p:nvSpPr>
        <p:spPr>
          <a:xfrm>
            <a:off x="6882993" y="296120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18E17001-F901-0245-B485-AFB1482AA467}"/>
              </a:ext>
            </a:extLst>
          </p:cNvPr>
          <p:cNvSpPr/>
          <p:nvPr/>
        </p:nvSpPr>
        <p:spPr>
          <a:xfrm>
            <a:off x="9205243" y="251717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88FB914-A8AE-0F41-99A7-D2736A0A9373}"/>
              </a:ext>
            </a:extLst>
          </p:cNvPr>
          <p:cNvSpPr/>
          <p:nvPr/>
        </p:nvSpPr>
        <p:spPr>
          <a:xfrm>
            <a:off x="9534514" y="291676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8436E2BA-4F9B-A743-9A85-D475E9EE10A4}"/>
              </a:ext>
            </a:extLst>
          </p:cNvPr>
          <p:cNvSpPr/>
          <p:nvPr/>
        </p:nvSpPr>
        <p:spPr>
          <a:xfrm>
            <a:off x="9464461" y="285776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7F73168-0296-2C47-BA97-40287024A877}"/>
              </a:ext>
            </a:extLst>
          </p:cNvPr>
          <p:cNvSpPr/>
          <p:nvPr/>
        </p:nvSpPr>
        <p:spPr>
          <a:xfrm>
            <a:off x="9590302" y="295642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A819DD3-BC6E-8C43-833A-F37369D530EC}"/>
              </a:ext>
            </a:extLst>
          </p:cNvPr>
          <p:cNvSpPr txBox="1"/>
          <p:nvPr/>
        </p:nvSpPr>
        <p:spPr>
          <a:xfrm>
            <a:off x="9177463" y="246014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5159A6E-3F46-F34B-A11C-73B364670063}"/>
              </a:ext>
            </a:extLst>
          </p:cNvPr>
          <p:cNvSpPr/>
          <p:nvPr/>
        </p:nvSpPr>
        <p:spPr>
          <a:xfrm>
            <a:off x="6250109" y="3869543"/>
            <a:ext cx="5626608" cy="197533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6E652AFE-7908-5B4C-A73C-5FC707514ADE}"/>
              </a:ext>
            </a:extLst>
          </p:cNvPr>
          <p:cNvSpPr/>
          <p:nvPr/>
        </p:nvSpPr>
        <p:spPr>
          <a:xfrm>
            <a:off x="6313180" y="3676500"/>
            <a:ext cx="5663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Узел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850E1803-F809-0B49-A137-464975C3010A}"/>
              </a:ext>
            </a:extLst>
          </p:cNvPr>
          <p:cNvSpPr/>
          <p:nvPr/>
        </p:nvSpPr>
        <p:spPr>
          <a:xfrm>
            <a:off x="7842963" y="393973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BFEC3FFC-5A73-5D41-A854-77B736E900AE}"/>
              </a:ext>
            </a:extLst>
          </p:cNvPr>
          <p:cNvSpPr/>
          <p:nvPr/>
        </p:nvSpPr>
        <p:spPr>
          <a:xfrm>
            <a:off x="6380743" y="4779687"/>
            <a:ext cx="5365340" cy="99346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12BFDB31-732A-A940-87CD-5C024CF5DF66}"/>
              </a:ext>
            </a:extLst>
          </p:cNvPr>
          <p:cNvSpPr/>
          <p:nvPr/>
        </p:nvSpPr>
        <p:spPr>
          <a:xfrm>
            <a:off x="6346200" y="435148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kubelet</a:t>
            </a:r>
            <a:endParaRPr lang="ru-RU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1B4285A-FD05-874E-AD0F-09461EE0F8A5}"/>
              </a:ext>
            </a:extLst>
          </p:cNvPr>
          <p:cNvSpPr/>
          <p:nvPr/>
        </p:nvSpPr>
        <p:spPr>
          <a:xfrm>
            <a:off x="6492659" y="4825156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C9F4260-E62B-C544-AF79-3CFAFBC2D168}"/>
              </a:ext>
            </a:extLst>
          </p:cNvPr>
          <p:cNvSpPr txBox="1"/>
          <p:nvPr/>
        </p:nvSpPr>
        <p:spPr>
          <a:xfrm>
            <a:off x="6467659" y="477761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7206FA5-5AC5-A041-AD5D-D0BFE3671EDB}"/>
              </a:ext>
            </a:extLst>
          </p:cNvPr>
          <p:cNvSpPr/>
          <p:nvPr/>
        </p:nvSpPr>
        <p:spPr>
          <a:xfrm>
            <a:off x="6821930" y="5224742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95E8899-C345-214D-9FB4-70ED87A1E9FA}"/>
              </a:ext>
            </a:extLst>
          </p:cNvPr>
          <p:cNvSpPr/>
          <p:nvPr/>
        </p:nvSpPr>
        <p:spPr>
          <a:xfrm>
            <a:off x="6751877" y="5165744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F07DD67-BEE3-4746-81F3-B9E5EAAA736F}"/>
              </a:ext>
            </a:extLst>
          </p:cNvPr>
          <p:cNvSpPr/>
          <p:nvPr/>
        </p:nvSpPr>
        <p:spPr>
          <a:xfrm>
            <a:off x="6877718" y="526440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cAdvisor</a:t>
            </a:r>
            <a:endParaRPr lang="ru-RU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1DFFDF51-2B29-1547-8E56-D60C01499E5A}"/>
              </a:ext>
            </a:extLst>
          </p:cNvPr>
          <p:cNvSpPr/>
          <p:nvPr/>
        </p:nvSpPr>
        <p:spPr>
          <a:xfrm>
            <a:off x="9199968" y="4820373"/>
            <a:ext cx="2020542" cy="89575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76581263-726C-ED4D-A071-B19E53619200}"/>
              </a:ext>
            </a:extLst>
          </p:cNvPr>
          <p:cNvSpPr/>
          <p:nvPr/>
        </p:nvSpPr>
        <p:spPr>
          <a:xfrm>
            <a:off x="9529239" y="5219959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B7E58EC2-60BC-4946-A124-92C6BE538851}"/>
              </a:ext>
            </a:extLst>
          </p:cNvPr>
          <p:cNvSpPr/>
          <p:nvPr/>
        </p:nvSpPr>
        <p:spPr>
          <a:xfrm>
            <a:off x="9459186" y="5160961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D494FA37-4ACF-1640-BAA4-7502D9A389C3}"/>
              </a:ext>
            </a:extLst>
          </p:cNvPr>
          <p:cNvSpPr/>
          <p:nvPr/>
        </p:nvSpPr>
        <p:spPr>
          <a:xfrm>
            <a:off x="9585027" y="5259618"/>
            <a:ext cx="1439401" cy="36704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контейнер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FC38CB-D8EC-F142-9FC3-EF074F7EDD02}"/>
              </a:ext>
            </a:extLst>
          </p:cNvPr>
          <p:cNvSpPr txBox="1"/>
          <p:nvPr/>
        </p:nvSpPr>
        <p:spPr>
          <a:xfrm>
            <a:off x="9172188" y="476334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</a:t>
            </a:r>
          </a:p>
        </p:txBody>
      </p:sp>
      <p:cxnSp>
        <p:nvCxnSpPr>
          <p:cNvPr id="103" name="Прямая со стрелкой 102">
            <a:extLst>
              <a:ext uri="{FF2B5EF4-FFF2-40B4-BE49-F238E27FC236}">
                <a16:creationId xmlns:a16="http://schemas.microsoft.com/office/drawing/2014/main" id="{B6FE17C7-0C50-224E-82ED-AD7F228D053C}"/>
              </a:ext>
            </a:extLst>
          </p:cNvPr>
          <p:cNvCxnSpPr>
            <a:cxnSpLocks/>
            <a:stCxn id="88" idx="1"/>
            <a:endCxn id="42" idx="3"/>
          </p:cNvCxnSpPr>
          <p:nvPr/>
        </p:nvCxnSpPr>
        <p:spPr>
          <a:xfrm flipH="1" flipV="1">
            <a:off x="5368315" y="4040588"/>
            <a:ext cx="977885" cy="4944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C89FF920-4B7E-974E-A6B8-452761CACBC1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>
            <a:off x="8602642" y="585461"/>
            <a:ext cx="0" cy="25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726DA2C6-BA80-1849-A2F3-9FC68ED4404D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54806" y="1327453"/>
            <a:ext cx="175326" cy="3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238DA391-5C83-5D49-A00C-9F7D06740C63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8815728" y="2014621"/>
            <a:ext cx="1399786" cy="50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95F0360D-436E-9447-82FD-1384780C22BB}"/>
              </a:ext>
            </a:extLst>
          </p:cNvPr>
          <p:cNvCxnSpPr>
            <a:cxnSpLocks/>
            <a:stCxn id="79" idx="0"/>
            <a:endCxn id="68" idx="3"/>
          </p:cNvCxnSpPr>
          <p:nvPr/>
        </p:nvCxnSpPr>
        <p:spPr>
          <a:xfrm flipH="1" flipV="1">
            <a:off x="7790876" y="2231813"/>
            <a:ext cx="2424638" cy="28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AAF4BE5-5BB1-6143-8347-268A256D572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071176" y="2415335"/>
            <a:ext cx="55787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97891F38-F6A8-614C-B27D-16BA16268024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7065900" y="2439056"/>
            <a:ext cx="536794" cy="52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BA154B29-4556-8941-ADE0-53D65807031B}"/>
              </a:ext>
            </a:extLst>
          </p:cNvPr>
          <p:cNvCxnSpPr>
            <a:cxnSpLocks/>
            <a:endCxn id="94" idx="0"/>
          </p:cNvCxnSpPr>
          <p:nvPr/>
        </p:nvCxnSpPr>
        <p:spPr>
          <a:xfrm>
            <a:off x="8829346" y="4323946"/>
            <a:ext cx="1380893" cy="4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D9CB1EEB-51CE-8146-B182-037A672053EA}"/>
              </a:ext>
            </a:extLst>
          </p:cNvPr>
          <p:cNvCxnSpPr>
            <a:cxnSpLocks/>
            <a:endCxn id="88" idx="3"/>
          </p:cNvCxnSpPr>
          <p:nvPr/>
        </p:nvCxnSpPr>
        <p:spPr>
          <a:xfrm flipH="1" flipV="1">
            <a:off x="7785601" y="4535010"/>
            <a:ext cx="2352156" cy="275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F37AA8DF-5822-3544-9B4A-88E982D5D869}"/>
              </a:ext>
            </a:extLst>
          </p:cNvPr>
          <p:cNvCxnSpPr>
            <a:cxnSpLocks/>
            <a:stCxn id="88" idx="2"/>
            <a:endCxn id="93" idx="0"/>
          </p:cNvCxnSpPr>
          <p:nvPr/>
        </p:nvCxnSpPr>
        <p:spPr>
          <a:xfrm>
            <a:off x="7065901" y="4718532"/>
            <a:ext cx="531518" cy="54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21B13CBF-21E4-D246-B2E7-DFBFB9C453E8}"/>
              </a:ext>
            </a:extLst>
          </p:cNvPr>
          <p:cNvSpPr/>
          <p:nvPr/>
        </p:nvSpPr>
        <p:spPr>
          <a:xfrm>
            <a:off x="73790" y="713713"/>
            <a:ext cx="11974747" cy="6078511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65DEB75-1C3A-ED4F-97CD-732CF3A0CD8B}"/>
              </a:ext>
            </a:extLst>
          </p:cNvPr>
          <p:cNvSpPr/>
          <p:nvPr/>
        </p:nvSpPr>
        <p:spPr>
          <a:xfrm>
            <a:off x="7854721" y="1623566"/>
            <a:ext cx="1963788" cy="38085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Прокси</a:t>
            </a:r>
          </a:p>
        </p:txBody>
      </p:sp>
      <p:sp>
        <p:nvSpPr>
          <p:cNvPr id="101" name="Скругленный прямоугольник 100">
            <a:extLst>
              <a:ext uri="{FF2B5EF4-FFF2-40B4-BE49-F238E27FC236}">
                <a16:creationId xmlns:a16="http://schemas.microsoft.com/office/drawing/2014/main" id="{839006C9-D7F5-AC4D-A8C6-8CA6560E97D8}"/>
              </a:ext>
            </a:extLst>
          </p:cNvPr>
          <p:cNvSpPr/>
          <p:nvPr/>
        </p:nvSpPr>
        <p:spPr>
          <a:xfrm>
            <a:off x="6715625" y="2086436"/>
            <a:ext cx="4491570" cy="153303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>
                <a:solidFill>
                  <a:schemeClr val="bg1"/>
                </a:solidFill>
                <a:latin typeface="Helvetica" pitchFamily="2" charset="0"/>
              </a:rPr>
              <a:t>Прокси сервер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Прокси-сервер </a:t>
            </a:r>
            <a:r>
              <a:rPr lang="en" sz="1200" dirty="0" err="1">
                <a:solidFill>
                  <a:schemeClr val="bg1"/>
                </a:solidFill>
                <a:latin typeface="Helvetica" pitchFamily="2" charset="0"/>
              </a:rPr>
              <a:t>Kube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отвечает за низкоуровневые сетевые функции на каждом узле. Он предоставляет </a:t>
            </a:r>
            <a:r>
              <a:rPr lang="ru-RU" sz="1200" dirty="0" err="1">
                <a:solidFill>
                  <a:schemeClr val="bg1"/>
                </a:solidFill>
                <a:latin typeface="Helvetica" pitchFamily="2" charset="0"/>
              </a:rPr>
              <a:t>локальныи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̆ доступ к сервисам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Kubernetes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может выполнять перенаправление в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TCP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и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UDP. 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Для поиска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IP-</a:t>
            </a:r>
            <a:r>
              <a:rPr lang="ru-RU" sz="1200" dirty="0">
                <a:solidFill>
                  <a:schemeClr val="bg1"/>
                </a:solidFill>
                <a:latin typeface="Helvetica" pitchFamily="2" charset="0"/>
              </a:rPr>
              <a:t>адресов в кластере используются переменные среды или </a:t>
            </a:r>
            <a:r>
              <a:rPr lang="en" sz="1200" dirty="0">
                <a:solidFill>
                  <a:schemeClr val="bg1"/>
                </a:solidFill>
                <a:latin typeface="Helvetica" pitchFamily="2" charset="0"/>
              </a:rPr>
              <a:t>DNS. </a:t>
            </a:r>
          </a:p>
          <a:p>
            <a:endParaRPr lang="en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DFC845-F0EE-914C-AC30-9ABEC7CE25FB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21F90A3A-2665-184C-8BB1-84FEBB777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A5F023E9-E483-874A-8A3D-CA2AD433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D1995410-B1A6-614F-B68E-D4A78318B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430DB945-C81A-3B4C-96AB-79BB885A5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FD117C7-E227-1C4C-8D7E-9F23AD1CD487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>
            <a:extLst>
              <a:ext uri="{FF2B5EF4-FFF2-40B4-BE49-F238E27FC236}">
                <a16:creationId xmlns:a16="http://schemas.microsoft.com/office/drawing/2014/main" id="{0E24637A-7F3C-744E-B591-E59C9C832927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18BFFC5F-80F4-844C-B2CB-9233FE41B871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3E3E85F0-DB83-7D42-A923-8D963365DA3C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672F42F1-9E9D-524A-A72F-DC3E3E1B5C25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0A10B999-7DB9-3A44-9A66-482AF7D570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64B1D089-FB71-F345-8D7C-0885F71877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2E5CF7D5-76F7-8745-B6EE-5C1410021957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 120">
            <a:extLst>
              <a:ext uri="{FF2B5EF4-FFF2-40B4-BE49-F238E27FC236}">
                <a16:creationId xmlns:a16="http://schemas.microsoft.com/office/drawing/2014/main" id="{B032A291-FEFC-C24B-AC0A-4794336437CD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85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D74FA4-68AA-7940-89C3-23918ACFCB40}"/>
              </a:ext>
            </a:extLst>
          </p:cNvPr>
          <p:cNvSpPr/>
          <p:nvPr/>
        </p:nvSpPr>
        <p:spPr>
          <a:xfrm>
            <a:off x="334705" y="1265472"/>
            <a:ext cx="115679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Создание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 pod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и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service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3391E3-BBCF-D149-BEBE-4E70200B0410}"/>
              </a:ext>
            </a:extLst>
          </p:cNvPr>
          <p:cNvSpPr txBox="1"/>
          <p:nvPr/>
        </p:nvSpPr>
        <p:spPr>
          <a:xfrm>
            <a:off x="334705" y="2288241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Сценарий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3011C-2C6A-AD43-8CDC-4672F317293D}"/>
              </a:ext>
            </a:extLst>
          </p:cNvPr>
          <p:cNvSpPr txBox="1"/>
          <p:nvPr/>
        </p:nvSpPr>
        <p:spPr>
          <a:xfrm>
            <a:off x="332546" y="1815010"/>
            <a:ext cx="2207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deployments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4F054A98-F35C-274D-AC9E-ACAF47DAD273}"/>
              </a:ext>
            </a:extLst>
          </p:cNvPr>
          <p:cNvCxnSpPr>
            <a:cxnSpLocks/>
          </p:cNvCxnSpPr>
          <p:nvPr/>
        </p:nvCxnSpPr>
        <p:spPr>
          <a:xfrm>
            <a:off x="4949595" y="5323625"/>
            <a:ext cx="1053426" cy="8748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E518E9-708C-5D4B-85BC-FFA82F52A4D3}"/>
              </a:ext>
            </a:extLst>
          </p:cNvPr>
          <p:cNvSpPr txBox="1"/>
          <p:nvPr/>
        </p:nvSpPr>
        <p:spPr>
          <a:xfrm>
            <a:off x="11607" y="2768771"/>
            <a:ext cx="15578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Тип создаваемого</a:t>
            </a:r>
          </a:p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объекта</a:t>
            </a: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7AC014E-5808-1E45-8055-955A4F2C2903}"/>
              </a:ext>
            </a:extLst>
          </p:cNvPr>
          <p:cNvCxnSpPr>
            <a:cxnSpLocks/>
          </p:cNvCxnSpPr>
          <p:nvPr/>
        </p:nvCxnSpPr>
        <p:spPr>
          <a:xfrm>
            <a:off x="9235552" y="4868883"/>
            <a:ext cx="1053370" cy="5368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CC4F05-8CF1-4843-B561-6C733AFF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020" y="2279554"/>
            <a:ext cx="3502170" cy="386806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EECD7-33CD-EF4E-84A0-C6B6659C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380" y="1298331"/>
            <a:ext cx="3149600" cy="3302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B241456-DDBF-F24F-8B2F-46B0B8924B14}"/>
              </a:ext>
            </a:extLst>
          </p:cNvPr>
          <p:cNvSpPr txBox="1"/>
          <p:nvPr/>
        </p:nvSpPr>
        <p:spPr>
          <a:xfrm>
            <a:off x="7611130" y="881470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service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4C2C5A5-D467-2041-BEFF-FF51852EB1A6}"/>
              </a:ext>
            </a:extLst>
          </p:cNvPr>
          <p:cNvCxnSpPr>
            <a:cxnSpLocks/>
          </p:cNvCxnSpPr>
          <p:nvPr/>
        </p:nvCxnSpPr>
        <p:spPr>
          <a:xfrm flipH="1">
            <a:off x="892589" y="2542662"/>
            <a:ext cx="717356" cy="41823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46FB60-7EAE-4C41-9895-B8225AF054A2}"/>
              </a:ext>
            </a:extLst>
          </p:cNvPr>
          <p:cNvCxnSpPr>
            <a:cxnSpLocks/>
          </p:cNvCxnSpPr>
          <p:nvPr/>
        </p:nvCxnSpPr>
        <p:spPr>
          <a:xfrm flipH="1">
            <a:off x="891871" y="2703004"/>
            <a:ext cx="742631" cy="10246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4DDB160-43AE-104E-8659-3610023E5915}"/>
              </a:ext>
            </a:extLst>
          </p:cNvPr>
          <p:cNvSpPr txBox="1"/>
          <p:nvPr/>
        </p:nvSpPr>
        <p:spPr>
          <a:xfrm>
            <a:off x="0" y="3642840"/>
            <a:ext cx="168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Данные позволяющие идентифицировать объект</a:t>
            </a:r>
          </a:p>
        </p:txBody>
      </p: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DCFA2F11-A31C-D449-BF8A-3DC083231B5C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853550" y="4867000"/>
            <a:ext cx="1107814" cy="508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F5A4674-3F52-3A42-A3B7-D5A642F302B0}"/>
              </a:ext>
            </a:extLst>
          </p:cNvPr>
          <p:cNvSpPr txBox="1"/>
          <p:nvPr/>
        </p:nvSpPr>
        <p:spPr>
          <a:xfrm>
            <a:off x="11607" y="4917803"/>
            <a:ext cx="168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Ссылка на образ</a:t>
            </a: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F8068F3-FBCA-3947-8598-FFBC0A0D7C6C}"/>
              </a:ext>
            </a:extLst>
          </p:cNvPr>
          <p:cNvCxnSpPr>
            <a:cxnSpLocks/>
          </p:cNvCxnSpPr>
          <p:nvPr/>
        </p:nvCxnSpPr>
        <p:spPr>
          <a:xfrm flipH="1">
            <a:off x="505838" y="4965375"/>
            <a:ext cx="1467141" cy="51695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4782FE6-5242-A44A-B9CE-CEB4EA34F3B6}"/>
              </a:ext>
            </a:extLst>
          </p:cNvPr>
          <p:cNvSpPr txBox="1"/>
          <p:nvPr/>
        </p:nvSpPr>
        <p:spPr>
          <a:xfrm>
            <a:off x="11607" y="5490821"/>
            <a:ext cx="168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err="1">
                <a:solidFill>
                  <a:srgbClr val="FFFFC6"/>
                </a:solidFill>
                <a:latin typeface="Helvetica" pitchFamily="2" charset="0"/>
              </a:rPr>
              <a:t>Выделеный</a:t>
            </a:r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 ресурс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71CD727-52F0-8E41-967C-FFBE795D9468}"/>
              </a:ext>
            </a:extLst>
          </p:cNvPr>
          <p:cNvCxnSpPr>
            <a:cxnSpLocks/>
          </p:cNvCxnSpPr>
          <p:nvPr/>
        </p:nvCxnSpPr>
        <p:spPr>
          <a:xfrm flipH="1" flipV="1">
            <a:off x="6381345" y="1976085"/>
            <a:ext cx="1368614" cy="79199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3704EFD-66F0-EB4D-B526-2690F60DE648}"/>
              </a:ext>
            </a:extLst>
          </p:cNvPr>
          <p:cNvSpPr txBox="1"/>
          <p:nvPr/>
        </p:nvSpPr>
        <p:spPr>
          <a:xfrm>
            <a:off x="5507850" y="1159114"/>
            <a:ext cx="15578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Тип сервиса определяет доступность сервиса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F41A2894-08EB-784D-BA76-C23F10761768}"/>
              </a:ext>
            </a:extLst>
          </p:cNvPr>
          <p:cNvCxnSpPr>
            <a:cxnSpLocks/>
          </p:cNvCxnSpPr>
          <p:nvPr/>
        </p:nvCxnSpPr>
        <p:spPr>
          <a:xfrm flipH="1">
            <a:off x="6466755" y="3109074"/>
            <a:ext cx="1283204" cy="979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A51C8ED-747D-3A46-B0E3-5714ECA77C71}"/>
              </a:ext>
            </a:extLst>
          </p:cNvPr>
          <p:cNvSpPr txBox="1"/>
          <p:nvPr/>
        </p:nvSpPr>
        <p:spPr>
          <a:xfrm>
            <a:off x="5133801" y="2975178"/>
            <a:ext cx="17427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 помощью селектора перенаправляем трафик на указанную поду</a:t>
            </a:r>
          </a:p>
        </p:txBody>
      </p: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733D89D3-5313-1743-BCEE-EAFACE794571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6675456" y="4144729"/>
            <a:ext cx="1213676" cy="3566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F3C05CF-7988-5D45-B44F-A0BFC07EC7D0}"/>
              </a:ext>
            </a:extLst>
          </p:cNvPr>
          <p:cNvSpPr txBox="1"/>
          <p:nvPr/>
        </p:nvSpPr>
        <p:spPr>
          <a:xfrm>
            <a:off x="5804077" y="4501332"/>
            <a:ext cx="1742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Слушаем и перенаправляем трафик на указанные порты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538755-6611-214B-92DC-6FBAB879F4EE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FA705EF-7B5C-7C41-A24F-9C33295E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BE6E6BC-CA2F-6548-9768-7C2FAB8C8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24A7ABC-E503-4F48-BB1C-2539F98CD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78E9453-8802-6E4D-9489-E7DB2EBB05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72F09E6-A9E2-224C-9E3D-DF004022DACA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C8A13B2-5F25-C649-88C4-C32629511BEC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6C4ACF06-E33A-4B49-A2BE-88138E3F5F33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27EA18A0-7602-6342-A769-E46FE858D371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CC39903E-E4ED-1D43-A899-AFA1B215A63F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B0723B32-3904-2449-BAC1-0E89BC16DF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99319C22-901D-5E42-B625-027C953CC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C29B2A1-EB81-4246-82D9-D277348C1F9A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EFC78FC1-4B55-7841-8416-E1A210713DB2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2D3FD85-744E-C24D-9840-31E3F19114D8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Джиджи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Сайфан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Осваиваем 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Kubernetes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90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40A10-5223-4149-927C-6563D01C3E0B}"/>
              </a:ext>
            </a:extLst>
          </p:cNvPr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500" dirty="0">
                <a:solidFill>
                  <a:srgbClr val="FFE0FB"/>
                </a:solidFill>
                <a:latin typeface="Helvetica" pitchFamily="2" charset="0"/>
              </a:rPr>
              <a:t>AGENDA</a:t>
            </a:r>
            <a:r>
              <a:rPr lang="ru-RU" sz="4500" dirty="0">
                <a:solidFill>
                  <a:srgbClr val="FFE0FB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F60467-6D57-9C44-8EFA-8A97C8B1CD76}"/>
              </a:ext>
            </a:extLst>
          </p:cNvPr>
          <p:cNvSpPr txBox="1"/>
          <p:nvPr/>
        </p:nvSpPr>
        <p:spPr>
          <a:xfrm>
            <a:off x="777690" y="2957538"/>
            <a:ext cx="1475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Вводная часть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7E98FA-2A19-6F41-AE5E-80CF08C0101C}"/>
              </a:ext>
            </a:extLst>
          </p:cNvPr>
          <p:cNvSpPr txBox="1"/>
          <p:nvPr/>
        </p:nvSpPr>
        <p:spPr>
          <a:xfrm>
            <a:off x="2873785" y="56353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35C4157B-9C2D-9445-BC6C-54EE7943063B}"/>
              </a:ext>
            </a:extLst>
          </p:cNvPr>
          <p:cNvSpPr/>
          <p:nvPr/>
        </p:nvSpPr>
        <p:spPr>
          <a:xfrm>
            <a:off x="2315516" y="127993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1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81A5E886-0EC1-9349-A671-77C5F6358510}"/>
              </a:ext>
            </a:extLst>
          </p:cNvPr>
          <p:cNvSpPr/>
          <p:nvPr/>
        </p:nvSpPr>
        <p:spPr>
          <a:xfrm>
            <a:off x="5722544" y="1283890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2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4B535C7-E486-CF49-A59E-73C8B5B2F9AE}"/>
              </a:ext>
            </a:extLst>
          </p:cNvPr>
          <p:cNvSpPr/>
          <p:nvPr/>
        </p:nvSpPr>
        <p:spPr>
          <a:xfrm>
            <a:off x="9675013" y="127993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9189E4-BD8B-B64C-9FFF-E98B0ED0A9D1}"/>
              </a:ext>
            </a:extLst>
          </p:cNvPr>
          <p:cNvSpPr txBox="1"/>
          <p:nvPr/>
        </p:nvSpPr>
        <p:spPr>
          <a:xfrm>
            <a:off x="4043170" y="2972528"/>
            <a:ext cx="206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BDB9270C-7DDB-EF48-A9E6-449D8EFB9308}"/>
              </a:ext>
            </a:extLst>
          </p:cNvPr>
          <p:cNvSpPr/>
          <p:nvPr/>
        </p:nvSpPr>
        <p:spPr>
          <a:xfrm>
            <a:off x="3834814" y="380408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C7EA3E-8949-B241-B21E-EAD14A1A46E9}"/>
              </a:ext>
            </a:extLst>
          </p:cNvPr>
          <p:cNvSpPr txBox="1"/>
          <p:nvPr/>
        </p:nvSpPr>
        <p:spPr>
          <a:xfrm>
            <a:off x="8095968" y="2989078"/>
            <a:ext cx="14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86" name="Овал 85">
            <a:extLst>
              <a:ext uri="{FF2B5EF4-FFF2-40B4-BE49-F238E27FC236}">
                <a16:creationId xmlns:a16="http://schemas.microsoft.com/office/drawing/2014/main" id="{1A76D44A-ED05-F843-8F11-D7A2B35852D0}"/>
              </a:ext>
            </a:extLst>
          </p:cNvPr>
          <p:cNvSpPr/>
          <p:nvPr/>
        </p:nvSpPr>
        <p:spPr>
          <a:xfrm>
            <a:off x="6972161" y="3804089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A65F1A-F232-CD48-9EB9-08FA8663ABDF}"/>
              </a:ext>
            </a:extLst>
          </p:cNvPr>
          <p:cNvSpPr txBox="1"/>
          <p:nvPr/>
        </p:nvSpPr>
        <p:spPr>
          <a:xfrm>
            <a:off x="5526577" y="5743044"/>
            <a:ext cx="14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Разработка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101822-5F6C-D041-940C-D8126786AD45}"/>
              </a:ext>
            </a:extLst>
          </p:cNvPr>
          <p:cNvSpPr txBox="1"/>
          <p:nvPr/>
        </p:nvSpPr>
        <p:spPr>
          <a:xfrm>
            <a:off x="8509854" y="5743043"/>
            <a:ext cx="1488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Deploy</a:t>
            </a:r>
            <a:endParaRPr lang="ru-RU" sz="14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53879EB7-464D-6543-8C3A-9CDF13CEA1AB}"/>
              </a:ext>
            </a:extLst>
          </p:cNvPr>
          <p:cNvSpPr/>
          <p:nvPr/>
        </p:nvSpPr>
        <p:spPr>
          <a:xfrm>
            <a:off x="9998788" y="3808338"/>
            <a:ext cx="486220" cy="486220"/>
          </a:xfrm>
          <a:prstGeom prst="ellipse">
            <a:avLst/>
          </a:prstGeom>
          <a:solidFill>
            <a:schemeClr val="bg1"/>
          </a:solidFill>
          <a:ln>
            <a:solidFill>
              <a:srgbClr val="A5F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rgbClr val="FFFFC6"/>
                </a:solidFill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CE32F2-764F-B64D-B7F8-AFE59B3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34" y="1770110"/>
            <a:ext cx="1171064" cy="11710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31F72-AED0-EF4E-BAEE-BAAC1116A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079" y="4454100"/>
            <a:ext cx="1177765" cy="11777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5A8AD2-1CEF-D646-AA3F-544D598F9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198" y="1770111"/>
            <a:ext cx="1171063" cy="11710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15086E-0431-D243-9E86-A34D84ABB0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4904" y="1728976"/>
            <a:ext cx="1171063" cy="117106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B2EFF6F-8DB0-A746-8AD0-2B3F66CA35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513" y="4454101"/>
            <a:ext cx="1171063" cy="117106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6E94F56-AE65-B34B-8566-69C67102E2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8790" y="4454100"/>
            <a:ext cx="1171063" cy="117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6" grpId="0" animBg="1"/>
      <p:bldP spid="81" grpId="0" animBg="1"/>
      <p:bldP spid="86" grpId="0" animBg="1"/>
      <p:bldP spid="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0D8F9CA-98D0-0C4B-AECF-D028CA6B5E68}"/>
              </a:ext>
            </a:extLst>
          </p:cNvPr>
          <p:cNvSpPr txBox="1"/>
          <p:nvPr/>
        </p:nvSpPr>
        <p:spPr>
          <a:xfrm>
            <a:off x="9753762" y="2717324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7976FFB-F355-4F4B-95CC-4EB8A34BFB62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Джиджи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Сайфан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Осваиваем 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Kubernetes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29" name="Picture 8" descr="anycolor, document, file, format, json icon icon">
            <a:extLst>
              <a:ext uri="{FF2B5EF4-FFF2-40B4-BE49-F238E27FC236}">
                <a16:creationId xmlns:a16="http://schemas.microsoft.com/office/drawing/2014/main" id="{38E9509D-DBF5-7845-B9B5-E83DC9F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62" y="2782145"/>
            <a:ext cx="325296" cy="3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4A2CE0-D70F-3847-A57D-9BB0E63E975A}"/>
              </a:ext>
            </a:extLst>
          </p:cNvPr>
          <p:cNvSpPr/>
          <p:nvPr/>
        </p:nvSpPr>
        <p:spPr>
          <a:xfrm>
            <a:off x="1488332" y="2717323"/>
            <a:ext cx="9377464" cy="3349801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2B7B785A-827D-1B44-8FBC-FF05D5C6A1AB}"/>
              </a:ext>
            </a:extLst>
          </p:cNvPr>
          <p:cNvSpPr/>
          <p:nvPr/>
        </p:nvSpPr>
        <p:spPr>
          <a:xfrm>
            <a:off x="3753615" y="2915580"/>
            <a:ext cx="4684769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3A2B7-DD74-D84E-902E-22B6756F2A9F}"/>
              </a:ext>
            </a:extLst>
          </p:cNvPr>
          <p:cNvSpPr txBox="1"/>
          <p:nvPr/>
        </p:nvSpPr>
        <p:spPr>
          <a:xfrm>
            <a:off x="5525311" y="3044753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ingress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D5D8EABF-33F8-5647-BF98-B2807A3FD9CD}"/>
              </a:ext>
            </a:extLst>
          </p:cNvPr>
          <p:cNvSpPr/>
          <p:nvPr/>
        </p:nvSpPr>
        <p:spPr>
          <a:xfrm>
            <a:off x="2118684" y="4172105"/>
            <a:ext cx="2099428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8C843-7AC1-014E-8B37-6C6A15DECED2}"/>
              </a:ext>
            </a:extLst>
          </p:cNvPr>
          <p:cNvSpPr txBox="1"/>
          <p:nvPr/>
        </p:nvSpPr>
        <p:spPr>
          <a:xfrm>
            <a:off x="2620625" y="430668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276F7CB-16AE-F548-98AB-46D6BCBC7A2A}"/>
              </a:ext>
            </a:extLst>
          </p:cNvPr>
          <p:cNvSpPr/>
          <p:nvPr/>
        </p:nvSpPr>
        <p:spPr>
          <a:xfrm>
            <a:off x="5133801" y="4171220"/>
            <a:ext cx="2099428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B7930-E113-9E43-9597-862A76195950}"/>
              </a:ext>
            </a:extLst>
          </p:cNvPr>
          <p:cNvSpPr txBox="1"/>
          <p:nvPr/>
        </p:nvSpPr>
        <p:spPr>
          <a:xfrm>
            <a:off x="5635742" y="430580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CEF88BAA-6EAF-4F44-AC73-D7A0FE111546}"/>
              </a:ext>
            </a:extLst>
          </p:cNvPr>
          <p:cNvSpPr/>
          <p:nvPr/>
        </p:nvSpPr>
        <p:spPr>
          <a:xfrm>
            <a:off x="8025421" y="4171220"/>
            <a:ext cx="2099428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534D6F-18ED-C14C-AF0E-876D1CC87DA5}"/>
              </a:ext>
            </a:extLst>
          </p:cNvPr>
          <p:cNvSpPr txBox="1"/>
          <p:nvPr/>
        </p:nvSpPr>
        <p:spPr>
          <a:xfrm>
            <a:off x="8527362" y="430580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9E44B61-6F7D-B243-BEE3-A4C6B004133C}"/>
              </a:ext>
            </a:extLst>
          </p:cNvPr>
          <p:cNvSpPr/>
          <p:nvPr/>
        </p:nvSpPr>
        <p:spPr>
          <a:xfrm>
            <a:off x="2024035" y="5109384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7B316-CB50-0A49-86D9-FF89CA733FDA}"/>
              </a:ext>
            </a:extLst>
          </p:cNvPr>
          <p:cNvSpPr txBox="1"/>
          <p:nvPr/>
        </p:nvSpPr>
        <p:spPr>
          <a:xfrm>
            <a:off x="1954030" y="5243964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C3D04C7F-2845-014F-AAE1-C411F58DE07D}"/>
              </a:ext>
            </a:extLst>
          </p:cNvPr>
          <p:cNvSpPr/>
          <p:nvPr/>
        </p:nvSpPr>
        <p:spPr>
          <a:xfrm>
            <a:off x="2650149" y="5102471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821C2C-E830-B04D-B527-933CEC89F38F}"/>
              </a:ext>
            </a:extLst>
          </p:cNvPr>
          <p:cNvSpPr txBox="1"/>
          <p:nvPr/>
        </p:nvSpPr>
        <p:spPr>
          <a:xfrm>
            <a:off x="2580144" y="523705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44781BAB-4706-9C48-BF7D-DC4E8F7A0049}"/>
              </a:ext>
            </a:extLst>
          </p:cNvPr>
          <p:cNvSpPr/>
          <p:nvPr/>
        </p:nvSpPr>
        <p:spPr>
          <a:xfrm>
            <a:off x="3257210" y="5095558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093B9E-D6B3-194A-9669-E18859BD9B4E}"/>
              </a:ext>
            </a:extLst>
          </p:cNvPr>
          <p:cNvSpPr txBox="1"/>
          <p:nvPr/>
        </p:nvSpPr>
        <p:spPr>
          <a:xfrm>
            <a:off x="3187205" y="52301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ED925415-1359-2848-9A98-C7F74CBE9187}"/>
              </a:ext>
            </a:extLst>
          </p:cNvPr>
          <p:cNvSpPr/>
          <p:nvPr/>
        </p:nvSpPr>
        <p:spPr>
          <a:xfrm>
            <a:off x="3886637" y="5095558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D6ED7C2-1128-DC4B-9771-5C39A0AD4D08}"/>
              </a:ext>
            </a:extLst>
          </p:cNvPr>
          <p:cNvSpPr txBox="1"/>
          <p:nvPr/>
        </p:nvSpPr>
        <p:spPr>
          <a:xfrm>
            <a:off x="3816632" y="523013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FFDC8A36-9640-9F46-A98F-B51B84E4E482}"/>
              </a:ext>
            </a:extLst>
          </p:cNvPr>
          <p:cNvSpPr/>
          <p:nvPr/>
        </p:nvSpPr>
        <p:spPr>
          <a:xfrm>
            <a:off x="5085009" y="5106139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6929F9-631B-804F-A2E8-EE1FEBE2AC0F}"/>
              </a:ext>
            </a:extLst>
          </p:cNvPr>
          <p:cNvSpPr txBox="1"/>
          <p:nvPr/>
        </p:nvSpPr>
        <p:spPr>
          <a:xfrm>
            <a:off x="5015004" y="524071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EF664AE3-A4E4-7B4C-9B68-9A1C6421CA4B}"/>
              </a:ext>
            </a:extLst>
          </p:cNvPr>
          <p:cNvSpPr/>
          <p:nvPr/>
        </p:nvSpPr>
        <p:spPr>
          <a:xfrm>
            <a:off x="5711123" y="5099226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391EACA-A439-B543-946F-CD51257D1951}"/>
              </a:ext>
            </a:extLst>
          </p:cNvPr>
          <p:cNvSpPr txBox="1"/>
          <p:nvPr/>
        </p:nvSpPr>
        <p:spPr>
          <a:xfrm>
            <a:off x="5641118" y="523380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A3579D67-4874-CE47-834F-521C71F14994}"/>
              </a:ext>
            </a:extLst>
          </p:cNvPr>
          <p:cNvSpPr/>
          <p:nvPr/>
        </p:nvSpPr>
        <p:spPr>
          <a:xfrm>
            <a:off x="6318184" y="5092313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F99AD74-FC3C-5A4E-BAF9-B42F8A734A45}"/>
              </a:ext>
            </a:extLst>
          </p:cNvPr>
          <p:cNvSpPr txBox="1"/>
          <p:nvPr/>
        </p:nvSpPr>
        <p:spPr>
          <a:xfrm>
            <a:off x="6248179" y="52268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51A615C6-E4B6-7041-86F4-F22FD0125642}"/>
              </a:ext>
            </a:extLst>
          </p:cNvPr>
          <p:cNvSpPr/>
          <p:nvPr/>
        </p:nvSpPr>
        <p:spPr>
          <a:xfrm>
            <a:off x="6947611" y="5092313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96FA27-D83C-8440-A890-2E068C426DCB}"/>
              </a:ext>
            </a:extLst>
          </p:cNvPr>
          <p:cNvSpPr txBox="1"/>
          <p:nvPr/>
        </p:nvSpPr>
        <p:spPr>
          <a:xfrm>
            <a:off x="6877606" y="522689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1AA1CAA-A5DF-C84C-9B3B-6156DDBB9CF9}"/>
              </a:ext>
            </a:extLst>
          </p:cNvPr>
          <p:cNvSpPr/>
          <p:nvPr/>
        </p:nvSpPr>
        <p:spPr>
          <a:xfrm>
            <a:off x="7980616" y="5102893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89F961-34E1-0F4B-8B8E-9A85EB52D200}"/>
              </a:ext>
            </a:extLst>
          </p:cNvPr>
          <p:cNvSpPr txBox="1"/>
          <p:nvPr/>
        </p:nvSpPr>
        <p:spPr>
          <a:xfrm>
            <a:off x="7910611" y="523747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589C27F6-A077-F34F-93A3-85A791130098}"/>
              </a:ext>
            </a:extLst>
          </p:cNvPr>
          <p:cNvSpPr/>
          <p:nvPr/>
        </p:nvSpPr>
        <p:spPr>
          <a:xfrm>
            <a:off x="8606730" y="5095980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95C6AF6-4190-C44E-870A-F35F8CE4F91E}"/>
              </a:ext>
            </a:extLst>
          </p:cNvPr>
          <p:cNvSpPr txBox="1"/>
          <p:nvPr/>
        </p:nvSpPr>
        <p:spPr>
          <a:xfrm>
            <a:off x="8536725" y="523056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1BBF7EA5-60E4-5F4A-B1EE-2756FA36CA36}"/>
              </a:ext>
            </a:extLst>
          </p:cNvPr>
          <p:cNvSpPr/>
          <p:nvPr/>
        </p:nvSpPr>
        <p:spPr>
          <a:xfrm>
            <a:off x="9213791" y="5089067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DDE8730-0342-D64E-BE63-4F0CF5A5E9CA}"/>
              </a:ext>
            </a:extLst>
          </p:cNvPr>
          <p:cNvSpPr txBox="1"/>
          <p:nvPr/>
        </p:nvSpPr>
        <p:spPr>
          <a:xfrm>
            <a:off x="9143786" y="52236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176538B8-8B9E-2B47-B99B-72DE605370B3}"/>
              </a:ext>
            </a:extLst>
          </p:cNvPr>
          <p:cNvSpPr/>
          <p:nvPr/>
        </p:nvSpPr>
        <p:spPr>
          <a:xfrm>
            <a:off x="9843218" y="5089067"/>
            <a:ext cx="466246" cy="63849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36E7EC-7F10-8049-AA22-4F6E6767B3F0}"/>
              </a:ext>
            </a:extLst>
          </p:cNvPr>
          <p:cNvSpPr txBox="1"/>
          <p:nvPr/>
        </p:nvSpPr>
        <p:spPr>
          <a:xfrm>
            <a:off x="9773213" y="5223647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pod</a:t>
            </a:r>
            <a:endParaRPr lang="ru-RU" dirty="0"/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2102EFCA-1FC3-8F44-B086-D1130B63E0E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6096000" y="1896890"/>
            <a:ext cx="0" cy="1018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460C210-10D6-F04A-A0E5-B978C72D34BF}"/>
              </a:ext>
            </a:extLst>
          </p:cNvPr>
          <p:cNvSpPr txBox="1"/>
          <p:nvPr/>
        </p:nvSpPr>
        <p:spPr>
          <a:xfrm>
            <a:off x="5659725" y="1521756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traefik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A17A592-4911-A742-A883-86011B8F3232}"/>
              </a:ext>
            </a:extLst>
          </p:cNvPr>
          <p:cNvSpPr/>
          <p:nvPr/>
        </p:nvSpPr>
        <p:spPr>
          <a:xfrm>
            <a:off x="237199" y="1567250"/>
            <a:ext cx="43585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Ресурс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ingress</a:t>
            </a:r>
            <a:endParaRPr lang="ru-RU" sz="3000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B2CEA3F2-6078-8D45-BF98-73E1593F0BED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3168398" y="3554075"/>
            <a:ext cx="2927602" cy="618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F74D60DE-4699-AC41-9634-36C6C2A140CF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2257158" y="4810599"/>
            <a:ext cx="911240" cy="2987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55E7BB9A-397A-DE4B-A4E6-7BF105F6AF1E}"/>
              </a:ext>
            </a:extLst>
          </p:cNvPr>
          <p:cNvCxnSpPr>
            <a:cxnSpLocks/>
            <a:stCxn id="67" idx="0"/>
            <a:endCxn id="44" idx="2"/>
          </p:cNvCxnSpPr>
          <p:nvPr/>
        </p:nvCxnSpPr>
        <p:spPr>
          <a:xfrm flipV="1">
            <a:off x="2883272" y="4810599"/>
            <a:ext cx="285126" cy="2918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9CFE3A42-AD21-D54F-B604-8C53DC8140D8}"/>
              </a:ext>
            </a:extLst>
          </p:cNvPr>
          <p:cNvCxnSpPr>
            <a:cxnSpLocks/>
            <a:stCxn id="71" idx="0"/>
            <a:endCxn id="44" idx="2"/>
          </p:cNvCxnSpPr>
          <p:nvPr/>
        </p:nvCxnSpPr>
        <p:spPr>
          <a:xfrm flipH="1" flipV="1">
            <a:off x="3168398" y="4810599"/>
            <a:ext cx="321935" cy="284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CE5BE56D-5931-2E4A-934C-E06F43C4A92D}"/>
              </a:ext>
            </a:extLst>
          </p:cNvPr>
          <p:cNvCxnSpPr>
            <a:cxnSpLocks/>
            <a:stCxn id="77" idx="0"/>
            <a:endCxn id="44" idx="2"/>
          </p:cNvCxnSpPr>
          <p:nvPr/>
        </p:nvCxnSpPr>
        <p:spPr>
          <a:xfrm flipH="1" flipV="1">
            <a:off x="3168398" y="4810599"/>
            <a:ext cx="951362" cy="284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C2C0FFC2-A803-B24E-BE69-C41FB30CE179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6096000" y="3554074"/>
            <a:ext cx="87515" cy="617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E479CA4A-6418-9B4F-956A-758849F614B2}"/>
              </a:ext>
            </a:extLst>
          </p:cNvPr>
          <p:cNvCxnSpPr>
            <a:cxnSpLocks/>
            <a:stCxn id="93" idx="0"/>
            <a:endCxn id="46" idx="2"/>
          </p:cNvCxnSpPr>
          <p:nvPr/>
        </p:nvCxnSpPr>
        <p:spPr>
          <a:xfrm flipV="1">
            <a:off x="5318132" y="4809714"/>
            <a:ext cx="865383" cy="2964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20D1B3F6-0F48-594E-99C6-692636131FD8}"/>
              </a:ext>
            </a:extLst>
          </p:cNvPr>
          <p:cNvCxnSpPr>
            <a:cxnSpLocks/>
            <a:stCxn id="46" idx="2"/>
            <a:endCxn id="95" idx="0"/>
          </p:cNvCxnSpPr>
          <p:nvPr/>
        </p:nvCxnSpPr>
        <p:spPr>
          <a:xfrm flipH="1">
            <a:off x="5944246" y="4809714"/>
            <a:ext cx="239269" cy="289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>
            <a:extLst>
              <a:ext uri="{FF2B5EF4-FFF2-40B4-BE49-F238E27FC236}">
                <a16:creationId xmlns:a16="http://schemas.microsoft.com/office/drawing/2014/main" id="{80B775CB-2FCE-B547-B7BE-DBD3EC216E8A}"/>
              </a:ext>
            </a:extLst>
          </p:cNvPr>
          <p:cNvCxnSpPr>
            <a:cxnSpLocks/>
            <a:stCxn id="97" idx="0"/>
            <a:endCxn id="46" idx="2"/>
          </p:cNvCxnSpPr>
          <p:nvPr/>
        </p:nvCxnSpPr>
        <p:spPr>
          <a:xfrm flipH="1" flipV="1">
            <a:off x="6183515" y="4809714"/>
            <a:ext cx="367792" cy="28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0E4F3661-119F-CD44-8C7C-A2FBBAD9CBDA}"/>
              </a:ext>
            </a:extLst>
          </p:cNvPr>
          <p:cNvCxnSpPr>
            <a:cxnSpLocks/>
            <a:stCxn id="99" idx="0"/>
            <a:endCxn id="46" idx="2"/>
          </p:cNvCxnSpPr>
          <p:nvPr/>
        </p:nvCxnSpPr>
        <p:spPr>
          <a:xfrm flipH="1" flipV="1">
            <a:off x="6183515" y="4809714"/>
            <a:ext cx="997219" cy="28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FA1873ED-D42B-9248-A95A-2F2D88907364}"/>
              </a:ext>
            </a:extLst>
          </p:cNvPr>
          <p:cNvCxnSpPr>
            <a:cxnSpLocks/>
            <a:stCxn id="109" idx="0"/>
            <a:endCxn id="49" idx="2"/>
          </p:cNvCxnSpPr>
          <p:nvPr/>
        </p:nvCxnSpPr>
        <p:spPr>
          <a:xfrm flipV="1">
            <a:off x="8213739" y="4809714"/>
            <a:ext cx="861396" cy="2931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B1A303B7-F5DE-A249-BDE7-5A9BD6924A0C}"/>
              </a:ext>
            </a:extLst>
          </p:cNvPr>
          <p:cNvCxnSpPr>
            <a:cxnSpLocks/>
            <a:stCxn id="111" idx="0"/>
            <a:endCxn id="49" idx="2"/>
          </p:cNvCxnSpPr>
          <p:nvPr/>
        </p:nvCxnSpPr>
        <p:spPr>
          <a:xfrm flipV="1">
            <a:off x="8839853" y="4809714"/>
            <a:ext cx="235282" cy="286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C306C48F-3EC7-BA4B-ACCA-9C04C826EA2E}"/>
              </a:ext>
            </a:extLst>
          </p:cNvPr>
          <p:cNvCxnSpPr>
            <a:cxnSpLocks/>
            <a:stCxn id="113" idx="0"/>
            <a:endCxn id="49" idx="2"/>
          </p:cNvCxnSpPr>
          <p:nvPr/>
        </p:nvCxnSpPr>
        <p:spPr>
          <a:xfrm flipH="1" flipV="1">
            <a:off x="9075135" y="4809714"/>
            <a:ext cx="371779" cy="279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B76A8129-40BF-144C-AA9D-D67E61EB9982}"/>
              </a:ext>
            </a:extLst>
          </p:cNvPr>
          <p:cNvCxnSpPr>
            <a:cxnSpLocks/>
            <a:stCxn id="115" idx="0"/>
            <a:endCxn id="49" idx="2"/>
          </p:cNvCxnSpPr>
          <p:nvPr/>
        </p:nvCxnSpPr>
        <p:spPr>
          <a:xfrm flipH="1" flipV="1">
            <a:off x="9075135" y="4809714"/>
            <a:ext cx="1001206" cy="279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>
            <a:extLst>
              <a:ext uri="{FF2B5EF4-FFF2-40B4-BE49-F238E27FC236}">
                <a16:creationId xmlns:a16="http://schemas.microsoft.com/office/drawing/2014/main" id="{118B914C-4446-C048-8D41-06DE99397F09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6096000" y="3554074"/>
            <a:ext cx="2979135" cy="617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19710A1-7405-D940-8A56-0E04CCB4B752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9C2ABED-DD9C-CF4D-9F18-49329924F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F7A7F98-7D43-0048-AD80-2285514E2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E1097E8-76B7-6B48-9A56-20E96E0E2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81C9B8A6-01DA-E54C-9B4A-A6595661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440BC304-D9CD-0C4B-974D-A5F2416A743B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8215E9CC-F0BB-9445-9E6C-CCBBCF00463D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C7F954EE-7926-7C40-A860-D084A9C8DA19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8903CA39-BC5F-2B42-8F26-F85DB931609F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58C22174-F212-434E-BBD8-DD32430F0BCD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9575AA7-8D8D-BF46-AA0E-51E283312A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F9BD3B0-42A4-C247-AFDD-3686B1E0A4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EF1022EB-AA17-C643-A35E-ADA648B98FCA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9046DC4-8BCB-994E-87E7-7B5B6FF6E1B3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8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D74FA4-68AA-7940-89C3-23918ACFCB40}"/>
              </a:ext>
            </a:extLst>
          </p:cNvPr>
          <p:cNvSpPr/>
          <p:nvPr/>
        </p:nvSpPr>
        <p:spPr>
          <a:xfrm>
            <a:off x="334705" y="1265472"/>
            <a:ext cx="115679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Создание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 </a:t>
            </a:r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ресурса </a:t>
            </a:r>
            <a:r>
              <a:rPr lang="en-US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ingress</a:t>
            </a:r>
            <a:endParaRPr lang="ru-RU" sz="3000" dirty="0">
              <a:solidFill>
                <a:schemeClr val="bg2">
                  <a:lumMod val="20000"/>
                  <a:lumOff val="80000"/>
                </a:schemeClr>
              </a:solidFill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43011C-2C6A-AD43-8CDC-4672F317293D}"/>
              </a:ext>
            </a:extLst>
          </p:cNvPr>
          <p:cNvSpPr txBox="1"/>
          <p:nvPr/>
        </p:nvSpPr>
        <p:spPr>
          <a:xfrm>
            <a:off x="332546" y="1815010"/>
            <a:ext cx="1694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service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241456-DDBF-F24F-8B2F-46B0B8924B14}"/>
              </a:ext>
            </a:extLst>
          </p:cNvPr>
          <p:cNvSpPr txBox="1"/>
          <p:nvPr/>
        </p:nvSpPr>
        <p:spPr>
          <a:xfrm>
            <a:off x="8496347" y="843071"/>
            <a:ext cx="16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A5FEF0"/>
                </a:solidFill>
                <a:latin typeface="Helvetica" pitchFamily="2" charset="0"/>
              </a:rPr>
              <a:t>Пример </a:t>
            </a:r>
            <a:r>
              <a:rPr lang="en-US" sz="1600" dirty="0">
                <a:solidFill>
                  <a:srgbClr val="A5FEF0"/>
                </a:solidFill>
                <a:latin typeface="Helvetica" pitchFamily="2" charset="0"/>
              </a:rPr>
              <a:t>ingress</a:t>
            </a:r>
            <a:endParaRPr lang="ru-RU" sz="1600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782FE6-5242-A44A-B9CE-CEB4EA34F3B6}"/>
              </a:ext>
            </a:extLst>
          </p:cNvPr>
          <p:cNvSpPr txBox="1"/>
          <p:nvPr/>
        </p:nvSpPr>
        <p:spPr>
          <a:xfrm>
            <a:off x="120174" y="4882519"/>
            <a:ext cx="168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Есть возможность несколько портов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FDC221-170B-8D45-B922-558F1F1C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51" y="1922064"/>
            <a:ext cx="2887286" cy="340156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4DDB160-43AE-104E-8659-3610023E5915}"/>
              </a:ext>
            </a:extLst>
          </p:cNvPr>
          <p:cNvSpPr txBox="1"/>
          <p:nvPr/>
        </p:nvSpPr>
        <p:spPr>
          <a:xfrm>
            <a:off x="-1425" y="3723841"/>
            <a:ext cx="168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Новый тип </a:t>
            </a:r>
            <a:r>
              <a:rPr lang="en-US" sz="1400" i="1" dirty="0">
                <a:solidFill>
                  <a:srgbClr val="FFFFC6"/>
                </a:solidFill>
                <a:latin typeface="Helvetica" pitchFamily="2" charset="0"/>
              </a:rPr>
              <a:t>service</a:t>
            </a:r>
            <a:endParaRPr lang="ru-RU" sz="1400" i="1" dirty="0">
              <a:solidFill>
                <a:srgbClr val="FFFFC6"/>
              </a:solidFill>
              <a:latin typeface="Helvetica" pitchFamily="2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6F8068F3-FBCA-3947-8598-FFBC0A0D7C6C}"/>
              </a:ext>
            </a:extLst>
          </p:cNvPr>
          <p:cNvCxnSpPr>
            <a:cxnSpLocks/>
          </p:cNvCxnSpPr>
          <p:nvPr/>
        </p:nvCxnSpPr>
        <p:spPr>
          <a:xfrm flipH="1">
            <a:off x="1179893" y="4627226"/>
            <a:ext cx="1123746" cy="3039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B46FB60-7EAE-4C41-9895-B8225AF054A2}"/>
              </a:ext>
            </a:extLst>
          </p:cNvPr>
          <p:cNvCxnSpPr>
            <a:cxnSpLocks/>
          </p:cNvCxnSpPr>
          <p:nvPr/>
        </p:nvCxnSpPr>
        <p:spPr>
          <a:xfrm flipH="1">
            <a:off x="891872" y="3528138"/>
            <a:ext cx="1259255" cy="19948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0FBACE-E3E3-2741-A009-41B5CEDE8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988" y="1307436"/>
            <a:ext cx="3430614" cy="4243128"/>
          </a:xfrm>
          <a:prstGeom prst="rect">
            <a:avLst/>
          </a:prstGeom>
        </p:spPr>
      </p:pic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244867D-F416-7F4F-A92F-37A896C74278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5998472" y="3132306"/>
            <a:ext cx="2425681" cy="4505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A541A70-5791-4045-BB25-47F54405C162}"/>
              </a:ext>
            </a:extLst>
          </p:cNvPr>
          <p:cNvSpPr txBox="1"/>
          <p:nvPr/>
        </p:nvSpPr>
        <p:spPr>
          <a:xfrm>
            <a:off x="5156529" y="3582851"/>
            <a:ext cx="168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Правило </a:t>
            </a:r>
            <a:r>
              <a:rPr lang="ru-RU" sz="1400" i="1" dirty="0" err="1">
                <a:solidFill>
                  <a:srgbClr val="FFFFC6"/>
                </a:solidFill>
                <a:latin typeface="Helvetica" pitchFamily="2" charset="0"/>
              </a:rPr>
              <a:t>роута</a:t>
            </a:r>
            <a:endParaRPr lang="ru-RU" sz="1400" i="1" dirty="0">
              <a:solidFill>
                <a:srgbClr val="FFFFC6"/>
              </a:solidFill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A0823E-0BA9-E141-9E96-DB21CD22145A}"/>
              </a:ext>
            </a:extLst>
          </p:cNvPr>
          <p:cNvSpPr txBox="1"/>
          <p:nvPr/>
        </p:nvSpPr>
        <p:spPr>
          <a:xfrm>
            <a:off x="5133801" y="4340407"/>
            <a:ext cx="168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>
                <a:solidFill>
                  <a:srgbClr val="FFFFC6"/>
                </a:solidFill>
                <a:latin typeface="Helvetica" pitchFamily="2" charset="0"/>
              </a:rPr>
              <a:t>Сервис на который будет перенаправлен трафик</a:t>
            </a:r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8F70EDD9-95F9-C643-BC13-D5FFDB04C727}"/>
              </a:ext>
            </a:extLst>
          </p:cNvPr>
          <p:cNvCxnSpPr>
            <a:cxnSpLocks/>
          </p:cNvCxnSpPr>
          <p:nvPr/>
        </p:nvCxnSpPr>
        <p:spPr>
          <a:xfrm flipH="1">
            <a:off x="6307050" y="3842320"/>
            <a:ext cx="2425681" cy="45054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EBF7C9-09E4-1A43-BD95-BE58E48002EF}"/>
              </a:ext>
            </a:extLst>
          </p:cNvPr>
          <p:cNvSpPr txBox="1"/>
          <p:nvPr/>
        </p:nvSpPr>
        <p:spPr>
          <a:xfrm>
            <a:off x="1540953" y="685406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K8S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B85E11F0-8CCF-EE40-BC06-D391B06F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00" y="212405"/>
            <a:ext cx="369910" cy="36991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3F1F439-B69B-EF4C-88A3-F3926C048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186" y="93346"/>
            <a:ext cx="578484" cy="57848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CAEA761-5A04-3647-BD8F-4A17F2CA1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509" y="192770"/>
            <a:ext cx="369909" cy="36990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6ED17CA-701C-644F-9A79-4EF11C492A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502" y="187049"/>
            <a:ext cx="369910" cy="369910"/>
          </a:xfrm>
          <a:prstGeom prst="rect">
            <a:avLst/>
          </a:prstGeom>
        </p:spPr>
      </p:pic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D8098A4-385E-2A45-BE18-9192CF62AD6D}"/>
              </a:ext>
            </a:extLst>
          </p:cNvPr>
          <p:cNvCxnSpPr>
            <a:cxnSpLocks/>
          </p:cNvCxnSpPr>
          <p:nvPr/>
        </p:nvCxnSpPr>
        <p:spPr>
          <a:xfrm>
            <a:off x="2614199" y="35723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5476AA6-BE60-5A45-BADC-2BDE4AC15111}"/>
              </a:ext>
            </a:extLst>
          </p:cNvPr>
          <p:cNvCxnSpPr>
            <a:cxnSpLocks/>
          </p:cNvCxnSpPr>
          <p:nvPr/>
        </p:nvCxnSpPr>
        <p:spPr>
          <a:xfrm>
            <a:off x="530812" y="3753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8627BE5-9BF1-3444-9620-252CB1F2FA18}"/>
              </a:ext>
            </a:extLst>
          </p:cNvPr>
          <p:cNvCxnSpPr>
            <a:cxnSpLocks/>
          </p:cNvCxnSpPr>
          <p:nvPr/>
        </p:nvCxnSpPr>
        <p:spPr>
          <a:xfrm>
            <a:off x="1485599" y="3604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78BA8D7-508F-8A47-9C3F-F043D4397684}"/>
              </a:ext>
            </a:extLst>
          </p:cNvPr>
          <p:cNvCxnSpPr>
            <a:cxnSpLocks/>
          </p:cNvCxnSpPr>
          <p:nvPr/>
        </p:nvCxnSpPr>
        <p:spPr>
          <a:xfrm>
            <a:off x="3532294" y="35027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E1D7C0D-DAAB-6541-A397-F621925932C9}"/>
              </a:ext>
            </a:extLst>
          </p:cNvPr>
          <p:cNvCxnSpPr>
            <a:cxnSpLocks/>
          </p:cNvCxnSpPr>
          <p:nvPr/>
        </p:nvCxnSpPr>
        <p:spPr>
          <a:xfrm>
            <a:off x="4469757" y="3493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C9579B3-4E17-824E-BF02-86AB1856AF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7635" y="187049"/>
            <a:ext cx="369909" cy="3699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E85B042-D603-DC4C-9B61-E341BACE7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0820" y="187049"/>
            <a:ext cx="369909" cy="369909"/>
          </a:xfrm>
          <a:prstGeom prst="rect">
            <a:avLst/>
          </a:prstGeom>
        </p:spPr>
      </p:pic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41E7186-AFAA-6A41-A9A3-3AB23638BE46}"/>
              </a:ext>
            </a:extLst>
          </p:cNvPr>
          <p:cNvSpPr/>
          <p:nvPr/>
        </p:nvSpPr>
        <p:spPr>
          <a:xfrm>
            <a:off x="23020" y="109880"/>
            <a:ext cx="19196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FFB45D77-E74C-6045-A152-499FB9EDF617}"/>
              </a:ext>
            </a:extLst>
          </p:cNvPr>
          <p:cNvSpPr/>
          <p:nvPr/>
        </p:nvSpPr>
        <p:spPr>
          <a:xfrm>
            <a:off x="3057690" y="28971"/>
            <a:ext cx="251794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4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A5FEF0"/>
                </a:solidFill>
                <a:latin typeface="Helvetica" pitchFamily="2" charset="0"/>
              </a:rPr>
              <a:t>С</a:t>
            </a:r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I/CD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49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1030355"/>
            <a:ext cx="582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Что такое </a:t>
            </a:r>
            <a:r>
              <a:rPr lang="en" sz="4800" b="1" dirty="0">
                <a:solidFill>
                  <a:srgbClr val="A5FEF0"/>
                </a:solidFill>
                <a:latin typeface="Helvetica" pitchFamily="2" charset="0"/>
              </a:rPr>
              <a:t>CI/CD?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178A6B4-6B45-D74D-AE62-9C994006B0A8}"/>
              </a:ext>
            </a:extLst>
          </p:cNvPr>
          <p:cNvSpPr/>
          <p:nvPr/>
        </p:nvSpPr>
        <p:spPr>
          <a:xfrm>
            <a:off x="237199" y="2191226"/>
            <a:ext cx="63129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chemeClr val="tx1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CI/CD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—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одна из практик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DevOps,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подразумевающая непрерывную интеграцию и доставку. Этот набор принципов предназначен для повышения удобства, частоты и надежности развертывания изменений программного обеспечения или продукта.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CI/CD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относится к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agile-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практикам и позволяет разработчикам уделять внимание реализации бизнес-требований, качеству кода и безопасности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284433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F336B62-442C-B649-9F38-A281324EB3ED}"/>
              </a:ext>
            </a:extLst>
          </p:cNvPr>
          <p:cNvSpPr/>
          <p:nvPr/>
        </p:nvSpPr>
        <p:spPr>
          <a:xfrm>
            <a:off x="4348762" y="2711110"/>
            <a:ext cx="5826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Цели </a:t>
            </a:r>
            <a:r>
              <a:rPr lang="en" sz="4800" b="1" dirty="0">
                <a:solidFill>
                  <a:srgbClr val="A5FEF0"/>
                </a:solidFill>
                <a:latin typeface="Helvetica" pitchFamily="2" charset="0"/>
              </a:rPr>
              <a:t>CI/CD?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B9FB7-44D4-BC44-941C-44EE1242738C}"/>
              </a:ext>
            </a:extLst>
          </p:cNvPr>
          <p:cNvSpPr txBox="1"/>
          <p:nvPr/>
        </p:nvSpPr>
        <p:spPr>
          <a:xfrm>
            <a:off x="5312150" y="3955256"/>
            <a:ext cx="61221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Об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еспечение последовательного и автоматизированного способа сборки, упаковки и тестирования продуктов или приложений;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А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втоматизация развертывания в разных окружениях;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С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ведение к минимуму ошибок и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401832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028F1F-7393-7A43-9D5F-9C57EDAE7C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" y="990325"/>
            <a:ext cx="12192000" cy="58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D61685-A4CE-6541-8135-BC609B43306A}"/>
              </a:ext>
            </a:extLst>
          </p:cNvPr>
          <p:cNvSpPr txBox="1"/>
          <p:nvPr/>
        </p:nvSpPr>
        <p:spPr>
          <a:xfrm>
            <a:off x="3013624" y="697667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CI/CD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9E1C05B-7C45-7B49-9BB5-D5F9C7DF9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99" y="268931"/>
            <a:ext cx="369910" cy="36991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28290AC-5A60-4845-A359-C39808F2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40" y="116946"/>
            <a:ext cx="578484" cy="57848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F439716B-9857-334E-AE56-C0A64BF3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111" y="249296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3940299-AA44-6040-948D-BB06DF9FD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684" y="254160"/>
            <a:ext cx="369909" cy="36990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1C51D59-2764-7E41-88B5-E3F3E40E2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3808" y="249296"/>
            <a:ext cx="369909" cy="36990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3AEFEBF-70AD-BC47-AC22-9957B2983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801" y="243575"/>
            <a:ext cx="369910" cy="369910"/>
          </a:xfrm>
          <a:prstGeom prst="rect">
            <a:avLst/>
          </a:prstGeom>
        </p:spPr>
      </p:pic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655EEAEB-20E5-D148-9DC8-744E2BFD9C2D}"/>
              </a:ext>
            </a:extLst>
          </p:cNvPr>
          <p:cNvCxnSpPr>
            <a:cxnSpLocks/>
          </p:cNvCxnSpPr>
          <p:nvPr/>
        </p:nvCxnSpPr>
        <p:spPr>
          <a:xfrm>
            <a:off x="2531746" y="416772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40FAE2C-1950-3B40-B57D-1F933A3C3322}"/>
              </a:ext>
            </a:extLst>
          </p:cNvPr>
          <p:cNvCxnSpPr>
            <a:cxnSpLocks/>
          </p:cNvCxnSpPr>
          <p:nvPr/>
        </p:nvCxnSpPr>
        <p:spPr>
          <a:xfrm>
            <a:off x="702441" y="43187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75F92EF-EA81-8048-A5C7-8B901E6F8F51}"/>
              </a:ext>
            </a:extLst>
          </p:cNvPr>
          <p:cNvCxnSpPr>
            <a:cxnSpLocks/>
          </p:cNvCxnSpPr>
          <p:nvPr/>
        </p:nvCxnSpPr>
        <p:spPr>
          <a:xfrm>
            <a:off x="1594598" y="41696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4C5340B7-9936-DE4B-848F-C2772EAFC46F}"/>
              </a:ext>
            </a:extLst>
          </p:cNvPr>
          <p:cNvCxnSpPr>
            <a:cxnSpLocks/>
          </p:cNvCxnSpPr>
          <p:nvPr/>
        </p:nvCxnSpPr>
        <p:spPr>
          <a:xfrm>
            <a:off x="3658273" y="40680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267E358E-C1A7-D14E-941B-0D9BDA45D119}"/>
              </a:ext>
            </a:extLst>
          </p:cNvPr>
          <p:cNvCxnSpPr>
            <a:cxnSpLocks/>
          </p:cNvCxnSpPr>
          <p:nvPr/>
        </p:nvCxnSpPr>
        <p:spPr>
          <a:xfrm>
            <a:off x="4595736" y="40584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1560463-F631-A948-91B7-2FD44B57D5C8}"/>
              </a:ext>
            </a:extLst>
          </p:cNvPr>
          <p:cNvSpPr/>
          <p:nvPr/>
        </p:nvSpPr>
        <p:spPr>
          <a:xfrm>
            <a:off x="183559" y="163380"/>
            <a:ext cx="2753273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5A6ADDB-BDEB-714F-BF68-D00C10D9E14D}"/>
              </a:ext>
            </a:extLst>
          </p:cNvPr>
          <p:cNvSpPr/>
          <p:nvPr/>
        </p:nvSpPr>
        <p:spPr>
          <a:xfrm>
            <a:off x="4071219" y="110949"/>
            <a:ext cx="1597839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F759687-FF57-4F47-85B7-FFC4F3C1BF9D}"/>
              </a:ext>
            </a:extLst>
          </p:cNvPr>
          <p:cNvSpPr/>
          <p:nvPr/>
        </p:nvSpPr>
        <p:spPr>
          <a:xfrm>
            <a:off x="6566293" y="268931"/>
            <a:ext cx="5826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Основные инструменты</a:t>
            </a:r>
            <a:endParaRPr lang="en" sz="4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7E397B-E45B-F749-8231-6103EF10B3E3}"/>
              </a:ext>
            </a:extLst>
          </p:cNvPr>
          <p:cNvSpPr txBox="1"/>
          <p:nvPr/>
        </p:nvSpPr>
        <p:spPr>
          <a:xfrm>
            <a:off x="364769" y="1975386"/>
            <a:ext cx="940624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effectLst/>
                <a:latin typeface="Helvetica Neue" panose="02000503000000020004" pitchFamily="2" charset="0"/>
              </a:rPr>
              <a:t>GitLab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Среда дает возможность управления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репозиториями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 проекта, документирования результатов тестов (доработок) и функциональности, а также отслеживания ошибок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Docker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Система автоматического развертывания проектов, поддерживающая контейнеризацию, которая дает возможность упаковки проекта со всем окружением и зависимостями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Travis-CI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Инструмент, способный подключаться к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репозиториям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 в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GitHub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 наименьшими настройками.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Travis-CI —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облачный инструмент, поэтому его установка не потребуется.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Jenkins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Востребованный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DevOps-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инструмент, позволяющий работать с разными плагинами для гибкой настройки процессов под конкретные задачи разрабатываемого продукта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b="1" dirty="0">
                <a:effectLst/>
                <a:latin typeface="Helvetica Neue" panose="02000503000000020004" pitchFamily="2" charset="0"/>
              </a:rPr>
              <a:t>PHP Censor</a:t>
            </a:r>
            <a:r>
              <a:rPr lang="en" dirty="0"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Сервер непрерывной интеграции, предназначенный для автоматизации сборки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PHP-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проектов. Работает с </a:t>
            </a:r>
            <a:r>
              <a:rPr lang="ru-RU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репозиториями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GitLab, GitHub, Mercurial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 прочими, а также с библиотеками тестирования </a:t>
            </a:r>
            <a:r>
              <a:rPr lang="en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Atoum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, PHP Spec, </a:t>
            </a:r>
            <a:r>
              <a:rPr lang="en" dirty="0" err="1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Behat</a:t>
            </a:r>
            <a:r>
              <a:rPr lang="en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ru-RU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Инструмент документирован, но требует самостоятельной настройки и хостинг</a:t>
            </a:r>
            <a:r>
              <a:rPr lang="ru-RU" dirty="0">
                <a:effectLst/>
                <a:latin typeface="Helvetica Neue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93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A5FEF0"/>
                </a:solidFill>
                <a:latin typeface="Helvetica" pitchFamily="2" charset="0"/>
              </a:rPr>
              <a:t>Практическая часть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CD3D7-2AE1-8C4B-B33F-EC19A658BD43}"/>
              </a:ext>
            </a:extLst>
          </p:cNvPr>
          <p:cNvSpPr txBox="1"/>
          <p:nvPr/>
        </p:nvSpPr>
        <p:spPr>
          <a:xfrm>
            <a:off x="3608729" y="749352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rgbClr val="FFE0FB"/>
                </a:solidFill>
                <a:latin typeface="Helvetica" pitchFamily="2" charset="0"/>
              </a:rPr>
              <a:t>Разработка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F525A9B-8B8D-7046-B550-9C4797DA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3" y="190007"/>
            <a:ext cx="369910" cy="36991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F2F989-CE76-714B-85BC-E36D105A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8" y="120993"/>
            <a:ext cx="579711" cy="57971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3E30128-1322-8D40-B6A7-B612B517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35" y="164651"/>
            <a:ext cx="369910" cy="36991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3D00993-C526-FA4A-9D24-95C15120114A}"/>
              </a:ext>
            </a:extLst>
          </p:cNvPr>
          <p:cNvCxnSpPr>
            <a:cxnSpLocks/>
          </p:cNvCxnSpPr>
          <p:nvPr/>
        </p:nvCxnSpPr>
        <p:spPr>
          <a:xfrm>
            <a:off x="2625778" y="36845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3A8A832-F6D9-1941-AC78-0FF765F7CE4D}"/>
              </a:ext>
            </a:extLst>
          </p:cNvPr>
          <p:cNvCxnSpPr>
            <a:cxnSpLocks/>
          </p:cNvCxnSpPr>
          <p:nvPr/>
        </p:nvCxnSpPr>
        <p:spPr>
          <a:xfrm>
            <a:off x="736837" y="37598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8F89D0B-492C-3E4D-B1E2-16AB43B1F516}"/>
              </a:ext>
            </a:extLst>
          </p:cNvPr>
          <p:cNvCxnSpPr>
            <a:cxnSpLocks/>
          </p:cNvCxnSpPr>
          <p:nvPr/>
        </p:nvCxnSpPr>
        <p:spPr>
          <a:xfrm>
            <a:off x="1691624" y="36108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25D8B56-CF82-CB44-A8C5-EC40FC39CF9C}"/>
              </a:ext>
            </a:extLst>
          </p:cNvPr>
          <p:cNvCxnSpPr>
            <a:cxnSpLocks/>
          </p:cNvCxnSpPr>
          <p:nvPr/>
        </p:nvCxnSpPr>
        <p:spPr>
          <a:xfrm>
            <a:off x="3585369" y="36852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02032A3-DECA-5348-9334-CF90037A72B3}"/>
              </a:ext>
            </a:extLst>
          </p:cNvPr>
          <p:cNvCxnSpPr>
            <a:cxnSpLocks/>
          </p:cNvCxnSpPr>
          <p:nvPr/>
        </p:nvCxnSpPr>
        <p:spPr>
          <a:xfrm>
            <a:off x="4705990" y="36756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1DCE722-039A-1246-8445-7538D1D9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14" y="198274"/>
            <a:ext cx="369909" cy="36990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2F67C58-065C-B14B-B238-C94B5B59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45" y="187690"/>
            <a:ext cx="369909" cy="3699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AB2B9A-F8F3-E841-8C79-1B03873A3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100" y="198274"/>
            <a:ext cx="369909" cy="369909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4647099-1871-8141-BF9C-E61593B491EF}"/>
              </a:ext>
            </a:extLst>
          </p:cNvPr>
          <p:cNvSpPr/>
          <p:nvPr/>
        </p:nvSpPr>
        <p:spPr>
          <a:xfrm>
            <a:off x="196899" y="101286"/>
            <a:ext cx="37882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A13036E-BF64-CC4B-9DDC-2C859F8A2277}"/>
              </a:ext>
            </a:extLst>
          </p:cNvPr>
          <p:cNvSpPr/>
          <p:nvPr/>
        </p:nvSpPr>
        <p:spPr>
          <a:xfrm>
            <a:off x="5147003" y="101286"/>
            <a:ext cx="59262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78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-1977384" y="2155925"/>
            <a:ext cx="87028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rgbClr val="A5FEF0"/>
                </a:solidFill>
                <a:latin typeface="Helvetica" pitchFamily="2" charset="0"/>
              </a:rPr>
              <a:t>Что сделаем?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CD3D7-2AE1-8C4B-B33F-EC19A658BD43}"/>
              </a:ext>
            </a:extLst>
          </p:cNvPr>
          <p:cNvSpPr txBox="1"/>
          <p:nvPr/>
        </p:nvSpPr>
        <p:spPr>
          <a:xfrm>
            <a:off x="3608729" y="749352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rgbClr val="FFE0FB"/>
                </a:solidFill>
                <a:latin typeface="Helvetica" pitchFamily="2" charset="0"/>
              </a:rPr>
              <a:t>Разработка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F525A9B-8B8D-7046-B550-9C4797DA9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3" y="190007"/>
            <a:ext cx="369910" cy="369910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5F2F989-CE76-714B-85BC-E36D105A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708" y="120993"/>
            <a:ext cx="579711" cy="57971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3E30128-1322-8D40-B6A7-B612B5179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35" y="164651"/>
            <a:ext cx="369910" cy="369910"/>
          </a:xfrm>
          <a:prstGeom prst="rect">
            <a:avLst/>
          </a:prstGeom>
        </p:spPr>
      </p:pic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E3D00993-C526-FA4A-9D24-95C15120114A}"/>
              </a:ext>
            </a:extLst>
          </p:cNvPr>
          <p:cNvCxnSpPr>
            <a:cxnSpLocks/>
          </p:cNvCxnSpPr>
          <p:nvPr/>
        </p:nvCxnSpPr>
        <p:spPr>
          <a:xfrm>
            <a:off x="2625778" y="36845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3A8A832-F6D9-1941-AC78-0FF765F7CE4D}"/>
              </a:ext>
            </a:extLst>
          </p:cNvPr>
          <p:cNvCxnSpPr>
            <a:cxnSpLocks/>
          </p:cNvCxnSpPr>
          <p:nvPr/>
        </p:nvCxnSpPr>
        <p:spPr>
          <a:xfrm>
            <a:off x="736837" y="375986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8F89D0B-492C-3E4D-B1E2-16AB43B1F516}"/>
              </a:ext>
            </a:extLst>
          </p:cNvPr>
          <p:cNvCxnSpPr>
            <a:cxnSpLocks/>
          </p:cNvCxnSpPr>
          <p:nvPr/>
        </p:nvCxnSpPr>
        <p:spPr>
          <a:xfrm>
            <a:off x="1691624" y="36108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B25D8B56-CF82-CB44-A8C5-EC40FC39CF9C}"/>
              </a:ext>
            </a:extLst>
          </p:cNvPr>
          <p:cNvCxnSpPr>
            <a:cxnSpLocks/>
          </p:cNvCxnSpPr>
          <p:nvPr/>
        </p:nvCxnSpPr>
        <p:spPr>
          <a:xfrm>
            <a:off x="3585369" y="36852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02032A3-DECA-5348-9334-CF90037A72B3}"/>
              </a:ext>
            </a:extLst>
          </p:cNvPr>
          <p:cNvCxnSpPr>
            <a:cxnSpLocks/>
          </p:cNvCxnSpPr>
          <p:nvPr/>
        </p:nvCxnSpPr>
        <p:spPr>
          <a:xfrm>
            <a:off x="4705990" y="36756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1DCE722-039A-1246-8445-7538D1D97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214" y="198274"/>
            <a:ext cx="369909" cy="36990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2F67C58-065C-B14B-B238-C94B5B59E0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6845" y="187690"/>
            <a:ext cx="369909" cy="36990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AB2B9A-F8F3-E841-8C79-1B03873A3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9100" y="198274"/>
            <a:ext cx="369909" cy="369909"/>
          </a:xfrm>
          <a:prstGeom prst="rect">
            <a:avLst/>
          </a:prstGeom>
        </p:spPr>
      </p:pic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F4647099-1871-8141-BF9C-E61593B491EF}"/>
              </a:ext>
            </a:extLst>
          </p:cNvPr>
          <p:cNvSpPr/>
          <p:nvPr/>
        </p:nvSpPr>
        <p:spPr>
          <a:xfrm>
            <a:off x="196899" y="101286"/>
            <a:ext cx="3788238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A13036E-BF64-CC4B-9DDC-2C859F8A2277}"/>
              </a:ext>
            </a:extLst>
          </p:cNvPr>
          <p:cNvSpPr/>
          <p:nvPr/>
        </p:nvSpPr>
        <p:spPr>
          <a:xfrm>
            <a:off x="5147003" y="101286"/>
            <a:ext cx="59262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401489-826B-294B-9CDB-918E81DF82BD}"/>
              </a:ext>
            </a:extLst>
          </p:cNvPr>
          <p:cNvSpPr txBox="1"/>
          <p:nvPr/>
        </p:nvSpPr>
        <p:spPr>
          <a:xfrm>
            <a:off x="924075" y="3565914"/>
            <a:ext cx="61221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Посмотрим как писать код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Покроем его тес</a:t>
            </a: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тами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Напишем запрос</a:t>
            </a: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 к базе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 Neue" panose="02000503000000020004" pitchFamily="2" charset="0"/>
              </a:rPr>
              <a:t>Прогоним код через линтер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Helvetica Neue" panose="02000503000000020004" pitchFamily="2" charset="0"/>
              </a:rPr>
              <a:t>Проведем НТ нашего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409904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15BF15-D2AD-3A49-930A-E2292B1A11AA}"/>
              </a:ext>
            </a:extLst>
          </p:cNvPr>
          <p:cNvSpPr txBox="1"/>
          <p:nvPr/>
        </p:nvSpPr>
        <p:spPr>
          <a:xfrm>
            <a:off x="4499768" y="661369"/>
            <a:ext cx="14889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Deploy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B5B29D8-3656-7F48-9FDC-42D2819B9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66" y="222305"/>
            <a:ext cx="369910" cy="369910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8977D891-C075-214A-9E69-BDF9B0001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051" y="80193"/>
            <a:ext cx="578369" cy="578369"/>
          </a:xfrm>
          <a:prstGeom prst="rect">
            <a:avLst/>
          </a:prstGeom>
        </p:spPr>
      </p:pic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FA13FD95-593B-6A41-A706-660E17008773}"/>
              </a:ext>
            </a:extLst>
          </p:cNvPr>
          <p:cNvCxnSpPr>
            <a:cxnSpLocks/>
          </p:cNvCxnSpPr>
          <p:nvPr/>
        </p:nvCxnSpPr>
        <p:spPr>
          <a:xfrm>
            <a:off x="2514096" y="373010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137E948-665F-7242-9ACC-89795EBEDFF2}"/>
              </a:ext>
            </a:extLst>
          </p:cNvPr>
          <p:cNvCxnSpPr>
            <a:cxnSpLocks/>
          </p:cNvCxnSpPr>
          <p:nvPr/>
        </p:nvCxnSpPr>
        <p:spPr>
          <a:xfrm>
            <a:off x="645478" y="385245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D35DB76A-8C8A-EE40-8E31-BD5DAF285227}"/>
              </a:ext>
            </a:extLst>
          </p:cNvPr>
          <p:cNvCxnSpPr>
            <a:cxnSpLocks/>
          </p:cNvCxnSpPr>
          <p:nvPr/>
        </p:nvCxnSpPr>
        <p:spPr>
          <a:xfrm>
            <a:off x="1600265" y="3703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100741C7-6BEC-7845-9963-3DC9229884A9}"/>
              </a:ext>
            </a:extLst>
          </p:cNvPr>
          <p:cNvCxnSpPr>
            <a:cxnSpLocks/>
          </p:cNvCxnSpPr>
          <p:nvPr/>
        </p:nvCxnSpPr>
        <p:spPr>
          <a:xfrm>
            <a:off x="3463802" y="370339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CFE67B5E-C5A5-1F4D-86CE-AB75C879D57F}"/>
              </a:ext>
            </a:extLst>
          </p:cNvPr>
          <p:cNvCxnSpPr>
            <a:cxnSpLocks/>
          </p:cNvCxnSpPr>
          <p:nvPr/>
        </p:nvCxnSpPr>
        <p:spPr>
          <a:xfrm>
            <a:off x="4466261" y="37953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AAF1CF84-6E68-9F4C-9C91-12BE9D245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7532" y="202828"/>
            <a:ext cx="369909" cy="36990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214B6C43-CF98-F044-91E8-0A0C718CE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486" y="196949"/>
            <a:ext cx="369909" cy="36990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00AB1A8-97F2-7F4E-8F24-3E46C809A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7741" y="207533"/>
            <a:ext cx="369909" cy="36990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1FFC11D-9FBE-084F-AEFF-5C7B55EDCA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4637" y="232971"/>
            <a:ext cx="369909" cy="369909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897E726C-F1AF-4848-AA04-8692D4EEA9B2}"/>
              </a:ext>
            </a:extLst>
          </p:cNvPr>
          <p:cNvSpPr/>
          <p:nvPr/>
        </p:nvSpPr>
        <p:spPr>
          <a:xfrm>
            <a:off x="62465" y="92058"/>
            <a:ext cx="4851946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C0CD25B-4151-2E46-95A6-2EC9B7CEE940}"/>
              </a:ext>
            </a:extLst>
          </p:cNvPr>
          <p:cNvSpPr/>
          <p:nvPr/>
        </p:nvSpPr>
        <p:spPr>
          <a:xfrm>
            <a:off x="-2121363" y="90204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FF0000"/>
                </a:solidFill>
                <a:latin typeface="Andale Mono" panose="020B0509000000000004" pitchFamily="49" charset="0"/>
              </a:rPr>
              <a:t>🔥 </a:t>
            </a:r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Deploy</a:t>
            </a:r>
            <a:r>
              <a:rPr lang="ru-RU" sz="8800" b="1" dirty="0">
                <a:solidFill>
                  <a:srgbClr val="FF0000"/>
                </a:solidFill>
                <a:latin typeface="Andale Mono" panose="020B0509000000000004" pitchFamily="49" charset="0"/>
              </a:rPr>
              <a:t> 🔥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pic>
        <p:nvPicPr>
          <p:cNvPr id="74" name="2021-10-28 16.57.18" descr="2021-10-28 16.57.18">
            <a:hlinkClick r:id="" action="ppaction://media"/>
            <a:extLst>
              <a:ext uri="{FF2B5EF4-FFF2-40B4-BE49-F238E27FC236}">
                <a16:creationId xmlns:a16="http://schemas.microsoft.com/office/drawing/2014/main" id="{2D74B945-69AD-EE4B-BDD3-139BF784E9D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09416" y="2649046"/>
            <a:ext cx="7482584" cy="42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80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671C4A-C2AE-6440-A7E3-4EE342C9ED61}"/>
              </a:ext>
            </a:extLst>
          </p:cNvPr>
          <p:cNvSpPr/>
          <p:nvPr/>
        </p:nvSpPr>
        <p:spPr>
          <a:xfrm>
            <a:off x="0" y="0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Правила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2C747-028C-B442-B835-90E2ECD02860}"/>
              </a:ext>
            </a:extLst>
          </p:cNvPr>
          <p:cNvSpPr txBox="1"/>
          <p:nvPr/>
        </p:nvSpPr>
        <p:spPr>
          <a:xfrm>
            <a:off x="279400" y="1828800"/>
            <a:ext cx="75438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Вопросы задаём в </a:t>
            </a:r>
            <a:r>
              <a:rPr lang="en" sz="3000" dirty="0">
                <a:solidFill>
                  <a:srgbClr val="A5FEF0"/>
                </a:solidFill>
                <a:latin typeface="Helvetica" pitchFamily="2" charset="0"/>
              </a:rPr>
              <a:t>zoom</a:t>
            </a:r>
            <a:endParaRPr lang="en-US" sz="3000" dirty="0">
              <a:solidFill>
                <a:srgbClr val="A5FEF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3000" dirty="0">
              <a:solidFill>
                <a:srgbClr val="A5FEF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Ответы после каждой логической части</a:t>
            </a:r>
          </a:p>
          <a:p>
            <a:pPr marL="514350" indent="-514350">
              <a:buFont typeface="+mj-lt"/>
              <a:buAutoNum type="arabicPeriod"/>
            </a:pPr>
            <a:endParaRPr lang="ru-RU" sz="3000" dirty="0">
              <a:solidFill>
                <a:srgbClr val="A5FEF0"/>
              </a:solidFill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Эмоции — в </a:t>
            </a:r>
            <a:r>
              <a:rPr lang="en-US" sz="3000" dirty="0">
                <a:solidFill>
                  <a:srgbClr val="A5FEF0"/>
                </a:solidFill>
                <a:latin typeface="Helvetica" pitchFamily="2" charset="0"/>
              </a:rPr>
              <a:t>zoom’</a:t>
            </a: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е </a:t>
            </a: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  <a:p>
            <a:endParaRPr lang="ru-RU" sz="1400" dirty="0">
              <a:solidFill>
                <a:srgbClr val="FF66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5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-60960" y="1704239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8800" b="1" dirty="0">
                <a:solidFill>
                  <a:srgbClr val="A5FEF0"/>
                </a:solidFill>
                <a:latin typeface="Helvetica" pitchFamily="2" charset="0"/>
              </a:rPr>
              <a:t>Спасибо за внимание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6C50E0-8FD7-E342-B76C-DFF9BDDACE74}"/>
              </a:ext>
            </a:extLst>
          </p:cNvPr>
          <p:cNvSpPr/>
          <p:nvPr/>
        </p:nvSpPr>
        <p:spPr>
          <a:xfrm>
            <a:off x="0" y="21618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Немного ретроспективы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3DAAC-C0CA-9349-99F1-F7EC4332BF90}"/>
              </a:ext>
            </a:extLst>
          </p:cNvPr>
          <p:cNvSpPr txBox="1"/>
          <p:nvPr/>
        </p:nvSpPr>
        <p:spPr>
          <a:xfrm>
            <a:off x="984250" y="1143000"/>
            <a:ext cx="102235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eriod"/>
            </a:pP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Для кого этот </a:t>
            </a:r>
            <a:r>
              <a:rPr lang="ru-RU" sz="3000" dirty="0" err="1">
                <a:solidFill>
                  <a:srgbClr val="A5FEF0"/>
                </a:solidFill>
                <a:latin typeface="Helvetica" pitchFamily="2" charset="0"/>
              </a:rPr>
              <a:t>митап</a:t>
            </a: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?</a:t>
            </a:r>
          </a:p>
          <a:p>
            <a:pPr algn="ctr"/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Для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 junior-middle </a:t>
            </a:r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разработчиков</a:t>
            </a:r>
          </a:p>
          <a:p>
            <a:pPr algn="ctr"/>
            <a:endParaRPr lang="en-US" sz="3000" b="1" dirty="0">
              <a:solidFill>
                <a:schemeClr val="bg2"/>
              </a:solidFill>
              <a:latin typeface="Helvetica" pitchFamily="2" charset="0"/>
            </a:endParaRPr>
          </a:p>
          <a:p>
            <a:pPr algn="ctr"/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2. Кто я?</a:t>
            </a:r>
          </a:p>
          <a:p>
            <a:pPr algn="ctr"/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Худяков Кирилл(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Tech Lead in </a:t>
            </a:r>
            <a:r>
              <a:rPr lang="en-US" sz="3000" b="1" dirty="0" err="1">
                <a:solidFill>
                  <a:srgbClr val="EFA3F2"/>
                </a:solidFill>
                <a:latin typeface="Helvetica" pitchFamily="2" charset="0"/>
              </a:rPr>
              <a:t>Sber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, PO in </a:t>
            </a:r>
            <a:r>
              <a:rPr lang="en-US" sz="3000" b="1" dirty="0" err="1">
                <a:solidFill>
                  <a:srgbClr val="EFA3F2"/>
                </a:solidFill>
                <a:latin typeface="Helvetica" pitchFamily="2" charset="0"/>
              </a:rPr>
              <a:t>IseeYou</a:t>
            </a:r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)</a:t>
            </a:r>
            <a:endParaRPr lang="en-US" sz="3000" b="1" dirty="0">
              <a:solidFill>
                <a:srgbClr val="EFA3F2"/>
              </a:solidFill>
              <a:latin typeface="Helvetica" pitchFamily="2" charset="0"/>
            </a:endParaRPr>
          </a:p>
          <a:p>
            <a:pPr algn="ctr"/>
            <a:endParaRPr lang="en-US" sz="3000" b="1" dirty="0">
              <a:solidFill>
                <a:srgbClr val="EFA3F2"/>
              </a:solidFill>
              <a:latin typeface="Helvetica" pitchFamily="2" charset="0"/>
            </a:endParaRPr>
          </a:p>
          <a:p>
            <a:pPr algn="ctr"/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3. А что-то уже рассказывали до этого </a:t>
            </a:r>
            <a:r>
              <a:rPr lang="ru-RU" sz="3000" dirty="0" err="1">
                <a:solidFill>
                  <a:srgbClr val="A5FEF0"/>
                </a:solidFill>
                <a:latin typeface="Helvetica" pitchFamily="2" charset="0"/>
              </a:rPr>
              <a:t>митапа</a:t>
            </a:r>
            <a:r>
              <a:rPr lang="ru-RU" sz="3000" dirty="0">
                <a:solidFill>
                  <a:srgbClr val="A5FEF0"/>
                </a:solidFill>
                <a:latin typeface="Helvetica" pitchFamily="2" charset="0"/>
              </a:rPr>
              <a:t>?</a:t>
            </a:r>
          </a:p>
          <a:p>
            <a:pPr algn="ctr"/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Нет</a:t>
            </a:r>
            <a:r>
              <a:rPr lang="en-US" sz="3000" b="1" dirty="0">
                <a:solidFill>
                  <a:srgbClr val="EFA3F2"/>
                </a:solidFill>
                <a:latin typeface="Helvetica" pitchFamily="2" charset="0"/>
              </a:rPr>
              <a:t>, </a:t>
            </a:r>
            <a:r>
              <a:rPr lang="ru-RU" sz="3000" b="1" dirty="0">
                <a:solidFill>
                  <a:srgbClr val="EFA3F2"/>
                </a:solidFill>
                <a:latin typeface="Helvetica" pitchFamily="2" charset="0"/>
              </a:rPr>
              <a:t>но будут еще</a:t>
            </a:r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  <a:p>
            <a:pPr algn="ctr"/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  <a:p>
            <a:pPr algn="ctr"/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  <a:p>
            <a:pPr algn="ctr"/>
            <a:endParaRPr lang="ru-RU" sz="1400" dirty="0">
              <a:solidFill>
                <a:srgbClr val="FF66EC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9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6C50E0-8FD7-E342-B76C-DFF9BDDACE74}"/>
              </a:ext>
            </a:extLst>
          </p:cNvPr>
          <p:cNvSpPr/>
          <p:nvPr/>
        </p:nvSpPr>
        <p:spPr>
          <a:xfrm>
            <a:off x="0" y="21618"/>
            <a:ext cx="12192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5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Требования к разработчику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AB9E0-F0A7-A949-9E52-666FCE09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99" y="870857"/>
            <a:ext cx="2887335" cy="5603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91AD0E-46E3-0647-AF69-3261666BCF74}"/>
              </a:ext>
            </a:extLst>
          </p:cNvPr>
          <p:cNvSpPr txBox="1"/>
          <p:nvPr/>
        </p:nvSpPr>
        <p:spPr>
          <a:xfrm>
            <a:off x="6339840" y="1549181"/>
            <a:ext cx="391885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У нас было два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клауд</a:t>
            </a:r>
            <a:r>
              <a:rPr lang="ru-RU" dirty="0">
                <a:effectLst/>
                <a:latin typeface="Helvetica Neue" panose="02000503000000020004" pitchFamily="2" charset="0"/>
              </a:rPr>
              <a:t> провайдера, семьдесят пять способов положить всё в докер, 5 пакетов для </a:t>
            </a:r>
            <a:r>
              <a:rPr lang="en" dirty="0">
                <a:effectLst/>
                <a:latin typeface="Helvetica Neue" panose="02000503000000020004" pitchFamily="2" charset="0"/>
              </a:rPr>
              <a:t>ML </a:t>
            </a:r>
            <a:r>
              <a:rPr lang="ru-RU" dirty="0">
                <a:effectLst/>
                <a:latin typeface="Helvetica Neue" panose="02000503000000020004" pitchFamily="2" charset="0"/>
              </a:rPr>
              <a:t>в питоне, солонка, наполовину наполненная скриптами, и целое море разноцветных дизайнов, архитектур и методологий, а так же литр логов, литр </a:t>
            </a:r>
            <a:r>
              <a:rPr lang="en" dirty="0">
                <a:effectLst/>
                <a:latin typeface="Helvetica Neue" panose="02000503000000020004" pitchFamily="2" charset="0"/>
              </a:rPr>
              <a:t>API, </a:t>
            </a:r>
            <a:r>
              <a:rPr lang="ru-RU" dirty="0">
                <a:effectLst/>
                <a:latin typeface="Helvetica Neue" panose="02000503000000020004" pitchFamily="2" charset="0"/>
              </a:rPr>
              <a:t>пинта чистого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энтерпрайса</a:t>
            </a:r>
            <a:r>
              <a:rPr lang="ru-RU" dirty="0">
                <a:effectLst/>
                <a:latin typeface="Helvetica Neue" panose="02000503000000020004" pitchFamily="2" charset="0"/>
              </a:rPr>
              <a:t>, и 12 прочих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баззвордов</a:t>
            </a:r>
            <a:r>
              <a:rPr lang="ru-RU" dirty="0">
                <a:effectLst/>
                <a:latin typeface="Helvetica Neue" panose="02000503000000020004" pitchFamily="2" charset="0"/>
              </a:rPr>
              <a:t>. Не то, чтобы всё это было категорически необходимо в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продакшене</a:t>
            </a:r>
            <a:r>
              <a:rPr lang="ru-RU" dirty="0">
                <a:effectLst/>
                <a:latin typeface="Helvetica Neue" panose="02000503000000020004" pitchFamily="2" charset="0"/>
              </a:rPr>
              <a:t>, но если уж начал собирать коллекцию, то к делу надо подходить серьёзно.</a:t>
            </a:r>
          </a:p>
        </p:txBody>
      </p:sp>
    </p:spTree>
    <p:extLst>
      <p:ext uri="{BB962C8B-B14F-4D97-AF65-F5344CB8AC3E}">
        <p14:creationId xmlns:p14="http://schemas.microsoft.com/office/powerpoint/2010/main" val="33227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6847B0-D270-1B4E-86A0-75C0B46B1981}"/>
              </a:ext>
            </a:extLst>
          </p:cNvPr>
          <p:cNvSpPr/>
          <p:nvPr/>
        </p:nvSpPr>
        <p:spPr>
          <a:xfrm>
            <a:off x="0" y="270572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endParaRPr lang="ru-RU" sz="8800" b="1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0F44C8-A890-7C4D-8D8C-15768778E675}"/>
              </a:ext>
            </a:extLst>
          </p:cNvPr>
          <p:cNvSpPr/>
          <p:nvPr/>
        </p:nvSpPr>
        <p:spPr>
          <a:xfrm>
            <a:off x="0" y="6105071"/>
            <a:ext cx="2197100" cy="622300"/>
          </a:xfrm>
          <a:prstGeom prst="rect">
            <a:avLst/>
          </a:prstGeom>
          <a:solidFill>
            <a:srgbClr val="0501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57BB722-F91F-0B44-A40F-46D9DA61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97AEC6C-8EC3-414D-87DF-E8AAA529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4B5F0AC-B387-FC4A-90A5-2DE036AA7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02AB2D6-FFDD-D544-87AD-6C93638BB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33D3D66-6551-FE43-99BA-D1C7B931E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6ACC9F8E-D237-BE45-9D9C-9F5E09246129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47F3237B-A176-FF48-A8CA-D137ED2DB70A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E9FC08F-12AF-AB4E-9B8D-CF0C020FBC18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2FB64ED-B50C-7640-9101-6DC21B0B8CE3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74D2B8B3-7C8D-F14F-B6FE-C81A7F6FACC6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447776B7-26F5-6B46-990C-FA3E1CD4CD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7CD7221-5C48-B545-BD1E-41706D3D7B39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405A3648-2A40-584C-9D30-0AF76D955A9A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C8D136D1-E9D9-5648-BC06-D683FDF68006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67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D3825E2-76EE-6348-A766-FF11A309A569}"/>
              </a:ext>
            </a:extLst>
          </p:cNvPr>
          <p:cNvSpPr/>
          <p:nvPr/>
        </p:nvSpPr>
        <p:spPr>
          <a:xfrm>
            <a:off x="6179671" y="1740920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179DFD-AE9E-4B46-AE22-18D749C0E687}"/>
              </a:ext>
            </a:extLst>
          </p:cNvPr>
          <p:cNvSpPr txBox="1"/>
          <p:nvPr/>
        </p:nvSpPr>
        <p:spPr>
          <a:xfrm>
            <a:off x="7396619" y="1216104"/>
            <a:ext cx="28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Жизнь после 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D8F9CA-98D0-0C4B-AECF-D028CA6B5E68}"/>
              </a:ext>
            </a:extLst>
          </p:cNvPr>
          <p:cNvSpPr txBox="1"/>
          <p:nvPr/>
        </p:nvSpPr>
        <p:spPr>
          <a:xfrm>
            <a:off x="9753762" y="2834060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7976FFB-F355-4F4B-95CC-4EB8A34BFB62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Иан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МиллЭйдан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,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Хобсон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Сейерс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 Docker 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на практике </a:t>
            </a:r>
          </a:p>
        </p:txBody>
      </p:sp>
      <p:pic>
        <p:nvPicPr>
          <p:cNvPr id="29" name="Picture 8" descr="anycolor, document, file, format, json icon icon">
            <a:extLst>
              <a:ext uri="{FF2B5EF4-FFF2-40B4-BE49-F238E27FC236}">
                <a16:creationId xmlns:a16="http://schemas.microsoft.com/office/drawing/2014/main" id="{38E9509D-DBF5-7845-B9B5-E83DC9F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62" y="2898881"/>
            <a:ext cx="325296" cy="3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Скругленный прямоугольник 39">
            <a:extLst>
              <a:ext uri="{FF2B5EF4-FFF2-40B4-BE49-F238E27FC236}">
                <a16:creationId xmlns:a16="http://schemas.microsoft.com/office/drawing/2014/main" id="{211B72DE-1324-DE45-942E-94288F2011A5}"/>
              </a:ext>
            </a:extLst>
          </p:cNvPr>
          <p:cNvSpPr/>
          <p:nvPr/>
        </p:nvSpPr>
        <p:spPr>
          <a:xfrm>
            <a:off x="264502" y="3971715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Рабочий лэптоп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4A2CE0-D70F-3847-A57D-9BB0E63E975A}"/>
              </a:ext>
            </a:extLst>
          </p:cNvPr>
          <p:cNvSpPr/>
          <p:nvPr/>
        </p:nvSpPr>
        <p:spPr>
          <a:xfrm>
            <a:off x="213351" y="1737676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A242E-1FC3-8946-8897-DD3E5955B482}"/>
              </a:ext>
            </a:extLst>
          </p:cNvPr>
          <p:cNvSpPr txBox="1"/>
          <p:nvPr/>
        </p:nvSpPr>
        <p:spPr>
          <a:xfrm>
            <a:off x="4711891" y="3851947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73" name="Скругленный прямоугольник 72">
            <a:extLst>
              <a:ext uri="{FF2B5EF4-FFF2-40B4-BE49-F238E27FC236}">
                <a16:creationId xmlns:a16="http://schemas.microsoft.com/office/drawing/2014/main" id="{77DBD8DB-3A5F-8B49-84A1-BCEFE4B336B1}"/>
              </a:ext>
            </a:extLst>
          </p:cNvPr>
          <p:cNvSpPr/>
          <p:nvPr/>
        </p:nvSpPr>
        <p:spPr>
          <a:xfrm>
            <a:off x="2189256" y="3937718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Тестовый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4" name="Скругленный прямоугольник 73">
            <a:extLst>
              <a:ext uri="{FF2B5EF4-FFF2-40B4-BE49-F238E27FC236}">
                <a16:creationId xmlns:a16="http://schemas.microsoft.com/office/drawing/2014/main" id="{2FB4B87B-D415-A84F-8AF3-6DEA771D75E6}"/>
              </a:ext>
            </a:extLst>
          </p:cNvPr>
          <p:cNvSpPr/>
          <p:nvPr/>
        </p:nvSpPr>
        <p:spPr>
          <a:xfrm>
            <a:off x="4177720" y="3971715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>
                <a:solidFill>
                  <a:schemeClr val="bg1"/>
                </a:solidFill>
              </a:rPr>
              <a:t>Пром</a:t>
            </a:r>
            <a:r>
              <a:rPr lang="ru-RU" sz="1600" dirty="0">
                <a:solidFill>
                  <a:schemeClr val="bg1"/>
                </a:solidFill>
              </a:rPr>
              <a:t> 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FD0F09B6-4084-3F49-82E9-1E5F28EFE2BD}"/>
              </a:ext>
            </a:extLst>
          </p:cNvPr>
          <p:cNvCxnSpPr>
            <a:cxnSpLocks/>
          </p:cNvCxnSpPr>
          <p:nvPr/>
        </p:nvCxnSpPr>
        <p:spPr>
          <a:xfrm flipV="1">
            <a:off x="968974" y="3429000"/>
            <a:ext cx="0" cy="7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967BDE7C-F8C1-B04F-A19D-FE02FA1F0C40}"/>
              </a:ext>
            </a:extLst>
          </p:cNvPr>
          <p:cNvSpPr/>
          <p:nvPr/>
        </p:nvSpPr>
        <p:spPr>
          <a:xfrm>
            <a:off x="484201" y="2330165"/>
            <a:ext cx="1364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Установить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настроить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поддерживать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сложное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1336A8F9-55CF-7C48-9E6C-C37B67A8710C}"/>
              </a:ext>
            </a:extLst>
          </p:cNvPr>
          <p:cNvSpPr/>
          <p:nvPr/>
        </p:nvSpPr>
        <p:spPr>
          <a:xfrm>
            <a:off x="2355658" y="2326228"/>
            <a:ext cx="1364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Установить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настроить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поддерживать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сложное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4AB86DD1-AA03-EF4B-98A8-024294DF27D8}"/>
              </a:ext>
            </a:extLst>
          </p:cNvPr>
          <p:cNvCxnSpPr>
            <a:cxnSpLocks/>
          </p:cNvCxnSpPr>
          <p:nvPr/>
        </p:nvCxnSpPr>
        <p:spPr>
          <a:xfrm flipV="1">
            <a:off x="2833442" y="3411287"/>
            <a:ext cx="0" cy="7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6E72D272-3CB9-8C4B-9E55-0555E5A7D38A}"/>
              </a:ext>
            </a:extLst>
          </p:cNvPr>
          <p:cNvSpPr/>
          <p:nvPr/>
        </p:nvSpPr>
        <p:spPr>
          <a:xfrm>
            <a:off x="4290921" y="2343893"/>
            <a:ext cx="136405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Установить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настроить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,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поддерживать</a:t>
            </a:r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сложное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51E1196-ABF4-6F48-8FF4-F3735CB5FC33}"/>
              </a:ext>
            </a:extLst>
          </p:cNvPr>
          <p:cNvCxnSpPr>
            <a:cxnSpLocks/>
          </p:cNvCxnSpPr>
          <p:nvPr/>
        </p:nvCxnSpPr>
        <p:spPr>
          <a:xfrm flipV="1">
            <a:off x="4797730" y="3405564"/>
            <a:ext cx="0" cy="70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Скругленный прямоугольник 81">
            <a:extLst>
              <a:ext uri="{FF2B5EF4-FFF2-40B4-BE49-F238E27FC236}">
                <a16:creationId xmlns:a16="http://schemas.microsoft.com/office/drawing/2014/main" id="{BBFA4D06-0522-9E41-8A82-3C54BA8DBE84}"/>
              </a:ext>
            </a:extLst>
          </p:cNvPr>
          <p:cNvSpPr/>
          <p:nvPr/>
        </p:nvSpPr>
        <p:spPr>
          <a:xfrm>
            <a:off x="6374130" y="3077021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Образ </a:t>
            </a:r>
            <a:r>
              <a:rPr lang="en-US" sz="1600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83" name="Скругленный прямоугольник 82">
            <a:extLst>
              <a:ext uri="{FF2B5EF4-FFF2-40B4-BE49-F238E27FC236}">
                <a16:creationId xmlns:a16="http://schemas.microsoft.com/office/drawing/2014/main" id="{55C7E62C-28F6-994B-A8D3-F7F510446268}"/>
              </a:ext>
            </a:extLst>
          </p:cNvPr>
          <p:cNvSpPr/>
          <p:nvPr/>
        </p:nvSpPr>
        <p:spPr>
          <a:xfrm>
            <a:off x="10079058" y="2038636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Рабочий лэптоп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Скругленный прямоугольник 83">
            <a:extLst>
              <a:ext uri="{FF2B5EF4-FFF2-40B4-BE49-F238E27FC236}">
                <a16:creationId xmlns:a16="http://schemas.microsoft.com/office/drawing/2014/main" id="{128EFA77-41FA-1244-886E-57F3E511FFE5}"/>
              </a:ext>
            </a:extLst>
          </p:cNvPr>
          <p:cNvSpPr/>
          <p:nvPr/>
        </p:nvSpPr>
        <p:spPr>
          <a:xfrm>
            <a:off x="10151795" y="3077021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Тестовый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Скругленный прямоугольник 84">
            <a:extLst>
              <a:ext uri="{FF2B5EF4-FFF2-40B4-BE49-F238E27FC236}">
                <a16:creationId xmlns:a16="http://schemas.microsoft.com/office/drawing/2014/main" id="{3B0A270D-EC40-3F45-9113-410DCC8262AD}"/>
              </a:ext>
            </a:extLst>
          </p:cNvPr>
          <p:cNvSpPr/>
          <p:nvPr/>
        </p:nvSpPr>
        <p:spPr>
          <a:xfrm>
            <a:off x="10173038" y="4158084"/>
            <a:ext cx="1438994" cy="88632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>
                <a:solidFill>
                  <a:schemeClr val="bg1"/>
                </a:solidFill>
              </a:rPr>
              <a:t>Пром</a:t>
            </a:r>
            <a:r>
              <a:rPr lang="ru-RU" sz="1600" dirty="0">
                <a:solidFill>
                  <a:schemeClr val="bg1"/>
                </a:solidFill>
              </a:rPr>
              <a:t>  сервер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DD1FE397-6224-5A47-98B8-53815B99A73E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791075" y="2481796"/>
            <a:ext cx="2287983" cy="103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1A292C6C-A5B7-AD4D-838F-037229013060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7813124" y="3520181"/>
            <a:ext cx="2338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2578B0CD-9517-6543-A622-0AACE534BE17}"/>
              </a:ext>
            </a:extLst>
          </p:cNvPr>
          <p:cNvCxnSpPr>
            <a:cxnSpLocks/>
            <a:stCxn id="82" idx="3"/>
            <a:endCxn id="85" idx="1"/>
          </p:cNvCxnSpPr>
          <p:nvPr/>
        </p:nvCxnSpPr>
        <p:spPr>
          <a:xfrm>
            <a:off x="7813124" y="3520181"/>
            <a:ext cx="2359914" cy="1081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033A5EE1-5973-0E4F-BEA8-88F124E382E2}"/>
              </a:ext>
            </a:extLst>
          </p:cNvPr>
          <p:cNvSpPr/>
          <p:nvPr/>
        </p:nvSpPr>
        <p:spPr>
          <a:xfrm>
            <a:off x="8712801" y="2989777"/>
            <a:ext cx="13640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A5FEF0"/>
              </a:solidFill>
              <a:latin typeface="Helvetica" pitchFamily="2" charset="0"/>
            </a:endParaRPr>
          </a:p>
          <a:p>
            <a:r>
              <a:rPr lang="en-US" sz="1200" dirty="0">
                <a:solidFill>
                  <a:srgbClr val="A5FEF0"/>
                </a:solidFill>
                <a:latin typeface="Helvetica" pitchFamily="2" charset="0"/>
              </a:rPr>
              <a:t>docker run</a:t>
            </a:r>
            <a:r>
              <a:rPr lang="ru-RU" sz="1200" dirty="0">
                <a:solidFill>
                  <a:srgbClr val="A5FEF0"/>
                </a:solidFill>
                <a:latin typeface="Helvetica" pitchFamily="2" charset="0"/>
              </a:rPr>
              <a:t> </a:t>
            </a:r>
          </a:p>
          <a:p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FB5618-657D-C542-82BA-B74AD538F8BE}"/>
              </a:ext>
            </a:extLst>
          </p:cNvPr>
          <p:cNvSpPr txBox="1"/>
          <p:nvPr/>
        </p:nvSpPr>
        <p:spPr>
          <a:xfrm>
            <a:off x="1774072" y="1213435"/>
            <a:ext cx="282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Жизнь до 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F92EDA-7A70-7348-8019-F777C2C57159}"/>
              </a:ext>
            </a:extLst>
          </p:cNvPr>
          <p:cNvSpPr txBox="1"/>
          <p:nvPr/>
        </p:nvSpPr>
        <p:spPr>
          <a:xfrm>
            <a:off x="2908753" y="5354593"/>
            <a:ext cx="63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Доставка программного обеспечения до и после 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 </a:t>
            </a:r>
          </a:p>
        </p:txBody>
      </p: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0556DD54-2535-5E48-A8E2-32527428A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48BB5F01-234E-C14C-B9C4-8A992CD96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FEE107C2-1727-B64D-8D1E-A4F355DE4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30B0B1E9-5AF2-5B40-BD16-977137EB7E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6C8B958B-46CC-C14D-89DC-15079345D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351B1A11-51A2-444B-B29C-73BA7E532CD6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F580B5A3-42C1-F84B-BD3C-CABC9B5813CF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54355E51-C528-5A41-9380-40122FE095E1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10141FAA-151D-6A4F-A08E-A4CFA80E3492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>
            <a:extLst>
              <a:ext uri="{FF2B5EF4-FFF2-40B4-BE49-F238E27FC236}">
                <a16:creationId xmlns:a16="http://schemas.microsoft.com/office/drawing/2014/main" id="{A56BA7B5-965A-604F-8B9D-DAD19A79E28C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4799C561-4C58-7744-B31B-A37C47129A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712FB229-5BA5-2846-8052-5E559FCC9A84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84EEB55A-0E91-794F-8975-9D8B5BA26C5A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55B0ABFC-FA28-014D-B475-C4EB9EB7FD07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0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73" grpId="0" animBg="1"/>
      <p:bldP spid="74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40D8F9CA-98D0-0C4B-AECF-D028CA6B5E68}"/>
              </a:ext>
            </a:extLst>
          </p:cNvPr>
          <p:cNvSpPr txBox="1"/>
          <p:nvPr/>
        </p:nvSpPr>
        <p:spPr>
          <a:xfrm>
            <a:off x="9753762" y="2834060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7976FFB-F355-4F4B-95CC-4EB8A34BFB62}"/>
              </a:ext>
            </a:extLst>
          </p:cNvPr>
          <p:cNvSpPr/>
          <p:nvPr/>
        </p:nvSpPr>
        <p:spPr>
          <a:xfrm>
            <a:off x="1608041" y="6364998"/>
            <a:ext cx="722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Литература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: 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Иан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МиллЭйдан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,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Хобсон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 </a:t>
            </a:r>
            <a:r>
              <a:rPr lang="ru-RU" sz="1400" dirty="0" err="1">
                <a:solidFill>
                  <a:srgbClr val="FFE0FB"/>
                </a:solidFill>
                <a:latin typeface="Helvetica" pitchFamily="2" charset="0"/>
              </a:rPr>
              <a:t>Сейерс</a:t>
            </a:r>
            <a:r>
              <a:rPr lang="en-US" sz="1400" dirty="0">
                <a:solidFill>
                  <a:srgbClr val="FFE0FB"/>
                </a:solidFill>
                <a:latin typeface="Helvetica" pitchFamily="2" charset="0"/>
              </a:rPr>
              <a:t> Docker </a:t>
            </a:r>
            <a:r>
              <a:rPr lang="ru-RU" sz="1400" dirty="0">
                <a:solidFill>
                  <a:srgbClr val="FFE0FB"/>
                </a:solidFill>
                <a:latin typeface="Helvetica" pitchFamily="2" charset="0"/>
              </a:rPr>
              <a:t>на практике </a:t>
            </a:r>
          </a:p>
        </p:txBody>
      </p:sp>
      <p:pic>
        <p:nvPicPr>
          <p:cNvPr id="29" name="Picture 8" descr="anycolor, document, file, format, json icon icon">
            <a:extLst>
              <a:ext uri="{FF2B5EF4-FFF2-40B4-BE49-F238E27FC236}">
                <a16:creationId xmlns:a16="http://schemas.microsoft.com/office/drawing/2014/main" id="{38E9509D-DBF5-7845-B9B5-E83DC9FF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762" y="2898881"/>
            <a:ext cx="325296" cy="32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4A2CE0-D70F-3847-A57D-9BB0E63E975A}"/>
              </a:ext>
            </a:extLst>
          </p:cNvPr>
          <p:cNvSpPr/>
          <p:nvPr/>
        </p:nvSpPr>
        <p:spPr>
          <a:xfrm>
            <a:off x="213351" y="1737676"/>
            <a:ext cx="5626608" cy="3490764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EA242E-1FC3-8946-8897-DD3E5955B482}"/>
              </a:ext>
            </a:extLst>
          </p:cNvPr>
          <p:cNvSpPr txBox="1"/>
          <p:nvPr/>
        </p:nvSpPr>
        <p:spPr>
          <a:xfrm>
            <a:off x="4711891" y="3851947"/>
            <a:ext cx="162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«статики»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827AF-4811-3A45-972E-F110A72BD269}"/>
              </a:ext>
            </a:extLst>
          </p:cNvPr>
          <p:cNvSpPr txBox="1"/>
          <p:nvPr/>
        </p:nvSpPr>
        <p:spPr>
          <a:xfrm>
            <a:off x="489786" y="2413337"/>
            <a:ext cx="45304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node</a:t>
            </a:r>
          </a:p>
          <a:p>
            <a:r>
              <a:rPr lang="en-US" dirty="0"/>
              <a:t>LABEL maintainer </a:t>
            </a:r>
            <a:r>
              <a:rPr lang="en-US" dirty="0" err="1"/>
              <a:t>kudonline@gmail.com</a:t>
            </a:r>
            <a:endParaRPr lang="en-US" dirty="0"/>
          </a:p>
          <a:p>
            <a:r>
              <a:rPr lang="en-US" dirty="0"/>
              <a:t>RUN git clone –q …</a:t>
            </a:r>
          </a:p>
          <a:p>
            <a:r>
              <a:rPr lang="en-US" dirty="0"/>
              <a:t>WORKDIR </a:t>
            </a:r>
            <a:r>
              <a:rPr lang="en-US" dirty="0" err="1"/>
              <a:t>todo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npm</a:t>
            </a:r>
            <a:r>
              <a:rPr lang="en-US" dirty="0"/>
              <a:t> install &gt; /dev/null</a:t>
            </a:r>
          </a:p>
          <a:p>
            <a:r>
              <a:rPr lang="en-US" dirty="0"/>
              <a:t>EXPOSE 8080</a:t>
            </a:r>
          </a:p>
          <a:p>
            <a:r>
              <a:rPr lang="en-US" dirty="0"/>
              <a:t>CMD [“</a:t>
            </a:r>
            <a:r>
              <a:rPr lang="en-US" dirty="0" err="1"/>
              <a:t>npm</a:t>
            </a:r>
            <a:r>
              <a:rPr lang="en-US" dirty="0"/>
              <a:t>”, “start”] </a:t>
            </a:r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037A2B4-66D8-3240-8CFE-30AD47F81C65}"/>
              </a:ext>
            </a:extLst>
          </p:cNvPr>
          <p:cNvCxnSpPr>
            <a:cxnSpLocks/>
          </p:cNvCxnSpPr>
          <p:nvPr/>
        </p:nvCxnSpPr>
        <p:spPr>
          <a:xfrm flipH="1">
            <a:off x="1928141" y="1974715"/>
            <a:ext cx="4803399" cy="623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9F3A6E5-3149-294B-9DAB-E3495B35E170}"/>
              </a:ext>
            </a:extLst>
          </p:cNvPr>
          <p:cNvSpPr txBox="1"/>
          <p:nvPr/>
        </p:nvSpPr>
        <p:spPr>
          <a:xfrm>
            <a:off x="6625607" y="1797427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Определяет базовый образ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1A81B2-53E7-B944-8CAC-493EB3871C1E}"/>
              </a:ext>
            </a:extLst>
          </p:cNvPr>
          <p:cNvSpPr txBox="1"/>
          <p:nvPr/>
        </p:nvSpPr>
        <p:spPr>
          <a:xfrm>
            <a:off x="6731540" y="2248212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Объявляет автора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938623D-7DE0-2347-B94E-1F5B62BC856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988458" y="2432878"/>
            <a:ext cx="1743082" cy="466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A930BB8-575A-FD4F-9A56-4F5369235965}"/>
              </a:ext>
            </a:extLst>
          </p:cNvPr>
          <p:cNvSpPr txBox="1"/>
          <p:nvPr/>
        </p:nvSpPr>
        <p:spPr>
          <a:xfrm>
            <a:off x="7379660" y="261754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Клонирует код приложения</a:t>
            </a:r>
          </a:p>
        </p:txBody>
      </p: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5FD3FF9A-F995-ED48-A540-E9F80FE0F109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2586760" y="2802210"/>
            <a:ext cx="4792900" cy="340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F3712F-0840-BB49-9BCB-62336716AB58}"/>
              </a:ext>
            </a:extLst>
          </p:cNvPr>
          <p:cNvSpPr txBox="1"/>
          <p:nvPr/>
        </p:nvSpPr>
        <p:spPr>
          <a:xfrm>
            <a:off x="7016494" y="2930301"/>
            <a:ext cx="527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Перемещает в новый клонированный каталог</a:t>
            </a:r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00EEE91E-9376-5B49-97ED-91464F2C15ED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2303638" y="3114967"/>
            <a:ext cx="4712856" cy="3220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E0AF595-58B4-7C48-9C7D-584311A080B6}"/>
              </a:ext>
            </a:extLst>
          </p:cNvPr>
          <p:cNvSpPr txBox="1"/>
          <p:nvPr/>
        </p:nvSpPr>
        <p:spPr>
          <a:xfrm>
            <a:off x="5800762" y="3372673"/>
            <a:ext cx="641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Запускает команду установки менеджера пакетов(</a:t>
            </a:r>
            <a:r>
              <a:rPr lang="en-US" dirty="0" err="1">
                <a:solidFill>
                  <a:srgbClr val="A5FEF0"/>
                </a:solidFill>
                <a:latin typeface="Helvetica" pitchFamily="2" charset="0"/>
              </a:rPr>
              <a:t>npm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)</a:t>
            </a: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137E63E8-32D5-BC4D-A567-02807DCD2DAF}"/>
              </a:ext>
            </a:extLst>
          </p:cNvPr>
          <p:cNvCxnSpPr>
            <a:cxnSpLocks/>
          </p:cNvCxnSpPr>
          <p:nvPr/>
        </p:nvCxnSpPr>
        <p:spPr>
          <a:xfrm flipH="1">
            <a:off x="3611358" y="3557339"/>
            <a:ext cx="2248641" cy="1105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0F511406-2F2B-CE4F-9165-6C4BEF4DC851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2118684" y="3972266"/>
            <a:ext cx="4593176" cy="2456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2CAC61F-93E0-4F49-85B5-2C38235EFEBB}"/>
              </a:ext>
            </a:extLst>
          </p:cNvPr>
          <p:cNvSpPr txBox="1"/>
          <p:nvPr/>
        </p:nvSpPr>
        <p:spPr>
          <a:xfrm>
            <a:off x="6711860" y="3756203"/>
            <a:ext cx="423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Указывает</a:t>
            </a:r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, </a:t>
            </a:r>
            <a:r>
              <a:rPr lang="ru-RU" dirty="0">
                <a:solidFill>
                  <a:srgbClr val="A5FEF0"/>
                </a:solidFill>
                <a:latin typeface="Helvetica" pitchFamily="2" charset="0"/>
              </a:rPr>
              <a:t>что контейнеры из собранного образа должны слушать этот порт</a:t>
            </a:r>
          </a:p>
        </p:txBody>
      </p:sp>
      <p:cxnSp>
        <p:nvCxnSpPr>
          <p:cNvPr id="93" name="Прямая со стрелкой 92">
            <a:extLst>
              <a:ext uri="{FF2B5EF4-FFF2-40B4-BE49-F238E27FC236}">
                <a16:creationId xmlns:a16="http://schemas.microsoft.com/office/drawing/2014/main" id="{AF80840D-51E6-7E4A-8847-4CBDB8C3804E}"/>
              </a:ext>
            </a:extLst>
          </p:cNvPr>
          <p:cNvCxnSpPr>
            <a:cxnSpLocks/>
          </p:cNvCxnSpPr>
          <p:nvPr/>
        </p:nvCxnSpPr>
        <p:spPr>
          <a:xfrm flipH="1" flipV="1">
            <a:off x="2754989" y="4240379"/>
            <a:ext cx="3976551" cy="7831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44EB0C-B930-B34F-B0B0-AAF00D8E6609}"/>
              </a:ext>
            </a:extLst>
          </p:cNvPr>
          <p:cNvSpPr txBox="1"/>
          <p:nvPr/>
        </p:nvSpPr>
        <p:spPr>
          <a:xfrm>
            <a:off x="6757048" y="4760292"/>
            <a:ext cx="380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Указывает какая команда будет </a:t>
            </a:r>
          </a:p>
          <a:p>
            <a:r>
              <a:rPr lang="ru-RU" dirty="0"/>
              <a:t>запущена при запуске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77D23EB-90D7-0E45-B595-A1E26CF7976B}"/>
              </a:ext>
            </a:extLst>
          </p:cNvPr>
          <p:cNvSpPr txBox="1"/>
          <p:nvPr/>
        </p:nvSpPr>
        <p:spPr>
          <a:xfrm>
            <a:off x="1885018" y="5394354"/>
            <a:ext cx="185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FEF0"/>
                </a:solidFill>
                <a:latin typeface="Helvetica" pitchFamily="2" charset="0"/>
              </a:rPr>
              <a:t>Docker build .</a:t>
            </a:r>
            <a:endParaRPr lang="ru-RU" dirty="0">
              <a:solidFill>
                <a:srgbClr val="A5FEF0"/>
              </a:solidFill>
              <a:latin typeface="Helvetica" pitchFamily="2" charset="0"/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36E684A-BB30-504B-A55E-898DD0216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8BDCDD3-127C-B243-B8A1-910DE6BB3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29CD5F1D-9A48-C54A-AF89-3C39FC517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55FD2F44-7865-3447-8694-DE9ED1EF3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97BD0CA1-69C7-6945-953C-3BA4EB1B4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52C93F75-A223-E44F-9EB1-2DE13D614991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5C8A13D1-9E75-0346-B0E5-7B04F9A4D261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193B34F3-CA24-AD49-89E2-A73CCE184D91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>
            <a:extLst>
              <a:ext uri="{FF2B5EF4-FFF2-40B4-BE49-F238E27FC236}">
                <a16:creationId xmlns:a16="http://schemas.microsoft.com/office/drawing/2014/main" id="{A4858E82-C54A-744E-9B74-8A8765BD509E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65FB1A02-88DE-8E4F-9A4F-29E7EB73A201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444C0E49-ECD5-3F46-A89F-7AC701C9AB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6207A4B-3742-A641-A62C-0C5A56E34309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515BFAAD-7DF3-7644-8293-7D2ACAE6D039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858D7F27-019A-3448-9FC7-2287FDBEF7AE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6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67" grpId="0"/>
      <p:bldP spid="69" grpId="0"/>
      <p:bldP spid="71" grpId="0"/>
      <p:bldP spid="92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54A62C-E46E-F744-AD70-ABD512E774A8}"/>
              </a:ext>
            </a:extLst>
          </p:cNvPr>
          <p:cNvSpPr/>
          <p:nvPr/>
        </p:nvSpPr>
        <p:spPr>
          <a:xfrm>
            <a:off x="334705" y="1265472"/>
            <a:ext cx="115679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000" dirty="0">
                <a:solidFill>
                  <a:schemeClr val="bg2">
                    <a:lumMod val="20000"/>
                    <a:lumOff val="80000"/>
                  </a:schemeClr>
                </a:solidFill>
                <a:latin typeface="Helvetica" pitchFamily="2" charset="0"/>
              </a:rPr>
              <a:t>Основные команды</a:t>
            </a:r>
          </a:p>
        </p:txBody>
      </p:sp>
      <p:graphicFrame>
        <p:nvGraphicFramePr>
          <p:cNvPr id="3" name="Таблица 11">
            <a:extLst>
              <a:ext uri="{FF2B5EF4-FFF2-40B4-BE49-F238E27FC236}">
                <a16:creationId xmlns:a16="http://schemas.microsoft.com/office/drawing/2014/main" id="{A162E47D-0DA1-194F-8086-FDB783E2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265589"/>
              </p:ext>
            </p:extLst>
          </p:nvPr>
        </p:nvGraphicFramePr>
        <p:xfrm>
          <a:off x="469717" y="2275168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413836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80498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69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build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Собирает образ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run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Запускает образ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</a:t>
                      </a:r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в качестве контейнера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73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commit 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Сохраняет контейнер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</a:t>
                      </a:r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в качестве образа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60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 tag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Присваивает тег образу </a:t>
                      </a:r>
                      <a:r>
                        <a:rPr lang="en-US" dirty="0">
                          <a:solidFill>
                            <a:schemeClr val="tx1">
                              <a:lumMod val="75000"/>
                            </a:schemeClr>
                          </a:solidFill>
                        </a:rPr>
                        <a:t>Docker</a:t>
                      </a:r>
                      <a:endParaRPr lang="ru-RU" dirty="0">
                        <a:solidFill>
                          <a:schemeClr val="tx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494605"/>
                  </a:ext>
                </a:extLst>
              </a:tr>
            </a:tbl>
          </a:graphicData>
        </a:graphic>
      </p:graphicFrame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C682A1-1838-7342-9FCD-391AD56F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4" y="182344"/>
            <a:ext cx="369910" cy="3699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B5315D9-7DEF-3B47-8867-23DE395F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749" y="63285"/>
            <a:ext cx="578484" cy="578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7046EF7-7CAC-724E-960E-B22E76B8A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849" y="167573"/>
            <a:ext cx="369909" cy="3699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A14B3B5-7D93-B74F-B31F-5A41CF833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253" y="162709"/>
            <a:ext cx="369909" cy="36990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B4794FE-26D3-E144-891B-F55E08A3E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246" y="156988"/>
            <a:ext cx="369910" cy="369910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E316DB0-5669-CE45-B072-4BF8FB18711B}"/>
              </a:ext>
            </a:extLst>
          </p:cNvPr>
          <p:cNvCxnSpPr>
            <a:cxnSpLocks/>
          </p:cNvCxnSpPr>
          <p:nvPr/>
        </p:nvCxnSpPr>
        <p:spPr>
          <a:xfrm>
            <a:off x="2734280" y="330511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44249E1-F967-BA40-A435-17F8607DB20D}"/>
              </a:ext>
            </a:extLst>
          </p:cNvPr>
          <p:cNvCxnSpPr>
            <a:cxnSpLocks/>
          </p:cNvCxnSpPr>
          <p:nvPr/>
        </p:nvCxnSpPr>
        <p:spPr>
          <a:xfrm>
            <a:off x="681716" y="345284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E342695-C7A3-204F-849B-6EE198342BDF}"/>
              </a:ext>
            </a:extLst>
          </p:cNvPr>
          <p:cNvCxnSpPr>
            <a:cxnSpLocks/>
          </p:cNvCxnSpPr>
          <p:nvPr/>
        </p:nvCxnSpPr>
        <p:spPr>
          <a:xfrm>
            <a:off x="1761763" y="33037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3C6B37-575F-B74C-9A4F-04131A3ED0E1}"/>
              </a:ext>
            </a:extLst>
          </p:cNvPr>
          <p:cNvCxnSpPr>
            <a:cxnSpLocks/>
          </p:cNvCxnSpPr>
          <p:nvPr/>
        </p:nvCxnSpPr>
        <p:spPr>
          <a:xfrm>
            <a:off x="3652718" y="320218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42071E3-7BFE-F64B-959A-694D4FDD2131}"/>
              </a:ext>
            </a:extLst>
          </p:cNvPr>
          <p:cNvCxnSpPr>
            <a:cxnSpLocks/>
          </p:cNvCxnSpPr>
          <p:nvPr/>
        </p:nvCxnSpPr>
        <p:spPr>
          <a:xfrm>
            <a:off x="4590181" y="319257"/>
            <a:ext cx="405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E581AD8-108A-B146-A90D-B519C4CF8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716" y="160329"/>
            <a:ext cx="369909" cy="3699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068F3B3-53B3-6F47-9374-814CFB01FD2F}"/>
              </a:ext>
            </a:extLst>
          </p:cNvPr>
          <p:cNvSpPr txBox="1"/>
          <p:nvPr/>
        </p:nvSpPr>
        <p:spPr>
          <a:xfrm>
            <a:off x="416859" y="641769"/>
            <a:ext cx="20631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E0FB"/>
                </a:solidFill>
                <a:latin typeface="Helvetica" pitchFamily="2" charset="0"/>
              </a:rPr>
              <a:t>Docker</a:t>
            </a:r>
            <a:endParaRPr lang="ru-RU" sz="1000" dirty="0">
              <a:solidFill>
                <a:srgbClr val="FFE0FB"/>
              </a:solidFill>
              <a:latin typeface="Helvetica" pitchFamily="2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2F8864B-90D1-6648-8252-91523CBD8D19}"/>
              </a:ext>
            </a:extLst>
          </p:cNvPr>
          <p:cNvSpPr/>
          <p:nvPr/>
        </p:nvSpPr>
        <p:spPr>
          <a:xfrm>
            <a:off x="2199847" y="89172"/>
            <a:ext cx="346921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C9475996-869F-2746-AE37-BCCA9F49775E}"/>
              </a:ext>
            </a:extLst>
          </p:cNvPr>
          <p:cNvSpPr/>
          <p:nvPr/>
        </p:nvSpPr>
        <p:spPr>
          <a:xfrm>
            <a:off x="142337" y="98625"/>
            <a:ext cx="955031" cy="598484"/>
          </a:xfrm>
          <a:prstGeom prst="rect">
            <a:avLst/>
          </a:prstGeom>
          <a:solidFill>
            <a:srgbClr val="050114">
              <a:alpha val="55000"/>
            </a:srgbClr>
          </a:solidFill>
          <a:ln>
            <a:solidFill>
              <a:srgbClr val="0501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erCare_2020_palette">
      <a:dk1>
        <a:srgbClr val="060214"/>
      </a:dk1>
      <a:lt1>
        <a:srgbClr val="00FFDD"/>
      </a:lt1>
      <a:dk2>
        <a:srgbClr val="FF66EC"/>
      </a:dk2>
      <a:lt2>
        <a:srgbClr val="BE66EC"/>
      </a:lt2>
      <a:accent1>
        <a:srgbClr val="FEFF70"/>
      </a:accent1>
      <a:accent2>
        <a:srgbClr val="7D66EC"/>
      </a:accent2>
      <a:accent3>
        <a:srgbClr val="3FB2E5"/>
      </a:accent3>
      <a:accent4>
        <a:srgbClr val="7FFFA6"/>
      </a:accent4>
      <a:accent5>
        <a:srgbClr val="000000"/>
      </a:accent5>
      <a:accent6>
        <a:srgbClr val="FFFFFF"/>
      </a:accent6>
      <a:hlink>
        <a:srgbClr val="000000"/>
      </a:hlink>
      <a:folHlink>
        <a:srgbClr val="FFFFFF"/>
      </a:folHlink>
    </a:clrScheme>
    <a:fontScheme name="CustomerCare_2020_Type">
      <a:majorFont>
        <a:latin typeface="Alegreya Sans SC Italic"/>
        <a:ea typeface=""/>
        <a:cs typeface=""/>
      </a:majorFont>
      <a:minorFont>
        <a:latin typeface="Open Sans 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62511</TotalTime>
  <Words>1359</Words>
  <Application>Microsoft Macintosh PowerPoint</Application>
  <PresentationFormat>Широкоэкранный</PresentationFormat>
  <Paragraphs>433</Paragraphs>
  <Slides>30</Slides>
  <Notes>8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9" baseType="lpstr">
      <vt:lpstr>Alegreya Sans SC Italic</vt:lpstr>
      <vt:lpstr>Andale Mono</vt:lpstr>
      <vt:lpstr>Calibri</vt:lpstr>
      <vt:lpstr>Open Sans </vt:lpstr>
      <vt:lpstr>Wingdings</vt:lpstr>
      <vt:lpstr>Arial</vt:lpstr>
      <vt:lpstr>Helvetica</vt:lpstr>
      <vt:lpstr>Helvetica Neue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Anna Sadek</dc:creator>
  <cp:lastModifiedBy>Microsoft Office User</cp:lastModifiedBy>
  <cp:revision>1890</cp:revision>
  <cp:lastPrinted>2021-02-01T09:08:56Z</cp:lastPrinted>
  <dcterms:created xsi:type="dcterms:W3CDTF">2017-06-08T14:54:14Z</dcterms:created>
  <dcterms:modified xsi:type="dcterms:W3CDTF">2021-11-02T13:02:49Z</dcterms:modified>
</cp:coreProperties>
</file>