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3" r:id="rId3"/>
    <p:sldId id="270" r:id="rId4"/>
    <p:sldId id="274" r:id="rId5"/>
    <p:sldId id="256" r:id="rId6"/>
    <p:sldId id="27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5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467D4-39D3-4AC1-BAFF-DFE78DE856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79CAF3-D24F-4AFF-9211-10D15269CC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25F18C-FA84-450D-A8D4-3F99DEB33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E1381-8B7D-4BD6-9596-357ABE172C2E}" type="datetimeFigureOut">
              <a:rPr lang="en-GB" smtClean="0"/>
              <a:t>08/02/2021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326304-7E1E-4759-8EE6-E87267D54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255113-BBB5-4051-935E-9D1386BEF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64986-F83C-4CBD-884C-EC536DF67B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2184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AA963-CD70-4444-A1D2-7EEB2BAE7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DD1EA5-B077-417F-9E7D-3DA4073234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DD2BC3-F4CE-47A7-9FA3-72C9FCDF2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E1381-8B7D-4BD6-9596-357ABE172C2E}" type="datetimeFigureOut">
              <a:rPr lang="en-GB" smtClean="0"/>
              <a:t>08/02/2021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935CC3-C078-4F00-B56F-32CA0FBE3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4B6F40-C9CF-4D2E-AD50-AD6E4B5D8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64986-F83C-4CBD-884C-EC536DF67B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6188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55AD01-80F7-4CFC-BB45-B2271C109A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EE3EE1-A2F3-42DA-9958-4CC9A1A58B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D789AE-A3C8-4B48-B5EB-F9A4FCB86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E1381-8B7D-4BD6-9596-357ABE172C2E}" type="datetimeFigureOut">
              <a:rPr lang="en-GB" smtClean="0"/>
              <a:t>08/02/2021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40A136-4546-4A2C-B0CA-3E3505321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B7E127-DD0E-433D-82B4-53A12EDFE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64986-F83C-4CBD-884C-EC536DF67B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147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C5343-9B86-4A32-BA1D-61C7A7ADE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52E79-390E-4081-8EAA-73CBCB2702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B255FD-CF12-4CD3-A400-27D74CC03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E1381-8B7D-4BD6-9596-357ABE172C2E}" type="datetimeFigureOut">
              <a:rPr lang="en-GB" smtClean="0"/>
              <a:t>08/02/2021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F07C78-1AED-4DB4-83CE-231AE5FC8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AFE9A-487C-479C-B0DB-38BFB3070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64986-F83C-4CBD-884C-EC536DF67B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0888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02F9F-2B9A-482E-81C2-E7724F353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8AF16-72E3-4D03-A350-D74373C2CB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0F233C-9A5E-4011-9567-B5F3D1462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E1381-8B7D-4BD6-9596-357ABE172C2E}" type="datetimeFigureOut">
              <a:rPr lang="en-GB" smtClean="0"/>
              <a:t>08/02/2021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3041CA-F782-4026-8298-98FF4C927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57292-9F63-456E-87E3-806688BA2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64986-F83C-4CBD-884C-EC536DF67B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4190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2F143-C2AE-4CD7-A58B-5180A67CF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D9431-FC1D-4280-B919-5D0A7D0E2C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A2C8A0-3BB0-4B7D-B9B7-FD75F3B4C6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7A1E08-DDBB-42F5-A43F-7DB30022D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E1381-8B7D-4BD6-9596-357ABE172C2E}" type="datetimeFigureOut">
              <a:rPr lang="en-GB" smtClean="0"/>
              <a:t>08/02/2021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7CE5E7-DBB0-4860-BAEC-C4FF3617C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D51137-639F-4A68-BF69-2CC87F203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64986-F83C-4CBD-884C-EC536DF67B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7375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35EA7-0DA8-4DB6-AD67-D02AF219B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5DF614-EF30-4C91-87CB-B7AE86B55D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7472D8-4A20-48D9-9196-ECBB7E5BF2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ED6D7F-AC9D-47B7-95E6-DE243239DD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D1819D-71C2-4C7E-8F0B-68931FD721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30A031-DDBC-4479-B88B-1CF87412B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E1381-8B7D-4BD6-9596-357ABE172C2E}" type="datetimeFigureOut">
              <a:rPr lang="en-GB" smtClean="0"/>
              <a:t>08/02/2021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247B85-0288-4F8F-8F94-FA797DECF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A6D5AB-1195-4E39-BA21-7C10EAB92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64986-F83C-4CBD-884C-EC536DF67B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9817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F775D-33FC-42DF-939C-6791886EE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B9C217-D152-4274-ABAE-78E904AC0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E1381-8B7D-4BD6-9596-357ABE172C2E}" type="datetimeFigureOut">
              <a:rPr lang="en-GB" smtClean="0"/>
              <a:t>08/02/2021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DCB045-0830-4432-8FF9-8CE248014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EF4762-2B42-4DA1-B1F8-4C67AB566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64986-F83C-4CBD-884C-EC536DF67B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8915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731A1C-D829-4378-AFAD-5CD83910B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E1381-8B7D-4BD6-9596-357ABE172C2E}" type="datetimeFigureOut">
              <a:rPr lang="en-GB" smtClean="0"/>
              <a:t>08/02/2021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8A2D1D-CD9E-4F94-8EC2-8E9C85F1B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3A01C0-9A25-452D-95F7-32E7A01E9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64986-F83C-4CBD-884C-EC536DF67B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7000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EB464-5145-435C-A0AD-1F19D6476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C6DF0-5530-4B20-8E15-3C5C6FA892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85ED83-8E6A-4398-BE40-9CEEB683FE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893008-43A1-486B-A263-081BA238E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E1381-8B7D-4BD6-9596-357ABE172C2E}" type="datetimeFigureOut">
              <a:rPr lang="en-GB" smtClean="0"/>
              <a:t>08/02/2021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0FDCA7-16EE-4A86-AC82-1C7249C03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6F5331-5B6B-4DC3-95B6-CF1889917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64986-F83C-4CBD-884C-EC536DF67B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2085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ED680-0989-4187-9291-12769DC33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2469E8-28AD-4AD3-B3BB-E6FDDF5101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D168DB-92A0-4291-9E8B-FB9B84D70A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4B6A9A-BC54-4FFC-A1EE-19A2C3568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E1381-8B7D-4BD6-9596-357ABE172C2E}" type="datetimeFigureOut">
              <a:rPr lang="en-GB" smtClean="0"/>
              <a:t>08/02/2021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8C8DAD-6483-4753-BE4A-657A5AD98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8A0C71-2E52-4BD5-8C50-A5565E68B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64986-F83C-4CBD-884C-EC536DF67B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2824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B54BB9-DEA0-4882-9208-B5B3F1F07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33BBC9-EE6E-4A02-A25E-398AC7B19B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5530D2-ABB2-481C-BE4A-C18A438694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DE1381-8B7D-4BD6-9596-357ABE172C2E}" type="datetimeFigureOut">
              <a:rPr lang="en-GB" smtClean="0"/>
              <a:t>08/02/2021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C464F7-DD22-4CBF-A8B2-1454B14F49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C08ECF-DCBD-472D-9F70-10F74F6212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264986-F83C-4CBD-884C-EC536DF67B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1822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atom.io/" TargetMode="External"/><Relationship Id="rId3" Type="http://schemas.openxmlformats.org/officeDocument/2006/relationships/image" Target="../media/image2.jpeg"/><Relationship Id="rId7" Type="http://schemas.openxmlformats.org/officeDocument/2006/relationships/hyperlink" Target="https://git-scm.com/book/en/v2/Getting-Started-First-Time-Git-Setup" TargetMode="External"/><Relationship Id="rId12" Type="http://schemas.openxmlformats.org/officeDocument/2006/relationships/hyperlink" Target="https://docs.github.com/en/desktop/installing-and-configuring-github-desktop/getting-started-with-github-desktop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-scm.com/downloads" TargetMode="External"/><Relationship Id="rId11" Type="http://schemas.openxmlformats.org/officeDocument/2006/relationships/image" Target="../media/image4.png"/><Relationship Id="rId5" Type="http://schemas.openxmlformats.org/officeDocument/2006/relationships/hyperlink" Target="https://github.com/" TargetMode="External"/><Relationship Id="rId10" Type="http://schemas.openxmlformats.org/officeDocument/2006/relationships/hyperlink" Target="https://desktop.github.com/" TargetMode="External"/><Relationship Id="rId4" Type="http://schemas.openxmlformats.org/officeDocument/2006/relationships/image" Target="../media/image3.png"/><Relationship Id="rId9" Type="http://schemas.openxmlformats.org/officeDocument/2006/relationships/hyperlink" Target="https://notepad-plus-plus.org/downloads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hyperlink" Target="https://www.wwf.org.au/news/blogs/in-photos-10-weird-and-wonderful-animals" TargetMode="Externa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C0945-22EE-43C5-98F3-7308C5FF9A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7500" y="3142458"/>
            <a:ext cx="9599629" cy="1014736"/>
          </a:xfrm>
        </p:spPr>
        <p:txBody>
          <a:bodyPr/>
          <a:lstStyle/>
          <a:p>
            <a:r>
              <a:rPr lang="en-GB" b="1" dirty="0"/>
              <a:t>Introduction to </a:t>
            </a:r>
            <a:r>
              <a:rPr lang="en-GB" b="1" u="sng" dirty="0">
                <a:solidFill>
                  <a:schemeClr val="accent2"/>
                </a:solidFill>
              </a:rPr>
              <a:t>git</a:t>
            </a:r>
            <a:r>
              <a:rPr lang="en-GB" b="1" dirty="0"/>
              <a:t> and </a:t>
            </a:r>
            <a:r>
              <a:rPr lang="en-GB" b="1" u="sng" dirty="0">
                <a:solidFill>
                  <a:schemeClr val="accent1"/>
                </a:solidFill>
              </a:rPr>
              <a:t>GitHub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284C4D-8918-4C66-8FBC-3685D4E74B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7500" y="4530261"/>
            <a:ext cx="9144000" cy="1655762"/>
          </a:xfrm>
        </p:spPr>
        <p:txBody>
          <a:bodyPr/>
          <a:lstStyle/>
          <a:p>
            <a:r>
              <a:rPr lang="en-GB" dirty="0"/>
              <a:t>Download/ Setup instructions</a:t>
            </a:r>
          </a:p>
          <a:p>
            <a:r>
              <a:rPr lang="en-GB" sz="1600" dirty="0"/>
              <a:t>(For </a:t>
            </a:r>
            <a:r>
              <a:rPr lang="en-GB" sz="1600" dirty="0" err="1"/>
              <a:t>Canepi</a:t>
            </a:r>
            <a:r>
              <a:rPr lang="en-GB" sz="1600" dirty="0"/>
              <a:t>! </a:t>
            </a:r>
            <a:r>
              <a:rPr lang="en-GB" sz="1600" dirty="0">
                <a:sym typeface="Wingdings" panose="05000000000000000000" pitchFamily="2" charset="2"/>
              </a:rPr>
              <a:t>)</a:t>
            </a:r>
          </a:p>
          <a:p>
            <a:r>
              <a:rPr lang="en-GB" sz="1600" dirty="0">
                <a:sym typeface="Wingdings" panose="05000000000000000000" pitchFamily="2" charset="2"/>
              </a:rPr>
              <a:t>By Sean Burnard</a:t>
            </a:r>
            <a:endParaRPr lang="en-GB" sz="1600" dirty="0"/>
          </a:p>
        </p:txBody>
      </p:sp>
      <p:pic>
        <p:nvPicPr>
          <p:cNvPr id="1026" name="Picture 2" descr="What Exactly Is GitHub Anyway? | TechCrunch">
            <a:extLst>
              <a:ext uri="{FF2B5EF4-FFF2-40B4-BE49-F238E27FC236}">
                <a16:creationId xmlns:a16="http://schemas.microsoft.com/office/drawing/2014/main" id="{697BE8A1-CB15-40AC-9963-330EB014C2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7568" y="-19014"/>
            <a:ext cx="1738460" cy="1738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it and GitHub: Part 2 - Technomaniac">
            <a:extLst>
              <a:ext uri="{FF2B5EF4-FFF2-40B4-BE49-F238E27FC236}">
                <a16:creationId xmlns:a16="http://schemas.microsoft.com/office/drawing/2014/main" id="{CE1C7E80-FFC3-4C28-B1E8-84E5A90844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75" t="34427" r="72479" b="32281"/>
          <a:stretch/>
        </p:blipFill>
        <p:spPr bwMode="auto">
          <a:xfrm>
            <a:off x="0" y="161650"/>
            <a:ext cx="1622757" cy="1678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Git and GitHub: Part 2 - Technomaniac">
            <a:extLst>
              <a:ext uri="{FF2B5EF4-FFF2-40B4-BE49-F238E27FC236}">
                <a16:creationId xmlns:a16="http://schemas.microsoft.com/office/drawing/2014/main" id="{EAE9652B-54F4-4922-8A5E-32037D2B7E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546" t="57182" r="11574" b="25349"/>
          <a:stretch/>
        </p:blipFill>
        <p:spPr bwMode="auto">
          <a:xfrm>
            <a:off x="9596487" y="1736864"/>
            <a:ext cx="2595513" cy="79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Git and GitHub: Part 2 - Technomaniac">
            <a:extLst>
              <a:ext uri="{FF2B5EF4-FFF2-40B4-BE49-F238E27FC236}">
                <a16:creationId xmlns:a16="http://schemas.microsoft.com/office/drawing/2014/main" id="{0E6E40A9-D7F5-4AB4-A6BB-8AB7DC01675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40" t="34427" r="52296" b="36125"/>
          <a:stretch/>
        </p:blipFill>
        <p:spPr bwMode="auto">
          <a:xfrm>
            <a:off x="207524" y="1719446"/>
            <a:ext cx="1184366" cy="1014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625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DECF2-2B16-4696-8625-384E86FF1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389" y="571460"/>
            <a:ext cx="4781365" cy="769441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/>
              <a:t>Welcome! </a:t>
            </a:r>
            <a:br>
              <a:rPr lang="en-GB" dirty="0"/>
            </a:br>
            <a:r>
              <a:rPr lang="en-GB" sz="3100" dirty="0"/>
              <a:t>Here is what will cover in the training session: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B32878-BF9B-44F3-A20F-718685B5F3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5388" y="2279720"/>
            <a:ext cx="4781365" cy="2901884"/>
          </a:xfrm>
        </p:spPr>
        <p:txBody>
          <a:bodyPr>
            <a:normAutofit fontScale="92500" lnSpcReduction="20000"/>
          </a:bodyPr>
          <a:lstStyle/>
          <a:p>
            <a:r>
              <a:rPr lang="en-GB" sz="1800" dirty="0"/>
              <a:t>What is </a:t>
            </a:r>
            <a:r>
              <a:rPr lang="en-GB" sz="1800" b="1" dirty="0">
                <a:solidFill>
                  <a:schemeClr val="accent2"/>
                </a:solidFill>
              </a:rPr>
              <a:t>Git</a:t>
            </a:r>
            <a:r>
              <a:rPr lang="en-GB" sz="1800" dirty="0"/>
              <a:t> and </a:t>
            </a:r>
            <a:r>
              <a:rPr lang="en-GB" sz="1800" b="1" dirty="0">
                <a:solidFill>
                  <a:schemeClr val="accent1"/>
                </a:solidFill>
              </a:rPr>
              <a:t>GitHub</a:t>
            </a:r>
          </a:p>
          <a:p>
            <a:r>
              <a:rPr lang="en-GB" sz="1800" dirty="0"/>
              <a:t>General </a:t>
            </a:r>
            <a:r>
              <a:rPr lang="en-GB" sz="1800" b="1" dirty="0">
                <a:solidFill>
                  <a:schemeClr val="accent2"/>
                </a:solidFill>
              </a:rPr>
              <a:t>Git</a:t>
            </a:r>
            <a:r>
              <a:rPr lang="en-GB" sz="1800" dirty="0"/>
              <a:t> workflow</a:t>
            </a:r>
          </a:p>
          <a:p>
            <a:r>
              <a:rPr lang="en-GB" sz="1800" dirty="0"/>
              <a:t>Benefits of using </a:t>
            </a:r>
            <a:r>
              <a:rPr lang="en-GB" sz="1800" b="1" dirty="0">
                <a:solidFill>
                  <a:schemeClr val="accent1"/>
                </a:solidFill>
              </a:rPr>
              <a:t>GitHub</a:t>
            </a:r>
          </a:p>
          <a:p>
            <a:r>
              <a:rPr lang="en-GB" sz="1800" dirty="0"/>
              <a:t>How to use your own </a:t>
            </a:r>
            <a:r>
              <a:rPr lang="en-GB" sz="1800" b="1" dirty="0">
                <a:solidFill>
                  <a:schemeClr val="accent2"/>
                </a:solidFill>
              </a:rPr>
              <a:t>Git</a:t>
            </a:r>
            <a:r>
              <a:rPr lang="en-GB" sz="1800" dirty="0"/>
              <a:t>/</a:t>
            </a:r>
            <a:r>
              <a:rPr lang="en-GB" sz="1800" b="1" dirty="0">
                <a:solidFill>
                  <a:schemeClr val="accent1"/>
                </a:solidFill>
              </a:rPr>
              <a:t>GitHub</a:t>
            </a:r>
            <a:r>
              <a:rPr lang="en-GB" sz="1800" dirty="0"/>
              <a:t> accounts</a:t>
            </a:r>
          </a:p>
          <a:p>
            <a:r>
              <a:rPr lang="en-GB" sz="1800" dirty="0"/>
              <a:t>Downloading/ cloning repositories (‘repos’)</a:t>
            </a:r>
          </a:p>
          <a:p>
            <a:pPr lvl="1"/>
            <a:r>
              <a:rPr lang="en-GB" sz="1600" dirty="0"/>
              <a:t>Website vs locally </a:t>
            </a:r>
          </a:p>
          <a:p>
            <a:r>
              <a:rPr lang="en-GB" sz="1800" dirty="0"/>
              <a:t>Uploading our own repo</a:t>
            </a:r>
          </a:p>
          <a:p>
            <a:pPr lvl="1"/>
            <a:r>
              <a:rPr lang="en-GB" sz="1600" dirty="0"/>
              <a:t>Locally vs website</a:t>
            </a:r>
          </a:p>
          <a:p>
            <a:r>
              <a:rPr lang="en-GB" sz="2000" dirty="0"/>
              <a:t>Create and edit your own live website via </a:t>
            </a:r>
            <a:r>
              <a:rPr lang="en-GB" sz="2000" b="1" dirty="0">
                <a:solidFill>
                  <a:schemeClr val="accent1"/>
                </a:solidFill>
              </a:rPr>
              <a:t>GitHub</a:t>
            </a:r>
            <a:r>
              <a:rPr lang="en-GB" sz="2000" dirty="0"/>
              <a:t>!</a:t>
            </a:r>
          </a:p>
          <a:p>
            <a:pPr marL="0" indent="0" algn="ctr">
              <a:buNone/>
            </a:pPr>
            <a:endParaRPr lang="en-GB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6B06D47-F825-45AA-ABFF-584E4C03AE39}"/>
              </a:ext>
            </a:extLst>
          </p:cNvPr>
          <p:cNvCxnSpPr/>
          <p:nvPr/>
        </p:nvCxnSpPr>
        <p:spPr>
          <a:xfrm>
            <a:off x="5695406" y="0"/>
            <a:ext cx="0" cy="685800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 descr="What Exactly Is GitHub Anyway? | TechCrunch">
            <a:extLst>
              <a:ext uri="{FF2B5EF4-FFF2-40B4-BE49-F238E27FC236}">
                <a16:creationId xmlns:a16="http://schemas.microsoft.com/office/drawing/2014/main" id="{116ADDC2-6BEE-4454-A9D8-F9715D246B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18944" y="-1596"/>
            <a:ext cx="573056" cy="573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Git and GitHub: Part 2 - Technomaniac">
            <a:extLst>
              <a:ext uri="{FF2B5EF4-FFF2-40B4-BE49-F238E27FC236}">
                <a16:creationId xmlns:a16="http://schemas.microsoft.com/office/drawing/2014/main" id="{C19AEE97-6F7E-4818-A01E-4E7657F5DA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75" t="34427" r="72479" b="32281"/>
          <a:stretch/>
        </p:blipFill>
        <p:spPr bwMode="auto">
          <a:xfrm>
            <a:off x="7378" y="-1596"/>
            <a:ext cx="566534" cy="585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5673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6AA15BF-08A5-4FFB-A24B-B25A1B43710E}"/>
              </a:ext>
            </a:extLst>
          </p:cNvPr>
          <p:cNvSpPr txBox="1"/>
          <p:nvPr/>
        </p:nvSpPr>
        <p:spPr>
          <a:xfrm>
            <a:off x="6183086" y="2733038"/>
            <a:ext cx="609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1) Text editor (programme)</a:t>
            </a:r>
          </a:p>
          <a:p>
            <a:r>
              <a:rPr lang="en-GB" b="1" dirty="0">
                <a:solidFill>
                  <a:schemeClr val="accent2"/>
                </a:solidFill>
              </a:rPr>
              <a:t>2) Git</a:t>
            </a:r>
            <a:r>
              <a:rPr lang="en-GB" dirty="0"/>
              <a:t> (programme)</a:t>
            </a:r>
          </a:p>
          <a:p>
            <a:r>
              <a:rPr lang="en-GB" b="1" dirty="0">
                <a:solidFill>
                  <a:schemeClr val="accent1"/>
                </a:solidFill>
              </a:rPr>
              <a:t>3) GitHub</a:t>
            </a:r>
            <a:r>
              <a:rPr lang="en-GB" dirty="0"/>
              <a:t> (account)</a:t>
            </a:r>
          </a:p>
          <a:p>
            <a:r>
              <a:rPr lang="en-GB" b="1" dirty="0">
                <a:solidFill>
                  <a:schemeClr val="accent1"/>
                </a:solidFill>
              </a:rPr>
              <a:t>4) GitHub</a:t>
            </a:r>
            <a:r>
              <a:rPr lang="en-GB" dirty="0"/>
              <a:t> desktop (programme)</a:t>
            </a:r>
            <a:br>
              <a:rPr lang="en-GB" dirty="0"/>
            </a:br>
            <a:endParaRPr lang="en-GB" dirty="0"/>
          </a:p>
          <a:p>
            <a:r>
              <a:rPr lang="en-GB" dirty="0"/>
              <a:t>5) 3 ‘personal’ photos that you are happy to share and describe!</a:t>
            </a:r>
          </a:p>
          <a:p>
            <a:r>
              <a:rPr lang="en-GB" dirty="0"/>
              <a:t>6) Think of 1 cartoon or animal.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2FE7F0-349A-4FA8-BD5B-AD1DBF868F5C}"/>
              </a:ext>
            </a:extLst>
          </p:cNvPr>
          <p:cNvSpPr txBox="1"/>
          <p:nvPr/>
        </p:nvSpPr>
        <p:spPr>
          <a:xfrm>
            <a:off x="6362960" y="388091"/>
            <a:ext cx="476733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GB" sz="4400" dirty="0">
                <a:latin typeface="+mj-lt"/>
              </a:rPr>
              <a:t>What will you need?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6CCA534-D3B3-4243-B516-7B05FC447E33}"/>
              </a:ext>
            </a:extLst>
          </p:cNvPr>
          <p:cNvCxnSpPr/>
          <p:nvPr/>
        </p:nvCxnSpPr>
        <p:spPr>
          <a:xfrm>
            <a:off x="5695406" y="0"/>
            <a:ext cx="0" cy="685800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 descr="What Exactly Is GitHub Anyway? | TechCrunch">
            <a:extLst>
              <a:ext uri="{FF2B5EF4-FFF2-40B4-BE49-F238E27FC236}">
                <a16:creationId xmlns:a16="http://schemas.microsoft.com/office/drawing/2014/main" id="{6EC287FD-E3AF-4AC1-8CD9-659F01C59B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18944" y="-1596"/>
            <a:ext cx="573056" cy="573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Git and GitHub: Part 2 - Technomaniac">
            <a:extLst>
              <a:ext uri="{FF2B5EF4-FFF2-40B4-BE49-F238E27FC236}">
                <a16:creationId xmlns:a16="http://schemas.microsoft.com/office/drawing/2014/main" id="{C929CD5E-52EC-4F4E-A723-A7761CDA84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75" t="34427" r="72479" b="32281"/>
          <a:stretch/>
        </p:blipFill>
        <p:spPr bwMode="auto">
          <a:xfrm>
            <a:off x="7378" y="-1596"/>
            <a:ext cx="566534" cy="585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83A0980-27B6-474A-B25B-549D8C67CA39}"/>
              </a:ext>
            </a:extLst>
          </p:cNvPr>
          <p:cNvSpPr txBox="1"/>
          <p:nvPr/>
        </p:nvSpPr>
        <p:spPr>
          <a:xfrm>
            <a:off x="6210066" y="1525779"/>
            <a:ext cx="52948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dirty="0"/>
              <a:t>Prior to the training session, you will need to have setup </a:t>
            </a:r>
            <a:r>
              <a:rPr lang="en-GB" u="sng" dirty="0"/>
              <a:t>4 different programmes/ accounts</a:t>
            </a:r>
            <a:r>
              <a:rPr lang="en-GB" dirty="0"/>
              <a:t> + saved/ bring </a:t>
            </a:r>
            <a:r>
              <a:rPr lang="en-GB" u="sng" dirty="0"/>
              <a:t>3 different photos </a:t>
            </a:r>
            <a:r>
              <a:rPr lang="en-GB" dirty="0"/>
              <a:t>(preferably in .</a:t>
            </a:r>
            <a:r>
              <a:rPr lang="en-GB" dirty="0" err="1"/>
              <a:t>png</a:t>
            </a:r>
            <a:r>
              <a:rPr lang="en-GB" dirty="0"/>
              <a:t> format).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6209FFF-D411-4115-A5E1-6E7DEF43E687}"/>
              </a:ext>
            </a:extLst>
          </p:cNvPr>
          <p:cNvSpPr txBox="1"/>
          <p:nvPr/>
        </p:nvSpPr>
        <p:spPr>
          <a:xfrm>
            <a:off x="6096000" y="5325291"/>
            <a:ext cx="55229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dirty="0"/>
              <a:t>The next slide will provide more details on how to install these programmes, please follow the order in which they are given!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F44B5922-FE8F-4853-BCA7-A49C9D439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389" y="571460"/>
            <a:ext cx="4781365" cy="769441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/>
              <a:t>Welcome! </a:t>
            </a:r>
            <a:br>
              <a:rPr lang="en-GB" dirty="0"/>
            </a:br>
            <a:r>
              <a:rPr lang="en-GB" sz="3100" dirty="0"/>
              <a:t>Here is what will cover in the training session:</a:t>
            </a:r>
            <a:endParaRPr lang="en-GB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33C3469-D7E3-44E3-8533-4EB907B754C8}"/>
              </a:ext>
            </a:extLst>
          </p:cNvPr>
          <p:cNvSpPr txBox="1">
            <a:spLocks/>
          </p:cNvSpPr>
          <p:nvPr/>
        </p:nvSpPr>
        <p:spPr>
          <a:xfrm>
            <a:off x="425388" y="2279717"/>
            <a:ext cx="4781365" cy="290188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/>
              <a:t>What is </a:t>
            </a:r>
            <a:r>
              <a:rPr lang="en-GB" sz="1800" b="1" dirty="0">
                <a:solidFill>
                  <a:schemeClr val="accent2"/>
                </a:solidFill>
              </a:rPr>
              <a:t>Git</a:t>
            </a:r>
            <a:r>
              <a:rPr lang="en-GB" sz="1800" dirty="0"/>
              <a:t> and </a:t>
            </a:r>
            <a:r>
              <a:rPr lang="en-GB" sz="1800" b="1" dirty="0">
                <a:solidFill>
                  <a:schemeClr val="accent1"/>
                </a:solidFill>
              </a:rPr>
              <a:t>GitHub</a:t>
            </a:r>
          </a:p>
          <a:p>
            <a:r>
              <a:rPr lang="en-GB" sz="1800" dirty="0"/>
              <a:t>General </a:t>
            </a:r>
            <a:r>
              <a:rPr lang="en-GB" sz="1800" b="1" dirty="0">
                <a:solidFill>
                  <a:schemeClr val="accent2"/>
                </a:solidFill>
              </a:rPr>
              <a:t>Git</a:t>
            </a:r>
            <a:r>
              <a:rPr lang="en-GB" sz="1800" dirty="0"/>
              <a:t> workflow</a:t>
            </a:r>
          </a:p>
          <a:p>
            <a:r>
              <a:rPr lang="en-GB" sz="1800" dirty="0"/>
              <a:t>Benefits of using </a:t>
            </a:r>
            <a:r>
              <a:rPr lang="en-GB" sz="1800" b="1" dirty="0">
                <a:solidFill>
                  <a:schemeClr val="accent1"/>
                </a:solidFill>
              </a:rPr>
              <a:t>GitHub</a:t>
            </a:r>
          </a:p>
          <a:p>
            <a:r>
              <a:rPr lang="en-GB" sz="1800" dirty="0"/>
              <a:t>How to use your own </a:t>
            </a:r>
            <a:r>
              <a:rPr lang="en-GB" sz="1800" b="1" dirty="0">
                <a:solidFill>
                  <a:schemeClr val="accent2"/>
                </a:solidFill>
              </a:rPr>
              <a:t>Git</a:t>
            </a:r>
            <a:r>
              <a:rPr lang="en-GB" sz="1800" dirty="0"/>
              <a:t>/</a:t>
            </a:r>
            <a:r>
              <a:rPr lang="en-GB" sz="1800" b="1" dirty="0">
                <a:solidFill>
                  <a:schemeClr val="accent1"/>
                </a:solidFill>
              </a:rPr>
              <a:t>GitHub</a:t>
            </a:r>
            <a:r>
              <a:rPr lang="en-GB" sz="1800" dirty="0"/>
              <a:t> accounts</a:t>
            </a:r>
          </a:p>
          <a:p>
            <a:r>
              <a:rPr lang="en-GB" sz="1800" dirty="0"/>
              <a:t>Downloading/ cloning repositories (‘repos’)</a:t>
            </a:r>
          </a:p>
          <a:p>
            <a:pPr lvl="1"/>
            <a:r>
              <a:rPr lang="en-GB" sz="1600" dirty="0"/>
              <a:t>Website vs locally </a:t>
            </a:r>
          </a:p>
          <a:p>
            <a:r>
              <a:rPr lang="en-GB" sz="1800" dirty="0"/>
              <a:t>Uploading our own repo</a:t>
            </a:r>
          </a:p>
          <a:p>
            <a:pPr lvl="1"/>
            <a:r>
              <a:rPr lang="en-GB" sz="1600" dirty="0"/>
              <a:t>Locally vs website</a:t>
            </a:r>
          </a:p>
          <a:p>
            <a:r>
              <a:rPr lang="en-GB" sz="2000" dirty="0"/>
              <a:t>Create and edit your own live website via </a:t>
            </a:r>
            <a:r>
              <a:rPr lang="en-GB" sz="2000" b="1" dirty="0">
                <a:solidFill>
                  <a:schemeClr val="accent1"/>
                </a:solidFill>
              </a:rPr>
              <a:t>GitHub</a:t>
            </a:r>
            <a:r>
              <a:rPr lang="en-GB" sz="2000" dirty="0"/>
              <a:t>!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5735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DECF2-2B16-4696-8625-384E86FF1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388" y="50392"/>
            <a:ext cx="4781365" cy="769441"/>
          </a:xfrm>
        </p:spPr>
        <p:txBody>
          <a:bodyPr/>
          <a:lstStyle/>
          <a:p>
            <a:pPr algn="ctr"/>
            <a:r>
              <a:rPr lang="en-GB" dirty="0"/>
              <a:t>1) Text editor</a:t>
            </a:r>
          </a:p>
        </p:txBody>
      </p:sp>
      <p:pic>
        <p:nvPicPr>
          <p:cNvPr id="8" name="Picture 2" descr="What Exactly Is GitHub Anyway? | TechCrunch">
            <a:extLst>
              <a:ext uri="{FF2B5EF4-FFF2-40B4-BE49-F238E27FC236}">
                <a16:creationId xmlns:a16="http://schemas.microsoft.com/office/drawing/2014/main" id="{116ADDC2-6BEE-4454-A9D8-F9715D246B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062" y="3621080"/>
            <a:ext cx="573056" cy="573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Git and GitHub: Part 2 - Technomaniac">
            <a:extLst>
              <a:ext uri="{FF2B5EF4-FFF2-40B4-BE49-F238E27FC236}">
                <a16:creationId xmlns:a16="http://schemas.microsoft.com/office/drawing/2014/main" id="{C19AEE97-6F7E-4818-A01E-4E7657F5DA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75" t="34427" r="72479" b="32281"/>
          <a:stretch/>
        </p:blipFill>
        <p:spPr bwMode="auto">
          <a:xfrm>
            <a:off x="11607463" y="0"/>
            <a:ext cx="566534" cy="585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52ED789-84F4-43DE-9535-D6007017D03E}"/>
              </a:ext>
            </a:extLst>
          </p:cNvPr>
          <p:cNvCxnSpPr/>
          <p:nvPr/>
        </p:nvCxnSpPr>
        <p:spPr>
          <a:xfrm>
            <a:off x="5695406" y="0"/>
            <a:ext cx="0" cy="685800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1">
            <a:extLst>
              <a:ext uri="{FF2B5EF4-FFF2-40B4-BE49-F238E27FC236}">
                <a16:creationId xmlns:a16="http://schemas.microsoft.com/office/drawing/2014/main" id="{AB6B581A-AC67-47E4-A6ED-44F2F19ACB7C}"/>
              </a:ext>
            </a:extLst>
          </p:cNvPr>
          <p:cNvSpPr txBox="1">
            <a:spLocks/>
          </p:cNvSpPr>
          <p:nvPr/>
        </p:nvSpPr>
        <p:spPr>
          <a:xfrm>
            <a:off x="6399902" y="37077"/>
            <a:ext cx="4781365" cy="7694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dirty="0"/>
              <a:t>2) </a:t>
            </a:r>
            <a:r>
              <a:rPr lang="en-GB" b="1" dirty="0">
                <a:solidFill>
                  <a:schemeClr val="accent2"/>
                </a:solidFill>
              </a:rPr>
              <a:t>Git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19CE31C-8944-4CEB-94F5-9216534F644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5968" t="32817" r="32127" b="30138"/>
          <a:stretch/>
        </p:blipFill>
        <p:spPr>
          <a:xfrm>
            <a:off x="9564154" y="1335841"/>
            <a:ext cx="2602466" cy="2277547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759DA27-3C78-47B2-834D-1CDB1EED0FA9}"/>
              </a:ext>
            </a:extLst>
          </p:cNvPr>
          <p:cNvCxnSpPr>
            <a:cxnSpLocks/>
          </p:cNvCxnSpPr>
          <p:nvPr/>
        </p:nvCxnSpPr>
        <p:spPr>
          <a:xfrm>
            <a:off x="-13062" y="3599358"/>
            <a:ext cx="12205062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EBC93D60-5A18-4E7A-86D6-889DB9D24F9B}"/>
              </a:ext>
            </a:extLst>
          </p:cNvPr>
          <p:cNvSpPr txBox="1">
            <a:spLocks/>
          </p:cNvSpPr>
          <p:nvPr/>
        </p:nvSpPr>
        <p:spPr>
          <a:xfrm>
            <a:off x="209546" y="3553105"/>
            <a:ext cx="4781365" cy="7694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dirty="0"/>
              <a:t>3) </a:t>
            </a:r>
            <a:r>
              <a:rPr lang="en-GB" b="1" dirty="0">
                <a:solidFill>
                  <a:schemeClr val="accent1"/>
                </a:solidFill>
              </a:rPr>
              <a:t>GitHub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CE5BA2C0-059D-4C4D-8922-74B9DC40E44E}"/>
              </a:ext>
            </a:extLst>
          </p:cNvPr>
          <p:cNvSpPr txBox="1">
            <a:spLocks/>
          </p:cNvSpPr>
          <p:nvPr/>
        </p:nvSpPr>
        <p:spPr>
          <a:xfrm>
            <a:off x="6318803" y="3553105"/>
            <a:ext cx="4781365" cy="7694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dirty="0"/>
              <a:t>4) </a:t>
            </a:r>
            <a:r>
              <a:rPr lang="en-GB" b="1" dirty="0">
                <a:solidFill>
                  <a:schemeClr val="accent1"/>
                </a:solidFill>
              </a:rPr>
              <a:t>GitHub</a:t>
            </a:r>
            <a:r>
              <a:rPr lang="en-GB" dirty="0"/>
              <a:t> Desktop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511E5CF-B96C-4AC3-8C67-03BFC51C36E2}"/>
              </a:ext>
            </a:extLst>
          </p:cNvPr>
          <p:cNvSpPr txBox="1"/>
          <p:nvPr/>
        </p:nvSpPr>
        <p:spPr>
          <a:xfrm>
            <a:off x="-451386" y="4363185"/>
            <a:ext cx="566782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>
              <a:buFont typeface="+mj-lt"/>
              <a:buAutoNum type="arabicPeriod"/>
            </a:pPr>
            <a:r>
              <a:rPr lang="en-GB" dirty="0"/>
              <a:t>‘Signup’ for an account: </a:t>
            </a:r>
            <a:r>
              <a:rPr lang="en-GB" dirty="0">
                <a:solidFill>
                  <a:srgbClr val="0563C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</a:t>
            </a:r>
            <a:br>
              <a:rPr lang="en-GB" dirty="0">
                <a:solidFill>
                  <a:srgbClr val="0563C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</a:br>
            <a:r>
              <a:rPr lang="en-GB" dirty="0"/>
              <a:t>(top right corner)</a:t>
            </a:r>
            <a:endParaRPr lang="en-GB" u="sng" dirty="0"/>
          </a:p>
          <a:p>
            <a:pPr marL="800100" lvl="1" indent="-342900">
              <a:buFont typeface="+mj-lt"/>
              <a:buAutoNum type="arabicPeriod"/>
            </a:pPr>
            <a:r>
              <a:rPr lang="en-GB" dirty="0"/>
              <a:t>FYI, your username will be used as your account link </a:t>
            </a:r>
            <a:r>
              <a:rPr lang="en-GB" dirty="0" err="1"/>
              <a:t>i.e</a:t>
            </a:r>
            <a:r>
              <a:rPr lang="en-GB" dirty="0"/>
              <a:t> https://github.com/SBurnard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dirty="0"/>
              <a:t>Authenticate your account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dirty="0"/>
              <a:t>Sign in to check you’ve set it up correctly</a:t>
            </a:r>
            <a:endParaRPr lang="en-GB" dirty="0">
              <a:hlinkClick r:id="rId5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EDBB324-61A5-4547-9B31-B0D250EE3F55}"/>
              </a:ext>
            </a:extLst>
          </p:cNvPr>
          <p:cNvSpPr txBox="1"/>
          <p:nvPr/>
        </p:nvSpPr>
        <p:spPr>
          <a:xfrm>
            <a:off x="5691607" y="645308"/>
            <a:ext cx="5678949" cy="22775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dirty="0"/>
              <a:t>Go to the following and download for your comp: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sz="1600" dirty="0"/>
              <a:t> </a:t>
            </a:r>
            <a:r>
              <a:rPr lang="en-GB" sz="1600" dirty="0">
                <a:hlinkClick r:id="rId6"/>
              </a:rPr>
              <a:t>https://git-scm.com/downloads</a:t>
            </a:r>
            <a:endParaRPr lang="en-GB" dirty="0"/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Keep all default settings apart from: </a:t>
            </a:r>
            <a:br>
              <a:rPr lang="en-GB" dirty="0"/>
            </a:br>
            <a:r>
              <a:rPr lang="en-GB" dirty="0"/>
              <a:t>‘editor used by git’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Choose </a:t>
            </a:r>
            <a:r>
              <a:rPr lang="en-GB" u="sng" dirty="0"/>
              <a:t>Atom or notepad</a:t>
            </a:r>
            <a:r>
              <a:rPr lang="en-GB" dirty="0"/>
              <a:t>++</a:t>
            </a:r>
          </a:p>
          <a:p>
            <a:pPr lvl="1"/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Additional info: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0E5AD85-4690-4354-A404-6690DD0ECCF3}"/>
              </a:ext>
            </a:extLst>
          </p:cNvPr>
          <p:cNvSpPr txBox="1"/>
          <p:nvPr/>
        </p:nvSpPr>
        <p:spPr>
          <a:xfrm>
            <a:off x="6318803" y="2591649"/>
            <a:ext cx="3154666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00" dirty="0">
                <a:hlinkClick r:id="rId7"/>
              </a:rPr>
              <a:t>https://git-scm.com/book/en/v2/Getting-Started-First-Time-Git-Setup</a:t>
            </a:r>
            <a:endParaRPr lang="en-GB" sz="11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CD9D317-5346-4F5E-A749-583E6C903858}"/>
              </a:ext>
            </a:extLst>
          </p:cNvPr>
          <p:cNvSpPr txBox="1"/>
          <p:nvPr/>
        </p:nvSpPr>
        <p:spPr>
          <a:xfrm>
            <a:off x="-454303" y="876349"/>
            <a:ext cx="610906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>
              <a:buFont typeface="+mj-lt"/>
              <a:buAutoNum type="arabicPeriod"/>
            </a:pPr>
            <a:r>
              <a:rPr lang="en-GB" dirty="0"/>
              <a:t>Download either Atom or Notepad++: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dirty="0"/>
              <a:t>Atom - </a:t>
            </a:r>
            <a:r>
              <a:rPr lang="en-GB" dirty="0">
                <a:hlinkClick r:id="rId8"/>
              </a:rPr>
              <a:t>https://atom.io/</a:t>
            </a:r>
            <a:r>
              <a:rPr lang="en-GB" dirty="0"/>
              <a:t> </a:t>
            </a:r>
            <a:br>
              <a:rPr lang="en-GB" dirty="0"/>
            </a:br>
            <a:r>
              <a:rPr lang="en-GB" dirty="0"/>
              <a:t>(preferable over Notepad ++)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dirty="0"/>
              <a:t>Notepad ++  </a:t>
            </a:r>
            <a:r>
              <a:rPr lang="en-GB" dirty="0">
                <a:hlinkClick r:id="rId9"/>
              </a:rPr>
              <a:t>https://notepad-plus-plus.org/downloads/</a:t>
            </a:r>
            <a:br>
              <a:rPr lang="en-GB" dirty="0"/>
            </a:br>
            <a:endParaRPr lang="en-GB" dirty="0"/>
          </a:p>
          <a:p>
            <a:pPr marL="800100" lvl="1" indent="-342900">
              <a:buFont typeface="+mj-lt"/>
              <a:buAutoNum type="arabicPeriod"/>
            </a:pPr>
            <a:r>
              <a:rPr lang="en-GB" dirty="0"/>
              <a:t>Follow all default settings during installation.</a:t>
            </a:r>
          </a:p>
        </p:txBody>
      </p:sp>
      <p:pic>
        <p:nvPicPr>
          <p:cNvPr id="23" name="Picture 2" descr="What Exactly Is GitHub Anyway? | TechCrunch">
            <a:extLst>
              <a:ext uri="{FF2B5EF4-FFF2-40B4-BE49-F238E27FC236}">
                <a16:creationId xmlns:a16="http://schemas.microsoft.com/office/drawing/2014/main" id="{211009FC-CFF8-4FC6-99BF-21986BC949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6322" y="3603125"/>
            <a:ext cx="573056" cy="573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5D7C0069-CBEF-426C-8A5B-299B281AC220}"/>
              </a:ext>
            </a:extLst>
          </p:cNvPr>
          <p:cNvSpPr txBox="1"/>
          <p:nvPr/>
        </p:nvSpPr>
        <p:spPr>
          <a:xfrm>
            <a:off x="5252351" y="4229496"/>
            <a:ext cx="566782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>
              <a:buFont typeface="+mj-lt"/>
              <a:buAutoNum type="arabicPeriod"/>
            </a:pPr>
            <a:r>
              <a:rPr lang="en-GB" dirty="0"/>
              <a:t>Download from: </a:t>
            </a:r>
            <a:r>
              <a:rPr lang="en-GB" dirty="0">
                <a:solidFill>
                  <a:srgbClr val="0563C1"/>
                </a:solidFill>
                <a:hlinkClick r:id="rId10"/>
              </a:rPr>
              <a:t>https://desktop.github.com/</a:t>
            </a:r>
            <a:endParaRPr lang="en-GB" dirty="0">
              <a:solidFill>
                <a:srgbClr val="0563C1"/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GB" dirty="0"/>
              <a:t>Follow default installation options.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dirty="0"/>
              <a:t>Authenticate/ link to your GitHub account:</a:t>
            </a:r>
          </a:p>
          <a:p>
            <a:pPr marL="1257300" lvl="2" indent="-342900">
              <a:buFont typeface="+mj-lt"/>
              <a:buAutoNum type="romanUcPeriod"/>
            </a:pPr>
            <a:r>
              <a:rPr lang="en-GB" dirty="0"/>
              <a:t>Open the application</a:t>
            </a:r>
          </a:p>
          <a:p>
            <a:pPr marL="1257300" lvl="2" indent="-342900">
              <a:buFont typeface="+mj-lt"/>
              <a:buAutoNum type="romanUcPeriod"/>
            </a:pPr>
            <a:r>
              <a:rPr lang="en-GB" dirty="0"/>
              <a:t>Click File</a:t>
            </a:r>
            <a:r>
              <a:rPr lang="en-GB" dirty="0">
                <a:sym typeface="Wingdings" panose="05000000000000000000" pitchFamily="2" charset="2"/>
              </a:rPr>
              <a:t> Options </a:t>
            </a:r>
            <a:br>
              <a:rPr lang="en-GB" dirty="0">
                <a:sym typeface="Wingdings" panose="05000000000000000000" pitchFamily="2" charset="2"/>
              </a:rPr>
            </a:br>
            <a:r>
              <a:rPr lang="en-GB" dirty="0">
                <a:sym typeface="Wingdings" panose="05000000000000000000" pitchFamily="2" charset="2"/>
              </a:rPr>
              <a:t> Accounts</a:t>
            </a:r>
          </a:p>
          <a:p>
            <a:pPr marL="1257300" lvl="2" indent="-342900">
              <a:buFont typeface="+mj-lt"/>
              <a:buAutoNum type="romanUcPeriod"/>
            </a:pPr>
            <a:r>
              <a:rPr lang="en-GB" dirty="0">
                <a:sym typeface="Wingdings" panose="05000000000000000000" pitchFamily="2" charset="2"/>
              </a:rPr>
              <a:t>Follow sign in instructions</a:t>
            </a:r>
            <a:br>
              <a:rPr lang="en-GB" dirty="0">
                <a:sym typeface="Wingdings" panose="05000000000000000000" pitchFamily="2" charset="2"/>
              </a:rPr>
            </a:br>
            <a:r>
              <a:rPr lang="en-GB" dirty="0">
                <a:sym typeface="Wingdings" panose="05000000000000000000" pitchFamily="2" charset="2"/>
              </a:rPr>
              <a:t>for GitHub.com</a:t>
            </a:r>
            <a:endParaRPr lang="en-GB" dirty="0"/>
          </a:p>
          <a:p>
            <a:pPr marL="857250" lvl="1" indent="-400050">
              <a:buFont typeface="+mj-lt"/>
              <a:buAutoNum type="arabicPeriod"/>
            </a:pPr>
            <a:r>
              <a:rPr lang="en-GB" dirty="0"/>
              <a:t>Done! </a:t>
            </a:r>
          </a:p>
        </p:txBody>
      </p:sp>
      <p:pic>
        <p:nvPicPr>
          <p:cNvPr id="1026" name="Picture 2" descr="The Sign In button for GitHub">
            <a:extLst>
              <a:ext uri="{FF2B5EF4-FFF2-40B4-BE49-F238E27FC236}">
                <a16:creationId xmlns:a16="http://schemas.microsoft.com/office/drawing/2014/main" id="{0B6F971B-87E6-4C61-8D3E-47288FAF85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207" y="5332754"/>
            <a:ext cx="3118413" cy="1497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DBEF01B4-A370-4685-ADCF-A3F0685A3968}"/>
              </a:ext>
            </a:extLst>
          </p:cNvPr>
          <p:cNvSpPr txBox="1"/>
          <p:nvPr/>
        </p:nvSpPr>
        <p:spPr>
          <a:xfrm>
            <a:off x="36513" y="2901427"/>
            <a:ext cx="3572693" cy="5770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50" dirty="0">
                <a:hlinkClick r:id="rId12"/>
              </a:rPr>
              <a:t>https://docs.github.com/en/desktop/installing-and-configuring-github-desktop/getting-started-with-github-desktop</a:t>
            </a:r>
            <a:endParaRPr lang="en-GB" sz="1050" dirty="0"/>
          </a:p>
        </p:txBody>
      </p:sp>
    </p:spTree>
    <p:extLst>
      <p:ext uri="{BB962C8B-B14F-4D97-AF65-F5344CB8AC3E}">
        <p14:creationId xmlns:p14="http://schemas.microsoft.com/office/powerpoint/2010/main" val="456239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2648435-FB4C-4882-9ABA-5E3BB2D57B39}"/>
              </a:ext>
            </a:extLst>
          </p:cNvPr>
          <p:cNvCxnSpPr>
            <a:cxnSpLocks/>
          </p:cNvCxnSpPr>
          <p:nvPr/>
        </p:nvCxnSpPr>
        <p:spPr>
          <a:xfrm>
            <a:off x="-13062" y="3599358"/>
            <a:ext cx="12205062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14BA43A-A980-4F36-A218-94EBC3DBDE42}"/>
              </a:ext>
            </a:extLst>
          </p:cNvPr>
          <p:cNvSpPr txBox="1"/>
          <p:nvPr/>
        </p:nvSpPr>
        <p:spPr>
          <a:xfrm>
            <a:off x="2830285" y="1226453"/>
            <a:ext cx="611341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b="1" dirty="0"/>
              <a:t>5) </a:t>
            </a:r>
            <a:r>
              <a:rPr lang="en-GB" dirty="0"/>
              <a:t>Please find and bring 3 ‘personal’ photos that you are happy to share and describe! (preferably in .</a:t>
            </a:r>
            <a:r>
              <a:rPr lang="en-GB" dirty="0" err="1"/>
              <a:t>png</a:t>
            </a:r>
            <a:r>
              <a:rPr lang="en-GB" dirty="0"/>
              <a:t> format). These could be photos of landscapes from around the world (holidays snaps), your family, or even your pet rock!</a:t>
            </a:r>
          </a:p>
        </p:txBody>
      </p:sp>
      <p:pic>
        <p:nvPicPr>
          <p:cNvPr id="7" name="Picture 2" descr="What Exactly Is GitHub Anyway? | TechCrunch">
            <a:extLst>
              <a:ext uri="{FF2B5EF4-FFF2-40B4-BE49-F238E27FC236}">
                <a16:creationId xmlns:a16="http://schemas.microsoft.com/office/drawing/2014/main" id="{C40898FC-7CA0-4E01-9DF2-9728A1CB4F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18944" y="-1596"/>
            <a:ext cx="573056" cy="573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Git and GitHub: Part 2 - Technomaniac">
            <a:extLst>
              <a:ext uri="{FF2B5EF4-FFF2-40B4-BE49-F238E27FC236}">
                <a16:creationId xmlns:a16="http://schemas.microsoft.com/office/drawing/2014/main" id="{EE9883D8-6398-4259-A6F5-6BCA406994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75" t="34427" r="72479" b="32281"/>
          <a:stretch/>
        </p:blipFill>
        <p:spPr bwMode="auto">
          <a:xfrm>
            <a:off x="7378" y="-1596"/>
            <a:ext cx="566534" cy="585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F93850B-5EAC-48D2-8D32-A60928162D65}"/>
              </a:ext>
            </a:extLst>
          </p:cNvPr>
          <p:cNvSpPr txBox="1"/>
          <p:nvPr/>
        </p:nvSpPr>
        <p:spPr>
          <a:xfrm>
            <a:off x="2830285" y="4801918"/>
            <a:ext cx="61134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/>
              <a:t>6) </a:t>
            </a:r>
            <a:r>
              <a:rPr lang="en-GB" dirty="0"/>
              <a:t>Think of 1 cartoon or animal.</a:t>
            </a:r>
          </a:p>
        </p:txBody>
      </p:sp>
      <p:pic>
        <p:nvPicPr>
          <p:cNvPr id="2050" name="Picture 2" descr="Shoebill or whale-headed stork © naturepl.com / Edwin Giesbers / WWF">
            <a:extLst>
              <a:ext uri="{FF2B5EF4-FFF2-40B4-BE49-F238E27FC236}">
                <a16:creationId xmlns:a16="http://schemas.microsoft.com/office/drawing/2014/main" id="{CC675B33-0AB9-4689-BBF5-8848107495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726"/>
          <a:stretch/>
        </p:blipFill>
        <p:spPr bwMode="auto">
          <a:xfrm>
            <a:off x="9999255" y="4189501"/>
            <a:ext cx="2192745" cy="2219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8A85358-2781-4732-AC15-1229DC242D27}"/>
              </a:ext>
            </a:extLst>
          </p:cNvPr>
          <p:cNvSpPr txBox="1"/>
          <p:nvPr/>
        </p:nvSpPr>
        <p:spPr>
          <a:xfrm>
            <a:off x="8281853" y="6673334"/>
            <a:ext cx="61134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900" dirty="0">
                <a:hlinkClick r:id="rId5"/>
              </a:rPr>
              <a:t>https://www.wwf.org.au/news/blogs/in-photos-10-weird-and-wonderful-animals</a:t>
            </a:r>
            <a:endParaRPr lang="en-GB" sz="900" dirty="0"/>
          </a:p>
          <a:p>
            <a:endParaRPr lang="en-GB" sz="900" dirty="0"/>
          </a:p>
        </p:txBody>
      </p:sp>
      <p:pic>
        <p:nvPicPr>
          <p:cNvPr id="2052" name="Picture 4" descr="Image result for rugrats">
            <a:extLst>
              <a:ext uri="{FF2B5EF4-FFF2-40B4-BE49-F238E27FC236}">
                <a16:creationId xmlns:a16="http://schemas.microsoft.com/office/drawing/2014/main" id="{A52CCC8A-EF9D-4D19-8551-0F86F8BBE8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4" y="4185413"/>
            <a:ext cx="1619250" cy="197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7341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C0945-22EE-43C5-98F3-7308C5FF9A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8792" y="4123818"/>
            <a:ext cx="9599629" cy="1014736"/>
          </a:xfrm>
        </p:spPr>
        <p:txBody>
          <a:bodyPr>
            <a:normAutofit fontScale="90000"/>
          </a:bodyPr>
          <a:lstStyle/>
          <a:p>
            <a:r>
              <a:rPr lang="en-GB" b="1" dirty="0"/>
              <a:t>And now…</a:t>
            </a:r>
            <a:br>
              <a:rPr lang="en-GB" b="1" dirty="0"/>
            </a:br>
            <a:r>
              <a:rPr lang="en-GB" b="1" dirty="0"/>
              <a:t>RELAX! </a:t>
            </a:r>
            <a:r>
              <a:rPr lang="en-GB" b="1" dirty="0">
                <a:sym typeface="Wingdings" panose="05000000000000000000" pitchFamily="2" charset="2"/>
              </a:rPr>
              <a:t> </a:t>
            </a:r>
            <a:endParaRPr lang="en-GB" b="1" u="sng" dirty="0">
              <a:solidFill>
                <a:schemeClr val="accent1"/>
              </a:solidFill>
            </a:endParaRPr>
          </a:p>
        </p:txBody>
      </p:sp>
      <p:pic>
        <p:nvPicPr>
          <p:cNvPr id="1026" name="Picture 2" descr="What Exactly Is GitHub Anyway? | TechCrunch">
            <a:extLst>
              <a:ext uri="{FF2B5EF4-FFF2-40B4-BE49-F238E27FC236}">
                <a16:creationId xmlns:a16="http://schemas.microsoft.com/office/drawing/2014/main" id="{697BE8A1-CB15-40AC-9963-330EB014C2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7568" y="-19014"/>
            <a:ext cx="1738460" cy="1738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it and GitHub: Part 2 - Technomaniac">
            <a:extLst>
              <a:ext uri="{FF2B5EF4-FFF2-40B4-BE49-F238E27FC236}">
                <a16:creationId xmlns:a16="http://schemas.microsoft.com/office/drawing/2014/main" id="{CE1C7E80-FFC3-4C28-B1E8-84E5A90844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75" t="34427" r="72479" b="32281"/>
          <a:stretch/>
        </p:blipFill>
        <p:spPr bwMode="auto">
          <a:xfrm>
            <a:off x="0" y="161650"/>
            <a:ext cx="1622757" cy="1678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Git and GitHub: Part 2 - Technomaniac">
            <a:extLst>
              <a:ext uri="{FF2B5EF4-FFF2-40B4-BE49-F238E27FC236}">
                <a16:creationId xmlns:a16="http://schemas.microsoft.com/office/drawing/2014/main" id="{EAE9652B-54F4-4922-8A5E-32037D2B7E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546" t="57182" r="11574" b="25349"/>
          <a:stretch/>
        </p:blipFill>
        <p:spPr bwMode="auto">
          <a:xfrm>
            <a:off x="9596487" y="1736864"/>
            <a:ext cx="2595513" cy="79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Git and GitHub: Part 2 - Technomaniac">
            <a:extLst>
              <a:ext uri="{FF2B5EF4-FFF2-40B4-BE49-F238E27FC236}">
                <a16:creationId xmlns:a16="http://schemas.microsoft.com/office/drawing/2014/main" id="{0E6E40A9-D7F5-4AB4-A6BB-8AB7DC01675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40" t="34427" r="52296" b="36125"/>
          <a:stretch/>
        </p:blipFill>
        <p:spPr bwMode="auto">
          <a:xfrm>
            <a:off x="207524" y="1719446"/>
            <a:ext cx="1184366" cy="1014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24410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551</Words>
  <Application>Microsoft Office PowerPoint</Application>
  <PresentationFormat>Widescreen</PresentationFormat>
  <Paragraphs>65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Introduction to git and GitHub</vt:lpstr>
      <vt:lpstr>Welcome!  Here is what will cover in the training session:</vt:lpstr>
      <vt:lpstr>Welcome!  Here is what will cover in the training session:</vt:lpstr>
      <vt:lpstr>1) Text editor</vt:lpstr>
      <vt:lpstr>PowerPoint Presentation</vt:lpstr>
      <vt:lpstr>And now… RELAX! 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git and GitHub</dc:title>
  <dc:creator>Sean Burnard</dc:creator>
  <cp:lastModifiedBy>Sean Burnard</cp:lastModifiedBy>
  <cp:revision>17</cp:revision>
  <dcterms:created xsi:type="dcterms:W3CDTF">2021-02-05T03:25:41Z</dcterms:created>
  <dcterms:modified xsi:type="dcterms:W3CDTF">2021-02-08T05:34:43Z</dcterms:modified>
</cp:coreProperties>
</file>