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921" r:id="rId3"/>
    <p:sldId id="4870" r:id="rId4"/>
    <p:sldId id="4878" r:id="rId6"/>
    <p:sldId id="4899" r:id="rId7"/>
    <p:sldId id="4922" r:id="rId8"/>
    <p:sldId id="4949" r:id="rId9"/>
    <p:sldId id="4929" r:id="rId10"/>
    <p:sldId id="4923" r:id="rId11"/>
    <p:sldId id="4937" r:id="rId12"/>
    <p:sldId id="4932" r:id="rId13"/>
    <p:sldId id="4903" r:id="rId14"/>
    <p:sldId id="4938" r:id="rId15"/>
    <p:sldId id="4940" r:id="rId16"/>
    <p:sldId id="4933" r:id="rId17"/>
    <p:sldId id="4934" r:id="rId18"/>
    <p:sldId id="4930" r:id="rId19"/>
    <p:sldId id="4935" r:id="rId20"/>
    <p:sldId id="4924" r:id="rId21"/>
    <p:sldId id="4939" r:id="rId22"/>
    <p:sldId id="4950" r:id="rId23"/>
  </p:sldIdLst>
  <p:sldSz cx="20104100" cy="11303000"/>
  <p:notesSz cx="6858000" cy="9144000"/>
  <p:custDataLst>
    <p:tags r:id="rId28"/>
  </p:custDataLst>
  <p:defaultTextStyle>
    <a:defPPr>
      <a:defRPr lang="zh-CN"/>
    </a:defPPr>
    <a:lvl1pPr marL="0" lvl="0" indent="0" algn="l" defTabSz="914400" rtl="0" eaLnBrk="1" fontAlgn="base" latinLnBrk="1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/>
        <a:ea typeface="Calibri" panose="020F0502020204030204"/>
        <a:cs typeface="+mn-cs"/>
        <a:sym typeface="Calibri" panose="020F0502020204030204"/>
      </a:defRPr>
    </a:lvl1pPr>
    <a:lvl2pPr marL="0" lvl="1" indent="0" algn="l" defTabSz="914400" rtl="0" eaLnBrk="1" fontAlgn="base" latinLnBrk="1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/>
        <a:ea typeface="Calibri" panose="020F0502020204030204"/>
        <a:cs typeface="+mn-cs"/>
        <a:sym typeface="Calibri" panose="020F0502020204030204"/>
      </a:defRPr>
    </a:lvl2pPr>
    <a:lvl3pPr marL="0" lvl="2" indent="0" algn="l" defTabSz="914400" rtl="0" eaLnBrk="1" fontAlgn="base" latinLnBrk="1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/>
        <a:ea typeface="Calibri" panose="020F0502020204030204"/>
        <a:cs typeface="+mn-cs"/>
        <a:sym typeface="Calibri" panose="020F0502020204030204"/>
      </a:defRPr>
    </a:lvl3pPr>
    <a:lvl4pPr marL="0" lvl="3" indent="0" algn="l" defTabSz="914400" rtl="0" eaLnBrk="1" fontAlgn="base" latinLnBrk="1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/>
        <a:ea typeface="Calibri" panose="020F0502020204030204"/>
        <a:cs typeface="+mn-cs"/>
        <a:sym typeface="Calibri" panose="020F0502020204030204"/>
      </a:defRPr>
    </a:lvl4pPr>
    <a:lvl5pPr marL="0" lvl="4" indent="0" algn="l" defTabSz="914400" rtl="0" eaLnBrk="1" fontAlgn="base" latinLnBrk="1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/>
        <a:ea typeface="Calibri" panose="020F0502020204030204"/>
        <a:cs typeface="+mn-cs"/>
        <a:sym typeface="Calibri" panose="020F0502020204030204"/>
      </a:defRPr>
    </a:lvl5pPr>
    <a:lvl6pPr marL="2286000" lvl="5" indent="0" algn="l" defTabSz="914400" rtl="0" eaLnBrk="1" fontAlgn="base" latinLnBrk="1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/>
        <a:ea typeface="Calibri" panose="020F0502020204030204"/>
        <a:cs typeface="+mn-cs"/>
        <a:sym typeface="Calibri" panose="020F0502020204030204"/>
      </a:defRPr>
    </a:lvl6pPr>
    <a:lvl7pPr marL="2743200" lvl="6" indent="0" algn="l" defTabSz="914400" rtl="0" eaLnBrk="1" fontAlgn="base" latinLnBrk="1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/>
        <a:ea typeface="Calibri" panose="020F0502020204030204"/>
        <a:cs typeface="+mn-cs"/>
        <a:sym typeface="Calibri" panose="020F0502020204030204"/>
      </a:defRPr>
    </a:lvl7pPr>
    <a:lvl8pPr marL="3200400" lvl="7" indent="0" algn="l" defTabSz="914400" rtl="0" eaLnBrk="1" fontAlgn="base" latinLnBrk="1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/>
        <a:ea typeface="Calibri" panose="020F0502020204030204"/>
        <a:cs typeface="+mn-cs"/>
        <a:sym typeface="Calibri" panose="020F0502020204030204"/>
      </a:defRPr>
    </a:lvl8pPr>
    <a:lvl9pPr marL="3657600" lvl="8" indent="0" algn="l" defTabSz="914400" rtl="0" eaLnBrk="1" fontAlgn="base" latinLnBrk="1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/>
        <a:ea typeface="Calibri" panose="020F0502020204030204"/>
        <a:cs typeface="+mn-cs"/>
        <a:sym typeface="Calibri" panose="020F0502020204030204"/>
      </a:defRPr>
    </a:lvl9pPr>
  </p:defaultTextStyle>
  <p:extLst>
    <p:ext uri="{EFAFB233-063F-42B5-8137-9DF3F51BA10A}">
      <p15:sldGuideLst xmlns:p15="http://schemas.microsoft.com/office/powerpoint/2012/main">
        <p15:guide id="1" orient="horz" pos="496" userDrawn="1">
          <p15:clr>
            <a:srgbClr val="A4A3A4"/>
          </p15:clr>
        </p15:guide>
        <p15:guide id="2" pos="543" userDrawn="1">
          <p15:clr>
            <a:srgbClr val="A4A3A4"/>
          </p15:clr>
        </p15:guide>
        <p15:guide id="3" orient="horz" pos="6594" userDrawn="1">
          <p15:clr>
            <a:srgbClr val="A4A3A4"/>
          </p15:clr>
        </p15:guide>
        <p15:guide id="4" pos="12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胡 蝶" initials="胡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2126"/>
    <a:srgbClr val="C00000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45"/>
    <p:restoredTop sz="94612"/>
  </p:normalViewPr>
  <p:slideViewPr>
    <p:cSldViewPr showGuides="1">
      <p:cViewPr>
        <p:scale>
          <a:sx n="55" d="100"/>
          <a:sy n="55" d="100"/>
        </p:scale>
        <p:origin x="712" y="704"/>
      </p:cViewPr>
      <p:guideLst>
        <p:guide orient="horz" pos="496"/>
        <p:guide pos="543"/>
        <p:guide orient="horz" pos="6594"/>
        <p:guide pos="12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5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&#24352;&#33673;&#23068;\AppData\Roaming\Foxmail7\Temp-22444-20240513162214\Attach\&#33487;&#24030;&#20840;&#21592;&#37038;&#31665;&#28165;&#21333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&#24352;&#33673;&#23068;\AppData\Roaming\Foxmail7\Temp-22444-20240513162214\Attach\&#33487;&#24030;&#20840;&#21592;&#37038;&#31665;&#28165;&#21333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216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[苏州全员邮箱清单.xlsx]Sheet1!$H$3</c:f>
              <c:strCache>
                <c:ptCount val="1"/>
                <c:pt idx="0">
                  <c:v>成熟度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[苏州全员邮箱清单.xlsx]Sheet1!$G$4:$G$9</c:f>
              <c:strCache>
                <c:ptCount val="6"/>
                <c:pt idx="0">
                  <c:v>水面运动</c:v>
                </c:pt>
                <c:pt idx="1">
                  <c:v>池底运动</c:v>
                </c:pt>
                <c:pt idx="2">
                  <c:v>爬墙</c:v>
                </c:pt>
                <c:pt idx="3">
                  <c:v>清洁系统</c:v>
                </c:pt>
                <c:pt idx="4">
                  <c:v>沉浮模块</c:v>
                </c:pt>
                <c:pt idx="5">
                  <c:v>续航</c:v>
                </c:pt>
              </c:strCache>
            </c:strRef>
          </c:cat>
          <c:val>
            <c:numRef>
              <c:f>[苏州全员邮箱清单.xlsx]Sheet1!$H$4:$H$9</c:f>
              <c:numCache>
                <c:formatCode>0%</c:formatCode>
                <c:ptCount val="6"/>
                <c:pt idx="0">
                  <c:v>0.3</c:v>
                </c:pt>
                <c:pt idx="1">
                  <c:v>0.6</c:v>
                </c:pt>
                <c:pt idx="2">
                  <c:v>0.1</c:v>
                </c:pt>
                <c:pt idx="3">
                  <c:v>0.15</c:v>
                </c:pt>
                <c:pt idx="4">
                  <c:v>0.7</c:v>
                </c:pt>
                <c:pt idx="5">
                  <c:v>0.2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18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216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[苏州全员邮箱清单.xlsx]Sheet1!$H$3</c:f>
              <c:strCache>
                <c:ptCount val="1"/>
                <c:pt idx="0">
                  <c:v>成熟度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[苏州全员邮箱清单.xlsx]Sheet1!$G$4:$G$9</c:f>
              <c:strCache>
                <c:ptCount val="6"/>
                <c:pt idx="0">
                  <c:v>水面运动</c:v>
                </c:pt>
                <c:pt idx="1">
                  <c:v>池底运动</c:v>
                </c:pt>
                <c:pt idx="2">
                  <c:v>爬墙</c:v>
                </c:pt>
                <c:pt idx="3">
                  <c:v>清洁系统</c:v>
                </c:pt>
                <c:pt idx="4">
                  <c:v>沉浮模块</c:v>
                </c:pt>
                <c:pt idx="5">
                  <c:v>续航</c:v>
                </c:pt>
              </c:strCache>
            </c:strRef>
          </c:cat>
          <c:val>
            <c:numRef>
              <c:f>[苏州全员邮箱清单.xlsx]Sheet1!$H$4:$H$9</c:f>
              <c:numCache>
                <c:formatCode>0%</c:formatCode>
                <c:ptCount val="6"/>
                <c:pt idx="0">
                  <c:v>0.3</c:v>
                </c:pt>
                <c:pt idx="1">
                  <c:v>0.6</c:v>
                </c:pt>
                <c:pt idx="2">
                  <c:v>0.1</c:v>
                </c:pt>
                <c:pt idx="3">
                  <c:v>0.15</c:v>
                </c:pt>
                <c:pt idx="4">
                  <c:v>0.7</c:v>
                </c:pt>
                <c:pt idx="5">
                  <c:v>0.2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18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7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5" name="Shape 80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p>
            <a:r>
              <a:rPr lang="zh-CN" altLang="en-US"/>
              <a:t>基于各自领域内的技术成熟度评估。SE在TR过程中承担技术指导者的角色：在TR会议上主持技术讨论，对评审会议上的争议进行引导。</a:t>
            </a:r>
            <a:endParaRPr lang="zh-CN" altLang="en-US"/>
          </a:p>
          <a:p>
            <a:r>
              <a:rPr lang="zh-CN" altLang="en-US"/>
              <a:t>定义</a:t>
            </a:r>
            <a:r>
              <a:rPr lang="en-US" altLang="zh-CN"/>
              <a:t>TR3\TR4</a:t>
            </a:r>
            <a:r>
              <a:rPr lang="zh-CN" altLang="en-US"/>
              <a:t>阶段成熟度的</a:t>
            </a:r>
            <a:r>
              <a:rPr lang="zh-CN" altLang="en-US"/>
              <a:t>标准。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p>
            <a:r>
              <a:rPr lang="zh-CN" altLang="en-US" b="1"/>
              <a:t>仲裁人员：</a:t>
            </a:r>
            <a:r>
              <a:rPr lang="en-US" altLang="zh-CN" b="1"/>
              <a:t>eddie</a:t>
            </a:r>
            <a:r>
              <a:rPr lang="zh-CN" altLang="en-US" b="1">
                <a:ea typeface="宋体" panose="02010600030101010101" pitchFamily="2" charset="-122"/>
              </a:rPr>
              <a:t>、</a:t>
            </a:r>
            <a:r>
              <a:rPr lang="en-US" altLang="zh-CN" b="1">
                <a:ea typeface="宋体" panose="02010600030101010101" pitchFamily="2" charset="-122"/>
              </a:rPr>
              <a:t>Rock</a:t>
            </a:r>
            <a:r>
              <a:rPr lang="zh-CN" altLang="en-US" b="1">
                <a:ea typeface="宋体" panose="02010600030101010101" pitchFamily="2" charset="-122"/>
              </a:rPr>
              <a:t>、</a:t>
            </a:r>
            <a:r>
              <a:rPr lang="en-US" altLang="zh-CN" b="1">
                <a:ea typeface="宋体" panose="02010600030101010101" pitchFamily="2" charset="-122"/>
              </a:rPr>
              <a:t>blink</a:t>
            </a:r>
            <a:endParaRPr lang="en-US" altLang="zh-CN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501885" y="2434000"/>
            <a:ext cx="9100330" cy="917577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/>
            <a:r>
              <a:t>标题文本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722371" y="3641511"/>
            <a:ext cx="8907145" cy="3479802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/>
            <a:r>
              <a:t>正文级别 1</a:t>
            </a:r>
          </a:p>
          <a:p>
            <a:pPr lvl="1" fontAlgn="auto"/>
          </a:p>
          <a:p>
            <a:pPr lvl="2" fontAlgn="auto"/>
          </a:p>
          <a:p>
            <a:pPr lvl="3" fontAlgn="auto"/>
          </a:p>
          <a:p>
            <a:pPr lvl="4" fontAlgn="auto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/>
            <a:fld id="{86CB4B4D-7CA3-9044-876B-883B54F8677D}" type="slidenum">
              <a:rPr strike="noStrike" noProof="1">
                <a:latin typeface="+mn-lt"/>
                <a:ea typeface="+mn-ea"/>
                <a:cs typeface="+mn-cs"/>
              </a:rPr>
            </a:fld>
            <a:endParaRPr strike="noStrike" noProof="1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501885" y="2434000"/>
            <a:ext cx="9100330" cy="917577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/>
            <a:r>
              <a:t>标题文本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722371" y="3641511"/>
            <a:ext cx="8907145" cy="3479802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/>
            <a:r>
              <a:t>正文级别 1</a:t>
            </a:r>
          </a:p>
          <a:p>
            <a:pPr lvl="1" fontAlgn="auto"/>
          </a:p>
          <a:p>
            <a:pPr lvl="2" fontAlgn="auto"/>
          </a:p>
          <a:p>
            <a:pPr lvl="3" fontAlgn="auto"/>
          </a:p>
          <a:p>
            <a:pPr lvl="4" fontAlgn="auto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/>
            <a:fld id="{86CB4B4D-7CA3-9044-876B-883B54F8677D}" type="slidenum">
              <a:rPr strike="noStrike" noProof="1">
                <a:latin typeface="+mn-lt"/>
                <a:ea typeface="+mn-ea"/>
                <a:cs typeface="+mn-cs"/>
              </a:rPr>
            </a:fld>
            <a:endParaRPr strike="noStrike" noProof="1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501885" y="2434000"/>
            <a:ext cx="9100330" cy="917577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/>
            <a:r>
              <a:t>标题文本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05205" y="2601148"/>
            <a:ext cx="8745285" cy="7464174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/>
            <a:r>
              <a:t>正文级别 1</a:t>
            </a:r>
          </a:p>
          <a:p>
            <a:pPr lvl="1" fontAlgn="auto"/>
          </a:p>
          <a:p>
            <a:pPr lvl="2" fontAlgn="auto"/>
          </a:p>
          <a:p>
            <a:pPr lvl="3" fontAlgn="auto"/>
          </a:p>
          <a:p>
            <a:pPr lvl="4" fontAlgn="auto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/>
            <a:fld id="{86CB4B4D-7CA3-9044-876B-883B54F8677D}" type="slidenum">
              <a:rPr strike="noStrike" noProof="1">
                <a:latin typeface="+mn-lt"/>
                <a:ea typeface="+mn-ea"/>
                <a:cs typeface="+mn-cs"/>
              </a:rPr>
            </a:fld>
            <a:endParaRPr strike="noStrike" noProof="1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501885" y="2434000"/>
            <a:ext cx="9100330" cy="917577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/>
            <a:r>
              <a:t>标题文本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/>
            <a:fld id="{86CB4B4D-7CA3-9044-876B-883B54F8677D}" type="slidenum">
              <a:rPr strike="noStrike" noProof="1">
                <a:latin typeface="+mn-lt"/>
                <a:ea typeface="+mn-ea"/>
                <a:cs typeface="+mn-cs"/>
              </a:rPr>
            </a:fld>
            <a:endParaRPr strike="noStrike" noProof="1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/>
            <a:fld id="{86CB4B4D-7CA3-9044-876B-883B54F8677D}" type="slidenum">
              <a:rPr strike="noStrike" noProof="1">
                <a:latin typeface="+mn-lt"/>
                <a:ea typeface="+mn-ea"/>
                <a:cs typeface="+mn-cs"/>
              </a:rPr>
            </a:fld>
            <a:endParaRPr strike="noStrike" noProof="1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剪去对角的矩形 10"/>
          <p:cNvSpPr/>
          <p:nvPr/>
        </p:nvSpPr>
        <p:spPr>
          <a:xfrm>
            <a:off x="1190625" y="766763"/>
            <a:ext cx="12976225" cy="792162"/>
          </a:xfrm>
          <a:custGeom>
            <a:avLst/>
            <a:gdLst/>
            <a:ahLst/>
            <a:cxnLst>
              <a:cxn ang="0">
                <a:pos x="6487833" y="395600"/>
              </a:cxn>
              <a:cxn ang="5400000">
                <a:pos x="6487833" y="395600"/>
              </a:cxn>
              <a:cxn ang="10800000">
                <a:pos x="6487833" y="395600"/>
              </a:cxn>
              <a:cxn ang="16200000">
                <a:pos x="6487833" y="395600"/>
              </a:cxn>
            </a:cxnLst>
            <a:rect l="0" t="0" r="0" b="0"/>
            <a:pathLst>
              <a:path w="21600" h="21600">
                <a:moveTo>
                  <a:pt x="0" y="0"/>
                </a:moveTo>
                <a:lnTo>
                  <a:pt x="21380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20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>
              <a:alpha val="51999"/>
            </a:srgbClr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7700" y="549275"/>
            <a:ext cx="3640138" cy="104775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052" name="矩形 12"/>
          <p:cNvSpPr/>
          <p:nvPr/>
        </p:nvSpPr>
        <p:spPr>
          <a:xfrm>
            <a:off x="874713" y="766763"/>
            <a:ext cx="157162" cy="733425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txBody>
          <a:bodyPr lIns="0" tIns="0" rIns="0" bIns="0" anchor="ctr" anchorCtr="0"/>
          <a:lstStyle/>
          <a:p>
            <a:pPr lvl="0" algn="ctr" defTabSz="1506855" latinLnBrk="0"/>
            <a:endParaRPr lang="zh-CN" sz="2800" b="0" i="0" u="none" baseline="0">
              <a:solidFill>
                <a:srgbClr val="FFFFFF"/>
              </a:solidFill>
              <a:latin typeface="Calibri" panose="020F0502020204030204"/>
              <a:ea typeface="Calibri" panose="020F0502020204030204"/>
            </a:endParaRPr>
          </a:p>
        </p:txBody>
      </p:sp>
      <p:sp>
        <p:nvSpPr>
          <p:cNvPr id="7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175548" y="717674"/>
            <a:ext cx="12722523" cy="710479"/>
          </a:xfrm>
          <a:prstGeom prst="rect">
            <a:avLst/>
          </a:prstGeom>
        </p:spPr>
        <p:txBody>
          <a:bodyPr lIns="75353" tIns="75353" rIns="75353" bIns="75353" anchor="ctr">
            <a:normAutofit/>
          </a:bodyPr>
          <a:lstStyle>
            <a:lvl1pPr defTabSz="1506855">
              <a:lnSpc>
                <a:spcPct val="90000"/>
              </a:lnSpc>
              <a:defRPr sz="4600" u="none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fontAlgn="auto"/>
            <a:r>
              <a:t>标题文本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406563" y="10475913"/>
            <a:ext cx="433388" cy="447675"/>
          </a:xfrm>
          <a:prstGeom prst="rect">
            <a:avLst/>
          </a:prstGeom>
          <a:ln w="12700">
            <a:miter lim="400000"/>
          </a:ln>
        </p:spPr>
        <p:txBody>
          <a:bodyPr wrap="none" lIns="83725" tIns="83725" rIns="83725" bIns="83725">
            <a:spAutoFit/>
          </a:bodyPr>
          <a:lstStyle>
            <a:lvl1pPr algn="l" defTabSz="1506855"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fontAlgn="auto"/>
            <a:fld id="{86CB4B4D-7CA3-9044-876B-883B54F8677D}" type="slidenum">
              <a:rPr strike="noStrike" noProof="1">
                <a:latin typeface="Helvetica Light"/>
                <a:ea typeface="Helvetica Light"/>
                <a:cs typeface="Helvetica Light"/>
              </a:rPr>
            </a:fld>
            <a:endParaRPr strike="noStrike" noProof="1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未标题-2"/>
          <p:cNvPicPr>
            <a:picLocks noChangeAspect="1"/>
          </p:cNvPicPr>
          <p:nvPr userDrawn="1"/>
        </p:nvPicPr>
        <p:blipFill>
          <a:blip r:embed="rId2">
            <a:alphaModFix amt="26000"/>
          </a:blip>
          <a:srcRect l="17664" t="12059" r="20505"/>
          <a:stretch>
            <a:fillRect/>
          </a:stretch>
        </p:blipFill>
        <p:spPr>
          <a:xfrm>
            <a:off x="3561030" y="1853746"/>
            <a:ext cx="11678255" cy="7813912"/>
          </a:xfrm>
          <a:prstGeom prst="rect">
            <a:avLst/>
          </a:prstGeom>
          <a:ln>
            <a:noFill/>
          </a:ln>
        </p:spPr>
      </p:pic>
      <p:pic>
        <p:nvPicPr>
          <p:cNvPr id="3" name="图片 2" descr="公司Logo最新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441324" y="9978735"/>
            <a:ext cx="1439398" cy="1124718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976771" y="1507067"/>
            <a:ext cx="16158473" cy="4236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989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976771" y="5868067"/>
            <a:ext cx="16158473" cy="242673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3955" spc="200">
                <a:uFillTx/>
              </a:defRPr>
            </a:lvl1pPr>
            <a:lvl2pPr marL="753745" indent="0" algn="ctr">
              <a:buNone/>
              <a:defRPr sz="3295"/>
            </a:lvl2pPr>
            <a:lvl3pPr marL="1506855" indent="0" algn="ctr">
              <a:buNone/>
              <a:defRPr sz="2965"/>
            </a:lvl3pPr>
            <a:lvl4pPr marL="2260600" indent="0" algn="ctr">
              <a:buNone/>
              <a:defRPr sz="2635"/>
            </a:lvl4pPr>
            <a:lvl5pPr marL="3014345" indent="0" algn="ctr">
              <a:buNone/>
              <a:defRPr sz="2635"/>
            </a:lvl5pPr>
            <a:lvl6pPr marL="3767455" indent="0" algn="ctr">
              <a:buNone/>
              <a:defRPr sz="2635"/>
            </a:lvl6pPr>
            <a:lvl7pPr marL="4521200" indent="0" algn="ctr">
              <a:buNone/>
              <a:defRPr sz="2635"/>
            </a:lvl7pPr>
            <a:lvl8pPr marL="5274945" indent="0" algn="ctr">
              <a:buNone/>
              <a:defRPr sz="2635"/>
            </a:lvl8pPr>
            <a:lvl9pPr marL="6028055" indent="0" algn="ctr">
              <a:buNone/>
              <a:defRPr sz="2635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1009163" y="10407067"/>
            <a:ext cx="4452188" cy="522133"/>
          </a:xfrm>
        </p:spPr>
        <p:txBody>
          <a:bodyPr/>
          <a:lstStyle/>
          <a:p>
            <a:fld id="{2BC8B6F5-4454-43A7-A763-8AC7758998CB}" type="datetime1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6787113" y="10407067"/>
            <a:ext cx="6529875" cy="52213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pag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7"/>
          <p:cNvSpPr>
            <a:spLocks noChangeShapeType="1"/>
          </p:cNvSpPr>
          <p:nvPr userDrawn="1"/>
        </p:nvSpPr>
        <p:spPr bwMode="gray">
          <a:xfrm>
            <a:off x="805459" y="1323916"/>
            <a:ext cx="18557629" cy="0"/>
          </a:xfrm>
          <a:prstGeom prst="line">
            <a:avLst/>
          </a:prstGeom>
          <a:noFill/>
          <a:ln w="28575">
            <a:solidFill>
              <a:srgbClr val="243745"/>
            </a:solidFill>
            <a:round/>
          </a:ln>
        </p:spPr>
        <p:txBody>
          <a:bodyPr wrap="none" lIns="156352" tIns="78195" rIns="156352" bIns="78195" anchor="ctr"/>
          <a:lstStyle/>
          <a:p>
            <a:pPr defTabSz="176403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505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IPGWMV_P-B6DD_T-3_U-20443323" descr="IPGWMV_P-B6DD_T-3_U-20443323"/>
          <p:cNvSpPr/>
          <p:nvPr userDrawn="1"/>
        </p:nvSpPr>
        <p:spPr>
          <a:xfrm>
            <a:off x="0" y="0"/>
            <a:ext cx="20097750" cy="11296650"/>
          </a:xfrm>
          <a:prstGeom prst="rect">
            <a:avLst/>
          </a:prstGeom>
          <a:blipFill dpi="0" rotWithShape="1">
            <a:blip r:embed="rId10" cstate="print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dirty="0">
              <a:ln>
                <a:noFill/>
              </a:ln>
              <a:noFill/>
            </a:endParaRPr>
          </a:p>
        </p:txBody>
      </p:sp>
      <p:sp>
        <p:nvSpPr>
          <p:cNvPr id="1026" name="Title Text"/>
          <p:cNvSpPr txBox="1">
            <a:spLocks noGrp="1"/>
          </p:cNvSpPr>
          <p:nvPr>
            <p:ph type="title"/>
          </p:nvPr>
        </p:nvSpPr>
        <p:spPr>
          <a:xfrm>
            <a:off x="3011488" y="2260600"/>
            <a:ext cx="16084550" cy="175895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t" anchorCtr="0"/>
          <a:lstStyle/>
          <a:p>
            <a:pPr lvl="0"/>
            <a:r>
              <a:rPr lang="zh-CN"/>
              <a:t>Title Text</a:t>
            </a:r>
            <a:endParaRPr lang="zh-CN"/>
          </a:p>
        </p:txBody>
      </p:sp>
      <p:sp>
        <p:nvSpPr>
          <p:cNvPr id="1027" name="Body Level One…"/>
          <p:cNvSpPr txBox="1">
            <a:spLocks noGrp="1"/>
          </p:cNvSpPr>
          <p:nvPr>
            <p:ph type="body"/>
          </p:nvPr>
        </p:nvSpPr>
        <p:spPr>
          <a:xfrm>
            <a:off x="11222038" y="4019550"/>
            <a:ext cx="7874000" cy="728345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t" anchorCtr="0"/>
          <a:lstStyle/>
          <a:p>
            <a:pPr lvl="0"/>
            <a:r>
              <a:rPr lang="zh-CN"/>
              <a:t>Body Level One</a:t>
            </a:r>
            <a:endParaRPr lang="zh-CN"/>
          </a:p>
          <a:p>
            <a:pPr lvl="1"/>
            <a:r>
              <a:rPr lang="zh-CN"/>
              <a:t>Body Level Two</a:t>
            </a:r>
            <a:endParaRPr lang="zh-CN"/>
          </a:p>
          <a:p>
            <a:pPr lvl="2"/>
            <a:r>
              <a:rPr lang="zh-CN"/>
              <a:t>Body Level Three</a:t>
            </a:r>
            <a:endParaRPr lang="zh-CN"/>
          </a:p>
          <a:p>
            <a:pPr lvl="3"/>
            <a:r>
              <a:rPr lang="zh-CN"/>
              <a:t>Body Level Four</a:t>
            </a:r>
            <a:endParaRPr lang="zh-CN"/>
          </a:p>
          <a:p>
            <a:pPr lvl="4"/>
            <a:r>
              <a:rPr lang="zh-CN"/>
              <a:t>Body Level Five</a:t>
            </a:r>
            <a:endParaRPr lang="zh-CN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8854738" y="10517188"/>
            <a:ext cx="244475" cy="24288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</a:defRPr>
            </a:lvl1pPr>
          </a:lstStyle>
          <a:p>
            <a:pPr fontAlgn="auto"/>
            <a:fld id="{86CB4B4D-7CA3-9044-876B-883B54F8677D}" type="slidenum">
              <a:rPr strike="noStrike" noProof="1">
                <a:latin typeface="+mn-lt"/>
                <a:ea typeface="+mn-ea"/>
                <a:cs typeface="+mn-cs"/>
              </a:rPr>
            </a:fld>
            <a:endParaRPr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hf sldNum="0"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800" b="0" i="0" u="sng" strike="noStrike" cap="none" spc="0" baseline="0">
          <a:solidFill>
            <a:srgbClr val="FF2600"/>
          </a:solidFill>
          <a:uFillTx/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  <a:sym typeface="宋体" panose="02010600030101010101" pitchFamily="2" charset="-122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800" b="0" i="0" u="sng" strike="noStrike" cap="none" spc="0" baseline="0">
          <a:solidFill>
            <a:srgbClr val="FF2600"/>
          </a:solidFill>
          <a:uFillTx/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  <a:sym typeface="宋体" panose="02010600030101010101" pitchFamily="2" charset="-122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800" b="0" i="0" u="sng" strike="noStrike" cap="none" spc="0" baseline="0">
          <a:solidFill>
            <a:srgbClr val="FF2600"/>
          </a:solidFill>
          <a:uFillTx/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  <a:sym typeface="宋体" panose="02010600030101010101" pitchFamily="2" charset="-122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800" b="0" i="0" u="sng" strike="noStrike" cap="none" spc="0" baseline="0">
          <a:solidFill>
            <a:srgbClr val="FF2600"/>
          </a:solidFill>
          <a:uFillTx/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  <a:sym typeface="宋体" panose="02010600030101010101" pitchFamily="2" charset="-122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800" b="0" i="0" u="sng" strike="noStrike" cap="none" spc="0" baseline="0">
          <a:solidFill>
            <a:srgbClr val="FF2600"/>
          </a:solidFill>
          <a:uFillTx/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  <a:sym typeface="宋体" panose="02010600030101010101" pitchFamily="2" charset="-122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800" b="0" i="0" u="sng" strike="noStrike" cap="none" spc="0" baseline="0">
          <a:solidFill>
            <a:srgbClr val="FF2600"/>
          </a:solidFill>
          <a:uFillTx/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  <a:sym typeface="宋体" panose="02010600030101010101" pitchFamily="2" charset="-122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800" b="0" i="0" u="sng" strike="noStrike" cap="none" spc="0" baseline="0">
          <a:solidFill>
            <a:srgbClr val="FF2600"/>
          </a:solidFill>
          <a:uFillTx/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  <a:sym typeface="宋体" panose="02010600030101010101" pitchFamily="2" charset="-122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800" b="0" i="0" u="sng" strike="noStrike" cap="none" spc="0" baseline="0">
          <a:solidFill>
            <a:srgbClr val="FF2600"/>
          </a:solidFill>
          <a:uFillTx/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  <a:sym typeface="宋体" panose="02010600030101010101" pitchFamily="2" charset="-122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800" b="0" i="0" u="sng" strike="noStrike" cap="none" spc="0" baseline="0">
          <a:solidFill>
            <a:srgbClr val="FF2600"/>
          </a:solidFill>
          <a:uFillTx/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  <a:sym typeface="宋体" panose="02010600030101010101" pitchFamily="2" charset="-122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FF2600"/>
          </a:solidFill>
          <a:uFillTx/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  <a:sym typeface="宋体" panose="02010600030101010101" pitchFamily="2" charset="-122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FF2600"/>
          </a:solidFill>
          <a:uFillTx/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  <a:sym typeface="宋体" panose="02010600030101010101" pitchFamily="2" charset="-122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FF2600"/>
          </a:solidFill>
          <a:uFillTx/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  <a:sym typeface="宋体" panose="02010600030101010101" pitchFamily="2" charset="-122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FF2600"/>
          </a:solidFill>
          <a:uFillTx/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  <a:sym typeface="宋体" panose="02010600030101010101" pitchFamily="2" charset="-122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FF2600"/>
          </a:solidFill>
          <a:uFillTx/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  <a:sym typeface="宋体" panose="02010600030101010101" pitchFamily="2" charset="-122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FF2600"/>
          </a:solidFill>
          <a:uFillTx/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  <a:sym typeface="宋体" panose="02010600030101010101" pitchFamily="2" charset="-122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FF2600"/>
          </a:solidFill>
          <a:uFillTx/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  <a:sym typeface="宋体" panose="02010600030101010101" pitchFamily="2" charset="-122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FF2600"/>
          </a:solidFill>
          <a:uFillTx/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  <a:sym typeface="宋体" panose="02010600030101010101" pitchFamily="2" charset="-122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FF2600"/>
          </a:solidFill>
          <a:uFillTx/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  <a:sym typeface="宋体" panose="02010600030101010101" pitchFamily="2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封面-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9" y="-41863"/>
            <a:ext cx="20094222" cy="11303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>
            <a:spLocks noChangeArrowheads="1"/>
          </p:cNvSpPr>
          <p:nvPr/>
        </p:nvSpPr>
        <p:spPr bwMode="auto">
          <a:xfrm>
            <a:off x="103219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平行四边形 4"/>
          <p:cNvSpPr>
            <a:spLocks noChangeArrowheads="1"/>
          </p:cNvSpPr>
          <p:nvPr/>
        </p:nvSpPr>
        <p:spPr bwMode="auto">
          <a:xfrm>
            <a:off x="591423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9850" y="-108585"/>
            <a:ext cx="9144635" cy="9232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 smtClean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硬件模块需求实现情况（</a:t>
            </a:r>
            <a:r>
              <a:rPr lang="zh-CN" altLang="en-US" sz="4000" b="1" dirty="0" smtClean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周伟）</a:t>
            </a:r>
            <a:endParaRPr lang="zh-CN" altLang="en-US" sz="4000" b="1" dirty="0" smtClean="0">
              <a:latin typeface="微软雅黑" panose="020B0503020204020204" charset="-122"/>
              <a:ea typeface="微软雅黑" panose="020B0503020204020204" charset="-122"/>
              <a:sym typeface="Calibri" panose="020F0502020204030204" charset="0"/>
            </a:endParaRPr>
          </a:p>
        </p:txBody>
      </p:sp>
      <p:cxnSp>
        <p:nvCxnSpPr>
          <p:cNvPr id="13" name="直线连接符 5"/>
          <p:cNvCxnSpPr/>
          <p:nvPr>
            <p:custDataLst>
              <p:tags r:id="rId2"/>
            </p:custDataLst>
          </p:nvPr>
        </p:nvCxnSpPr>
        <p:spPr>
          <a:xfrm>
            <a:off x="82942" y="787125"/>
            <a:ext cx="52804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图表 1"/>
          <p:cNvGraphicFramePr/>
          <p:nvPr/>
        </p:nvGraphicFramePr>
        <p:xfrm>
          <a:off x="476250" y="2627630"/>
          <a:ext cx="8300720" cy="803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133" name="Group 6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9260205" y="1331595"/>
          <a:ext cx="9726930" cy="640080"/>
        </p:xfrm>
        <a:graphic>
          <a:graphicData uri="http://schemas.openxmlformats.org/drawingml/2006/table">
            <a:tbl>
              <a:tblPr/>
              <a:tblGrid>
                <a:gridCol w="1792605"/>
                <a:gridCol w="1811655"/>
                <a:gridCol w="1320800"/>
                <a:gridCol w="1558925"/>
                <a:gridCol w="1800225"/>
                <a:gridCol w="1442720"/>
              </a:tblGrid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需求规格项目条数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208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条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达成需求条数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202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条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未达成需求条数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条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36" name="Group 64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9260205" y="2123440"/>
          <a:ext cx="9817735" cy="8621395"/>
        </p:xfrm>
        <a:graphic>
          <a:graphicData uri="http://schemas.openxmlformats.org/drawingml/2006/table">
            <a:tbl>
              <a:tblPr/>
              <a:tblGrid>
                <a:gridCol w="2904490"/>
                <a:gridCol w="2176145"/>
                <a:gridCol w="2609215"/>
                <a:gridCol w="2127885"/>
              </a:tblGrid>
              <a:tr h="490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需求未实现项目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原因分析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解决方案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463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两套系统的抗干扰能力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&gt;1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米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相邻边界线信号干扰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软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硬件结合，机器靠近边界线附近自动减小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sensor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灵敏度的放大倍数，放大倍数有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个参数可自动调整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边界线外停机时间时间长约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11—12s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，（安规要求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5S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内刀片停止）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软件设置：为减少电机的启动次数，延时停机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Gianni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认为不是问题，他的意见已在不同场景不同的人测试多次都认为这个不是问题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无边界线手动充电功能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现在最新的最新的软件尚无此功能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在主板内增加一个电阻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R20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和二极管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D1,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硬件已有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报警及提示音量未达到两档（提示音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35—40dB,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报警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70—80dB)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软件尚未完成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硬件已具备，软件上添加此功能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电源管理方案，铅酸，锂电可自动识别，对于锂电有温度保护及单充整放保护功能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软件尚未完成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硬件已具备，软件上添加此功能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85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驱动电机转速：正常行走</a:t>
                      </a:r>
                      <a:r>
                        <a:rPr lang="en-US" altLang="zh-CN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32r/min</a:t>
                      </a:r>
                      <a:r>
                        <a:rPr lang="zh-CN" altLang="zh-CN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（要求：</a:t>
                      </a:r>
                      <a:r>
                        <a:rPr lang="en-US" altLang="zh-CN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33r/min</a:t>
                      </a:r>
                      <a:r>
                        <a:rPr lang="zh-CN" altLang="zh-CN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）；回归行走：</a:t>
                      </a:r>
                      <a:r>
                        <a:rPr lang="en-US" altLang="zh-CN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29r/min</a:t>
                      </a:r>
                      <a:r>
                        <a:rPr lang="zh-CN" altLang="zh-CN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（要求</a:t>
                      </a:r>
                      <a:r>
                        <a:rPr lang="en-US" altLang="zh-CN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30r/min</a:t>
                      </a:r>
                      <a:r>
                        <a:rPr lang="zh-CN" altLang="zh-CN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</a:t>
                      </a:r>
                      <a:endParaRPr kumimoji="0" lang="zh-CN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软件问题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软件调整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3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棒击试验刀片缺角断裂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刀片硬度，韧性与刀片转速不匹配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刀片硬度降低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5—8HRC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可通过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转速降低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150—200r/min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可通过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48005" y="1475105"/>
            <a:ext cx="8246110" cy="1015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综述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3219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平行四边形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1423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3" name="直线连接符 5"/>
          <p:cNvCxnSpPr/>
          <p:nvPr>
            <p:custDataLst>
              <p:tags r:id="rId3"/>
            </p:custDataLst>
          </p:nvPr>
        </p:nvCxnSpPr>
        <p:spPr>
          <a:xfrm>
            <a:off x="82942" y="787125"/>
            <a:ext cx="52804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/>
          <p:nvPr>
            <p:custDataLst>
              <p:tags r:id="rId4"/>
            </p:custDataLst>
          </p:nvPr>
        </p:nvGraphicFramePr>
        <p:xfrm>
          <a:off x="556895" y="971550"/>
          <a:ext cx="18769330" cy="9748520"/>
        </p:xfrm>
        <a:graphic>
          <a:graphicData uri="http://schemas.openxmlformats.org/drawingml/2006/table">
            <a:tbl>
              <a:tblPr/>
              <a:tblGrid>
                <a:gridCol w="1827351"/>
                <a:gridCol w="1826895"/>
                <a:gridCol w="1826662"/>
                <a:gridCol w="1826778"/>
                <a:gridCol w="1829645"/>
                <a:gridCol w="1826778"/>
                <a:gridCol w="1828498"/>
                <a:gridCol w="1826895"/>
                <a:gridCol w="1826088"/>
                <a:gridCol w="1162443"/>
                <a:gridCol w="1161297"/>
              </a:tblGrid>
              <a:tr h="2844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基本</a:t>
                      </a:r>
                      <a:r>
                        <a:rPr lang="zh-CN" altLang="en-US" sz="2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能力</a:t>
                      </a:r>
                      <a:endParaRPr lang="zh-CN" altLang="en-US" sz="2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能力</a:t>
                      </a:r>
                      <a:r>
                        <a:rPr lang="zh-CN" sz="2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类别</a:t>
                      </a:r>
                      <a:endParaRPr lang="zh-CN" sz="2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用例</a:t>
                      </a:r>
                      <a:r>
                        <a:rPr lang="zh-CN" altLang="en-US" sz="2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数量</a:t>
                      </a:r>
                      <a:endParaRPr lang="zh-CN" altLang="en-US" sz="2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功能是否实现</a:t>
                      </a:r>
                      <a:endParaRPr lang="zh-CN" altLang="en-US" sz="2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性能确认</a:t>
                      </a:r>
                      <a:endParaRPr lang="zh-CN" altLang="en-US" sz="2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安全等级</a:t>
                      </a:r>
                      <a:endParaRPr lang="zh-CN" altLang="en-US" sz="2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寿命</a:t>
                      </a:r>
                      <a:endParaRPr lang="zh-CN" altLang="en-US" sz="2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密封防水是否通过</a:t>
                      </a:r>
                      <a:endParaRPr lang="zh-CN" altLang="en-US" sz="2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TR3</a:t>
                      </a:r>
                      <a:endParaRPr lang="en-US" altLang="zh-CN" sz="2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63220">
                <a:tc rowSpan="9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运动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能力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水面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运动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必须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运动速度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必须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直线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行走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必须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爬墙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必须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爬坡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必须</a:t>
                      </a: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滤网堵塞后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爬坡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非必须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异型池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行走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必须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池底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越障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沉浮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运动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rowSpan="4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清洁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系统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池底清洁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-CE</a:t>
                      </a:r>
                      <a:endParaRPr lang="en-US" altLang="zh-CN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水面清洁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-CE</a:t>
                      </a:r>
                      <a:endParaRPr lang="en-US" altLang="zh-CN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水线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清洁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池壁清洁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rowSpan="4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感知能力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防碰撞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泳池形状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感知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边缘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感知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浊度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检测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rowSpan="8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智能性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智能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避障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路径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规划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IOT</a:t>
                      </a:r>
                      <a:endParaRPr lang="en-US" altLang="zh-CN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健康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自检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语音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播报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水线精细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清洁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清洁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日志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水质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检测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1398270" y="139065"/>
            <a:ext cx="7764780" cy="6153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硬件模块成熟度评估雷雷</a:t>
            </a:r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+</a:t>
            </a:r>
            <a:r>
              <a: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周伟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>
            <a:spLocks noChangeArrowheads="1"/>
          </p:cNvSpPr>
          <p:nvPr/>
        </p:nvSpPr>
        <p:spPr bwMode="auto">
          <a:xfrm>
            <a:off x="103219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平行四边形 4"/>
          <p:cNvSpPr>
            <a:spLocks noChangeArrowheads="1"/>
          </p:cNvSpPr>
          <p:nvPr/>
        </p:nvSpPr>
        <p:spPr bwMode="auto">
          <a:xfrm>
            <a:off x="591423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6015" y="-136525"/>
            <a:ext cx="7950200" cy="9232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硬件测试活动说明（</a:t>
            </a:r>
            <a:r>
              <a: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周伟）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  <p:cxnSp>
        <p:nvCxnSpPr>
          <p:cNvPr id="13" name="直线连接符 5"/>
          <p:cNvCxnSpPr/>
          <p:nvPr>
            <p:custDataLst>
              <p:tags r:id="rId1"/>
            </p:custDataLst>
          </p:nvPr>
        </p:nvCxnSpPr>
        <p:spPr>
          <a:xfrm>
            <a:off x="82942" y="787125"/>
            <a:ext cx="52804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908050" y="1259840"/>
          <a:ext cx="18039080" cy="8114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9440"/>
                <a:gridCol w="14899640"/>
              </a:tblGrid>
              <a:tr h="749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模块分类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各模块详细质量描述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05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功能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测试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硬件、结构锁定，能满足正常出货产品的硬件、结构要求,遗留问题有明确的解决方案。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charset="0"/>
                        </a:rPr>
                        <a:t> （若有遗留问题，需要在此处做简要说明，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Calibri" panose="020F0502020204030204" charset="0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功能覆盖的情况，满足度达到多少，是否满足当前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TR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要求的质量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目标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405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DFX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测试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硬件、结构锁定，能满足正常出货产品的硬件、结构要求,遗留问题有明确的解决方案。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charset="0"/>
                        </a:rPr>
                        <a:t> （若有遗留问题，需要在此处做简要说明，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Calibri" panose="020F0502020204030204" charset="0"/>
                      </a:endParaRPr>
                    </a:p>
                    <a:p>
                      <a:pPr algn="l">
                        <a:buNone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405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DV/EMC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测试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硬件、结构锁定，能满足正常出货产品的硬件、结构要求,遗留问题有明确的解决方案。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charset="0"/>
                        </a:rPr>
                        <a:t> （若有遗留问题，需要在此处做简要说明，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Calibri" panose="020F0502020204030204" charset="0"/>
                      </a:endParaRPr>
                    </a:p>
                    <a:p>
                      <a:pPr algn="l">
                        <a:buNone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83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系统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测试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charset="0"/>
                        </a:rPr>
                        <a:t>已按照【TR评审归档资料清单】的要求完成了大部分文件的提交，个别未提交文件不影响下一阶段的工作，详细的提交情况见本页中的《XXX项目终端产品开发流程交付件清单》（不管文件是否已全部提交，均需插入文件清单）。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Calibri" panose="020F0502020204030204" charset="0"/>
                      </a:endParaRPr>
                    </a:p>
                    <a:p>
                      <a:pPr algn="l">
                        <a:buNone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3093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整机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封样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charset="0"/>
                        </a:rPr>
                        <a:t>TR3评审表已自查完毕，无重大遗留问题。（若有遗留问题，请将问题清单插入此行右侧空白处）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Calibri" panose="020F0502020204030204" charset="0"/>
                      </a:endParaRPr>
                    </a:p>
                    <a:p>
                      <a:pPr algn="l">
                        <a:buNone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780030" y="9971405"/>
            <a:ext cx="10058400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>
                <a:ln>
                  <a:noFill/>
                </a:ln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结论：是否满足</a:t>
            </a:r>
            <a:r>
              <a:rPr lang="en-US" altLang="zh-CN" sz="2400">
                <a:ln>
                  <a:noFill/>
                </a:ln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TR</a:t>
            </a:r>
            <a:r>
              <a:rPr lang="zh-CN" altLang="en-US" sz="2400">
                <a:ln>
                  <a:noFill/>
                </a:ln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质量要求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>
            <a:spLocks noChangeArrowheads="1"/>
          </p:cNvSpPr>
          <p:nvPr/>
        </p:nvSpPr>
        <p:spPr bwMode="auto">
          <a:xfrm>
            <a:off x="103219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平行四边形 4"/>
          <p:cNvSpPr>
            <a:spLocks noChangeArrowheads="1"/>
          </p:cNvSpPr>
          <p:nvPr/>
        </p:nvSpPr>
        <p:spPr bwMode="auto">
          <a:xfrm>
            <a:off x="591423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9850" y="-108585"/>
            <a:ext cx="9697085" cy="9232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 smtClean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软件模块需求实现情况（</a:t>
            </a:r>
            <a:r>
              <a:rPr lang="zh-CN" altLang="en-US" sz="4000" b="1" dirty="0" smtClean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文雅）</a:t>
            </a:r>
            <a:endParaRPr lang="zh-CN" altLang="en-US" sz="4000" b="1" dirty="0" smtClean="0">
              <a:latin typeface="微软雅黑" panose="020B0503020204020204" charset="-122"/>
              <a:ea typeface="微软雅黑" panose="020B0503020204020204" charset="-122"/>
              <a:sym typeface="Calibri" panose="020F0502020204030204" charset="0"/>
            </a:endParaRPr>
          </a:p>
        </p:txBody>
      </p:sp>
      <p:cxnSp>
        <p:nvCxnSpPr>
          <p:cNvPr id="13" name="直线连接符 5"/>
          <p:cNvCxnSpPr/>
          <p:nvPr>
            <p:custDataLst>
              <p:tags r:id="rId2"/>
            </p:custDataLst>
          </p:nvPr>
        </p:nvCxnSpPr>
        <p:spPr>
          <a:xfrm>
            <a:off x="82942" y="787125"/>
            <a:ext cx="52804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图表 1"/>
          <p:cNvGraphicFramePr/>
          <p:nvPr/>
        </p:nvGraphicFramePr>
        <p:xfrm>
          <a:off x="591185" y="2627630"/>
          <a:ext cx="8300720" cy="803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133" name="Group 6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9260205" y="1331595"/>
          <a:ext cx="9726930" cy="640080"/>
        </p:xfrm>
        <a:graphic>
          <a:graphicData uri="http://schemas.openxmlformats.org/drawingml/2006/table">
            <a:tbl>
              <a:tblPr/>
              <a:tblGrid>
                <a:gridCol w="1792605"/>
                <a:gridCol w="1811655"/>
                <a:gridCol w="1320800"/>
                <a:gridCol w="1558925"/>
                <a:gridCol w="1800225"/>
                <a:gridCol w="1442720"/>
              </a:tblGrid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需求规格项目条数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208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条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达成需求条数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202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条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未达成需求条数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条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36" name="Group 64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9260205" y="2123440"/>
          <a:ext cx="9817735" cy="8621395"/>
        </p:xfrm>
        <a:graphic>
          <a:graphicData uri="http://schemas.openxmlformats.org/drawingml/2006/table">
            <a:tbl>
              <a:tblPr/>
              <a:tblGrid>
                <a:gridCol w="2904490"/>
                <a:gridCol w="2176145"/>
                <a:gridCol w="2609215"/>
                <a:gridCol w="2127885"/>
              </a:tblGrid>
              <a:tr h="490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需求未实现项目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原因分析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解决方案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463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两套系统的抗干扰能力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&gt;1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米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相邻边界线信号干扰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软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硬件结合，机器靠近边界线附近自动减小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sensor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灵敏度的放大倍数，放大倍数有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个参数可自动调整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边界线外停机时间时间长约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11—12s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，（安规要求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5S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内刀片停止）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软件设置：为减少电机的启动次数，延时停机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Gianni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认为不是问题，他的意见已在不同场景不同的人测试多次都认为这个不是问题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无边界线手动充电功能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现在最新的最新的软件尚无此功能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在主板内增加一个电阻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R20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和二极管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D1,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硬件已有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报警及提示音量未达到两档（提示音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35—40dB,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报警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70—80dB)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软件尚未完成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硬件已具备，软件上添加此功能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电源管理方案，铅酸，锂电可自动识别，对于锂电有温度保护及单充整放保护功能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软件尚未完成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硬件已具备，软件上添加此功能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85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驱动电机转速：正常行走</a:t>
                      </a:r>
                      <a:r>
                        <a:rPr lang="en-US" altLang="zh-CN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32r/min</a:t>
                      </a:r>
                      <a:r>
                        <a:rPr lang="zh-CN" altLang="zh-CN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（要求：</a:t>
                      </a:r>
                      <a:r>
                        <a:rPr lang="en-US" altLang="zh-CN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33r/min</a:t>
                      </a:r>
                      <a:r>
                        <a:rPr lang="zh-CN" altLang="zh-CN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）；回归行走：</a:t>
                      </a:r>
                      <a:r>
                        <a:rPr lang="en-US" altLang="zh-CN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29r/min</a:t>
                      </a:r>
                      <a:r>
                        <a:rPr lang="zh-CN" altLang="zh-CN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（要求</a:t>
                      </a:r>
                      <a:r>
                        <a:rPr lang="en-US" altLang="zh-CN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30r/min</a:t>
                      </a:r>
                      <a:r>
                        <a:rPr lang="zh-CN" altLang="zh-CN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</a:t>
                      </a:r>
                      <a:endParaRPr kumimoji="0" lang="zh-CN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软件问题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软件调整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3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棒击试验刀片缺角断裂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刀片硬度，韧性与刀片转速不匹配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刀片硬度降低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5—8HRC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可通过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转速降低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150—200r/min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可通过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48005" y="1475105"/>
            <a:ext cx="8246110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综述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3219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平行四边形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1423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3" name="直线连接符 5"/>
          <p:cNvCxnSpPr/>
          <p:nvPr>
            <p:custDataLst>
              <p:tags r:id="rId3"/>
            </p:custDataLst>
          </p:nvPr>
        </p:nvCxnSpPr>
        <p:spPr>
          <a:xfrm>
            <a:off x="82942" y="787125"/>
            <a:ext cx="52804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/>
          <p:nvPr>
            <p:custDataLst>
              <p:tags r:id="rId4"/>
            </p:custDataLst>
          </p:nvPr>
        </p:nvGraphicFramePr>
        <p:xfrm>
          <a:off x="476250" y="971550"/>
          <a:ext cx="18769330" cy="10111740"/>
        </p:xfrm>
        <a:graphic>
          <a:graphicData uri="http://schemas.openxmlformats.org/drawingml/2006/table">
            <a:tbl>
              <a:tblPr/>
              <a:tblGrid>
                <a:gridCol w="2024380"/>
                <a:gridCol w="2023745"/>
                <a:gridCol w="2023745"/>
                <a:gridCol w="2026920"/>
                <a:gridCol w="2023745"/>
                <a:gridCol w="2025650"/>
                <a:gridCol w="2023745"/>
                <a:gridCol w="2023110"/>
                <a:gridCol w="1287780"/>
                <a:gridCol w="1286510"/>
              </a:tblGrid>
              <a:tr h="668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基本</a:t>
                      </a:r>
                      <a:r>
                        <a:rPr lang="zh-CN" altLang="en-US" sz="2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能力</a:t>
                      </a:r>
                      <a:endParaRPr lang="zh-CN" altLang="en-US" sz="2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类别</a:t>
                      </a:r>
                      <a:endParaRPr lang="zh-CN" altLang="en-US" sz="2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功能是否实现</a:t>
                      </a:r>
                      <a:endParaRPr lang="zh-CN" altLang="en-US" sz="2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性能确认</a:t>
                      </a:r>
                      <a:endParaRPr lang="zh-CN" altLang="en-US" sz="2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安全等级</a:t>
                      </a:r>
                      <a:endParaRPr lang="zh-CN" altLang="en-US" sz="2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寿命</a:t>
                      </a:r>
                      <a:endParaRPr lang="zh-CN" altLang="en-US" sz="2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密封防水是否通过</a:t>
                      </a:r>
                      <a:endParaRPr lang="zh-CN" altLang="en-US" sz="2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可靠性</a:t>
                      </a:r>
                      <a:endParaRPr lang="zh-CN" altLang="en-US" sz="2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测试数量</a:t>
                      </a:r>
                      <a:endParaRPr lang="zh-CN" altLang="en-US" sz="2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结果</a:t>
                      </a:r>
                      <a:endParaRPr lang="zh-CN" altLang="en-US" sz="2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63220"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状态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模块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主机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状态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工作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状态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rowSpan="4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通讯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模块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配网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IOT</a:t>
                      </a:r>
                      <a:endParaRPr 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OTA</a:t>
                      </a:r>
                      <a:endParaRPr lang="en-US" altLang="zh-CN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连接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通讯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rowSpan="5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导航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模块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定位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无图运动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有图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运动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充电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主机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控制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rowSpan="6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清洁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模块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决策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模块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清洁模式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清洁任务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设置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清洁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强度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任务数据（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日志）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水质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治理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rowSpan="9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感知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模块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水质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检测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尘满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检测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打滑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检测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出入水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检测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垃圾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检测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脏污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检测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运动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检测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静止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检测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障碍物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检测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1398270" y="139065"/>
            <a:ext cx="9305290" cy="6153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软件模块成熟度评估（文雅</a:t>
            </a:r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+</a:t>
            </a:r>
            <a:r>
              <a: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远征）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3219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平行四边形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1423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3" name="直线连接符 5"/>
          <p:cNvCxnSpPr/>
          <p:nvPr>
            <p:custDataLst>
              <p:tags r:id="rId3"/>
            </p:custDataLst>
          </p:nvPr>
        </p:nvCxnSpPr>
        <p:spPr>
          <a:xfrm>
            <a:off x="82942" y="787125"/>
            <a:ext cx="52804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/>
          <p:nvPr>
            <p:custDataLst>
              <p:tags r:id="rId4"/>
            </p:custDataLst>
          </p:nvPr>
        </p:nvGraphicFramePr>
        <p:xfrm>
          <a:off x="556895" y="971550"/>
          <a:ext cx="18769330" cy="5296535"/>
        </p:xfrm>
        <a:graphic>
          <a:graphicData uri="http://schemas.openxmlformats.org/drawingml/2006/table">
            <a:tbl>
              <a:tblPr/>
              <a:tblGrid>
                <a:gridCol w="2024380"/>
                <a:gridCol w="2023745"/>
                <a:gridCol w="2023745"/>
                <a:gridCol w="2026920"/>
                <a:gridCol w="2023745"/>
                <a:gridCol w="2025650"/>
                <a:gridCol w="2023745"/>
                <a:gridCol w="2023110"/>
                <a:gridCol w="1287780"/>
                <a:gridCol w="1286510"/>
              </a:tblGrid>
              <a:tr h="765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基本</a:t>
                      </a:r>
                      <a:r>
                        <a:rPr lang="zh-CN" altLang="en-US" sz="2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能力</a:t>
                      </a:r>
                      <a:endParaRPr lang="zh-CN" altLang="en-US" sz="2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类别</a:t>
                      </a:r>
                      <a:endParaRPr lang="zh-CN" altLang="en-US" sz="2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功能是否实现</a:t>
                      </a:r>
                      <a:endParaRPr lang="zh-CN" altLang="en-US" sz="2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性能确认</a:t>
                      </a:r>
                      <a:endParaRPr lang="zh-CN" altLang="en-US" sz="2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安全等级</a:t>
                      </a:r>
                      <a:endParaRPr lang="zh-CN" altLang="en-US" sz="2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寿命</a:t>
                      </a:r>
                      <a:endParaRPr lang="zh-CN" altLang="en-US" sz="2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密封防水是否通过</a:t>
                      </a:r>
                      <a:endParaRPr lang="zh-CN" altLang="en-US" sz="2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可靠性</a:t>
                      </a:r>
                      <a:endParaRPr lang="zh-CN" altLang="en-US" sz="2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测试数量</a:t>
                      </a:r>
                      <a:endParaRPr lang="zh-CN" altLang="en-US" sz="2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结果</a:t>
                      </a:r>
                      <a:endParaRPr lang="zh-CN" altLang="en-US" sz="2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416560">
                <a:tc rowSpan="9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体验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模块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视频与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拍摄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机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控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灯带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656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基站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存储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语音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系统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656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运维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体系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接口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656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恢复出厂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设置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6560"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能源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模块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BMS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系统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6560">
                <a:tc vMerge="1"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氯片缓释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&amp;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澄清剂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1398270" y="139065"/>
            <a:ext cx="7959725" cy="6153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软件模块成熟度评估（</a:t>
            </a:r>
            <a:r>
              <a: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文雅）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12465" y="8675370"/>
            <a:ext cx="10058400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>
                <a:ln>
                  <a:noFill/>
                </a:ln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结论：是否满足</a:t>
            </a:r>
            <a:r>
              <a:rPr lang="en-US" altLang="zh-CN" sz="2400">
                <a:ln>
                  <a:noFill/>
                </a:ln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TR</a:t>
            </a:r>
            <a:r>
              <a:rPr lang="zh-CN" altLang="en-US" sz="2400">
                <a:ln>
                  <a:noFill/>
                </a:ln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质量要求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>
            <a:spLocks noChangeArrowheads="1"/>
          </p:cNvSpPr>
          <p:nvPr/>
        </p:nvSpPr>
        <p:spPr bwMode="auto">
          <a:xfrm>
            <a:off x="103219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平行四边形 4"/>
          <p:cNvSpPr>
            <a:spLocks noChangeArrowheads="1"/>
          </p:cNvSpPr>
          <p:nvPr/>
        </p:nvSpPr>
        <p:spPr bwMode="auto">
          <a:xfrm>
            <a:off x="591423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6015" y="-136525"/>
            <a:ext cx="8383270" cy="9232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软件测试活动说明（</a:t>
            </a:r>
            <a:r>
              <a: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文雅）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  <p:cxnSp>
        <p:nvCxnSpPr>
          <p:cNvPr id="13" name="直线连接符 5"/>
          <p:cNvCxnSpPr/>
          <p:nvPr>
            <p:custDataLst>
              <p:tags r:id="rId1"/>
            </p:custDataLst>
          </p:nvPr>
        </p:nvCxnSpPr>
        <p:spPr>
          <a:xfrm>
            <a:off x="82942" y="787125"/>
            <a:ext cx="52804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908050" y="1259840"/>
          <a:ext cx="18039080" cy="8114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9440"/>
                <a:gridCol w="14899640"/>
              </a:tblGrid>
              <a:tr h="749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模块分类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各模块详细质量描述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05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功能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测试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硬件、结构锁定，能满足正常出货产品的硬件、结构要求,遗留问题有明确的解决方案。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charset="0"/>
                        </a:rPr>
                        <a:t> （若有遗留问题，需要在此处做简要说明，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Calibri" panose="020F0502020204030204" charset="0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功能覆盖的情况，满足度达到多少，是否满足当前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TR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要求的质量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目标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405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DFX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测试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硬件、结构锁定，能满足正常出货产品的硬件、结构要求,遗留问题有明确的解决方案。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charset="0"/>
                        </a:rPr>
                        <a:t> （若有遗留问题，需要在此处做简要说明，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Calibri" panose="020F0502020204030204" charset="0"/>
                      </a:endParaRPr>
                    </a:p>
                    <a:p>
                      <a:pPr algn="l">
                        <a:buNone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405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DV/EMC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测试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硬件、结构锁定，能满足正常出货产品的硬件、结构要求,遗留问题有明确的解决方案。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charset="0"/>
                        </a:rPr>
                        <a:t> （若有遗留问题，需要在此处做简要说明，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Calibri" panose="020F0502020204030204" charset="0"/>
                      </a:endParaRPr>
                    </a:p>
                    <a:p>
                      <a:pPr algn="l">
                        <a:buNone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83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系统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测试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charset="0"/>
                        </a:rPr>
                        <a:t>已按照【TR评审归档资料清单】的要求完成了大部分文件的提交，个别未提交文件不影响下一阶段的工作，详细的提交情况见本页中的《XXX项目终端产品开发流程交付件清单》（不管文件是否已全部提交，均需插入文件清单）。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Calibri" panose="020F0502020204030204" charset="0"/>
                      </a:endParaRPr>
                    </a:p>
                    <a:p>
                      <a:pPr algn="l">
                        <a:buNone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3093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整机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封样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charset="0"/>
                        </a:rPr>
                        <a:t>TR3评审表已自查完毕，无重大遗留问题。（若有遗留问题，请将问题清单插入此行右侧空白处）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Calibri" panose="020F0502020204030204" charset="0"/>
                      </a:endParaRPr>
                    </a:p>
                    <a:p>
                      <a:pPr algn="l">
                        <a:buNone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196340" y="9971405"/>
            <a:ext cx="10058400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>
                <a:ln>
                  <a:noFill/>
                </a:ln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结论：是否满足</a:t>
            </a:r>
            <a:r>
              <a:rPr lang="en-US" altLang="zh-CN" sz="2400">
                <a:ln>
                  <a:noFill/>
                </a:ln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TR</a:t>
            </a:r>
            <a:r>
              <a:rPr lang="zh-CN" altLang="en-US" sz="2400">
                <a:ln>
                  <a:noFill/>
                </a:ln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质量要求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>
            <a:spLocks noChangeArrowheads="1"/>
          </p:cNvSpPr>
          <p:nvPr/>
        </p:nvSpPr>
        <p:spPr bwMode="auto">
          <a:xfrm>
            <a:off x="103219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平行四边形 4"/>
          <p:cNvSpPr>
            <a:spLocks noChangeArrowheads="1"/>
          </p:cNvSpPr>
          <p:nvPr/>
        </p:nvSpPr>
        <p:spPr bwMode="auto">
          <a:xfrm>
            <a:off x="591423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0175" y="139065"/>
            <a:ext cx="9557385" cy="6153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000" b="1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可靠性测试结论（周伟、</a:t>
            </a:r>
            <a:r>
              <a:rPr lang="zh-CN" altLang="en-US" sz="4000" b="1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文雅）</a:t>
            </a:r>
            <a:endParaRPr lang="zh-CN" altLang="en-US" sz="4000" b="1" dirty="0">
              <a:latin typeface="微软雅黑" panose="020B0503020204020204" charset="-122"/>
              <a:ea typeface="微软雅黑" panose="020B0503020204020204" charset="-122"/>
              <a:sym typeface="Calibri" panose="020F0502020204030204" charset="0"/>
            </a:endParaRPr>
          </a:p>
        </p:txBody>
      </p:sp>
      <p:cxnSp>
        <p:nvCxnSpPr>
          <p:cNvPr id="13" name="直线连接符 5"/>
          <p:cNvCxnSpPr/>
          <p:nvPr>
            <p:custDataLst>
              <p:tags r:id="rId1"/>
            </p:custDataLst>
          </p:nvPr>
        </p:nvCxnSpPr>
        <p:spPr>
          <a:xfrm>
            <a:off x="82942" y="787125"/>
            <a:ext cx="52804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7672" name="Group 8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23850" y="971550"/>
          <a:ext cx="18154015" cy="6739890"/>
        </p:xfrm>
        <a:graphic>
          <a:graphicData uri="http://schemas.openxmlformats.org/drawingml/2006/table">
            <a:tbl>
              <a:tblPr/>
              <a:tblGrid>
                <a:gridCol w="3575685"/>
                <a:gridCol w="2650490"/>
                <a:gridCol w="3723640"/>
                <a:gridCol w="2470150"/>
                <a:gridCol w="5734050"/>
              </a:tblGrid>
              <a:tr h="523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关键考核项目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要求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实际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判定结论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情况说明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7735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快速使用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250T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1pcs 20T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打转；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3pcs 56T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试验中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不合格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小批情况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: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1PC 208T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继续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1PC 205T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继续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1PC 182T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继续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59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替代使用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快换包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1000(1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年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1pcs 143T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对接问题；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2pcs 291T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试验中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不合格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小批情况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: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1PC 974T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继续</a:t>
                      </a:r>
                      <a:endParaRPr kumimoji="0" lang="zh-CN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35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替代使用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原配包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1000(1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年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1pcs 70T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对接问题；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2pcs 135T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试验中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不合格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小批情况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: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1PC 149T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回归打转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停机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1PC 190T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继续</a:t>
                      </a:r>
                      <a:endParaRPr kumimoji="0" lang="zh-CN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35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综合模拟使用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250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2pcs 104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试验中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暂定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小批情况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: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1PC 133T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样机原地打转显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A07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停机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1PC 176T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样机干扰停机</a:t>
                      </a:r>
                      <a:endParaRPr kumimoji="0" lang="zh-CN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483995" y="8531225"/>
            <a:ext cx="10058400" cy="13061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>
                <a:ln>
                  <a:noFill/>
                </a:ln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结论：是否满足</a:t>
            </a:r>
            <a:r>
              <a:rPr lang="en-US" altLang="zh-CN" sz="2400">
                <a:ln>
                  <a:noFill/>
                </a:ln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TR</a:t>
            </a:r>
            <a:r>
              <a:rPr lang="zh-CN" altLang="en-US" sz="2400">
                <a:ln>
                  <a:noFill/>
                </a:ln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质量要求</a:t>
            </a:r>
            <a:endParaRPr lang="zh-CN" altLang="en-US" sz="2400">
              <a:ln>
                <a:noFill/>
              </a:ln>
              <a:effectLst/>
              <a:uFillTx/>
              <a:latin typeface="微软雅黑" panose="020B0503020204020204" charset="-122"/>
              <a:ea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>
                <a:ln>
                  <a:noFill/>
                </a:ln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给出可靠性的测试</a:t>
            </a:r>
            <a:r>
              <a:rPr lang="zh-CN" altLang="en-US" sz="2400">
                <a:ln>
                  <a:noFill/>
                </a:ln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计划</a:t>
            </a:r>
            <a:endParaRPr lang="zh-CN" altLang="en-US" sz="2400">
              <a:ln>
                <a:noFill/>
              </a:ln>
              <a:effectLst/>
              <a:uFillTx/>
              <a:latin typeface="微软雅黑" panose="020B0503020204020204" charset="-122"/>
              <a:ea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>
            <a:spLocks noChangeArrowheads="1"/>
          </p:cNvSpPr>
          <p:nvPr/>
        </p:nvSpPr>
        <p:spPr bwMode="auto">
          <a:xfrm>
            <a:off x="103219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平行四边形 4"/>
          <p:cNvSpPr>
            <a:spLocks noChangeArrowheads="1"/>
          </p:cNvSpPr>
          <p:nvPr/>
        </p:nvSpPr>
        <p:spPr bwMode="auto">
          <a:xfrm>
            <a:off x="591423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0483" y="138939"/>
            <a:ext cx="5903918" cy="6153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风险描述（</a:t>
            </a:r>
            <a:r>
              <a:rPr kumimoji="0" lang="zh-CN" altLang="en-US" sz="4000" b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徐立）</a:t>
            </a:r>
            <a:endParaRPr kumimoji="0" lang="zh-CN" altLang="en-US" sz="4000" b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  <p:cxnSp>
        <p:nvCxnSpPr>
          <p:cNvPr id="13" name="直线连接符 5"/>
          <p:cNvCxnSpPr/>
          <p:nvPr>
            <p:custDataLst>
              <p:tags r:id="rId1"/>
            </p:custDataLst>
          </p:nvPr>
        </p:nvCxnSpPr>
        <p:spPr>
          <a:xfrm>
            <a:off x="82942" y="787125"/>
            <a:ext cx="52804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15900" y="1408430"/>
          <a:ext cx="18246090" cy="782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20"/>
                <a:gridCol w="7297420"/>
                <a:gridCol w="3992880"/>
                <a:gridCol w="1927860"/>
                <a:gridCol w="1376680"/>
                <a:gridCol w="2614930"/>
              </a:tblGrid>
              <a:tr h="1069975">
                <a:tc>
                  <a:txBody>
                    <a:bodyPr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4" marR="91434" marT="45735" marB="45735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风险描述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4" marR="91434" marT="45735" marB="45735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风险应对措施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4" marR="91434" marT="45735" marB="45735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风险分类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4" marR="91434" marT="45735" marB="45735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负责人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4" marR="91434" marT="45735" marB="45735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4" marR="91434" marT="45735" marB="45735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14805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4" marR="91434" marT="45727" marB="4572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APA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功能的测试及调试延期到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9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月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20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日提供（延期一个月，因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APA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与全景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\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倒车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\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盲区都存在逻辑交互，会对这几个模块及整个软件版本：实车的稳定发布时间产生重要影响；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Calibri" panose="020F0502020204030204" charset="0"/>
                      </a:endParaRPr>
                    </a:p>
                  </a:txBody>
                  <a:tcPr marL="91434" marR="91434" marT="45727" marB="4572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与长安沟通延期风险并跟进长安提供实车的时间节点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4" marR="91434" marT="45727" marB="4572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进度风险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4" marR="91434" marT="45727" marB="4572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王祖荣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4" marR="91434" marT="45727" marB="4572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/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4" marR="91434" marT="45727" marB="4572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870835"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Clr>
                          <a:srgbClr val="0033CC"/>
                        </a:buClr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4" marR="91434" marT="45727" marB="4572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Clr>
                          <a:srgbClr val="0033CC"/>
                        </a:buClr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全景功能，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8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月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12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日长安变更协议，经东软评估：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Calibri" panose="020F050202020403020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buClr>
                          <a:srgbClr val="0033CC"/>
                        </a:buClr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东软的时间达不到长安的要求（图像描画在车机上做，东软开发周期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2.5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个月），长安要求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在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9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月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30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日实现图像显示功能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(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描画不做要求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)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，在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10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月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25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日将描画加上并稳定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，但东软的允诺时间是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11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月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10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日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Calibri" panose="020F0502020204030204" charset="0"/>
                      </a:endParaRPr>
                    </a:p>
                  </a:txBody>
                  <a:tcPr marL="91434" marR="91434" marT="45727" marB="4572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与长安和东软沟通此开发进度风险；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l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跟进东软实际开发进度；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4" marR="91434" marT="45727" marB="4572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进度风险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4" marR="91434" marT="45727" marB="4572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王祖荣</a:t>
                      </a:r>
                      <a:endParaRPr lang="zh-CN" altLang="en-US" sz="240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1434" marR="91434" marT="45727" marB="4572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/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4" marR="91434" marT="45727" marB="4572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18872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charset="0"/>
                        </a:rPr>
                        <a:t>3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Calibri" panose="020F0502020204030204" charset="0"/>
                      </a:endParaRPr>
                    </a:p>
                  </a:txBody>
                  <a:tcPr marL="91434" marR="91434" marT="45735" marB="4573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4G T-BOX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功能长安未完全释放资料，处于开发阶段，目前计划同步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S401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charset="0"/>
                        </a:rPr>
                        <a:t>项目进度，处于研发初期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Calibri" panose="020F0502020204030204" charset="0"/>
                      </a:endParaRPr>
                    </a:p>
                  </a:txBody>
                  <a:tcPr marL="91434" marR="91434" marT="45735" marB="4573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跟进长安开发资料释放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4" marR="91434" marT="45735" marB="4573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进度风险</a:t>
                      </a:r>
                      <a:endParaRPr lang="zh-CN" altLang="en-US" sz="240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1434" marR="91434" marT="45735" marB="4573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王祖荣</a:t>
                      </a:r>
                      <a:endParaRPr lang="zh-CN" altLang="en-US" sz="240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algn="l"/>
                      <a:endParaRPr lang="zh-CN" altLang="en-US" sz="240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1434" marR="91434" marT="45735" marB="4573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/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4" marR="91434" marT="45735" marB="4573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076325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charset="0"/>
                        </a:rPr>
                        <a:t>4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Calibri" panose="020F0502020204030204" charset="0"/>
                      </a:endParaRPr>
                    </a:p>
                  </a:txBody>
                  <a:tcPr marL="91434" marR="91434" marT="45735" marB="4573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charset="0"/>
                        </a:rPr>
                        <a:t>全新车型且是分体项目，车身信号协议及屏、面板控制都不同于公司以往项目，后续维护复杂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Calibri" panose="020F0502020204030204" charset="0"/>
                      </a:endParaRPr>
                    </a:p>
                  </a:txBody>
                  <a:tcPr marL="91434" marR="91434" marT="45735" marB="4573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暂无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4" marR="91434" marT="45735" marB="4573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技术风险</a:t>
                      </a:r>
                      <a:endParaRPr lang="zh-CN" altLang="en-US" sz="240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1434" marR="91434" marT="45735" marB="4573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王祖荣</a:t>
                      </a:r>
                      <a:endParaRPr lang="zh-CN" altLang="en-US" sz="240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algn="l"/>
                      <a:endParaRPr lang="zh-CN" altLang="en-US" sz="240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1434" marR="91434" marT="45735" marB="4573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/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4" marR="91434" marT="45735" marB="4573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>
            <a:spLocks noChangeArrowheads="1"/>
          </p:cNvSpPr>
          <p:nvPr/>
        </p:nvSpPr>
        <p:spPr bwMode="auto">
          <a:xfrm>
            <a:off x="103219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平行四边形 4"/>
          <p:cNvSpPr>
            <a:spLocks noChangeArrowheads="1"/>
          </p:cNvSpPr>
          <p:nvPr/>
        </p:nvSpPr>
        <p:spPr bwMode="auto">
          <a:xfrm>
            <a:off x="591423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0483" y="138939"/>
            <a:ext cx="5903918" cy="6153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结论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  <p:cxnSp>
        <p:nvCxnSpPr>
          <p:cNvPr id="13" name="直线连接符 5"/>
          <p:cNvCxnSpPr/>
          <p:nvPr>
            <p:custDataLst>
              <p:tags r:id="rId1"/>
            </p:custDataLst>
          </p:nvPr>
        </p:nvCxnSpPr>
        <p:spPr>
          <a:xfrm>
            <a:off x="82942" y="787125"/>
            <a:ext cx="52804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916430" y="2483485"/>
            <a:ext cx="13042900" cy="5537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基于以上的评审结论，本次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TR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结论：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81835" y="4294505"/>
            <a:ext cx="15857220" cy="2216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GO	达到评审要求通过；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GO  with Risk	带风险通过，基本达到评审要求，仍存在风险，但风险可控。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Redirect	未达到评审要求，需要项目重新闭环待办项，再做TR评审。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备注：如果达不成TR出口要求，需要出口；需要部门经理进行偏差审批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>
            <a:spLocks noChangeArrowheads="1"/>
          </p:cNvSpPr>
          <p:nvPr/>
        </p:nvSpPr>
        <p:spPr bwMode="auto">
          <a:xfrm>
            <a:off x="103219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平行四边形 4"/>
          <p:cNvSpPr>
            <a:spLocks noChangeArrowheads="1"/>
          </p:cNvSpPr>
          <p:nvPr/>
        </p:nvSpPr>
        <p:spPr bwMode="auto">
          <a:xfrm>
            <a:off x="591423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3" name="直线连接符 5"/>
          <p:cNvCxnSpPr/>
          <p:nvPr/>
        </p:nvCxnSpPr>
        <p:spPr>
          <a:xfrm>
            <a:off x="82942" y="787125"/>
            <a:ext cx="52804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836295" y="2123440"/>
            <a:ext cx="5243830" cy="5535295"/>
          </a:xfrm>
          <a:prstGeom prst="ellipse">
            <a:avLst/>
          </a:prstGeom>
          <a:effectLst>
            <a:softEdge rad="50800"/>
          </a:effectLst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TR3</a:t>
            </a:r>
            <a:r>
              <a:rPr kumimoji="0" lang="zh-CN" altLang="en-US" sz="4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质量评估</a:t>
            </a:r>
            <a:endParaRPr kumimoji="0" lang="zh-CN" altLang="en-US" sz="4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  <p:graphicFrame>
        <p:nvGraphicFramePr>
          <p:cNvPr id="14" name="表格 13"/>
          <p:cNvGraphicFramePr/>
          <p:nvPr>
            <p:custDataLst>
              <p:tags r:id="rId1"/>
            </p:custDataLst>
          </p:nvPr>
        </p:nvGraphicFramePr>
        <p:xfrm>
          <a:off x="6277610" y="2195195"/>
          <a:ext cx="13025120" cy="7291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995"/>
                <a:gridCol w="4901565"/>
                <a:gridCol w="3649345"/>
                <a:gridCol w="2863215"/>
              </a:tblGrid>
              <a:tr h="6750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评审内容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负责人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评审时间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21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上个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TR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评审遗留问题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SE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3min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21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评审要素点检情况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PQA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3min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21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交付件达成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情况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PQA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3min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21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TR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质量目标达成情况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PQA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3min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21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PRD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达成情况及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UER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汇总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产品经理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10min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21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研发（电子、结构、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软件）各功能模块说明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电子、结构、软件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各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min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21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硬件模块成熟度及测试活动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硬件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测试经理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10min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22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软件模块成熟度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及测试活动说明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软件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测试经理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10min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21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9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风险通报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DQE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min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21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结论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>
            <a:spLocks noChangeArrowheads="1"/>
          </p:cNvSpPr>
          <p:nvPr/>
        </p:nvSpPr>
        <p:spPr bwMode="auto">
          <a:xfrm>
            <a:off x="103219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平行四边形 4"/>
          <p:cNvSpPr>
            <a:spLocks noChangeArrowheads="1"/>
          </p:cNvSpPr>
          <p:nvPr/>
        </p:nvSpPr>
        <p:spPr bwMode="auto">
          <a:xfrm>
            <a:off x="591423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0483" y="138939"/>
            <a:ext cx="5903918" cy="6153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会签结论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  <p:cxnSp>
        <p:nvCxnSpPr>
          <p:cNvPr id="13" name="直线连接符 5"/>
          <p:cNvCxnSpPr/>
          <p:nvPr>
            <p:custDataLst>
              <p:tags r:id="rId1"/>
            </p:custDataLst>
          </p:nvPr>
        </p:nvCxnSpPr>
        <p:spPr>
          <a:xfrm>
            <a:off x="82942" y="787125"/>
            <a:ext cx="52804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2348230" y="1331595"/>
          <a:ext cx="14072235" cy="7578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8059"/>
                <a:gridCol w="3518059"/>
                <a:gridCol w="3518058"/>
                <a:gridCol w="3518059"/>
              </a:tblGrid>
              <a:tr h="5378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角色</a:t>
                      </a:r>
                      <a:endParaRPr lang="zh-CN" altLang="en-US" sz="2400" b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人员</a:t>
                      </a:r>
                      <a:endParaRPr lang="zh-CN" altLang="en-US" sz="2400" b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结论</a:t>
                      </a:r>
                      <a:endParaRPr lang="zh-CN" altLang="en-US" sz="2400" b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  <a:endParaRPr lang="zh-CN" altLang="en-US" sz="2400" b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部门经理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Lincoln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硬件研发总监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E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ddie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软件研发总监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link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质量研发总监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Roc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k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产品经理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魏郑雷 、陈远征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项目经理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付豪、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谢敏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采购代表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亚楠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市场代表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产品QA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制造代表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T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ony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测试代表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>
            <a:spLocks noChangeArrowheads="1"/>
          </p:cNvSpPr>
          <p:nvPr/>
        </p:nvSpPr>
        <p:spPr bwMode="auto">
          <a:xfrm>
            <a:off x="103219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平行四边形 4"/>
          <p:cNvSpPr>
            <a:spLocks noChangeArrowheads="1"/>
          </p:cNvSpPr>
          <p:nvPr/>
        </p:nvSpPr>
        <p:spPr bwMode="auto">
          <a:xfrm>
            <a:off x="591423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3" name="直线连接符 5"/>
          <p:cNvCxnSpPr/>
          <p:nvPr/>
        </p:nvCxnSpPr>
        <p:spPr>
          <a:xfrm>
            <a:off x="82942" y="787125"/>
            <a:ext cx="52804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400175" y="139065"/>
            <a:ext cx="8678545" cy="6769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版本里程碑</a:t>
            </a:r>
            <a:endParaRPr kumimoji="0" lang="zh-CN" altLang="en-US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195" y="899160"/>
            <a:ext cx="16772255" cy="4319905"/>
          </a:xfrm>
          <a:prstGeom prst="rect">
            <a:avLst/>
          </a:prstGeom>
        </p:spPr>
      </p:pic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1339850" y="5363210"/>
          <a:ext cx="16950055" cy="5252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120"/>
                <a:gridCol w="2882265"/>
                <a:gridCol w="3476625"/>
                <a:gridCol w="4058285"/>
                <a:gridCol w="3921760"/>
              </a:tblGrid>
              <a:tr h="4933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时间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节点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是否延期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原因分析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影响分析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解决对策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79438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0408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是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228600" lvl="0" indent="-228600" algn="l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Tx/>
                        <a:buAutoNum type="arabicPeriod"/>
                      </a:pP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外观设计提案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Fail</a:t>
                      </a:r>
                      <a:endParaRPr lang="en-US" altLang="zh-CN" sz="240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228600" lvl="0" indent="-228600" algn="l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</a:pP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影响投模时间</a:t>
                      </a:r>
                      <a:endParaRPr lang="zh-CN" altLang="en-US" sz="240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228600" lvl="0" indent="-228600" algn="l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</a:pP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延期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lang="zh-CN" altLang="en-US" sz="240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79375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0429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是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 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外观设计提案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Fail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影响投模时间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延期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52463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0520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是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方案调整，尺寸，重量减小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影响投模时间，影响量产时间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调整计划，设计方案调整，增加一轮手板，验证减重方案设计，计划延期一个月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8229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0603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是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外形尺寸需求缩小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影响投模时间，影响方案设计，影响量产时间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设计调整，外观设计修改，计划延期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周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8229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0701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是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外观评审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Fail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影响投模时间，影响方案设计重新建模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外观设计优化，计划延期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周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>
            <a:spLocks noChangeArrowheads="1"/>
          </p:cNvSpPr>
          <p:nvPr/>
        </p:nvSpPr>
        <p:spPr bwMode="auto">
          <a:xfrm>
            <a:off x="103219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平行四边形 4"/>
          <p:cNvSpPr>
            <a:spLocks noChangeArrowheads="1"/>
          </p:cNvSpPr>
          <p:nvPr/>
        </p:nvSpPr>
        <p:spPr bwMode="auto">
          <a:xfrm>
            <a:off x="591423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0175" y="139065"/>
            <a:ext cx="7968615" cy="6153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上个</a:t>
            </a:r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TR</a:t>
            </a:r>
            <a:r>
              <a: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遗留问题情况（</a:t>
            </a:r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eddie</a:t>
            </a:r>
            <a:r>
              <a: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）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  <p:cxnSp>
        <p:nvCxnSpPr>
          <p:cNvPr id="13" name="直线连接符 5"/>
          <p:cNvCxnSpPr/>
          <p:nvPr>
            <p:custDataLst>
              <p:tags r:id="rId1"/>
            </p:custDataLst>
          </p:nvPr>
        </p:nvCxnSpPr>
        <p:spPr>
          <a:xfrm>
            <a:off x="82942" y="787125"/>
            <a:ext cx="52804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48005" y="1763395"/>
          <a:ext cx="18919190" cy="4371340"/>
        </p:xfrm>
        <a:graphic>
          <a:graphicData uri="http://schemas.openxmlformats.org/drawingml/2006/table">
            <a:tbl>
              <a:tblPr/>
              <a:tblGrid>
                <a:gridCol w="977265"/>
                <a:gridCol w="2664460"/>
                <a:gridCol w="2893060"/>
                <a:gridCol w="1847850"/>
                <a:gridCol w="3300730"/>
                <a:gridCol w="3185160"/>
                <a:gridCol w="1274445"/>
                <a:gridCol w="1388110"/>
                <a:gridCol w="1388110"/>
              </a:tblGrid>
              <a:tr h="1414780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6" marR="9526" marT="9523" marB="0" anchor="ctr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遗留问题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6" marR="9526" marT="9523" marB="0" anchor="ctr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问题遗留原因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6" marR="9526" marT="9523" marB="0" anchor="ctr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问题状态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6" marR="9526" marT="9523" marB="0" anchor="ctr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对后续工作的影响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6" marR="9526" marT="9523" marB="0" anchor="ctr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应对措施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6" marR="9526" marT="9523" marB="0" anchor="ctr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负责人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6" marR="9526" marT="9523" marB="0" anchor="ctr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预计完成时间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6" marR="9526" marT="9523" marB="0" anchor="ctr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实际完成时间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6" marR="9526" marT="9523" marB="0" anchor="ctr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56560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6" marR="9526" marT="9523" marB="0" anchor="ctr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项目的功能定义还未收集全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6" marR="9526" marT="9523" marB="0" anchor="ctr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有些功能定义是长安直接与东软对接，未经过远特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6" marR="9526" marT="9523" marB="0" anchor="ctr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已完成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6" marR="9526" marT="9523" marB="0" anchor="ctr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不影响开发工作，但会影响远特的验收测试工作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6" marR="9526" marT="9523" marB="0" anchor="ctr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对已有和欠缺的功能定义进行整理，与长安进行沟通，跟踪索要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6" marR="9526" marT="9523" marB="0" anchor="ctr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Xxx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xxx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6" marR="9526" marT="9523" marB="0" anchor="ctr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16.09.25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6" marR="9526" marT="9523" marB="0" anchor="ctr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16.09.25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6" marR="9526" marT="9523" marB="0" anchor="ctr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>
            <a:spLocks noChangeArrowheads="1"/>
          </p:cNvSpPr>
          <p:nvPr/>
        </p:nvSpPr>
        <p:spPr bwMode="auto">
          <a:xfrm>
            <a:off x="103219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平行四边形 4"/>
          <p:cNvSpPr>
            <a:spLocks noChangeArrowheads="1"/>
          </p:cNvSpPr>
          <p:nvPr/>
        </p:nvSpPr>
        <p:spPr bwMode="auto">
          <a:xfrm>
            <a:off x="591423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0175" y="139065"/>
            <a:ext cx="8139430" cy="6153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评审要素点检结果（</a:t>
            </a:r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Luna</a:t>
            </a:r>
            <a:r>
              <a: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）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  <p:cxnSp>
        <p:nvCxnSpPr>
          <p:cNvPr id="13" name="直线连接符 5"/>
          <p:cNvCxnSpPr/>
          <p:nvPr>
            <p:custDataLst>
              <p:tags r:id="rId1"/>
            </p:custDataLst>
          </p:nvPr>
        </p:nvCxnSpPr>
        <p:spPr>
          <a:xfrm>
            <a:off x="82942" y="787125"/>
            <a:ext cx="52804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980440" y="1187450"/>
          <a:ext cx="17226280" cy="4947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780"/>
                <a:gridCol w="3226844"/>
                <a:gridCol w="3284916"/>
                <a:gridCol w="3284916"/>
                <a:gridCol w="5719824"/>
              </a:tblGrid>
              <a:tr h="822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类别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评审要素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通过项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评审要素不通过项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SE</a:t>
                      </a: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仲裁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说明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672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SE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电子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软件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结构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测试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质量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制造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知识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产权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总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计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980440" y="1187450"/>
          <a:ext cx="172262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780"/>
                <a:gridCol w="3226844"/>
                <a:gridCol w="3284916"/>
                <a:gridCol w="3284916"/>
                <a:gridCol w="5719824"/>
              </a:tblGrid>
              <a:tr h="822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类别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评审要素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通过项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评审要素不通过项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仲裁（需要确认</a:t>
                      </a: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人员）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说明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788795" y="7790815"/>
            <a:ext cx="6103620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结论：是否满足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TR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质量要求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>
            <a:spLocks noChangeArrowheads="1"/>
          </p:cNvSpPr>
          <p:nvPr/>
        </p:nvSpPr>
        <p:spPr bwMode="auto">
          <a:xfrm>
            <a:off x="103219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平行四边形 4"/>
          <p:cNvSpPr>
            <a:spLocks noChangeArrowheads="1"/>
          </p:cNvSpPr>
          <p:nvPr/>
        </p:nvSpPr>
        <p:spPr bwMode="auto">
          <a:xfrm>
            <a:off x="591423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0483" y="138939"/>
            <a:ext cx="5903918" cy="6153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交付件达成结果（</a:t>
            </a:r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luna</a:t>
            </a:r>
            <a:r>
              <a: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）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  <p:cxnSp>
        <p:nvCxnSpPr>
          <p:cNvPr id="13" name="直线连接符 5"/>
          <p:cNvCxnSpPr/>
          <p:nvPr>
            <p:custDataLst>
              <p:tags r:id="rId1"/>
            </p:custDataLst>
          </p:nvPr>
        </p:nvCxnSpPr>
        <p:spPr>
          <a:xfrm>
            <a:off x="82942" y="787125"/>
            <a:ext cx="52804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980440" y="1187450"/>
          <a:ext cx="17482820" cy="538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3510"/>
                <a:gridCol w="3077210"/>
                <a:gridCol w="4080510"/>
                <a:gridCol w="6371590"/>
              </a:tblGrid>
              <a:tr h="810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交付件</a:t>
                      </a: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名称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责任人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是否输出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归档</a:t>
                      </a: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路径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marL="19050" indent="0"/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《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产品开发计划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》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367" marR="19367" marT="13017" marB="13017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谢敏、付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豪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\\192.168.140.242\苏州共享盘\长期存放文件\X9项目文件夹\X9整机\TR评审\TR3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marL="19050" indent="0"/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《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整机架构设计文档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》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367" marR="19367" marT="13017" marB="13017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Eddie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下周三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评审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marL="19050" indent="0"/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《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软件系统概要设计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》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367" marR="19367" marT="13017" marB="13017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link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marL="19050" indent="0"/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《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电子概要设计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》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367" marR="19367" marT="13017" marB="13017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M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ike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下周五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评审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marL="19050" indent="0"/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《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结构概要设计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》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367" marR="19367" marT="13017" marB="13017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Eddie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下周三评审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marL="19050" indent="0"/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《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外形工艺概要设计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》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367" marR="19367" marT="13017" marB="13017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G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ary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沟通评审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时间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marL="19050" indent="0"/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《知识产权分析报告》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367" marR="19367" marT="13017" marB="13017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LEO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marL="19050" indent="0"/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《概要设计测试报告》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367" marR="19367" marT="13017" marB="13017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Sam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J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essie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marL="19050" indent="0"/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《核心零部件清单》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367" marR="19367" marT="13017" marB="13017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M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ike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marL="19050" indent="0"/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《产品需求跟踪矩阵》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367" marR="19367" marT="13017" marB="13017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远征、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雷雷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>
            <a:spLocks noChangeArrowheads="1"/>
          </p:cNvSpPr>
          <p:nvPr/>
        </p:nvSpPr>
        <p:spPr bwMode="auto">
          <a:xfrm>
            <a:off x="103219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平行四边形 4"/>
          <p:cNvSpPr>
            <a:spLocks noChangeArrowheads="1"/>
          </p:cNvSpPr>
          <p:nvPr/>
        </p:nvSpPr>
        <p:spPr bwMode="auto">
          <a:xfrm>
            <a:off x="591423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9850" y="-108585"/>
            <a:ext cx="7668260" cy="9232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 smtClean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TR</a:t>
            </a:r>
            <a:r>
              <a:rPr lang="zh-CN" altLang="en-US" sz="4000" b="1" dirty="0" smtClean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质量目标达成情况（</a:t>
            </a:r>
            <a:r>
              <a:rPr lang="en-US" altLang="zh-CN" sz="4000" b="1" dirty="0" smtClean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luna</a:t>
            </a:r>
            <a:r>
              <a:rPr lang="zh-CN" altLang="en-US" sz="4000" b="1" dirty="0" smtClean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）</a:t>
            </a:r>
            <a:endParaRPr lang="zh-CN" altLang="en-US" sz="4000" b="1" dirty="0" smtClean="0">
              <a:latin typeface="微软雅黑" panose="020B0503020204020204" charset="-122"/>
              <a:ea typeface="微软雅黑" panose="020B0503020204020204" charset="-122"/>
              <a:sym typeface="Calibri" panose="020F0502020204030204" charset="0"/>
            </a:endParaRPr>
          </a:p>
        </p:txBody>
      </p:sp>
      <p:cxnSp>
        <p:nvCxnSpPr>
          <p:cNvPr id="13" name="直线连接符 5"/>
          <p:cNvCxnSpPr/>
          <p:nvPr>
            <p:custDataLst>
              <p:tags r:id="rId1"/>
            </p:custDataLst>
          </p:nvPr>
        </p:nvCxnSpPr>
        <p:spPr>
          <a:xfrm>
            <a:off x="82942" y="787125"/>
            <a:ext cx="52804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56385" y="7523480"/>
            <a:ext cx="6103620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结论：是否满足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TR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质量要求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908050" y="1403350"/>
          <a:ext cx="17987010" cy="5747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573"/>
                <a:gridCol w="2569573"/>
                <a:gridCol w="2569573"/>
                <a:gridCol w="2569572"/>
                <a:gridCol w="2569573"/>
                <a:gridCol w="2569573"/>
                <a:gridCol w="2569573"/>
              </a:tblGrid>
              <a:tr h="6864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指标类型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分类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指标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指标定义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计算公式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阶段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目标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101219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进度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95%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101219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设计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&gt;0.5个/页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101219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需求稳定度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&gt;95%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101219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设计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100%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101219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开发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100%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>
            <a:spLocks noChangeArrowheads="1"/>
          </p:cNvSpPr>
          <p:nvPr/>
        </p:nvSpPr>
        <p:spPr bwMode="auto">
          <a:xfrm>
            <a:off x="103219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平行四边形 4"/>
          <p:cNvSpPr>
            <a:spLocks noChangeArrowheads="1"/>
          </p:cNvSpPr>
          <p:nvPr/>
        </p:nvSpPr>
        <p:spPr bwMode="auto">
          <a:xfrm>
            <a:off x="591423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2195" y="106680"/>
            <a:ext cx="9518015" cy="6153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algn="ctr">
              <a:buNone/>
            </a:pPr>
            <a:r>
              <a:rPr lang="en-US" altLang="zh-CN" sz="4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PRD</a:t>
            </a:r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达成情况及</a:t>
            </a:r>
            <a:r>
              <a:rPr lang="en-US" altLang="zh-CN" sz="4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UER</a:t>
            </a:r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汇总（雷雷</a:t>
            </a:r>
            <a:r>
              <a:rPr lang="en-US" altLang="zh-CN" sz="4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远征）</a:t>
            </a:r>
            <a:endParaRPr kumimoji="0" lang="en-US" altLang="zh-CN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  <p:cxnSp>
        <p:nvCxnSpPr>
          <p:cNvPr id="13" name="直线连接符 5"/>
          <p:cNvCxnSpPr/>
          <p:nvPr>
            <p:custDataLst>
              <p:tags r:id="rId1"/>
            </p:custDataLst>
          </p:nvPr>
        </p:nvCxnSpPr>
        <p:spPr>
          <a:xfrm>
            <a:off x="82942" y="787125"/>
            <a:ext cx="52804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763905" y="1259205"/>
          <a:ext cx="18039080" cy="570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551"/>
                <a:gridCol w="4529268"/>
                <a:gridCol w="4529268"/>
                <a:gridCol w="6110993"/>
              </a:tblGrid>
              <a:tr h="527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PRD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点检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分类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数量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问题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解决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措施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88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已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达成</a:t>
                      </a:r>
                      <a:endParaRPr lang="zh-CN" altLang="en-US" sz="24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988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承诺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达成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988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偏差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接受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2934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有风险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268095" y="7739380"/>
            <a:ext cx="10058400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>
                <a:ln>
                  <a:noFill/>
                </a:ln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结论：是否满足</a:t>
            </a:r>
            <a:r>
              <a:rPr lang="en-US" altLang="zh-CN" sz="2400">
                <a:ln>
                  <a:noFill/>
                </a:ln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TR</a:t>
            </a:r>
            <a:r>
              <a:rPr lang="zh-CN" altLang="en-US" sz="2400">
                <a:ln>
                  <a:noFill/>
                </a:ln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质量要求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>
            <a:spLocks noChangeArrowheads="1"/>
          </p:cNvSpPr>
          <p:nvPr/>
        </p:nvSpPr>
        <p:spPr bwMode="auto">
          <a:xfrm>
            <a:off x="103219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平行四边形 4"/>
          <p:cNvSpPr>
            <a:spLocks noChangeArrowheads="1"/>
          </p:cNvSpPr>
          <p:nvPr/>
        </p:nvSpPr>
        <p:spPr bwMode="auto">
          <a:xfrm>
            <a:off x="591423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6015" y="-136525"/>
            <a:ext cx="13841730" cy="9232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各功能模块详细质量描述</a:t>
            </a:r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</a:t>
            </a:r>
            <a:r>
              <a: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研发（</a:t>
            </a:r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mike +blink+eddie</a:t>
            </a:r>
            <a:r>
              <a: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）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  <p:cxnSp>
        <p:nvCxnSpPr>
          <p:cNvPr id="13" name="直线连接符 5"/>
          <p:cNvCxnSpPr/>
          <p:nvPr>
            <p:custDataLst>
              <p:tags r:id="rId1"/>
            </p:custDataLst>
          </p:nvPr>
        </p:nvCxnSpPr>
        <p:spPr>
          <a:xfrm>
            <a:off x="82942" y="787125"/>
            <a:ext cx="52804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908050" y="1259840"/>
          <a:ext cx="18039080" cy="8114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3675"/>
                <a:gridCol w="10814437"/>
                <a:gridCol w="4490968"/>
              </a:tblGrid>
              <a:tr h="749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模块分类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各模块详细质量描述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风险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05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结构状态</a:t>
                      </a:r>
                      <a:endParaRPr lang="en-US" altLang="zh-CN" sz="24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endParaRPr lang="en-US" altLang="zh-CN" sz="24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硬件、结构锁定，能满足正常出货产品的硬件、结构要求,遗留问题有明确的解决方案。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charset="0"/>
                        </a:rPr>
                        <a:t> （若有遗留问题，需要在此处做简要说明，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Calibri" panose="020F0502020204030204" charset="0"/>
                      </a:endParaRPr>
                    </a:p>
                    <a:p>
                      <a:pPr algn="l">
                        <a:buNone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405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电子状态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硬件、结构锁定，能满足正常出货产品的硬件、结构要求,遗留问题有明确的解决方案。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charset="0"/>
                        </a:rPr>
                        <a:t> （若有遗留问题，需要在此处做简要说明，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Calibri" panose="020F0502020204030204" charset="0"/>
                      </a:endParaRPr>
                    </a:p>
                    <a:p>
                      <a:pPr algn="l">
                        <a:buNone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405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软件状态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硬件、结构锁定，能满足正常出货产品的硬件、结构要求,遗留问题有明确的解决方案。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charset="0"/>
                        </a:rPr>
                        <a:t> （若有遗留问题，需要在此处做简要说明，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Calibri" panose="020F0502020204030204" charset="0"/>
                      </a:endParaRPr>
                    </a:p>
                    <a:p>
                      <a:pPr algn="l">
                        <a:buNone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83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文件提交状态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charset="0"/>
                        </a:rPr>
                        <a:t>已按照【TR评审归档资料清单】的要求完成了大部分文件的提交，个别未提交文件不影响下一阶段的工作，详细的提交情况见本页中的《XXX项目终端产品开发流程交付件清单》（不管文件是否已全部提交，均需插入文件清单）。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Calibri" panose="020F0502020204030204" charset="0"/>
                      </a:endParaRPr>
                    </a:p>
                    <a:p>
                      <a:pPr algn="l">
                        <a:buNone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3093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评审要素审查状态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charset="0"/>
                        </a:rPr>
                        <a:t>TR3评审表已自查完毕，无重大遗留问题。（若有遗留问题，请将问题清单插入此行右侧空白处）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Calibri" panose="020F0502020204030204" charset="0"/>
                      </a:endParaRPr>
                    </a:p>
                    <a:p>
                      <a:pPr algn="l">
                        <a:buNone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08050" y="10114915"/>
            <a:ext cx="10058400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>
                <a:ln>
                  <a:noFill/>
                </a:ln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结论：是否满足</a:t>
            </a:r>
            <a:r>
              <a:rPr lang="en-US" altLang="zh-CN" sz="2400">
                <a:ln>
                  <a:noFill/>
                </a:ln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TR</a:t>
            </a:r>
            <a:r>
              <a:rPr lang="zh-CN" altLang="en-US" sz="2400">
                <a:ln>
                  <a:noFill/>
                </a:ln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质量要求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TABLE_ENDDRAG_ORIGIN_RECT" val="1356*314"/>
  <p:tag name="TABLE_ENDDRAG_RECT" val="77*93*1356*314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TABLE_ENDDRAG_ORIGIN_RECT" val="1376*418"/>
  <p:tag name="TABLE_ENDDRAG_RECT" val="77*93*1376*418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TABLE_ENDDRAG_ORIGIN_RECT" val="1416*398"/>
  <p:tag name="TABLE_ENDDRAG_RECT" val="88*150*1416*398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TABLE_ENDDRAG_ORIGIN_RECT" val="1420*449"/>
  <p:tag name="TABLE_ENDDRAG_RECT" val="71*99*1420*449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TABLE_ENDDRAG_ORIGIN_RECT" val="1420*638"/>
  <p:tag name="TABLE_ENDDRAG_RECT" val="71*99*1420*638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TABLE_ENDDRAG_ORIGIN_RECT" val="765*48"/>
  <p:tag name="TABLE_ENDDRAG_RECT" val="729*104*765*48"/>
</p:tagLst>
</file>

<file path=ppt/tags/tag22.xml><?xml version="1.0" encoding="utf-8"?>
<p:tagLst xmlns:p="http://schemas.openxmlformats.org/presentationml/2006/main">
  <p:tag name="TABLE_ENDDRAG_ORIGIN_RECT" val="773*606"/>
  <p:tag name="TABLE_ENDDRAG_RECT" val="729*167*773*606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UNIT_TABLE_BEAUTIFY" val="smartTable{46900834-038f-461c-8fcc-f831afaa7dff}"/>
  <p:tag name="TABLE_ENDDRAG_ORIGIN_RECT" val="1477*727"/>
  <p:tag name="TABLE_ENDDRAG_RECT" val="43*76*1477*727"/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TABLE_ENDDRAG_ORIGIN_RECT" val="1420*638"/>
  <p:tag name="TABLE_ENDDRAG_RECT" val="71*99*1420*638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TABLE_ENDDRAG_ORIGIN_RECT" val="765*48"/>
  <p:tag name="TABLE_ENDDRAG_RECT" val="729*104*765*48"/>
</p:tagLst>
</file>

<file path=ppt/tags/tag32.xml><?xml version="1.0" encoding="utf-8"?>
<p:tagLst xmlns:p="http://schemas.openxmlformats.org/presentationml/2006/main">
  <p:tag name="TABLE_ENDDRAG_ORIGIN_RECT" val="773*606"/>
  <p:tag name="TABLE_ENDDRAG_RECT" val="729*167*773*606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UNIT_TABLE_BEAUTIFY" val="smartTable{2208e316-6ccd-4256-a6e2-23a10f059e8a}"/>
  <p:tag name="TABLE_ENDDRAG_ORIGIN_RECT" val="1477*774"/>
  <p:tag name="TABLE_ENDDRAG_RECT" val="43*76*1477*774"/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UNIT_TABLE_BEAUTIFY" val="smartTable{27685999-2996-45e2-ba3c-80d3eb7f7be5}"/>
  <p:tag name="TABLE_ENDDRAG_ORIGIN_RECT" val="1477*486"/>
  <p:tag name="TABLE_ENDDRAG_RECT" val="43*76*1477*486"/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TABLE_ENDDRAG_ORIGIN_RECT" val="1420*638"/>
  <p:tag name="TABLE_ENDDRAG_RECT" val="71*99*1420*638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TABLE_ENDDRAG_ORIGIN_RECT" val="1429*390"/>
  <p:tag name="TABLE_ENDDRAG_RECT" val="25*262*1429*390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TABLE_ENDDRAG_ORIGIN_RECT" val="1436*615"/>
  <p:tag name="TABLE_ENDDRAG_RECT" val="17*110*1436*615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TABLE_ENDDRAG_ORIGIN_RECT" val="1108*257"/>
  <p:tag name="TABLE_ENDDRAG_RECT" val="237*307*1108*257"/>
</p:tagLst>
</file>

<file path=ppt/tags/tag52.xml><?xml version="1.0" encoding="utf-8"?>
<p:tagLst xmlns:p="http://schemas.openxmlformats.org/presentationml/2006/main">
  <p:tag name="KSO_WPP_MARK_KEY" val="ad17d0c6-ba71-4775-b1c9-a192e2617c2f"/>
  <p:tag name="COMMONDATA" val="eyJoZGlkIjoiOTRhN2JmZDQ4OTEwMTllZjA5YThhYWI5MzIxMWQ2Y2IifQ=="/>
  <p:tag name="commondata" val="eyJoZGlkIjoiYjgyOGQyODI3NTAyMDJjYmRjZmFkZWE1NDI5Y2Q4NDIifQ=="/>
</p:tagLst>
</file>

<file path=ppt/tags/tag6.xml><?xml version="1.0" encoding="utf-8"?>
<p:tagLst xmlns:p="http://schemas.openxmlformats.org/presentationml/2006/main">
  <p:tag name="TABLE_ENDDRAG_ORIGIN_RECT" val="1025*493"/>
  <p:tag name="TABLE_ENDDRAG_RECT" val="494*172*1025*493"/>
</p:tagLst>
</file>

<file path=ppt/tags/tag7.xml><?xml version="1.0" encoding="utf-8"?>
<p:tagLst xmlns:p="http://schemas.openxmlformats.org/presentationml/2006/main">
  <p:tag name="TABLE_ENDDRAG_ORIGIN_RECT" val="1334*411"/>
  <p:tag name="TABLE_ENDDRAG_RECT" val="105*422*1334*411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TABLE_ENDDRAG_ORIGIN_RECT" val="1489*344"/>
  <p:tag name="TABLE_ENDDRAG_RECT" val="43*138*1489*344"/>
</p:tagLst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5035</Words>
  <Application>WPS 演示</Application>
  <PresentationFormat>自定义</PresentationFormat>
  <Paragraphs>1111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微软雅黑</vt:lpstr>
      <vt:lpstr>Helvetica Light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张哲源</dc:creator>
  <cp:lastModifiedBy>星晴</cp:lastModifiedBy>
  <cp:revision>48</cp:revision>
  <dcterms:created xsi:type="dcterms:W3CDTF">2023-09-03T04:33:00Z</dcterms:created>
  <dcterms:modified xsi:type="dcterms:W3CDTF">2024-07-09T02:53:21Z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2D9651CE6FB34032ACB1A8D64AE59D3A_13</vt:lpwstr>
  </property>
  <property fmtid="{D5CDD505-2E9C-101B-9397-08002B2CF9AE}" pid="3" name="KSOProductBuildVer">
    <vt:lpwstr>2052-12.1.0.17147</vt:lpwstr>
  </property>
  <property fmtid="{D5CDD505-2E9C-101B-9397-08002B2CF9AE}" pid="4" name="_IPGFID">
    <vt:lpwstr>[DocID]=040556F2-6652-4751-8D14-9CFFAFF81157</vt:lpwstr>
  </property>
  <property fmtid="{D5CDD505-2E9C-101B-9397-08002B2CF9AE}" pid="5" name="_IPGLAB_P-B6DD_E-1_CV-8D6A6627_CN-CCC03489">
    <vt:lpwstr>TmsnoIOM931S+Vg0Rmrc885cuuaJ9MwJR/yfKsDOe7LOw+EWtn7P9yyackp4UsDTFn248yXUbu/WV+xEbycKLA==</vt:lpwstr>
  </property>
</Properties>
</file>