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4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4921" r:id="rId2"/>
    <p:sldId id="4967" r:id="rId3"/>
    <p:sldId id="4976" r:id="rId4"/>
    <p:sldId id="4973" r:id="rId5"/>
    <p:sldId id="4974" r:id="rId6"/>
    <p:sldId id="4975" r:id="rId7"/>
  </p:sldIdLst>
  <p:sldSz cx="20104100" cy="11303000"/>
  <p:notesSz cx="6858000" cy="9144000"/>
  <p:custDataLst>
    <p:tags r:id="rId9"/>
  </p:custDataLst>
  <p:defaultTextStyle>
    <a:defPPr>
      <a:defRPr lang="zh-CN"/>
    </a:defPPr>
    <a:lvl1pPr marL="0" lvl="0" indent="0" algn="l" defTabSz="914400" rtl="0" eaLnBrk="1" fontAlgn="base" latinLnBrk="1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Calibri" panose="020F0502020204030204"/>
        <a:ea typeface="Calibri" panose="020F0502020204030204"/>
        <a:cs typeface="+mn-cs"/>
        <a:sym typeface="Calibri" panose="020F0502020204030204"/>
      </a:defRPr>
    </a:lvl1pPr>
    <a:lvl2pPr marL="0" lvl="1" indent="0" algn="l" defTabSz="914400" rtl="0" eaLnBrk="1" fontAlgn="base" latinLnBrk="1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Calibri" panose="020F0502020204030204"/>
        <a:ea typeface="Calibri" panose="020F0502020204030204"/>
        <a:cs typeface="+mn-cs"/>
        <a:sym typeface="Calibri" panose="020F0502020204030204"/>
      </a:defRPr>
    </a:lvl2pPr>
    <a:lvl3pPr marL="0" lvl="2" indent="0" algn="l" defTabSz="914400" rtl="0" eaLnBrk="1" fontAlgn="base" latinLnBrk="1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Calibri" panose="020F0502020204030204"/>
        <a:ea typeface="Calibri" panose="020F0502020204030204"/>
        <a:cs typeface="+mn-cs"/>
        <a:sym typeface="Calibri" panose="020F0502020204030204"/>
      </a:defRPr>
    </a:lvl3pPr>
    <a:lvl4pPr marL="0" lvl="3" indent="0" algn="l" defTabSz="914400" rtl="0" eaLnBrk="1" fontAlgn="base" latinLnBrk="1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Calibri" panose="020F0502020204030204"/>
        <a:ea typeface="Calibri" panose="020F0502020204030204"/>
        <a:cs typeface="+mn-cs"/>
        <a:sym typeface="Calibri" panose="020F0502020204030204"/>
      </a:defRPr>
    </a:lvl4pPr>
    <a:lvl5pPr marL="0" lvl="4" indent="0" algn="l" defTabSz="914400" rtl="0" eaLnBrk="1" fontAlgn="base" latinLnBrk="1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Calibri" panose="020F0502020204030204"/>
        <a:ea typeface="Calibri" panose="020F0502020204030204"/>
        <a:cs typeface="+mn-cs"/>
        <a:sym typeface="Calibri" panose="020F0502020204030204"/>
      </a:defRPr>
    </a:lvl5pPr>
    <a:lvl6pPr marL="2286000" lvl="5" indent="0" algn="l" defTabSz="914400" rtl="0" eaLnBrk="1" fontAlgn="base" latinLnBrk="1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Calibri" panose="020F0502020204030204"/>
        <a:ea typeface="Calibri" panose="020F0502020204030204"/>
        <a:cs typeface="+mn-cs"/>
        <a:sym typeface="Calibri" panose="020F0502020204030204"/>
      </a:defRPr>
    </a:lvl6pPr>
    <a:lvl7pPr marL="2743200" lvl="6" indent="0" algn="l" defTabSz="914400" rtl="0" eaLnBrk="1" fontAlgn="base" latinLnBrk="1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Calibri" panose="020F0502020204030204"/>
        <a:ea typeface="Calibri" panose="020F0502020204030204"/>
        <a:cs typeface="+mn-cs"/>
        <a:sym typeface="Calibri" panose="020F0502020204030204"/>
      </a:defRPr>
    </a:lvl7pPr>
    <a:lvl8pPr marL="3200400" lvl="7" indent="0" algn="l" defTabSz="914400" rtl="0" eaLnBrk="1" fontAlgn="base" latinLnBrk="1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Calibri" panose="020F0502020204030204"/>
        <a:ea typeface="Calibri" panose="020F0502020204030204"/>
        <a:cs typeface="+mn-cs"/>
        <a:sym typeface="Calibri" panose="020F0502020204030204"/>
      </a:defRPr>
    </a:lvl8pPr>
    <a:lvl9pPr marL="3657600" lvl="8" indent="0" algn="l" defTabSz="914400" rtl="0" eaLnBrk="1" fontAlgn="base" latinLnBrk="1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rgbClr val="000000"/>
        </a:solidFill>
        <a:latin typeface="Calibri" panose="020F0502020204030204"/>
        <a:ea typeface="Calibri" panose="020F0502020204030204"/>
        <a:cs typeface="+mn-cs"/>
        <a:sym typeface="Calibri" panose="020F0502020204030204"/>
      </a:defRPr>
    </a:lvl9pPr>
  </p:defaultTextStyle>
  <p:extLst>
    <p:ext uri="{EFAFB233-063F-42B5-8137-9DF3F51BA10A}">
      <p15:sldGuideLst xmlns:p15="http://schemas.microsoft.com/office/powerpoint/2012/main">
        <p15:guide id="1" orient="horz" pos="496" userDrawn="1">
          <p15:clr>
            <a:srgbClr val="A4A3A4"/>
          </p15:clr>
        </p15:guide>
        <p15:guide id="2" pos="543" userDrawn="1">
          <p15:clr>
            <a:srgbClr val="A4A3A4"/>
          </p15:clr>
        </p15:guide>
        <p15:guide id="3" orient="horz" pos="6604" userDrawn="1">
          <p15:clr>
            <a:srgbClr val="A4A3A4"/>
          </p15:clr>
        </p15:guide>
        <p15:guide id="4" pos="1217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  <p:cmAuthor id="2" name="胡 蝶" initials="胡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2126"/>
    <a:srgbClr val="0038A8"/>
    <a:srgbClr val="4F81BD"/>
    <a:srgbClr val="009644"/>
    <a:srgbClr val="C00000"/>
    <a:srgbClr val="5482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12"/>
  </p:normalViewPr>
  <p:slideViewPr>
    <p:cSldViewPr showGuides="1">
      <p:cViewPr varScale="1">
        <p:scale>
          <a:sx n="47" d="100"/>
          <a:sy n="47" d="100"/>
        </p:scale>
        <p:origin x="874" y="77"/>
      </p:cViewPr>
      <p:guideLst>
        <p:guide orient="horz" pos="496"/>
        <p:guide pos="543"/>
        <p:guide orient="horz" pos="6604"/>
        <p:guide pos="121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1999" cy="7199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zh-CN" altLang="en-US" sz="2800" b="1" i="0" u="none" strike="noStrike" kern="1200" spc="0" baseline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投模阶段软件成熟度</c:v>
                </c:pt>
              </c:strCache>
            </c:strRef>
          </c:tx>
          <c:dPt>
            <c:idx val="0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632-48E4-BE78-FE43B51F9188}"/>
              </c:ext>
            </c:extLst>
          </c:dPt>
          <c:dPt>
            <c:idx val="1"/>
            <c:bubble3D val="0"/>
            <c:spPr>
              <a:solidFill>
                <a:srgbClr val="00964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632-48E4-BE78-FE43B51F9188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632-48E4-BE78-FE43B51F9188}"/>
              </c:ext>
            </c:extLst>
          </c:dPt>
          <c:dLbls>
            <c:dLbl>
              <c:idx val="0"/>
              <c:layout>
                <c:manualLayout>
                  <c:x val="7.0845525951024182E-2"/>
                  <c:y val="1.0847063100725515E-2"/>
                </c:manualLayout>
              </c:layout>
              <c:spPr>
                <a:solidFill>
                  <a:sysClr val="window" lastClr="FFFFFF"/>
                </a:solidFill>
                <a:ln>
                  <a:solidFill>
                    <a:sysClr val="windowText" lastClr="000000">
                      <a:lumMod val="25000"/>
                      <a:lumOff val="75000"/>
                    </a:sysClr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lang="en-US" altLang="zh-CN" sz="2000" b="0" i="0" u="none" strike="noStrike" kern="1200" baseline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1-6632-48E4-BE78-FE43B51F9188}"/>
                </c:ext>
              </c:extLst>
            </c:dLbl>
            <c:dLbl>
              <c:idx val="1"/>
              <c:layout>
                <c:manualLayout>
                  <c:x val="0.10934852918527634"/>
                  <c:y val="-5.5302355832854665E-2"/>
                </c:manualLayout>
              </c:layout>
              <c:spPr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>
                      <a:lumMod val="25000"/>
                      <a:lumOff val="75000"/>
                    </a:sysClr>
                  </a:solidFill>
                  <a:prstDash val="solid"/>
                  <a:round/>
                  <a:headEnd type="none" w="med" len="med"/>
                  <a:tailEnd type="none" w="med" len="med"/>
                  <a:extLst>
                    <a:ext uri="{C807C97D-BFC1-408E-A445-0C87EB9F89A2}">
                      <ask:lineSketchStyleProps xmlns:ask="http://schemas.microsoft.com/office/drawing/2018/sketchyshapes" sd="0">
                        <a:custGeom>
                          <a:avLst/>
                          <a:gdLst/>
                          <a:ahLst/>
                          <a:cxnLst/>
                          <a:rect l="0" t="0" r="0" b="0"/>
                          <a:pathLst/>
                        </a:custGeom>
                        <ask:type/>
                      </ask:lineSketchStyleProps>
                    </a:ext>
                  </a:extLst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0">
                  <a:spAutoFit/>
                </a:bodyPr>
                <a:lstStyle/>
                <a:p>
                  <a:pPr algn="ctr" rtl="0">
                    <a:defRPr lang="en-US" altLang="zh-CN" sz="2000" b="0" i="0" u="none" strike="noStrike" kern="1200" baseline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78175"/>
                        <a:gd name="adj2" fmla="val -47976"/>
                      </a:avLst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6632-48E4-BE78-FE43B51F9188}"/>
                </c:ext>
              </c:extLst>
            </c:dLbl>
            <c:dLbl>
              <c:idx val="2"/>
              <c:layout>
                <c:manualLayout>
                  <c:x val="-7.2236937153864677E-3"/>
                  <c:y val="-8.25593395252836E-3"/>
                </c:manualLayout>
              </c:layout>
              <c:spPr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>
                      <a:lumMod val="25000"/>
                      <a:lumOff val="75000"/>
                    </a:sysClr>
                  </a:solidFill>
                  <a:prstDash val="solid"/>
                  <a:round/>
                  <a:headEnd type="none" w="med" len="med"/>
                  <a:tailEnd type="none" w="med" len="med"/>
                  <a:extLst>
                    <a:ext uri="{C807C97D-BFC1-408E-A445-0C87EB9F89A2}">
                      <ask:lineSketchStyleProps xmlns:ask="http://schemas.microsoft.com/office/drawing/2018/sketchyshapes" sd="0">
                        <a:custGeom>
                          <a:avLst/>
                          <a:gdLst/>
                          <a:ahLst/>
                          <a:cxnLst/>
                          <a:rect l="0" t="0" r="0" b="0"/>
                          <a:pathLst/>
                        </a:custGeom>
                        <ask:type/>
                      </ask:lineSketchStyleProps>
                    </a:ext>
                  </a:extLst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0">
                  <a:spAutoFit/>
                </a:bodyPr>
                <a:lstStyle/>
                <a:p>
                  <a:pPr algn="ctr">
                    <a:defRPr lang="zh-CN" altLang="en-US" sz="2000" b="0" i="0" u="none" strike="noStrike" kern="1200" baseline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40609"/>
                        <a:gd name="adj2" fmla="val 126700"/>
                      </a:avLst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5-6632-48E4-BE78-FE43B51F9188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lang="en-US" altLang="zh-CN"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Sheet1!$A$2:$A$4</c:f>
              <c:strCache>
                <c:ptCount val="3"/>
                <c:pt idx="0">
                  <c:v>Block</c:v>
                </c:pt>
                <c:pt idx="1">
                  <c:v>Pass</c:v>
                </c:pt>
                <c:pt idx="2">
                  <c:v>Fail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35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632-48E4-BE78-FE43B51F91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561986197128104"/>
          <c:y val="0.93106506344606643"/>
          <c:w val="0.55795787347003623"/>
          <c:h val="5.80878734532080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altLang="zh-CN" sz="9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lang="zh-CN" altLang="en-US" sz="2800" b="1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rPr lang="zh-CN" altLang="en-US" sz="2800" b="1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缺陷分布率</a:t>
            </a:r>
          </a:p>
        </c:rich>
      </c:tx>
      <c:layout>
        <c:manualLayout>
          <c:xMode val="edge"/>
          <c:yMode val="edge"/>
          <c:x val="0.39237138651407821"/>
          <c:y val="9.7349176805396065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zh-CN" altLang="en-US" sz="2800" b="1" i="0" u="none" strike="noStrike" kern="1200" spc="0" baseline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总数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CFF-40FB-8D9C-0ADFB5A4D85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CFF-40FB-8D9C-0ADFB5A4D852}"/>
              </c:ext>
            </c:extLst>
          </c:dPt>
          <c:dPt>
            <c:idx val="2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CFF-40FB-8D9C-0ADFB5A4D85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ACFF-40FB-8D9C-0ADFB5A4D85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ACFF-40FB-8D9C-0ADFB5A4D85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ACFF-40FB-8D9C-0ADFB5A4D852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ACFF-40FB-8D9C-0ADFB5A4D852}"/>
              </c:ext>
            </c:extLst>
          </c:dPt>
          <c:dLbls>
            <c:dLbl>
              <c:idx val="0"/>
              <c:layout>
                <c:manualLayout>
                  <c:x val="0.18536038989242082"/>
                  <c:y val="1.1600265883342214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CFF-40FB-8D9C-0ADFB5A4D852}"/>
                </c:ext>
              </c:extLst>
            </c:dLbl>
            <c:dLbl>
              <c:idx val="1"/>
              <c:layout>
                <c:manualLayout>
                  <c:x val="0.11010899162676684"/>
                  <c:y val="0.10205119314702676"/>
                </c:manualLayout>
              </c:layout>
              <c:spPr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>
                      <a:lumMod val="25000"/>
                      <a:lumOff val="75000"/>
                    </a:sysClr>
                  </a:solidFill>
                  <a:prstDash val="solid"/>
                  <a:round/>
                  <a:headEnd type="none" w="med" len="med"/>
                  <a:tailEnd type="none" w="med" len="med"/>
                  <a:extLst>
                    <a:ext uri="{C807C97D-BFC1-408E-A445-0C87EB9F89A2}">
                      <ask:lineSketchStyleProps xmlns:ask="http://schemas.microsoft.com/office/drawing/2018/sketchyshapes" sd="0">
                        <a:custGeom>
                          <a:avLst/>
                          <a:gdLst/>
                          <a:ahLst/>
                          <a:cxnLst/>
                          <a:rect l="0" t="0" r="0" b="0"/>
                          <a:pathLst/>
                        </a:custGeom>
                        <ask:type/>
                      </ask:lineSketchStyleProps>
                    </a:ext>
                  </a:extLst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altLang="zh-CN" sz="2000" b="0" i="0" u="none" strike="noStrike" kern="1200" baseline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147056"/>
                        <a:gd name="adj2" fmla="val -30730"/>
                      </a:avLst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3-ACFF-40FB-8D9C-0ADFB5A4D852}"/>
                </c:ext>
              </c:extLst>
            </c:dLbl>
            <c:dLbl>
              <c:idx val="2"/>
              <c:layout>
                <c:manualLayout>
                  <c:x val="3.2042723631508681E-2"/>
                  <c:y val="-3.1460674157303373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ACFF-40FB-8D9C-0ADFB5A4D852}"/>
                </c:ext>
              </c:extLst>
            </c:dLbl>
            <c:dLbl>
              <c:idx val="4"/>
              <c:layout>
                <c:manualLayout>
                  <c:x val="-9.0471713237071802E-2"/>
                  <c:y val="0.10659083310582328"/>
                </c:manualLayout>
              </c:layout>
              <c:spPr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>
                      <a:lumMod val="25000"/>
                      <a:lumOff val="75000"/>
                    </a:sysClr>
                  </a:solidFill>
                  <a:prstDash val="solid"/>
                  <a:round/>
                  <a:headEnd type="none" w="med" len="med"/>
                  <a:tailEnd type="none" w="med" len="med"/>
                  <a:extLst>
                    <a:ext uri="{C807C97D-BFC1-408E-A445-0C87EB9F89A2}">
                      <ask:lineSketchStyleProps xmlns:ask="http://schemas.microsoft.com/office/drawing/2018/sketchyshapes" sd="0">
                        <a:custGeom>
                          <a:avLst/>
                          <a:gdLst/>
                          <a:ahLst/>
                          <a:cxnLst/>
                          <a:rect l="0" t="0" r="0" b="0"/>
                          <a:pathLst/>
                        </a:custGeom>
                        <ask:type/>
                      </ask:lineSketchStyleProps>
                    </a:ext>
                  </a:extLst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0">
                  <a:spAutoFit/>
                </a:bodyPr>
                <a:lstStyle/>
                <a:p>
                  <a:pPr algn="ctr">
                    <a:defRPr lang="en-US" altLang="zh-CN" sz="2000" b="0" i="0" u="none" strike="noStrike" kern="1200" baseline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+mn-cs"/>
                    </a:defRPr>
                  </a:pPr>
                  <a:endParaRPr lang="zh-CN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112394"/>
                        <a:gd name="adj2" fmla="val -11101"/>
                      </a:avLst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9-ACFF-40FB-8D9C-0ADFB5A4D852}"/>
                </c:ext>
              </c:extLst>
            </c:dLbl>
            <c:dLbl>
              <c:idx val="5"/>
              <c:layout>
                <c:manualLayout>
                  <c:x val="-9.2680194946210409E-2"/>
                  <c:y val="3.2449725601798672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ACFF-40FB-8D9C-0ADFB5A4D852}"/>
                </c:ext>
              </c:extLst>
            </c:dLbl>
            <c:dLbl>
              <c:idx val="6"/>
              <c:layout>
                <c:manualLayout>
                  <c:x val="-3.976619744961786E-2"/>
                  <c:y val="-2.0862072016278863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ACFF-40FB-8D9C-0ADFB5A4D852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en-US" altLang="zh-CN" sz="2000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Sheet1!$A$2:$A$7</c:f>
              <c:strCache>
                <c:ptCount val="6"/>
                <c:pt idx="0">
                  <c:v>状态模块</c:v>
                </c:pt>
                <c:pt idx="1">
                  <c:v>通讯模块</c:v>
                </c:pt>
                <c:pt idx="2">
                  <c:v>导航模块</c:v>
                </c:pt>
                <c:pt idx="3">
                  <c:v>清洁模块</c:v>
                </c:pt>
                <c:pt idx="4">
                  <c:v>感知模块</c:v>
                </c:pt>
                <c:pt idx="5">
                  <c:v>体验模块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12</c:v>
                </c:pt>
                <c:pt idx="3">
                  <c:v>7</c:v>
                </c:pt>
                <c:pt idx="4">
                  <c:v>1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ACFF-40FB-8D9C-0ADFB5A4D8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3.1167805767547147E-2"/>
          <c:y val="0.85436230987367223"/>
          <c:w val="0.94513848003067846"/>
          <c:h val="0.1018305605638995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CN"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7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5" name="Shape 80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针对手板三及</a:t>
            </a:r>
            <a:r>
              <a:rPr lang="en-US" altLang="zh-CN" dirty="0"/>
              <a:t>V0.0.8</a:t>
            </a:r>
            <a:r>
              <a:rPr lang="zh-CN" altLang="en-US" dirty="0">
                <a:ea typeface="宋体" panose="02010600030101010101" pitchFamily="2" charset="-122"/>
              </a:rPr>
              <a:t>版本，测试结论：不通过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针对手板三及</a:t>
            </a:r>
            <a:r>
              <a:rPr lang="en-US" altLang="zh-CN" dirty="0"/>
              <a:t>V0.0.8</a:t>
            </a:r>
            <a:r>
              <a:rPr lang="zh-CN" altLang="en-US" dirty="0">
                <a:ea typeface="宋体" panose="02010600030101010101" pitchFamily="2" charset="-122"/>
              </a:rPr>
              <a:t>版本，测试结论：不通过</a:t>
            </a:r>
          </a:p>
        </p:txBody>
      </p:sp>
    </p:spTree>
    <p:extLst>
      <p:ext uri="{BB962C8B-B14F-4D97-AF65-F5344CB8AC3E}">
        <p14:creationId xmlns:p14="http://schemas.microsoft.com/office/powerpoint/2010/main" val="1652697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9285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4665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06811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501885" y="2434000"/>
            <a:ext cx="9100330" cy="917577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/>
            <a:r>
              <a:t>标题文本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722371" y="3641511"/>
            <a:ext cx="8907145" cy="3479802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/>
            <a:r>
              <a:t>正文级别 1</a:t>
            </a:r>
          </a:p>
          <a:p>
            <a:pPr lvl="1" fontAlgn="auto"/>
            <a:endParaRPr/>
          </a:p>
          <a:p>
            <a:pPr lvl="2" fontAlgn="auto"/>
            <a:endParaRPr/>
          </a:p>
          <a:p>
            <a:pPr lvl="3" fontAlgn="auto"/>
            <a:endParaRPr/>
          </a:p>
          <a:p>
            <a:pPr lvl="4" fontAlgn="auto"/>
            <a:endParaRPr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/>
            <a:fld id="{86CB4B4D-7CA3-9044-876B-883B54F8677D}" type="slidenum">
              <a:rPr strike="noStrike" noProof="1">
                <a:latin typeface="+mn-lt"/>
                <a:ea typeface="+mn-ea"/>
                <a:cs typeface="+mn-cs"/>
              </a:rPr>
              <a:t>‹#›</a:t>
            </a:fld>
            <a:endParaRPr strike="noStrike" noProof="1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 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501885" y="2434000"/>
            <a:ext cx="9100330" cy="917577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/>
            <a:r>
              <a:t>标题文本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722371" y="3641511"/>
            <a:ext cx="8907145" cy="3479802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/>
            <a:r>
              <a:t>正文级别 1</a:t>
            </a:r>
          </a:p>
          <a:p>
            <a:pPr lvl="1" fontAlgn="auto"/>
            <a:endParaRPr/>
          </a:p>
          <a:p>
            <a:pPr lvl="2" fontAlgn="auto"/>
            <a:endParaRPr/>
          </a:p>
          <a:p>
            <a:pPr lvl="3" fontAlgn="auto"/>
            <a:endParaRPr/>
          </a:p>
          <a:p>
            <a:pPr lvl="4" fontAlgn="auto"/>
            <a:endParaRPr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/>
            <a:fld id="{86CB4B4D-7CA3-9044-876B-883B54F8677D}" type="slidenum">
              <a:rPr strike="noStrike" noProof="1">
                <a:latin typeface="+mn-lt"/>
                <a:ea typeface="+mn-ea"/>
                <a:cs typeface="+mn-cs"/>
              </a:rPr>
              <a:t>‹#›</a:t>
            </a:fld>
            <a:endParaRPr strike="noStrike" noProof="1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501885" y="2434000"/>
            <a:ext cx="9100330" cy="917577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/>
            <a:r>
              <a:t>标题文本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005205" y="2601148"/>
            <a:ext cx="8745285" cy="7464174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/>
            <a:r>
              <a:t>正文级别 1</a:t>
            </a:r>
          </a:p>
          <a:p>
            <a:pPr lvl="1" fontAlgn="auto"/>
            <a:endParaRPr/>
          </a:p>
          <a:p>
            <a:pPr lvl="2" fontAlgn="auto"/>
            <a:endParaRPr/>
          </a:p>
          <a:p>
            <a:pPr lvl="3" fontAlgn="auto"/>
            <a:endParaRPr/>
          </a:p>
          <a:p>
            <a:pPr lvl="4" fontAlgn="auto"/>
            <a:endParaRPr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/>
            <a:fld id="{86CB4B4D-7CA3-9044-876B-883B54F8677D}" type="slidenum">
              <a:rPr strike="noStrike" noProof="1">
                <a:latin typeface="+mn-lt"/>
                <a:ea typeface="+mn-ea"/>
                <a:cs typeface="+mn-cs"/>
              </a:rPr>
              <a:t>‹#›</a:t>
            </a:fld>
            <a:endParaRPr strike="noStrike" noProof="1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5501885" y="2434000"/>
            <a:ext cx="9100330" cy="917577"/>
          </a:xfrm>
          <a:prstGeom prst="rect">
            <a:avLst/>
          </a:prstGeom>
        </p:spPr>
        <p:txBody>
          <a:bodyPr>
            <a:normAutofit/>
          </a:bodyPr>
          <a:lstStyle/>
          <a:p>
            <a:pPr fontAlgn="auto"/>
            <a:r>
              <a:t>标题文本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/>
            <a:fld id="{86CB4B4D-7CA3-9044-876B-883B54F8677D}" type="slidenum">
              <a:rPr strike="noStrike" noProof="1">
                <a:latin typeface="+mn-lt"/>
                <a:ea typeface="+mn-ea"/>
                <a:cs typeface="+mn-cs"/>
              </a:rPr>
              <a:t>‹#›</a:t>
            </a:fld>
            <a:endParaRPr strike="noStrike" noProof="1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auto"/>
            <a:fld id="{86CB4B4D-7CA3-9044-876B-883B54F8677D}" type="slidenum">
              <a:rPr strike="noStrike" noProof="1">
                <a:latin typeface="+mn-lt"/>
                <a:ea typeface="+mn-ea"/>
                <a:cs typeface="+mn-cs"/>
              </a:rPr>
              <a:t>‹#›</a:t>
            </a:fld>
            <a:endParaRPr strike="noStrike" noProof="1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自定义版式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剪去对角的矩形 10"/>
          <p:cNvSpPr/>
          <p:nvPr/>
        </p:nvSpPr>
        <p:spPr>
          <a:xfrm>
            <a:off x="1190625" y="766763"/>
            <a:ext cx="12976225" cy="792162"/>
          </a:xfrm>
          <a:custGeom>
            <a:avLst/>
            <a:gdLst/>
            <a:ahLst/>
            <a:cxnLst>
              <a:cxn ang="0">
                <a:pos x="6487833" y="395600"/>
              </a:cxn>
              <a:cxn ang="5400000">
                <a:pos x="6487833" y="395600"/>
              </a:cxn>
              <a:cxn ang="10800000">
                <a:pos x="6487833" y="395600"/>
              </a:cxn>
              <a:cxn ang="16200000">
                <a:pos x="6487833" y="395600"/>
              </a:cxn>
            </a:cxnLst>
            <a:rect l="0" t="0" r="0" b="0"/>
            <a:pathLst>
              <a:path w="21600" h="21600">
                <a:moveTo>
                  <a:pt x="0" y="0"/>
                </a:moveTo>
                <a:lnTo>
                  <a:pt x="21380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220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>
              <a:alpha val="51999"/>
            </a:srgbClr>
          </a:solidFill>
          <a:ln w="12700">
            <a:noFill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2051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7700" y="549275"/>
            <a:ext cx="3640138" cy="104775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2052" name="矩形 12"/>
          <p:cNvSpPr/>
          <p:nvPr/>
        </p:nvSpPr>
        <p:spPr>
          <a:xfrm>
            <a:off x="874713" y="766763"/>
            <a:ext cx="157162" cy="733425"/>
          </a:xfrm>
          <a:prstGeom prst="rect">
            <a:avLst/>
          </a:prstGeom>
          <a:solidFill>
            <a:srgbClr val="C00000"/>
          </a:solidFill>
          <a:ln w="12700">
            <a:noFill/>
          </a:ln>
        </p:spPr>
        <p:txBody>
          <a:bodyPr lIns="0" tIns="0" rIns="0" bIns="0" anchor="ctr" anchorCtr="0"/>
          <a:lstStyle/>
          <a:p>
            <a:pPr lvl="0" algn="ctr" defTabSz="1506855" latinLnBrk="0"/>
            <a:endParaRPr lang="zh-CN" sz="2800" b="0" i="0" u="none" baseline="0">
              <a:solidFill>
                <a:srgbClr val="FFFFFF"/>
              </a:solidFill>
              <a:latin typeface="Calibri" panose="020F0502020204030204"/>
              <a:ea typeface="Calibri" panose="020F0502020204030204"/>
            </a:endParaRPr>
          </a:p>
        </p:txBody>
      </p:sp>
      <p:sp>
        <p:nvSpPr>
          <p:cNvPr id="72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1175548" y="717674"/>
            <a:ext cx="12722523" cy="710479"/>
          </a:xfrm>
          <a:prstGeom prst="rect">
            <a:avLst/>
          </a:prstGeom>
        </p:spPr>
        <p:txBody>
          <a:bodyPr lIns="75353" tIns="75353" rIns="75353" bIns="75353" anchor="ctr">
            <a:normAutofit/>
          </a:bodyPr>
          <a:lstStyle>
            <a:lvl1pPr defTabSz="1506855">
              <a:lnSpc>
                <a:spcPct val="90000"/>
              </a:lnSpc>
              <a:defRPr sz="4600" u="none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lvl1pPr>
          </a:lstStyle>
          <a:p>
            <a:pPr fontAlgn="auto"/>
            <a:r>
              <a:t>标题文本</a:t>
            </a:r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4406563" y="10475913"/>
            <a:ext cx="433388" cy="447675"/>
          </a:xfrm>
          <a:prstGeom prst="rect">
            <a:avLst/>
          </a:prstGeom>
          <a:ln w="12700">
            <a:miter lim="400000"/>
          </a:ln>
        </p:spPr>
        <p:txBody>
          <a:bodyPr wrap="none" lIns="83725" tIns="83725" rIns="83725" bIns="83725">
            <a:spAutoFit/>
          </a:bodyPr>
          <a:lstStyle>
            <a:lvl1pPr algn="l" defTabSz="1506855">
              <a:defRPr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 fontAlgn="auto"/>
            <a:fld id="{86CB4B4D-7CA3-9044-876B-883B54F8677D}" type="slidenum">
              <a:rPr strike="noStrike" noProof="1">
                <a:latin typeface="Helvetica Light"/>
                <a:ea typeface="Helvetica Light"/>
                <a:cs typeface="Helvetica Light"/>
              </a:rPr>
              <a:t>‹#›</a:t>
            </a:fld>
            <a:endParaRPr strike="noStrike" noProof="1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未标题-2"/>
          <p:cNvPicPr>
            <a:picLocks noChangeAspect="1"/>
          </p:cNvPicPr>
          <p:nvPr userDrawn="1"/>
        </p:nvPicPr>
        <p:blipFill>
          <a:blip r:embed="rId2">
            <a:alphaModFix amt="26000"/>
          </a:blip>
          <a:srcRect l="17664" t="12059" r="20505"/>
          <a:stretch>
            <a:fillRect/>
          </a:stretch>
        </p:blipFill>
        <p:spPr>
          <a:xfrm>
            <a:off x="3561030" y="1853746"/>
            <a:ext cx="11678255" cy="7813912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976771" y="1507067"/>
            <a:ext cx="16158473" cy="4236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989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976771" y="5868067"/>
            <a:ext cx="16158473" cy="242673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3955" spc="200">
                <a:uFillTx/>
              </a:defRPr>
            </a:lvl1pPr>
            <a:lvl2pPr marL="753745" indent="0" algn="ctr">
              <a:buNone/>
              <a:defRPr sz="3295"/>
            </a:lvl2pPr>
            <a:lvl3pPr marL="1506855" indent="0" algn="ctr">
              <a:buNone/>
              <a:defRPr sz="2965"/>
            </a:lvl3pPr>
            <a:lvl4pPr marL="2260600" indent="0" algn="ctr">
              <a:buNone/>
              <a:defRPr sz="2635"/>
            </a:lvl4pPr>
            <a:lvl5pPr marL="3014345" indent="0" algn="ctr">
              <a:buNone/>
              <a:defRPr sz="2635"/>
            </a:lvl5pPr>
            <a:lvl6pPr marL="3767455" indent="0" algn="ctr">
              <a:buNone/>
              <a:defRPr sz="2635"/>
            </a:lvl6pPr>
            <a:lvl7pPr marL="4521200" indent="0" algn="ctr">
              <a:buNone/>
              <a:defRPr sz="2635"/>
            </a:lvl7pPr>
            <a:lvl8pPr marL="5274945" indent="0" algn="ctr">
              <a:buNone/>
              <a:defRPr sz="2635"/>
            </a:lvl8pPr>
            <a:lvl9pPr marL="6028055" indent="0" algn="ctr">
              <a:buNone/>
              <a:defRPr sz="2635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1009163" y="10407067"/>
            <a:ext cx="4452188" cy="522133"/>
          </a:xfrm>
        </p:spPr>
        <p:txBody>
          <a:bodyPr/>
          <a:lstStyle/>
          <a:p>
            <a:fld id="{2BC8B6F5-4454-43A7-A763-8AC7758998CB}" type="datetime1">
              <a:rPr lang="zh-CN" altLang="en-US" smtClean="0"/>
              <a:t>2024/8/12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6787113" y="10407067"/>
            <a:ext cx="6529875" cy="522133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ontent pag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7"/>
          <p:cNvSpPr>
            <a:spLocks noChangeShapeType="1"/>
          </p:cNvSpPr>
          <p:nvPr userDrawn="1"/>
        </p:nvSpPr>
        <p:spPr bwMode="gray">
          <a:xfrm>
            <a:off x="805459" y="1323916"/>
            <a:ext cx="18557629" cy="0"/>
          </a:xfrm>
          <a:prstGeom prst="line">
            <a:avLst/>
          </a:prstGeom>
          <a:noFill/>
          <a:ln w="28575">
            <a:solidFill>
              <a:srgbClr val="243745"/>
            </a:solidFill>
            <a:round/>
          </a:ln>
        </p:spPr>
        <p:txBody>
          <a:bodyPr wrap="none" lIns="156352" tIns="78195" rIns="156352" bIns="78195" anchor="ctr"/>
          <a:lstStyle/>
          <a:p>
            <a:pPr defTabSz="176403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505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IPGWMV_P-B6DD_T-3_U-20443323" descr="IPGWMV_P-B6DD_T-3_U-20443323"/>
          <p:cNvSpPr/>
          <p:nvPr userDrawn="1"/>
        </p:nvSpPr>
        <p:spPr>
          <a:xfrm>
            <a:off x="0" y="0"/>
            <a:ext cx="20097750" cy="11296650"/>
          </a:xfrm>
          <a:prstGeom prst="rect">
            <a:avLst/>
          </a:prstGeom>
          <a:blipFill dpi="0" rotWithShape="1">
            <a:blip r:embed="rId11" cstate="print">
              <a:alphaModFix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dirty="0">
              <a:ln>
                <a:noFill/>
              </a:ln>
              <a:noFill/>
            </a:endParaRPr>
          </a:p>
        </p:txBody>
      </p:sp>
      <p:sp>
        <p:nvSpPr>
          <p:cNvPr id="1026" name="Title Text"/>
          <p:cNvSpPr txBox="1">
            <a:spLocks noGrp="1"/>
          </p:cNvSpPr>
          <p:nvPr>
            <p:ph type="title"/>
          </p:nvPr>
        </p:nvSpPr>
        <p:spPr>
          <a:xfrm>
            <a:off x="3011488" y="2260600"/>
            <a:ext cx="16084550" cy="175895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t" anchorCtr="0"/>
          <a:lstStyle/>
          <a:p>
            <a:pPr lvl="0"/>
            <a:r>
              <a:rPr lang="zh-CN"/>
              <a:t>Title Text</a:t>
            </a:r>
          </a:p>
        </p:txBody>
      </p:sp>
      <p:sp>
        <p:nvSpPr>
          <p:cNvPr id="1027" name="Body Level One…"/>
          <p:cNvSpPr txBox="1">
            <a:spLocks noGrp="1"/>
          </p:cNvSpPr>
          <p:nvPr>
            <p:ph type="body"/>
          </p:nvPr>
        </p:nvSpPr>
        <p:spPr>
          <a:xfrm>
            <a:off x="11222038" y="4019550"/>
            <a:ext cx="7874000" cy="728345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t" anchorCtr="0"/>
          <a:lstStyle/>
          <a:p>
            <a:pPr lvl="0"/>
            <a:r>
              <a:rPr lang="zh-CN"/>
              <a:t>Body Level One</a:t>
            </a:r>
          </a:p>
          <a:p>
            <a:pPr lvl="1"/>
            <a:r>
              <a:rPr lang="zh-CN"/>
              <a:t>Body Level Two</a:t>
            </a:r>
          </a:p>
          <a:p>
            <a:pPr lvl="2"/>
            <a:r>
              <a:rPr lang="zh-CN"/>
              <a:t>Body Level Three</a:t>
            </a:r>
          </a:p>
          <a:p>
            <a:pPr lvl="3"/>
            <a:r>
              <a:rPr lang="zh-CN"/>
              <a:t>Body Level Four</a:t>
            </a:r>
          </a:p>
          <a:p>
            <a:pPr lvl="4"/>
            <a:r>
              <a:rPr lang="zh-CN"/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8854738" y="10517188"/>
            <a:ext cx="244475" cy="24288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r">
              <a:defRPr>
                <a:solidFill>
                  <a:srgbClr val="888888"/>
                </a:solidFill>
              </a:defRPr>
            </a:lvl1pPr>
          </a:lstStyle>
          <a:p>
            <a:pPr fontAlgn="auto"/>
            <a:fld id="{86CB4B4D-7CA3-9044-876B-883B54F8677D}" type="slidenum">
              <a:rPr strike="noStrike" noProof="1">
                <a:latin typeface="+mn-lt"/>
                <a:ea typeface="+mn-ea"/>
                <a:cs typeface="+mn-cs"/>
              </a:rPr>
              <a:t>‹#›</a:t>
            </a:fld>
            <a:endParaRPr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hf sldNum="0"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800" b="0" i="0" u="sng" strike="noStrike" cap="none" spc="0" baseline="0">
          <a:solidFill>
            <a:srgbClr val="FF2600"/>
          </a:solidFill>
          <a:uFillTx/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  <a:sym typeface="宋体" panose="02010600030101010101" pitchFamily="2" charset="-122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800" b="0" i="0" u="sng" strike="noStrike" cap="none" spc="0" baseline="0">
          <a:solidFill>
            <a:srgbClr val="FF2600"/>
          </a:solidFill>
          <a:uFillTx/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  <a:sym typeface="宋体" panose="02010600030101010101" pitchFamily="2" charset="-122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800" b="0" i="0" u="sng" strike="noStrike" cap="none" spc="0" baseline="0">
          <a:solidFill>
            <a:srgbClr val="FF2600"/>
          </a:solidFill>
          <a:uFillTx/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  <a:sym typeface="宋体" panose="02010600030101010101" pitchFamily="2" charset="-122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800" b="0" i="0" u="sng" strike="noStrike" cap="none" spc="0" baseline="0">
          <a:solidFill>
            <a:srgbClr val="FF2600"/>
          </a:solidFill>
          <a:uFillTx/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  <a:sym typeface="宋体" panose="02010600030101010101" pitchFamily="2" charset="-122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800" b="0" i="0" u="sng" strike="noStrike" cap="none" spc="0" baseline="0">
          <a:solidFill>
            <a:srgbClr val="FF2600"/>
          </a:solidFill>
          <a:uFillTx/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  <a:sym typeface="宋体" panose="02010600030101010101" pitchFamily="2" charset="-122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800" b="0" i="0" u="sng" strike="noStrike" cap="none" spc="0" baseline="0">
          <a:solidFill>
            <a:srgbClr val="FF2600"/>
          </a:solidFill>
          <a:uFillTx/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  <a:sym typeface="宋体" panose="02010600030101010101" pitchFamily="2" charset="-122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800" b="0" i="0" u="sng" strike="noStrike" cap="none" spc="0" baseline="0">
          <a:solidFill>
            <a:srgbClr val="FF2600"/>
          </a:solidFill>
          <a:uFillTx/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  <a:sym typeface="宋体" panose="02010600030101010101" pitchFamily="2" charset="-122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800" b="0" i="0" u="sng" strike="noStrike" cap="none" spc="0" baseline="0">
          <a:solidFill>
            <a:srgbClr val="FF2600"/>
          </a:solidFill>
          <a:uFillTx/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  <a:sym typeface="宋体" panose="02010600030101010101" pitchFamily="2" charset="-122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5800" b="0" i="0" u="sng" strike="noStrike" cap="none" spc="0" baseline="0">
          <a:solidFill>
            <a:srgbClr val="FF2600"/>
          </a:solidFill>
          <a:uFillTx/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  <a:sym typeface="宋体" panose="02010600030101010101" pitchFamily="2" charset="-122"/>
        </a:defRPr>
      </a:lvl9pPr>
    </p:titleStyle>
    <p:body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FF2600"/>
          </a:solidFill>
          <a:uFillTx/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  <a:sym typeface="宋体" panose="02010600030101010101" pitchFamily="2" charset="-122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FF2600"/>
          </a:solidFill>
          <a:uFillTx/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  <a:sym typeface="宋体" panose="02010600030101010101" pitchFamily="2" charset="-122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FF2600"/>
          </a:solidFill>
          <a:uFillTx/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  <a:sym typeface="宋体" panose="02010600030101010101" pitchFamily="2" charset="-122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FF2600"/>
          </a:solidFill>
          <a:uFillTx/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  <a:sym typeface="宋体" panose="02010600030101010101" pitchFamily="2" charset="-122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FF2600"/>
          </a:solidFill>
          <a:uFillTx/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  <a:sym typeface="宋体" panose="02010600030101010101" pitchFamily="2" charset="-122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FF2600"/>
          </a:solidFill>
          <a:uFillTx/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  <a:sym typeface="宋体" panose="02010600030101010101" pitchFamily="2" charset="-122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FF2600"/>
          </a:solidFill>
          <a:uFillTx/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  <a:sym typeface="宋体" panose="02010600030101010101" pitchFamily="2" charset="-122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FF2600"/>
          </a:solidFill>
          <a:uFillTx/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  <a:sym typeface="宋体" panose="02010600030101010101" pitchFamily="2" charset="-122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300" b="0" i="0" u="none" strike="noStrike" cap="none" spc="0" baseline="0">
          <a:solidFill>
            <a:srgbClr val="FF2600"/>
          </a:solidFill>
          <a:uFillTx/>
          <a:latin typeface="宋体" panose="02010600030101010101" pitchFamily="2" charset="-122"/>
          <a:ea typeface="宋体" panose="02010600030101010101" pitchFamily="2" charset="-122"/>
          <a:cs typeface="宋体" panose="02010600030101010101" pitchFamily="2" charset="-122"/>
          <a:sym typeface="宋体" panose="02010600030101010101" pitchFamily="2" charset="-122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emf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package" Target="../embeddings/Microsoft_Word_Document.docx"/><Relationship Id="rId5" Type="http://schemas.openxmlformats.org/officeDocument/2006/relationships/chart" Target="../charts/chart1.xml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6" Type="http://schemas.openxmlformats.org/officeDocument/2006/relationships/chart" Target="../charts/chart2.x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1.xls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7.emf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package" Target="../embeddings/Microsoft_Excel_Worksheet3.xlsx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封面-黑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" y="-41863"/>
            <a:ext cx="20094222" cy="113030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>
            <a:spLocks noChangeArrowheads="1"/>
          </p:cNvSpPr>
          <p:nvPr/>
        </p:nvSpPr>
        <p:spPr bwMode="auto">
          <a:xfrm>
            <a:off x="103219" y="106579"/>
            <a:ext cx="544438" cy="680274"/>
          </a:xfrm>
          <a:prstGeom prst="parallelogram">
            <a:avLst>
              <a:gd name="adj" fmla="val 37420"/>
            </a:avLst>
          </a:prstGeom>
          <a:solidFill>
            <a:srgbClr val="C00000"/>
          </a:solidFill>
          <a:ln w="9525">
            <a:noFill/>
            <a:miter lim="800000"/>
          </a:ln>
        </p:spPr>
        <p:txBody>
          <a:bodyPr lIns="150707" tIns="75353" rIns="150707" bIns="75353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平行四边形 4"/>
          <p:cNvSpPr>
            <a:spLocks noChangeArrowheads="1"/>
          </p:cNvSpPr>
          <p:nvPr/>
        </p:nvSpPr>
        <p:spPr bwMode="auto">
          <a:xfrm>
            <a:off x="591423" y="106579"/>
            <a:ext cx="544438" cy="680274"/>
          </a:xfrm>
          <a:prstGeom prst="parallelogram">
            <a:avLst>
              <a:gd name="adj" fmla="val 37420"/>
            </a:avLst>
          </a:prstGeom>
          <a:solidFill>
            <a:srgbClr val="C00000"/>
          </a:solidFill>
          <a:ln w="9525">
            <a:noFill/>
            <a:miter lim="800000"/>
          </a:ln>
        </p:spPr>
        <p:txBody>
          <a:bodyPr lIns="150707" tIns="75353" rIns="150707" bIns="75353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39850" y="-108585"/>
            <a:ext cx="4320261" cy="9232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软件测试说明</a:t>
            </a:r>
          </a:p>
        </p:txBody>
      </p:sp>
      <p:cxnSp>
        <p:nvCxnSpPr>
          <p:cNvPr id="13" name="直线连接符 5"/>
          <p:cNvCxnSpPr/>
          <p:nvPr>
            <p:custDataLst>
              <p:tags r:id="rId1"/>
            </p:custDataLst>
          </p:nvPr>
        </p:nvCxnSpPr>
        <p:spPr>
          <a:xfrm>
            <a:off x="82942" y="787125"/>
            <a:ext cx="528045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411F1A23-DF16-D959-886F-ADA5C8C558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3409196"/>
              </p:ext>
            </p:extLst>
          </p:nvPr>
        </p:nvGraphicFramePr>
        <p:xfrm>
          <a:off x="0" y="3113087"/>
          <a:ext cx="8246110" cy="75783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04509E0C-8B6C-8C22-17CE-0B1572DA0411}"/>
              </a:ext>
            </a:extLst>
          </p:cNvPr>
          <p:cNvSpPr txBox="1"/>
          <p:nvPr/>
        </p:nvSpPr>
        <p:spPr>
          <a:xfrm>
            <a:off x="1575768" y="1558877"/>
            <a:ext cx="15025230" cy="86177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结论：测试功能点检涵盖状态模块、通讯模块、导航模块、清洁模块、感知模块、能源模块、体验模块，当前软件达成率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79.55%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。</a:t>
            </a: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A12509DA-AC03-BE0E-A34F-BE6F8C4F31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324453"/>
              </p:ext>
            </p:extLst>
          </p:nvPr>
        </p:nvGraphicFramePr>
        <p:xfrm>
          <a:off x="8280954" y="3419531"/>
          <a:ext cx="10770971" cy="2276835"/>
        </p:xfrm>
        <a:graphic>
          <a:graphicData uri="http://schemas.openxmlformats.org/drawingml/2006/table">
            <a:tbl>
              <a:tblPr/>
              <a:tblGrid>
                <a:gridCol w="2168768">
                  <a:extLst>
                    <a:ext uri="{9D8B030D-6E8A-4147-A177-3AD203B41FA5}">
                      <a16:colId xmlns:a16="http://schemas.microsoft.com/office/drawing/2014/main" val="3865113300"/>
                    </a:ext>
                  </a:extLst>
                </a:gridCol>
                <a:gridCol w="1831798">
                  <a:extLst>
                    <a:ext uri="{9D8B030D-6E8A-4147-A177-3AD203B41FA5}">
                      <a16:colId xmlns:a16="http://schemas.microsoft.com/office/drawing/2014/main" val="1615696339"/>
                    </a:ext>
                  </a:extLst>
                </a:gridCol>
                <a:gridCol w="6770405">
                  <a:extLst>
                    <a:ext uri="{9D8B030D-6E8A-4147-A177-3AD203B41FA5}">
                      <a16:colId xmlns:a16="http://schemas.microsoft.com/office/drawing/2014/main" val="3809855327"/>
                    </a:ext>
                  </a:extLst>
                </a:gridCol>
              </a:tblGrid>
              <a:tr h="3148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测试活动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执行情况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详细描述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179024"/>
                  </a:ext>
                </a:extLst>
              </a:tr>
              <a:tr h="188059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系统测试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95.45%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计划执行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44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个功能模块点检，实际执行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42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个，失败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，整体通过率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79.55%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；测试累计发现问题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个，具体关闭情况参看禅道，其中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S+A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类共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98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个，已关闭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个，激活状态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53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个。</a:t>
                      </a:r>
                      <a:b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主要问题</a:t>
                      </a:r>
                      <a:r>
                        <a:rPr lang="zh-CN" alt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模块</a:t>
                      </a:r>
                      <a:r>
                        <a:rPr lang="zh-CN" altLang="zh-CN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：</a:t>
                      </a:r>
                      <a:r>
                        <a:rPr lang="zh-CN" altLang="en-US" sz="20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通讯模块、导航模块、感知模块、体验模块。</a:t>
                      </a:r>
                      <a:endParaRPr lang="zh-CN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6226868"/>
                  </a:ext>
                </a:extLst>
              </a:tr>
            </a:tbl>
          </a:graphicData>
        </a:graphic>
      </p:graphicFrame>
      <p:graphicFrame>
        <p:nvGraphicFramePr>
          <p:cNvPr id="18" name="Group 64">
            <a:extLst>
              <a:ext uri="{FF2B5EF4-FFF2-40B4-BE49-F238E27FC236}">
                <a16:creationId xmlns:a16="http://schemas.microsoft.com/office/drawing/2014/main" id="{AFFEDC74-2951-E5ED-E59F-B4EBCD6B81E8}"/>
              </a:ext>
            </a:extLst>
          </p:cNvPr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85695629"/>
              </p:ext>
            </p:extLst>
          </p:nvPr>
        </p:nvGraphicFramePr>
        <p:xfrm>
          <a:off x="8280954" y="5678840"/>
          <a:ext cx="10770971" cy="4556919"/>
        </p:xfrm>
        <a:graphic>
          <a:graphicData uri="http://schemas.openxmlformats.org/drawingml/2006/table">
            <a:tbl>
              <a:tblPr/>
              <a:tblGrid>
                <a:gridCol w="2170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0544">
                  <a:extLst>
                    <a:ext uri="{9D8B030D-6E8A-4147-A177-3AD203B41FA5}">
                      <a16:colId xmlns:a16="http://schemas.microsoft.com/office/drawing/2014/main" val="1501959031"/>
                    </a:ext>
                  </a:extLst>
                </a:gridCol>
                <a:gridCol w="3389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11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729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所属模块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功能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具体问题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备注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5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通讯模块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BUG-181 [V0.1.5]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机器进入配网模式无法配网成功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主机端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iot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检查无异常，需深圳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APP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一起排查问题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8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导航模块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重定位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重定位功能缺失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导航模块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池壁遍历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V0.1.5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需要开发更新库文件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开发需要提供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P4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适配的库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导航模块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水线遍历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V0.1.5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需要开发更新库文件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开发需要提供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P4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适配的库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导航模块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被困检测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V0.1.5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未加入该功能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下版本合入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9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导航模块</a:t>
                      </a:r>
                      <a:endParaRPr kumimoji="0" lang="zh-CN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脱困动作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V0.1.5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未加入该功能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下版本合入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474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感知模块</a:t>
                      </a:r>
                      <a:endParaRPr kumimoji="0" lang="zh-CN" altLang="zh-CN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垃圾篓在位检测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BUG-46 [V0.0.8][V0.1.5]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机器无垃圾篓在位检测功能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开发需要提供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P4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适配的库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感知模块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尘堵检测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BUG-187 [V0.1.5]P4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机器无尘堵检测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开发需要提供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P4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适配的库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1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能源模块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电池保护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未提供测试版本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6F4B0339-AB40-D03F-864F-D5968E9FFC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192329"/>
              </p:ext>
            </p:extLst>
          </p:nvPr>
        </p:nvGraphicFramePr>
        <p:xfrm>
          <a:off x="16974725" y="1099307"/>
          <a:ext cx="2077200" cy="1881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6" imgW="639000" imgH="579960" progId="Word.Document.12">
                  <p:embed/>
                </p:oleObj>
              </mc:Choice>
              <mc:Fallback>
                <p:oleObj name="Document" showAsIcon="1" r:id="rId6" imgW="639000" imgH="57996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974725" y="1099307"/>
                        <a:ext cx="2077200" cy="1881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>
            <a:spLocks noChangeArrowheads="1"/>
          </p:cNvSpPr>
          <p:nvPr/>
        </p:nvSpPr>
        <p:spPr bwMode="auto">
          <a:xfrm>
            <a:off x="103219" y="106579"/>
            <a:ext cx="544438" cy="680274"/>
          </a:xfrm>
          <a:prstGeom prst="parallelogram">
            <a:avLst>
              <a:gd name="adj" fmla="val 37420"/>
            </a:avLst>
          </a:prstGeom>
          <a:solidFill>
            <a:srgbClr val="C00000"/>
          </a:solidFill>
          <a:ln w="9525">
            <a:noFill/>
            <a:miter lim="800000"/>
          </a:ln>
        </p:spPr>
        <p:txBody>
          <a:bodyPr lIns="150707" tIns="75353" rIns="150707" bIns="75353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平行四边形 4"/>
          <p:cNvSpPr>
            <a:spLocks noChangeArrowheads="1"/>
          </p:cNvSpPr>
          <p:nvPr/>
        </p:nvSpPr>
        <p:spPr bwMode="auto">
          <a:xfrm>
            <a:off x="591423" y="106579"/>
            <a:ext cx="544438" cy="680274"/>
          </a:xfrm>
          <a:prstGeom prst="parallelogram">
            <a:avLst>
              <a:gd name="adj" fmla="val 37420"/>
            </a:avLst>
          </a:prstGeom>
          <a:solidFill>
            <a:srgbClr val="C00000"/>
          </a:solidFill>
          <a:ln w="9525">
            <a:noFill/>
            <a:miter lim="800000"/>
          </a:ln>
        </p:spPr>
        <p:txBody>
          <a:bodyPr lIns="150707" tIns="75353" rIns="150707" bIns="75353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39850" y="-108585"/>
            <a:ext cx="9697085" cy="9232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软件测试说明</a:t>
            </a:r>
          </a:p>
        </p:txBody>
      </p:sp>
      <p:cxnSp>
        <p:nvCxnSpPr>
          <p:cNvPr id="13" name="直线连接符 5"/>
          <p:cNvCxnSpPr/>
          <p:nvPr>
            <p:custDataLst>
              <p:tags r:id="rId1"/>
            </p:custDataLst>
          </p:nvPr>
        </p:nvCxnSpPr>
        <p:spPr>
          <a:xfrm>
            <a:off x="82942" y="787125"/>
            <a:ext cx="528045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ED770035-A723-2540-D73D-E15E6C07830C}"/>
              </a:ext>
            </a:extLst>
          </p:cNvPr>
          <p:cNvSpPr txBox="1"/>
          <p:nvPr/>
        </p:nvSpPr>
        <p:spPr>
          <a:xfrm>
            <a:off x="1135861" y="1376025"/>
            <a:ext cx="15025230" cy="86177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结论：整体测试执行率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95.45%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，软件测试通过率</a:t>
            </a:r>
            <a:r>
              <a:rPr kumimoji="0" lang="en-US" altLang="zh-CN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79.55%</a:t>
            </a: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，缺陷集中模块：导航模块、体验模块、状态模块、感知模块。</a:t>
            </a:r>
            <a:endParaRPr kumimoji="0" lang="en-US" altLang="zh-CN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3E6328A7-D9D0-07D4-7AF3-03A71CE33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543961"/>
              </p:ext>
            </p:extLst>
          </p:nvPr>
        </p:nvGraphicFramePr>
        <p:xfrm>
          <a:off x="9476059" y="3634916"/>
          <a:ext cx="9359870" cy="55922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2511">
                  <a:extLst>
                    <a:ext uri="{9D8B030D-6E8A-4147-A177-3AD203B41FA5}">
                      <a16:colId xmlns:a16="http://schemas.microsoft.com/office/drawing/2014/main" val="4209788655"/>
                    </a:ext>
                  </a:extLst>
                </a:gridCol>
                <a:gridCol w="1252966">
                  <a:extLst>
                    <a:ext uri="{9D8B030D-6E8A-4147-A177-3AD203B41FA5}">
                      <a16:colId xmlns:a16="http://schemas.microsoft.com/office/drawing/2014/main" val="4267120788"/>
                    </a:ext>
                  </a:extLst>
                </a:gridCol>
                <a:gridCol w="1437612">
                  <a:extLst>
                    <a:ext uri="{9D8B030D-6E8A-4147-A177-3AD203B41FA5}">
                      <a16:colId xmlns:a16="http://schemas.microsoft.com/office/drawing/2014/main" val="681964793"/>
                    </a:ext>
                  </a:extLst>
                </a:gridCol>
                <a:gridCol w="1556314">
                  <a:extLst>
                    <a:ext uri="{9D8B030D-6E8A-4147-A177-3AD203B41FA5}">
                      <a16:colId xmlns:a16="http://schemas.microsoft.com/office/drawing/2014/main" val="1792248772"/>
                    </a:ext>
                  </a:extLst>
                </a:gridCol>
                <a:gridCol w="1529937">
                  <a:extLst>
                    <a:ext uri="{9D8B030D-6E8A-4147-A177-3AD203B41FA5}">
                      <a16:colId xmlns:a16="http://schemas.microsoft.com/office/drawing/2014/main" val="4151210260"/>
                    </a:ext>
                  </a:extLst>
                </a:gridCol>
                <a:gridCol w="1780530">
                  <a:extLst>
                    <a:ext uri="{9D8B030D-6E8A-4147-A177-3AD203B41FA5}">
                      <a16:colId xmlns:a16="http://schemas.microsoft.com/office/drawing/2014/main" val="1587331193"/>
                    </a:ext>
                  </a:extLst>
                </a:gridCol>
              </a:tblGrid>
              <a:tr h="724623">
                <a:tc>
                  <a:txBody>
                    <a:bodyPr/>
                    <a:lstStyle/>
                    <a:p>
                      <a:pPr algn="ctr"/>
                      <a:r>
                        <a:rPr lang="zh-CN" sz="20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模块</a:t>
                      </a:r>
                      <a:r>
                        <a:rPr lang="en-US" sz="20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zh-CN" sz="20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缺陷级别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致命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严重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轻微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0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总数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4877583"/>
                  </a:ext>
                </a:extLst>
              </a:tr>
              <a:tr h="695372">
                <a:tc>
                  <a:txBody>
                    <a:bodyPr/>
                    <a:lstStyle/>
                    <a:p>
                      <a:pPr algn="ctr"/>
                      <a:r>
                        <a:rPr lang="zh-CN" sz="20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状态模块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34302011"/>
                  </a:ext>
                </a:extLst>
              </a:tr>
              <a:tr h="695372">
                <a:tc>
                  <a:txBody>
                    <a:bodyPr/>
                    <a:lstStyle/>
                    <a:p>
                      <a:pPr algn="ctr"/>
                      <a:r>
                        <a:rPr lang="zh-CN" sz="20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通讯模块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08766871"/>
                  </a:ext>
                </a:extLst>
              </a:tr>
              <a:tr h="695372">
                <a:tc>
                  <a:txBody>
                    <a:bodyPr/>
                    <a:lstStyle/>
                    <a:p>
                      <a:pPr algn="ctr"/>
                      <a:r>
                        <a:rPr lang="zh-CN" sz="20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导航模块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4268186"/>
                  </a:ext>
                </a:extLst>
              </a:tr>
              <a:tr h="695372">
                <a:tc>
                  <a:txBody>
                    <a:bodyPr/>
                    <a:lstStyle/>
                    <a:p>
                      <a:pPr algn="ctr"/>
                      <a:r>
                        <a:rPr lang="zh-CN" sz="20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清洁模块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68010333"/>
                  </a:ext>
                </a:extLst>
              </a:tr>
              <a:tr h="695372">
                <a:tc>
                  <a:txBody>
                    <a:bodyPr/>
                    <a:lstStyle/>
                    <a:p>
                      <a:pPr algn="ctr"/>
                      <a:r>
                        <a:rPr lang="zh-CN" sz="20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感知模块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3779937"/>
                  </a:ext>
                </a:extLst>
              </a:tr>
              <a:tr h="695372">
                <a:tc>
                  <a:txBody>
                    <a:bodyPr/>
                    <a:lstStyle/>
                    <a:p>
                      <a:pPr algn="ctr"/>
                      <a:r>
                        <a:rPr lang="zh-CN" sz="20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能源模块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9264930"/>
                  </a:ext>
                </a:extLst>
              </a:tr>
              <a:tr h="695372">
                <a:tc>
                  <a:txBody>
                    <a:bodyPr/>
                    <a:lstStyle/>
                    <a:p>
                      <a:pPr algn="ctr"/>
                      <a:r>
                        <a:rPr lang="zh-CN" sz="20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体验模块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</a:t>
                      </a:r>
                      <a:endParaRPr lang="zh-CN" sz="20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sz="20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4309011"/>
                  </a:ext>
                </a:extLst>
              </a:tr>
            </a:tbl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206543D8-9ECD-D097-84B7-9DE3D8DE73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491450"/>
              </p:ext>
            </p:extLst>
          </p:nvPr>
        </p:nvGraphicFramePr>
        <p:xfrm>
          <a:off x="16891955" y="1135040"/>
          <a:ext cx="2076284" cy="1881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4" imgW="914400" imgH="828521" progId="Excel.Sheet.12">
                  <p:embed/>
                </p:oleObj>
              </mc:Choice>
              <mc:Fallback>
                <p:oleObj name="Worksheet" showAsIcon="1" r:id="rId4" imgW="914400" imgH="828521" progId="Excel.Sheet.12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F70625EE-76BF-C548-B3C7-3F3E68985E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91955" y="1135040"/>
                        <a:ext cx="2076284" cy="18816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图表 16">
            <a:extLst>
              <a:ext uri="{FF2B5EF4-FFF2-40B4-BE49-F238E27FC236}">
                <a16:creationId xmlns:a16="http://schemas.microsoft.com/office/drawing/2014/main" id="{4938B51B-E766-8247-62BD-7C8AE46139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9188085"/>
              </p:ext>
            </p:extLst>
          </p:nvPr>
        </p:nvGraphicFramePr>
        <p:xfrm>
          <a:off x="375438" y="2843539"/>
          <a:ext cx="8495882" cy="81358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BF57F627-65F2-8622-CAE2-5C7278F4864C}"/>
              </a:ext>
            </a:extLst>
          </p:cNvPr>
          <p:cNvSpPr txBox="1"/>
          <p:nvPr/>
        </p:nvSpPr>
        <p:spPr>
          <a:xfrm>
            <a:off x="9612273" y="9683444"/>
            <a:ext cx="9087442" cy="95410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wrap="square">
            <a:spAutoFit/>
          </a:bodyPr>
          <a:lstStyle/>
          <a:p>
            <a:pPr lvl="0" algn="just"/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通过测试发现，目前多数的模块基本功能均已实现，但部分模块存在严重及致命</a:t>
            </a:r>
            <a:r>
              <a:rPr lang="en-US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BUG</a:t>
            </a:r>
            <a:r>
              <a:rPr lang="zh-CN" altLang="zh-CN" sz="2800" kern="1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，严重影响机器正常运行；</a:t>
            </a:r>
          </a:p>
        </p:txBody>
      </p:sp>
    </p:spTree>
    <p:extLst>
      <p:ext uri="{BB962C8B-B14F-4D97-AF65-F5344CB8AC3E}">
        <p14:creationId xmlns:p14="http://schemas.microsoft.com/office/powerpoint/2010/main" val="137464101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3219" y="106579"/>
            <a:ext cx="544438" cy="680274"/>
          </a:xfrm>
          <a:prstGeom prst="parallelogram">
            <a:avLst>
              <a:gd name="adj" fmla="val 37420"/>
            </a:avLst>
          </a:prstGeom>
          <a:solidFill>
            <a:srgbClr val="C00000"/>
          </a:solidFill>
          <a:ln w="9525">
            <a:noFill/>
            <a:miter lim="800000"/>
          </a:ln>
        </p:spPr>
        <p:txBody>
          <a:bodyPr lIns="150707" tIns="75353" rIns="150707" bIns="75353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平行四边形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91423" y="106579"/>
            <a:ext cx="544438" cy="680274"/>
          </a:xfrm>
          <a:prstGeom prst="parallelogram">
            <a:avLst>
              <a:gd name="adj" fmla="val 37420"/>
            </a:avLst>
          </a:prstGeom>
          <a:solidFill>
            <a:srgbClr val="C00000"/>
          </a:solidFill>
          <a:ln w="9525">
            <a:noFill/>
            <a:miter lim="800000"/>
          </a:ln>
        </p:spPr>
        <p:txBody>
          <a:bodyPr lIns="150707" tIns="75353" rIns="150707" bIns="75353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13" name="直线连接符 5"/>
          <p:cNvCxnSpPr/>
          <p:nvPr>
            <p:custDataLst>
              <p:tags r:id="rId3"/>
            </p:custDataLst>
          </p:nvPr>
        </p:nvCxnSpPr>
        <p:spPr>
          <a:xfrm>
            <a:off x="82942" y="787125"/>
            <a:ext cx="528045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08644FC-C346-9997-1493-65E3019D9EB5}"/>
              </a:ext>
            </a:extLst>
          </p:cNvPr>
          <p:cNvSpPr txBox="1"/>
          <p:nvPr/>
        </p:nvSpPr>
        <p:spPr>
          <a:xfrm>
            <a:off x="860103" y="1372467"/>
            <a:ext cx="16823841" cy="43088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问题总结：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截至到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V0.1.5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更新算法、中间件、系统的库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，禅道激活状态问题其中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个。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126BEBA-FF02-0232-698F-EAA899A8D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151427"/>
              </p:ext>
            </p:extLst>
          </p:nvPr>
        </p:nvGraphicFramePr>
        <p:xfrm>
          <a:off x="860103" y="2356358"/>
          <a:ext cx="18117881" cy="85382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90005">
                  <a:extLst>
                    <a:ext uri="{9D8B030D-6E8A-4147-A177-3AD203B41FA5}">
                      <a16:colId xmlns:a16="http://schemas.microsoft.com/office/drawing/2014/main" val="2178012242"/>
                    </a:ext>
                  </a:extLst>
                </a:gridCol>
                <a:gridCol w="1431586">
                  <a:extLst>
                    <a:ext uri="{9D8B030D-6E8A-4147-A177-3AD203B41FA5}">
                      <a16:colId xmlns:a16="http://schemas.microsoft.com/office/drawing/2014/main" val="1242565790"/>
                    </a:ext>
                  </a:extLst>
                </a:gridCol>
                <a:gridCol w="1244388">
                  <a:extLst>
                    <a:ext uri="{9D8B030D-6E8A-4147-A177-3AD203B41FA5}">
                      <a16:colId xmlns:a16="http://schemas.microsoft.com/office/drawing/2014/main" val="3735818727"/>
                    </a:ext>
                  </a:extLst>
                </a:gridCol>
                <a:gridCol w="2212245">
                  <a:extLst>
                    <a:ext uri="{9D8B030D-6E8A-4147-A177-3AD203B41FA5}">
                      <a16:colId xmlns:a16="http://schemas.microsoft.com/office/drawing/2014/main" val="2922216985"/>
                    </a:ext>
                  </a:extLst>
                </a:gridCol>
                <a:gridCol w="2743675">
                  <a:extLst>
                    <a:ext uri="{9D8B030D-6E8A-4147-A177-3AD203B41FA5}">
                      <a16:colId xmlns:a16="http://schemas.microsoft.com/office/drawing/2014/main" val="2863757657"/>
                    </a:ext>
                  </a:extLst>
                </a:gridCol>
                <a:gridCol w="1295982">
                  <a:extLst>
                    <a:ext uri="{9D8B030D-6E8A-4147-A177-3AD203B41FA5}">
                      <a16:colId xmlns:a16="http://schemas.microsoft.com/office/drawing/2014/main" val="2297681801"/>
                    </a:ext>
                  </a:extLst>
                </a:gridCol>
              </a:tblGrid>
              <a:tr h="3933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标题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53" marR="8353" marT="83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严重程度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53" marR="8353" marT="83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由谁创建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53" marR="8353" marT="83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创建日期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53" marR="8353" marT="83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指派给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53" marR="8353" marT="83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53" marR="8353" marT="83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563761"/>
                  </a:ext>
                </a:extLst>
              </a:tr>
              <a:tr h="35577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[V0.1.5]P4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机器执行池底任务时，仅水泵工作，机器原地不动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梁航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2024/8/13 10:27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王奔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(#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benni)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激活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185169"/>
                  </a:ext>
                </a:extLst>
              </a:tr>
              <a:tr h="35577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[V0.1.5]P4-D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号机器开机后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collect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节点崩溃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梁航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2024/8/13 11:03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王清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(#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Minos)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激活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429540"/>
                  </a:ext>
                </a:extLst>
              </a:tr>
              <a:tr h="3557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[V0.1.4]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机器执行池壁任务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planning_node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节点崩溃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梁航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2024/8/7 12:55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黄奇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(#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hagrid)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激活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2034853"/>
                  </a:ext>
                </a:extLst>
              </a:tr>
              <a:tr h="70206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[V0.1.4]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机器池底沿边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圈后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slam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节点崩溃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梁航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2024/8/3 18:49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张诚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(#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zhangcheng)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激活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861946"/>
                  </a:ext>
                </a:extLst>
              </a:tr>
              <a:tr h="35577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[V0.1.5] P4 D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号机按键下发池底任务时，机器未进行清洁任务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李肖天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2024/8/13 10:17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宋庆祥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(#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jian)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激活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2831603"/>
                  </a:ext>
                </a:extLst>
              </a:tr>
              <a:tr h="35577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【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折叠矩形池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】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主机沿边时遇到树叶会误避障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陈婷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2024/4/9 17:31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唐顾杰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(#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arjen)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激活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541154"/>
                  </a:ext>
                </a:extLst>
              </a:tr>
              <a:tr h="35577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【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外场矩形泳池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】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沿边遇到障碍物后 沿边效率太低 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分钟都没有结束沿边任务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陈婷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2024/4/9 18:11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唐顾杰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(#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arjen)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激活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9169748"/>
                  </a:ext>
                </a:extLst>
              </a:tr>
              <a:tr h="35577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【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矩形池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】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主机一直沿边不进行弓字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李肖天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2024/6/12 18:51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宋庆祥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(#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jian)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激活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792723"/>
                  </a:ext>
                </a:extLst>
              </a:tr>
              <a:tr h="35577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【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矩形池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】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主机沿边两圈后在拐角处原地转圈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李肖天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2024/6/12 18:41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宋庆祥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(#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jian)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激活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593373"/>
                  </a:ext>
                </a:extLst>
              </a:tr>
              <a:tr h="35577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[V0.1.5]P4 D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号机按键触发水面任务，实际过程中执行水下任务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李肖天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2024/8/13 11:16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万卢海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(#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harvey)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激活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959900"/>
                  </a:ext>
                </a:extLst>
              </a:tr>
              <a:tr h="35577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[V0.1.5] P4 D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号机按键下发水面任务，机器寻边爬壁过程中，任务结束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李肖天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2024/8/13 10:29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万卢海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(#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harvey)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激活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535872"/>
                  </a:ext>
                </a:extLst>
              </a:tr>
              <a:tr h="35577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异形池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机器完成遍历后不会关闭水泵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梁航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2024/6/28 14:32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宋庆祥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(#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jian)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激活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1941708"/>
                  </a:ext>
                </a:extLst>
              </a:tr>
              <a:tr h="702066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[X9][Android_dev_0805][0.1.4]APP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点击智能模式，但影子服务器的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working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一直为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彭攀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2024/8/5 11:37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李相龙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(#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lixianglong)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激活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134353"/>
                  </a:ext>
                </a:extLst>
              </a:tr>
              <a:tr h="35577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[V0.1.5]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下发池底任务机器无法执行建图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梁航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2024/8/12 11:32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彭灵杰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(#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Jeffrey)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激活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9107979"/>
                  </a:ext>
                </a:extLst>
              </a:tr>
              <a:tr h="35577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[V0.1.5]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机器无法在多平台进行清理，直接飞下多平台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梁航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2024/8/12 13:40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郑锴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(#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kevin)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激活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393296"/>
                  </a:ext>
                </a:extLst>
              </a:tr>
              <a:tr h="35577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[V0.1.5]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机器进入配网模式无法配网成功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梁航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2024/8/12 11:09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梁航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(#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silver)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激活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8257905"/>
                  </a:ext>
                </a:extLst>
              </a:tr>
              <a:tr h="35577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[V0.1.5]P4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机器无尘堵检测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梁航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2024/8/12 20:08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陈远征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(#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mote)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激活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978169"/>
                  </a:ext>
                </a:extLst>
              </a:tr>
              <a:tr h="70206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[V0.1.5]P4-E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号机器模式按键与清洁强度按键相反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李肖天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2024/8/12 20:28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张继烁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(#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zhangjishuo)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激活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9846398"/>
                  </a:ext>
                </a:extLst>
              </a:tr>
              <a:tr h="70206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[V0.1.5]P4-E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号机器模式按键与清洁强度按键相反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李肖天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2024/8/12 20:31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张继烁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(#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zhangjishuo)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激活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418423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5CEAA65D-A15F-5F0D-195C-55B3267796FB}"/>
              </a:ext>
            </a:extLst>
          </p:cNvPr>
          <p:cNvSpPr txBox="1"/>
          <p:nvPr/>
        </p:nvSpPr>
        <p:spPr>
          <a:xfrm>
            <a:off x="1339850" y="-108585"/>
            <a:ext cx="4320261" cy="9232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软件测试说明</a:t>
            </a:r>
          </a:p>
        </p:txBody>
      </p:sp>
    </p:spTree>
    <p:extLst>
      <p:ext uri="{BB962C8B-B14F-4D97-AF65-F5344CB8AC3E}">
        <p14:creationId xmlns:p14="http://schemas.microsoft.com/office/powerpoint/2010/main" val="91307572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3219" y="106579"/>
            <a:ext cx="544438" cy="680274"/>
          </a:xfrm>
          <a:prstGeom prst="parallelogram">
            <a:avLst>
              <a:gd name="adj" fmla="val 37420"/>
            </a:avLst>
          </a:prstGeom>
          <a:solidFill>
            <a:srgbClr val="C00000"/>
          </a:solidFill>
          <a:ln w="9525">
            <a:noFill/>
            <a:miter lim="800000"/>
          </a:ln>
        </p:spPr>
        <p:txBody>
          <a:bodyPr lIns="150707" tIns="75353" rIns="150707" bIns="75353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平行四边形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91423" y="106579"/>
            <a:ext cx="544438" cy="680274"/>
          </a:xfrm>
          <a:prstGeom prst="parallelogram">
            <a:avLst>
              <a:gd name="adj" fmla="val 37420"/>
            </a:avLst>
          </a:prstGeom>
          <a:solidFill>
            <a:srgbClr val="C00000"/>
          </a:solidFill>
          <a:ln w="9525">
            <a:noFill/>
            <a:miter lim="800000"/>
          </a:ln>
        </p:spPr>
        <p:txBody>
          <a:bodyPr lIns="150707" tIns="75353" rIns="150707" bIns="75353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13" name="直线连接符 5"/>
          <p:cNvCxnSpPr/>
          <p:nvPr>
            <p:custDataLst>
              <p:tags r:id="rId3"/>
            </p:custDataLst>
          </p:nvPr>
        </p:nvCxnSpPr>
        <p:spPr>
          <a:xfrm>
            <a:off x="82942" y="787125"/>
            <a:ext cx="528045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126BEBA-FF02-0232-698F-EAA899A8D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177159"/>
              </p:ext>
            </p:extLst>
          </p:nvPr>
        </p:nvGraphicFramePr>
        <p:xfrm>
          <a:off x="860103" y="2123549"/>
          <a:ext cx="18047824" cy="88016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54470">
                  <a:extLst>
                    <a:ext uri="{9D8B030D-6E8A-4147-A177-3AD203B41FA5}">
                      <a16:colId xmlns:a16="http://schemas.microsoft.com/office/drawing/2014/main" val="2178012242"/>
                    </a:ext>
                  </a:extLst>
                </a:gridCol>
                <a:gridCol w="1426050">
                  <a:extLst>
                    <a:ext uri="{9D8B030D-6E8A-4147-A177-3AD203B41FA5}">
                      <a16:colId xmlns:a16="http://schemas.microsoft.com/office/drawing/2014/main" val="1242565790"/>
                    </a:ext>
                  </a:extLst>
                </a:gridCol>
                <a:gridCol w="1239576">
                  <a:extLst>
                    <a:ext uri="{9D8B030D-6E8A-4147-A177-3AD203B41FA5}">
                      <a16:colId xmlns:a16="http://schemas.microsoft.com/office/drawing/2014/main" val="3735818727"/>
                    </a:ext>
                  </a:extLst>
                </a:gridCol>
                <a:gridCol w="2203691">
                  <a:extLst>
                    <a:ext uri="{9D8B030D-6E8A-4147-A177-3AD203B41FA5}">
                      <a16:colId xmlns:a16="http://schemas.microsoft.com/office/drawing/2014/main" val="2922216985"/>
                    </a:ext>
                  </a:extLst>
                </a:gridCol>
                <a:gridCol w="2733066">
                  <a:extLst>
                    <a:ext uri="{9D8B030D-6E8A-4147-A177-3AD203B41FA5}">
                      <a16:colId xmlns:a16="http://schemas.microsoft.com/office/drawing/2014/main" val="2863757657"/>
                    </a:ext>
                  </a:extLst>
                </a:gridCol>
                <a:gridCol w="1290971">
                  <a:extLst>
                    <a:ext uri="{9D8B030D-6E8A-4147-A177-3AD203B41FA5}">
                      <a16:colId xmlns:a16="http://schemas.microsoft.com/office/drawing/2014/main" val="2297681801"/>
                    </a:ext>
                  </a:extLst>
                </a:gridCol>
              </a:tblGrid>
              <a:tr h="3933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标题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53" marR="8353" marT="83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严重程度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53" marR="8353" marT="83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由谁创建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53" marR="8353" marT="83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创建日期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53" marR="8353" marT="83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指派给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53" marR="8353" marT="83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53" marR="8353" marT="83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563761"/>
                  </a:ext>
                </a:extLst>
              </a:tr>
              <a:tr h="35577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[V0.1.5]P4-D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号机器旋转半圈后机器停在原地不动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梁航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2024/8/13 10:52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郑锴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(#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kevin)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激活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185169"/>
                  </a:ext>
                </a:extLst>
              </a:tr>
              <a:tr h="35577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[V0.1.5]P4-D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号机器无图沿边走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700s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时间过长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梁航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2024/8/12 20:30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彭灵杰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(#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Jeffrey)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激活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429540"/>
                  </a:ext>
                </a:extLst>
              </a:tr>
              <a:tr h="35577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[V0.1.5]P4-D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号机器距离池壁太近无法进行旋转找边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梁航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2024/8/13 10:49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郑锴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(#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kevin)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激活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2034853"/>
                  </a:ext>
                </a:extLst>
              </a:tr>
              <a:tr h="70206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[V0.1.5]P4-D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号机器多平台遍历时，悬崖处未及时刹车，悬在悬崖处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梁航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2024/8/13 12:24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郑锴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(#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kevin)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激活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861946"/>
                  </a:ext>
                </a:extLst>
              </a:tr>
              <a:tr h="35577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[V0.1.5]P4-D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号机器按键下发池底任务，机器水面拨轮和上盖板打开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梁航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2024/8/13 10:33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万卢海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(#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harvey)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激活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2831603"/>
                  </a:ext>
                </a:extLst>
              </a:tr>
              <a:tr h="35577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[V0.1.5]P4-D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号机器按键下发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all in one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任务，机器执行任务需要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35s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才开始调整姿态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梁航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2024/8/13 10:40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宋庆祥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(#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jian)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激活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541154"/>
                  </a:ext>
                </a:extLst>
              </a:tr>
              <a:tr h="35577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[V0.1.5]P4 D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号机机器水面沿边跳过三分之一圈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李肖天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2024/8/13 11:22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唐顾杰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(#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arjen)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激活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9169748"/>
                  </a:ext>
                </a:extLst>
              </a:tr>
              <a:tr h="35577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[V0.1.5]P4 D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号机池底任务中，机器翘头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李肖天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2024/8/13 11:05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刘晓峰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(#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Link)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激活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792723"/>
                  </a:ext>
                </a:extLst>
              </a:tr>
              <a:tr h="35577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[V0.1.5] P4 D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号机左侧模式切换键与右侧清洁强度键均为模式切换键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李肖天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2024/8/12 20:39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张继烁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(#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zhangjishuo)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激活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593373"/>
                  </a:ext>
                </a:extLst>
              </a:tr>
              <a:tr h="35577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[V0.1.5] P4 D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号机下发池底任务后，机器找边后第一次撞墙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李肖天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2024/8/13 10:51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郑锴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(#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kevin)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激活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959900"/>
                  </a:ext>
                </a:extLst>
              </a:tr>
              <a:tr h="35577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[V0.1.4]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机器执行有图池底任务沿边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圈后仍未开始弓字清扫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梁航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2024/8/6 20:11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唐顾杰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(#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arjen)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激活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535872"/>
                  </a:ext>
                </a:extLst>
              </a:tr>
              <a:tr h="35577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[V0.1.4]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机器执行水面任务无法爬壁上浮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梁航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2024/8/6 20:21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黄奇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(#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hagrid)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激活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1941708"/>
                  </a:ext>
                </a:extLst>
              </a:tr>
              <a:tr h="70206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[V0.1.4]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机器沿边建图中行走半圈误避障后轨迹混乱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梁航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2024/8/3 18:41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郑锴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(#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kevin)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激活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134353"/>
                  </a:ext>
                </a:extLst>
              </a:tr>
              <a:tr h="35577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[V0.1.4]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机器沿边过程中未沿池壁沿边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梁航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2024/8/6 10:15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唐顾杰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(#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arjen)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激活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9107979"/>
                  </a:ext>
                </a:extLst>
              </a:tr>
              <a:tr h="35577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[V0.1.4][V0.1.5]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机器执行无图池底任务，弓字结束后机器原地不动泵一直开着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张桐瑞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2024/8/8 10:33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宋庆祥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(#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jian)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激活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393296"/>
                  </a:ext>
                </a:extLst>
              </a:tr>
              <a:tr h="35577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[V0.1.1]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沿边建图以后没有地图标注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陈婷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2024/7/16 17:39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梁振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(#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edan)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激活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8257905"/>
                  </a:ext>
                </a:extLst>
              </a:tr>
              <a:tr h="35577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[V0.1.1]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机器无垃圾篓在位检测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陈婷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2024/7/17 16:54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王奔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(#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benni)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激活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978169"/>
                  </a:ext>
                </a:extLst>
              </a:tr>
              <a:tr h="70206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[V0.1.1]【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必现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】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池壁任务下发后 主机爬上墙壁后停止不动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陈婷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2024/7/15 22:07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黄奇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(#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hagrid)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激活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9846398"/>
                  </a:ext>
                </a:extLst>
              </a:tr>
              <a:tr h="70206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[V0.0.8]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机器执行池底遍历，无法结束任务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梁航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2024/6/28 14:15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郑锴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(#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kevin)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激活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1418423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693AE676-314B-61EF-8E11-19BD1DF7AF25}"/>
              </a:ext>
            </a:extLst>
          </p:cNvPr>
          <p:cNvSpPr txBox="1"/>
          <p:nvPr/>
        </p:nvSpPr>
        <p:spPr>
          <a:xfrm>
            <a:off x="860103" y="1372467"/>
            <a:ext cx="16823841" cy="43088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问题总结：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截至到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V0.1.5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更新算法、中间件、系统的库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，禅道激活状态问题其中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个。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CCC5406-C0DE-C547-8EF8-CEE34BCB0967}"/>
              </a:ext>
            </a:extLst>
          </p:cNvPr>
          <p:cNvSpPr txBox="1"/>
          <p:nvPr/>
        </p:nvSpPr>
        <p:spPr>
          <a:xfrm>
            <a:off x="1339850" y="-108585"/>
            <a:ext cx="4320261" cy="9232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软件测试说明</a:t>
            </a:r>
          </a:p>
        </p:txBody>
      </p:sp>
    </p:spTree>
    <p:extLst>
      <p:ext uri="{BB962C8B-B14F-4D97-AF65-F5344CB8AC3E}">
        <p14:creationId xmlns:p14="http://schemas.microsoft.com/office/powerpoint/2010/main" val="97476410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3219" y="106579"/>
            <a:ext cx="544438" cy="680274"/>
          </a:xfrm>
          <a:prstGeom prst="parallelogram">
            <a:avLst>
              <a:gd name="adj" fmla="val 37420"/>
            </a:avLst>
          </a:prstGeom>
          <a:solidFill>
            <a:srgbClr val="C00000"/>
          </a:solidFill>
          <a:ln w="9525">
            <a:noFill/>
            <a:miter lim="800000"/>
          </a:ln>
        </p:spPr>
        <p:txBody>
          <a:bodyPr lIns="150707" tIns="75353" rIns="150707" bIns="75353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平行四边形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91423" y="106579"/>
            <a:ext cx="544438" cy="680274"/>
          </a:xfrm>
          <a:prstGeom prst="parallelogram">
            <a:avLst>
              <a:gd name="adj" fmla="val 37420"/>
            </a:avLst>
          </a:prstGeom>
          <a:solidFill>
            <a:srgbClr val="C00000"/>
          </a:solidFill>
          <a:ln w="9525">
            <a:noFill/>
            <a:miter lim="800000"/>
          </a:ln>
        </p:spPr>
        <p:txBody>
          <a:bodyPr lIns="150707" tIns="75353" rIns="150707" bIns="75353" anchor="ctr"/>
          <a:lstStyle/>
          <a:p>
            <a:pPr algn="ctr" eaLnBrk="1" hangingPunct="1"/>
            <a:endParaRPr lang="zh-CN" altLang="en-US">
              <a:solidFill>
                <a:srgbClr val="FFFFFF"/>
              </a:solidFill>
            </a:endParaRPr>
          </a:p>
        </p:txBody>
      </p:sp>
      <p:cxnSp>
        <p:nvCxnSpPr>
          <p:cNvPr id="13" name="直线连接符 5"/>
          <p:cNvCxnSpPr/>
          <p:nvPr>
            <p:custDataLst>
              <p:tags r:id="rId3"/>
            </p:custDataLst>
          </p:nvPr>
        </p:nvCxnSpPr>
        <p:spPr>
          <a:xfrm>
            <a:off x="82942" y="787125"/>
            <a:ext cx="5280456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126BEBA-FF02-0232-698F-EAA899A8DB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463364"/>
              </p:ext>
            </p:extLst>
          </p:nvPr>
        </p:nvGraphicFramePr>
        <p:xfrm>
          <a:off x="860103" y="2123549"/>
          <a:ext cx="18047824" cy="58277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54470">
                  <a:extLst>
                    <a:ext uri="{9D8B030D-6E8A-4147-A177-3AD203B41FA5}">
                      <a16:colId xmlns:a16="http://schemas.microsoft.com/office/drawing/2014/main" val="2178012242"/>
                    </a:ext>
                  </a:extLst>
                </a:gridCol>
                <a:gridCol w="1426050">
                  <a:extLst>
                    <a:ext uri="{9D8B030D-6E8A-4147-A177-3AD203B41FA5}">
                      <a16:colId xmlns:a16="http://schemas.microsoft.com/office/drawing/2014/main" val="1242565790"/>
                    </a:ext>
                  </a:extLst>
                </a:gridCol>
                <a:gridCol w="1239576">
                  <a:extLst>
                    <a:ext uri="{9D8B030D-6E8A-4147-A177-3AD203B41FA5}">
                      <a16:colId xmlns:a16="http://schemas.microsoft.com/office/drawing/2014/main" val="3735818727"/>
                    </a:ext>
                  </a:extLst>
                </a:gridCol>
                <a:gridCol w="2203691">
                  <a:extLst>
                    <a:ext uri="{9D8B030D-6E8A-4147-A177-3AD203B41FA5}">
                      <a16:colId xmlns:a16="http://schemas.microsoft.com/office/drawing/2014/main" val="2922216985"/>
                    </a:ext>
                  </a:extLst>
                </a:gridCol>
                <a:gridCol w="2733066">
                  <a:extLst>
                    <a:ext uri="{9D8B030D-6E8A-4147-A177-3AD203B41FA5}">
                      <a16:colId xmlns:a16="http://schemas.microsoft.com/office/drawing/2014/main" val="2863757657"/>
                    </a:ext>
                  </a:extLst>
                </a:gridCol>
                <a:gridCol w="1290971">
                  <a:extLst>
                    <a:ext uri="{9D8B030D-6E8A-4147-A177-3AD203B41FA5}">
                      <a16:colId xmlns:a16="http://schemas.microsoft.com/office/drawing/2014/main" val="2297681801"/>
                    </a:ext>
                  </a:extLst>
                </a:gridCol>
              </a:tblGrid>
              <a:tr h="39333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标题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53" marR="8353" marT="83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严重程度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53" marR="8353" marT="83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由谁创建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53" marR="8353" marT="83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创建日期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53" marR="8353" marT="83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1" u="none" strike="noStrike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指派给</a:t>
                      </a:r>
                      <a:endParaRPr lang="zh-CN" altLang="en-US" sz="2000" b="1" i="0" u="none" strike="noStrike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53" marR="8353" marT="83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Bug</a:t>
                      </a:r>
                      <a:r>
                        <a:rPr lang="zh-CN" altLang="en-US" sz="2000" b="1" u="none" strike="noStrike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状态</a:t>
                      </a:r>
                      <a:endParaRPr lang="zh-CN" alt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353" marR="8353" marT="835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563761"/>
                  </a:ext>
                </a:extLst>
              </a:tr>
              <a:tr h="35577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[V0.0.8]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机器无休眠状态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梁航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2024/7/8 19:20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徐志勇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(#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xuzhiyong)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激活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185169"/>
                  </a:ext>
                </a:extLst>
              </a:tr>
              <a:tr h="35577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[V0.0.8]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机器无法池壁清洁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梁航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2024/7/8 20:00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黄奇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(#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hagrid)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激活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429540"/>
                  </a:ext>
                </a:extLst>
              </a:tr>
              <a:tr h="35577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[V0.0.8]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机器无法查看清洁任务数据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梁航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2024/7/8 21:51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万卢海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(#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harvey)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激活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2034853"/>
                  </a:ext>
                </a:extLst>
              </a:tr>
              <a:tr h="70206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[V0.0.8]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机器无法查看工作状态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梁航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2024/7/8 19:27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万卢海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(#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harvey)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激活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861946"/>
                  </a:ext>
                </a:extLst>
              </a:tr>
              <a:tr h="35577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[V0.0.8]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机器无多平台遍历功能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梁航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2024/7/8 20:30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郑锴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(#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kevin)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激活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2831603"/>
                  </a:ext>
                </a:extLst>
              </a:tr>
              <a:tr h="35577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[V0.0.8]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机器无地图标注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梁航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2024/7/8 19:43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梁振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(#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edan)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激活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541154"/>
                  </a:ext>
                </a:extLst>
              </a:tr>
              <a:tr h="35577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[V0.0.8]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机器水面无浅水区策略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梁航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2024/7/8 20:15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唐顾杰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(#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arjen)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激活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9169748"/>
                  </a:ext>
                </a:extLst>
              </a:tr>
              <a:tr h="35577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[V0.0.8]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机器开机后无法进入配网模式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梁航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2024/7/8 19:02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徐志勇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(#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xuzhiyong)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激活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792723"/>
                  </a:ext>
                </a:extLst>
              </a:tr>
              <a:tr h="35577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[V0.0.8]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机器弓字过程中无脱困动作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梁航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2024/7/8 22:41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郑锴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(#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kevin)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激活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593373"/>
                  </a:ext>
                </a:extLst>
              </a:tr>
              <a:tr h="35577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[V0.0.8]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机器工作过程中无法召回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梁航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2024/7/8 20:58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徐志勇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(#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xuzhiyong)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激活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9959900"/>
                  </a:ext>
                </a:extLst>
              </a:tr>
              <a:tr h="35577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[V0.0.8]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机器池底无浅水区策略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梁航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2024/7/8 20:15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郑锴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(#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kevin)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激活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7535872"/>
                  </a:ext>
                </a:extLst>
              </a:tr>
              <a:tr h="35577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[V0.0.8]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机器池壁清洁无浅水区策略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梁航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2024/7/8 20:16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黄奇</a:t>
                      </a:r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(#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hagrid)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激活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1941708"/>
                  </a:ext>
                </a:extLst>
              </a:tr>
              <a:tr h="46296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[V0.0.8]E</a:t>
                      </a:r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号机器水面模式喷口朝向异常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梁航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2024/6/29 16:23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张继烁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(#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zhangjishuo)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激活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134353"/>
                  </a:ext>
                </a:extLst>
              </a:tr>
              <a:tr h="355778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[V0.0.8][V0.1.5]</a:t>
                      </a:r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机器无垃圾篓在位检测功能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梁航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2000" b="0" i="0" u="none" strike="noStrike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2024/7/8 21:59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胡恒如</a:t>
                      </a:r>
                      <a:r>
                        <a:rPr lang="en-US" altLang="zh-C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(#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faiman)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激活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9107979"/>
                  </a:ext>
                </a:extLst>
              </a:tr>
            </a:tbl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DC4456E-C629-4596-8019-A8A3279F6B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162529"/>
              </p:ext>
            </p:extLst>
          </p:nvPr>
        </p:nvGraphicFramePr>
        <p:xfrm>
          <a:off x="1387768" y="8889732"/>
          <a:ext cx="1795443" cy="1626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6" imgW="639000" imgH="579960" progId="Excel.Sheet.12">
                  <p:embed/>
                </p:oleObj>
              </mc:Choice>
              <mc:Fallback>
                <p:oleObj name="Worksheet" showAsIcon="1" r:id="rId6" imgW="639000" imgH="57996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87768" y="8889732"/>
                        <a:ext cx="1795443" cy="16261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1BEA38D5-6AE6-5849-32DF-94C7131E9593}"/>
              </a:ext>
            </a:extLst>
          </p:cNvPr>
          <p:cNvSpPr txBox="1"/>
          <p:nvPr/>
        </p:nvSpPr>
        <p:spPr>
          <a:xfrm>
            <a:off x="860103" y="1372467"/>
            <a:ext cx="16823841" cy="430887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/>
              </a:rPr>
              <a:t>问题总结：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截至到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V0.1.5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更新算法、中间件、系统的库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，禅道激活状态问题其中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个。</a:t>
            </a:r>
            <a:endParaRPr kumimoji="0" lang="zh-CN" altLang="en-U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E77F12-D03B-7089-1E18-819EA8FA6266}"/>
              </a:ext>
            </a:extLst>
          </p:cNvPr>
          <p:cNvSpPr txBox="1"/>
          <p:nvPr/>
        </p:nvSpPr>
        <p:spPr>
          <a:xfrm>
            <a:off x="1339850" y="-108585"/>
            <a:ext cx="4320261" cy="92329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4000" b="1" dirty="0">
                <a:latin typeface="微软雅黑" panose="020B0503020204020204" charset="-122"/>
                <a:ea typeface="微软雅黑" panose="020B0503020204020204" charset="-122"/>
                <a:sym typeface="Calibri" panose="020F0502020204030204" charset="0"/>
              </a:rPr>
              <a:t>软件测试说明</a:t>
            </a:r>
          </a:p>
        </p:txBody>
      </p:sp>
    </p:spTree>
    <p:extLst>
      <p:ext uri="{BB962C8B-B14F-4D97-AF65-F5344CB8AC3E}">
        <p14:creationId xmlns:p14="http://schemas.microsoft.com/office/powerpoint/2010/main" val="4150799968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ad17d0c6-ba71-4775-b1c9-a192e2617c2f"/>
  <p:tag name="COMMONDATA" val="eyJoZGlkIjoiYjgyOGQyODI3NTAyMDJjYmRjZmFkZWE1NDI5Y2Q4ND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73*606"/>
  <p:tag name="TABLE_ENDDRAG_RECT" val="729*167*773*60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6812</TotalTime>
  <Words>1895</Words>
  <Application>Microsoft Office PowerPoint</Application>
  <PresentationFormat>自定义</PresentationFormat>
  <Paragraphs>446</Paragraphs>
  <Slides>6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Helvetica Light</vt:lpstr>
      <vt:lpstr>宋体</vt:lpstr>
      <vt:lpstr>微软雅黑</vt:lpstr>
      <vt:lpstr>Calibri</vt:lpstr>
      <vt:lpstr>Office Theme</vt:lpstr>
      <vt:lpstr>Microsoft Excel 工作表</vt:lpstr>
      <vt:lpstr>Microsoft Word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张哲源</dc:creator>
  <cp:lastModifiedBy>956198126@qq.com</cp:lastModifiedBy>
  <cp:revision>90</cp:revision>
  <dcterms:created xsi:type="dcterms:W3CDTF">2023-09-03T04:33:00Z</dcterms:created>
  <dcterms:modified xsi:type="dcterms:W3CDTF">2024-08-13T09:32:39Z</dcterms:modified>
</cp:coreProperties>
</file>

<file path=docProps/custom.xml><?xml version="1.0" encoding="utf-8"?>
<op:Properties xmlns:vt="http://schemas.openxmlformats.org/officeDocument/2006/docPropsVTypes" xmlns:op="http://schemas.openxmlformats.org/officeDocument/2006/custom-properties">
  <op:property fmtid="{D5CDD505-2E9C-101B-9397-08002B2CF9AE}" pid="2" name="ICV">
    <vt:lpwstr>F01904B53770459192155C44E7EF891F_13</vt:lpwstr>
  </op:property>
  <op:property fmtid="{D5CDD505-2E9C-101B-9397-08002B2CF9AE}" pid="3" name="KSOProductBuildVer">
    <vt:lpwstr>2052-12.1.0.17147</vt:lpwstr>
  </op:property>
  <op:property fmtid="{D5CDD505-2E9C-101B-9397-08002B2CF9AE}" pid="4" name="_IPGFID">
    <vt:lpwstr>[DocID]=040556F2-6652-4751-8D14-9CFFAFF81157</vt:lpwstr>
  </op:property>
  <op:property fmtid="{D5CDD505-2E9C-101B-9397-08002B2CF9AE}" pid="5" name="_IPGFLOW_P-B6DD_E-1_FP-1_SP-1_CV-DC013805_CN-BA3551B8">
    <vt:lpwstr>3tteIdLMGeujMu6XOAOCIP85CTmtoj9LtMSqR1I6yvXWaWzZojFtUyrkN5RMKZglyPpDCEpYd1tXt9IraVM7cDFzWQqi+pmjsk1gyuj/KUpu+S4a3ejM5TRbQZ9E3lk3x+OE1nuxn4eSJqRodRB32RxWZfA0cYqPUQhytQaIMSteb4syiAfzvvKt8rO80hA6/rHi39xr/U3Px+DdMTYw1r7FHgTpCESImx75GcOPhF29aUk5VA7c2TNlGNukXtx</vt:lpwstr>
  </op:property>
  <op:property fmtid="{D5CDD505-2E9C-101B-9397-08002B2CF9AE}" pid="6" name="_IPGFLOW_P-B6DD_E-1_FP-1_SP-2_CV-6DC6AE1_CN-6227C718">
    <vt:lpwstr>DakMLILJYoFI4SFvWRErXRJ6hOoP5nRn8y0N7/RLBIqQrDD6L2Zx6P02ONLRfNZIWODWGyaLSLRLvRoVcqGMwiV7H6V7OhIGLDr/rIXHG9m3psN8h2mwzRUeZy4/GIh8O</vt:lpwstr>
  </op:property>
  <op:property fmtid="{D5CDD505-2E9C-101B-9397-08002B2CF9AE}" pid="7" name="_IPGFLOW_P-B6DD_E-0_FP-1_CV-1748F583_CN-EA72A5EE">
    <vt:lpwstr>DPSPMK|3|384|2|0</vt:lpwstr>
  </op:property>
  <op:property fmtid="{D5CDD505-2E9C-101B-9397-08002B2CF9AE}" pid="8" name="_IPGFLOW_P-B6DD_E-1_FP-2_SP-1_CV-8B4A70FF_CN-5E609971">
    <vt:lpwstr>l4Y3ITZzHnIOhALoDqGgzE2mWcPkVyMzOicbwap9R/LojrnZvQ6G758CJO44H8K3rsn3YJ5jNTPTAM/gL49BnFzmh+k6Mv+VDaWSxVnzw8rWN1aJqHqlvqSOSIZ4xII4vdt+qSZSQqlxuzPZs4/mLv/QJrKyvImAc3YDJ6P4ciSdDhXmh0TB89YqjFhKycj3P71WvE8sXp5du7FEkgii+ZwYKHCA5uFR7zXWHYAtyI7UgTlLEtbcUtDLOJFLk+t</vt:lpwstr>
  </op:property>
  <op:property fmtid="{D5CDD505-2E9C-101B-9397-08002B2CF9AE}" pid="9" name="_IPGFLOW_P-B6DD_E-1_FP-2_SP-2_CV-52CDA1BC_CN-119026B0">
    <vt:lpwstr>010oF/g6hWQWrB3XTszUfM6tdRwGkZEkRGwnKiFW2FsFs6h/XoqPJvVJxHBak0Ru99U4uhRcTJWoc2kNvyMdGgPTutzwE7FuajrreW2D29POQBYJEsIdYxQjQeRA7J+An</vt:lpwstr>
  </op:property>
  <op:property fmtid="{D5CDD505-2E9C-101B-9397-08002B2CF9AE}" pid="10" name="_IPGFLOW_P-B6DD_E-0_FP-2_CV-1748F583_CN-57B8C920">
    <vt:lpwstr>DPSPMK|3|384|2|0</vt:lpwstr>
  </op:property>
  <op:property fmtid="{D5CDD505-2E9C-101B-9397-08002B2CF9AE}" pid="11" name="_IPGFLOW_P-B6DD_E-1_FP-3_SP-1_CV-16621C6_CN-6057B5F6">
    <vt:lpwstr>l4Y3ITZzHnIOhALoDqGgzGw10qOTMxy/5D402ZlWxUq+o4oHyMeSwhKK7CHgyuckgDIL1HvZCgOJnzDptbmF1v/tzNIzbXJnlYJTTiC0QJZKWrA8EE4b+LVmSH+hHw+/OV5XaNIWG3Add/XYTRf1dvtxbKENyEW2QOhYVHjdcCCXUJkz2t5XLBzg5GEv/fz3sONhdjaS91A63JrWNFtHSFOs01X4zLqIjAjL//V+FI8xXxUuUYCE4LaFRi9H7rY</vt:lpwstr>
  </op:property>
  <op:property fmtid="{D5CDD505-2E9C-101B-9397-08002B2CF9AE}" pid="12" name="_IPGFLOW_P-B6DD_E-1_FP-3_SP-2_CV-B5132050_CN-41D20CB1">
    <vt:lpwstr>SBEzSzTQmTkT4FAqRCF4Ty+0uJOBFFmHdMzaFGCj2uBpab+Rum4zYtee40W4raQOxT0ADMHBPsAFi83rr1V56htCcaFtwP7slJijlml08aRP4If+ITd8eueL2v70qZr6W</vt:lpwstr>
  </op:property>
  <op:property fmtid="{D5CDD505-2E9C-101B-9397-08002B2CF9AE}" pid="13" name="_IPGFLOW_P-B6DD_E-0_FP-3_CV-1748F583_CN-8A2E10A5">
    <vt:lpwstr>DPSPMK|3|384|2|0</vt:lpwstr>
  </op:property>
  <op:property fmtid="{D5CDD505-2E9C-101B-9397-08002B2CF9AE}" pid="14" name="_IPGFLOW_P-B6DD_E-1_FP-4_SP-1_CV-AF8E00D6_CN-6AEAC6E0">
    <vt:lpwstr>l4Y3ITZzHnIOhALoDqGgzJLNJPk7qn+h//90Ith5MnJBQ9XnAbErhObwcfkfZs5U0oaHpAzYNutbzdWft/zif+FomG4Fn/tEme/50rkOy/XDfzGZTXnG+vPfVsdmjbnX8UWWpcWIlho3YlB8J2NBidkfjA+nkBdDJ5wrOp1qJp2c1jJYk55rl2yc/VIPjMsQjmkF4j79GWq8UAlL+gvP8IMenBW4SFcO7lZvShquAWyslLM+Gylclxd7hJy+qYp</vt:lpwstr>
  </op:property>
  <op:property fmtid="{D5CDD505-2E9C-101B-9397-08002B2CF9AE}" pid="15" name="_IPGFLOW_P-B6DD_E-1_FP-4_SP-2_CV-46785EC8_CN-E2F19213">
    <vt:lpwstr>iCROyby4mZm8DuEt7QoyJjnsaDejW+Kiv7//kRIEF5bYyphc+BBLB05G9N7WlM4dmUKayn0SiaUJq/PhSS3xo/gT5DNym555KwZkqAIWBli3Q53TJUgtd9d+MxUrgFt2C</vt:lpwstr>
  </op:property>
  <op:property fmtid="{D5CDD505-2E9C-101B-9397-08002B2CF9AE}" pid="16" name="_IPGFLOW_P-B6DD_E-0_FP-4_CV-1748F583_CN-F75D16FD">
    <vt:lpwstr>DPSPMK|3|384|2|0</vt:lpwstr>
  </op:property>
  <op:property fmtid="{D5CDD505-2E9C-101B-9397-08002B2CF9AE}" pid="17" name="_IPGFLOW_P-B6DD_E-1_FP-5_SP-1_CV-B31DDEB1_CN-D1515F43">
    <vt:lpwstr>IkPHzgixqWZb6i5hVcXKytCOGMfo0Cf6nxEeqCaiwuq6UBF2rt0Nrvd4lRnOaDZNfMqUN73BTdGdGmXW8KZrAINa4H7F0NKi9z+pZ5L6hygkDgyHrZQA7RGjE2q+axHJKU4GOKd89Y0WZR+hCgAB78Yo48y/9WV3qnOBfRjvtTQB37qU9IW250rWoWtlAym2whVtRi+Yg+Ad7E7fwgwh37XgjEewtQRH1FSo1FY+l0wLwoOKno7l7/YPdEFqbhV</vt:lpwstr>
  </op:property>
  <op:property fmtid="{D5CDD505-2E9C-101B-9397-08002B2CF9AE}" pid="18" name="_IPGFLOW_P-B6DD_E-1_FP-5_SP-2_CV-9303B9B0_CN-1288AF4F">
    <vt:lpwstr>8bJ+f9mB0mARhB2xLrGNwhyOwA1Gfqke6QgWIGWJJVb32/FrQNih48Fbh6FVxrTNfYdR6FE5qV5p4Tc1lG1+NR4oPshUupMSiXwVMG84DFWB91Of9a+0jp3oLq7Gz05Is</vt:lpwstr>
  </op:property>
  <op:property fmtid="{D5CDD505-2E9C-101B-9397-08002B2CF9AE}" pid="19" name="_IPGFLOW_P-B6DD_E-0_FP-5_CV-1748F583_CN-2ACBCF78">
    <vt:lpwstr>DPSPMK|3|384|2|0</vt:lpwstr>
  </op:property>
  <op:property fmtid="{D5CDD505-2E9C-101B-9397-08002B2CF9AE}" pid="20" name="_IPGFLOW_P-B6DD_E-1_FP-6_SP-1_CV-62256607_CN-9477AD71">
    <vt:lpwstr>IkPHzgixqWZb6i5hVcXKyrr2NM1FDcqpnyaAnRjdBH9lefxDE4VyN7hYNPI5nkbtTkeiAQL6khDtvrLuz+990iIvZpUZW8aRP9Zshjx53i1IxSIvEKM29i15H8aYGt7AwEhu/5CwPAlMuuKFpjlFO3ROWm60SAObTmp3dQsihUQ97eY+q3+uvJZB+cGU7UXbLviEnB/mpn6Zu7WSmjwMXmsGO9CANytSgLlu15N8PAU63kg8iJ95xd5xJzPmCLw</vt:lpwstr>
  </op:property>
  <op:property fmtid="{D5CDD505-2E9C-101B-9397-08002B2CF9AE}" pid="21" name="_IPGFLOW_P-B6DD_E-1_FP-6_SP-2_CV-E67CC77_CN-7E82A1A1">
    <vt:lpwstr>cj5VUcv4Lf9WU54MT360IKfJT39TqtG3Ua+D+S7RvckiJJhX8I8N7xO2EPBF62QYJhJI9dVVYqwUqqPkcdK6QUgLZ3yOgoW+2i/aF18Zd0BqRZZ7ft8uOMzyBcrut62GV</vt:lpwstr>
  </op:property>
  <op:property fmtid="{D5CDD505-2E9C-101B-9397-08002B2CF9AE}" pid="22" name="_IPGFLOW_P-B6DD_E-0_FP-6_CV-1748F583_CN-9701A3B6">
    <vt:lpwstr>DPSPMK|3|384|2|0</vt:lpwstr>
  </op:property>
  <op:property fmtid="{D5CDD505-2E9C-101B-9397-08002B2CF9AE}" pid="23" name="_IPGFLOW_P-B6DD_E-1_FP-7_SP-1_CV-E4ED5801_CN-19F76B0E">
    <vt:lpwstr>IkPHzgixqWZb6i5hVcXKyrSWc3rYzjf7giJO5MLEy5nw2Zao6qbWO6x1Tt4UkIQDR7Nci29s2oDClRUbaYXYWnfu2u3eAU8VFtBy/ZsximXk/BufpZA8j5dYmkZgY33t5CUSpWGNo5qfkZYYepnqEDFD9V4GiKhlHRyaQGJpA6NoY6tltgM6b9ojn2ezM9mSWABvL6dXdD6xuh4c+FkVzyPy5rIW7CXhV1GXceTd/WiHnPknEZkf/NdX2Us++a4</vt:lpwstr>
  </op:property>
  <op:property fmtid="{D5CDD505-2E9C-101B-9397-08002B2CF9AE}" pid="24" name="_IPGFLOW_P-B6DD_E-1_FP-7_SP-2_CV-53B8C864_CN-848939E1">
    <vt:lpwstr>VjL7kqF9iuGqmrinb2RMp/Ll+OmW9RwxZTEy2xf6hBV27zHS5he1NOOxbwCw/mEMwcGEkL09FUoPq16fL+g6RTrn5o+g7zEcMyNcddVdXYh0=</vt:lpwstr>
  </op:property>
  <op:property fmtid="{D5CDD505-2E9C-101B-9397-08002B2CF9AE}" pid="25" name="_IPGFLOW_P-B6DD_E-0_FP-7_CV-2D4294F3_CN-D00A2142">
    <vt:lpwstr>DPSPMK|3|364|2|0</vt:lpwstr>
  </op:property>
  <op:property fmtid="{D5CDD505-2E9C-101B-9397-08002B2CF9AE}" pid="26" name="_IPGFLOW_P-B6DD_E-1_FP-8_SP-1_CV-3943E31C_CN-AF96BA26">
    <vt:lpwstr>IkPHzgixqWZb6i5hVcXKyibuCRcUGL85phvhk+VVeq8jy/VDVTitPKo5CUunAkduM+BQ/a3bdb51jyRutVXX3ju/nKkjURFpf5MY6+pJNopees6Muu9IY/r4i+S5c7snU2+aC39w+O83LSRqEvsLstQiJhqNPsFClo6NIVoO1OtfRw9TPoagfVQ6ZfNa/rr0XwEOIjScgHPv9GsJ5g/H6jtsZsD+63mGdfKtZCJX/82J/j7XnKg4cAoZg4vE7Rw</vt:lpwstr>
  </op:property>
  <op:property fmtid="{D5CDD505-2E9C-101B-9397-08002B2CF9AE}" pid="27" name="_IPGFLOW_P-B6DD_E-1_FP-8_SP-2_CV-7071F164_CN-6FCBB5D7">
    <vt:lpwstr>D15HqlM7nAhxBjEXKR4TS7wtaTdNczReUykIpwXrxb0rJlT0RANxFsWndRvwuhMyoLLdvoBrTfR0dV90bTQJ0Nj+bDZ9Xk26dc5sqhB8eWBs=</vt:lpwstr>
  </op:property>
  <op:property fmtid="{D5CDD505-2E9C-101B-9397-08002B2CF9AE}" pid="28" name="_IPGFLOW_P-B6DD_E-0_FP-8_CV-2D4294F3_CN-F77AF477">
    <vt:lpwstr>DPSPMK|3|364|2|0</vt:lpwstr>
  </op:property>
  <op:property fmtid="{D5CDD505-2E9C-101B-9397-08002B2CF9AE}" pid="29" name="_IPGFLOW_P-B6DD_E-1_FP-9_SP-1_CV-46E0B9EC_CN-E084D01E">
    <vt:lpwstr>IkPHzgixqWZb6i5hVcXKygsfx5x8mP76YAUwW6/MPy20n8+tOXLLBdjPxfrAPCGUqFeYClYUnElbn7xta2h9AjW/aatTMLzLNGnik5slBkr07KJNCDS6RQPTwMZs+/z08SUj6yzX7/N3yvTkOma6pEPELkzKSUjU6EGR0iFuDx0NnyDUp2ULIGtCdqwGUfVP8E0ijU0NBryoY2a/19rwxH1w+8zvHOltstdj1HvUhmVFHCncfdD9OzqaRqmIvc3</vt:lpwstr>
  </op:property>
  <op:property fmtid="{D5CDD505-2E9C-101B-9397-08002B2CF9AE}" pid="30" name="_IPGFLOW_P-B6DD_E-1_FP-9_SP-2_CV-AD86880D_CN-33993B46">
    <vt:lpwstr>b2bxJ6Ho52qyq+R3Nl/SY+UBx55anHN6z7IYwkTimVC3W/50MMaWmTCVTA2Hm6mOx6DazLHMFdEmHgc5AieqocVZOM4DMJdoz43R5AhVSwTM=</vt:lpwstr>
  </op:property>
  <op:property fmtid="{D5CDD505-2E9C-101B-9397-08002B2CF9AE}" pid="31" name="_IPGFLOW_P-B6DD_E-0_FP-9_CV-2D4294F3_CN-2AEC2DF2">
    <vt:lpwstr>DPSPMK|3|364|2|0</vt:lpwstr>
  </op:property>
  <op:property fmtid="{D5CDD505-2E9C-101B-9397-08002B2CF9AE}" pid="32" name="_IPGFLOW_P-B6DD_E-1_FP-A_SP-1_CV-AFE5A0F0_CN-1C0CDD1">
    <vt:lpwstr>IkPHzgixqWZb6i5hVcXKytF2y7CagJfsyj+NsdhEBQkajBdsCHDgZsOPFrLPUJ71UTTnXb+N95eBlmiadfatsVzUVR1hElXraS9qp2qem6Kttar6xtcoliJ/gl6h7sAUyuc3hmIjagnjQOm6CZZTK8hper1EBVlaP8dAcwSuGLStV4CQ0FxwYk3uBHmunNXIy8oDifyIwKUJgN70qvwV2AnLX7LtvxNYjuEZSnYpLgeV/78OwVVgPGab2fU+3ny</vt:lpwstr>
  </op:property>
  <op:property fmtid="{D5CDD505-2E9C-101B-9397-08002B2CF9AE}" pid="33" name="_IPGFLOW_P-B6DD_E-1_FP-A_SP-2_CV-29D3E54_CN-98C23AE0">
    <vt:lpwstr>ynjod9NtKJ9+vQv/UjGdm64fRx8CgxO5ist//KfW9ePLp9nVy9Z/Qdqy1lezG4rolclf4STmRvzYJKzE88Pdbo7qPelK6t7PfI08sjaOPzeA=</vt:lpwstr>
  </op:property>
  <op:property fmtid="{D5CDD505-2E9C-101B-9397-08002B2CF9AE}" pid="34" name="_IPGFLOW_P-B6DD_E-0_FP-A_CV-2D4294F3_CN-CA1B821B">
    <vt:lpwstr>DPSPMK|3|364|2|0</vt:lpwstr>
  </op:property>
  <op:property fmtid="{D5CDD505-2E9C-101B-9397-08002B2CF9AE}" pid="35" name="_IPGFLOW_P-B6DD_E-1_FP-B_SP-1_CV-9F6A2497_CN-5D57F4C2">
    <vt:lpwstr>IkPHzgixqWZb6i5hVcXKyqy7lclkmYX06zelNOSlnHZtUdeRwk7XWce2p62JspA8JOP8GlKWA1lVhjKdRorECSjdkb4pGpA/LPa0eaq+QT+BDBIXreKU5VVyrsYN88I0h2WShXcEmHB2TFYaJ4v5yXMVy/f0B3Cbar4LUIBMyq+RGGUiDYXvhvIB9R0oPLaDXL/raQtWy8t+cLMDHG6pl1ufYWDU1x75wLWZg1/LcXN/08/oPBhLGFrStISAV+q</vt:lpwstr>
  </op:property>
  <op:property fmtid="{D5CDD505-2E9C-101B-9397-08002B2CF9AE}" pid="36" name="_IPGFLOW_P-B6DD_E-1_FP-B_SP-2_CV-E8DE7CB7_CN-BEF49375">
    <vt:lpwstr>RDOYttg80NuLECDye7ZBWudf7E4Mex2bCkK35qFnvsRPPsclP5tEzAgHO7HUDumOn9wNjF7G+DuMY/wdJCOsGDadIoyMQ5WAhewizpLKhwlw=</vt:lpwstr>
  </op:property>
  <op:property fmtid="{D5CDD505-2E9C-101B-9397-08002B2CF9AE}" pid="37" name="_IPGFLOW_P-B6DD_E-0_FP-B_CV-2D4294F3_CN-77D1EED5">
    <vt:lpwstr>DPSPMK|3|364|2|0</vt:lpwstr>
  </op:property>
  <op:property fmtid="{D5CDD505-2E9C-101B-9397-08002B2CF9AE}" pid="38" name="_IPGFLOW_P-B6DD_E-1_FP-C_SP-1_CV-BF88F77F_CN-D26DC99D">
    <vt:lpwstr>IkPHzgixqWZb6i5hVcXKyhj0CNtSd27UdIpIXF1679ZJAoX0FH3eWXX8focH3wfzh5U/8tspkJuXz3BKN1AVAeZ5/ZPBxGb27+ObvWVdxgWRfvC4jCZj7f6/NxDRr7wJ9egFlLqrULtR6Mvvv9UApvTXSUghC9KamFmEn6cyfLzrjM+PWedjK4vvqAuvAiCkViBKXAyfXgHsjGG6ydQykRayUITH6F6xgpD6oqd7xAQoEppw4g96fWrhAj+c2Px</vt:lpwstr>
  </op:property>
  <op:property fmtid="{D5CDD505-2E9C-101B-9397-08002B2CF9AE}" pid="39" name="_IPGFLOW_P-B6DD_E-1_FP-C_SP-2_CV-61417DC5_CN-13CBFB12">
    <vt:lpwstr>p2pdIki6XSWdKd/ja3okNUwB3/ieHunbwarPH4JY4Jx9MHbgyOUT/jkufUGQIrlNOsovPWiMu76a2t9rIj1S/r+ryLbwWHe96dhms5ky3th0=</vt:lpwstr>
  </op:property>
  <op:property fmtid="{D5CDD505-2E9C-101B-9397-08002B2CF9AE}" pid="40" name="_IPGFLOW_P-B6DD_E-0_FP-C_CV-2D4294F3_CN-AA473750">
    <vt:lpwstr>DPSPMK|3|364|2|0</vt:lpwstr>
  </op:property>
  <op:property fmtid="{D5CDD505-2E9C-101B-9397-08002B2CF9AE}" pid="41" name="_IPGFLOW_P-B6DD_E-0_CV-7AE5E98A_CN-EEE9C3E4">
    <vt:lpwstr>DPFPMK|3|50|13|0</vt:lpwstr>
  </op:property>
  <op:property fmtid="{D5CDD505-2E9C-101B-9397-08002B2CF9AE}" pid="42" name="_IPGFLOW_P-B6DD_E-1_FP-D_SP-1_CV-8F91EDD5_CN-41838C21">
    <vt:lpwstr>IkPHzgixqWZb6i5hVcXKykeSzvYsc0GgJipZX0ZbXMAYP19Wgli/3FYLWMFqoHra2N++7M8q8eBPC6g15FRYnUVrIfG8CYiWGZEbQ+xzVrOWzFQbNDwFXuCLCXRztfgmhd/F06gedX6e6F5a96V5DtnvdrJSbSyJTUyxCXPtk4Fd9Dczk46i77fBj3nKC+YGoLK3E8WLmFd66ozAM+OROlTn+n5YGjemdFeyC7f1tH5xkSwdHlJCn1i/oftns0a</vt:lpwstr>
  </op:property>
  <op:property fmtid="{D5CDD505-2E9C-101B-9397-08002B2CF9AE}" pid="43" name="_IPGFLOW_P-B6DD_E-1_FP-D_SP-2_CV-3B9D6FC5_CN-5111FACE">
    <vt:lpwstr>+LbxIutnA9Bw1jEOqPOFDd+AMq0DPjs6DokpkYAcTeydpRypvOcVwmMg76Flh0I4qH+F/ejNWSCp0gFKOh2nIbTNDncbFBBSyc0EiDSkCZT/4OZuoQhxJ5MO1fOxNaKr0</vt:lpwstr>
  </op:property>
  <op:property fmtid="{D5CDD505-2E9C-101B-9397-08002B2CF9AE}" pid="44" name="_IPGFLOW_P-B6DD_E-0_FP-D_CV-1748F583_CN-4DA96A79">
    <vt:lpwstr>DPSPMK|3|384|2|0</vt:lpwstr>
  </op:property>
  <op:property fmtid="{D5CDD505-2E9C-101B-9397-08002B2CF9AE}" pid="45" name="_IPGLAB_P-B6DD_E-1_CV-4DAC1CB8_CN-87E5B9BA">
    <vt:lpwstr>TmsnoIOM931S+Vg0Rmrc885cuuaJ9MwJR/yfKsDOe7JuVuc5Su93fOns2GsxZ35T34tSpFdXL2bkf8PbLmV2KQ==</vt:lpwstr>
  </op:property>
</op:Properties>
</file>