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921" r:id="rId3"/>
    <p:sldId id="4870" r:id="rId4"/>
    <p:sldId id="4878" r:id="rId6"/>
    <p:sldId id="4976" r:id="rId7"/>
    <p:sldId id="4899" r:id="rId8"/>
    <p:sldId id="4922" r:id="rId9"/>
    <p:sldId id="4949" r:id="rId10"/>
    <p:sldId id="4929" r:id="rId11"/>
    <p:sldId id="4923" r:id="rId12"/>
    <p:sldId id="4990" r:id="rId13"/>
    <p:sldId id="4978" r:id="rId14"/>
    <p:sldId id="4903" r:id="rId15"/>
    <p:sldId id="4967" r:id="rId16"/>
    <p:sldId id="4924" r:id="rId17"/>
    <p:sldId id="4979" r:id="rId18"/>
    <p:sldId id="4980" r:id="rId19"/>
    <p:sldId id="4939" r:id="rId20"/>
    <p:sldId id="4950" r:id="rId21"/>
  </p:sldIdLst>
  <p:sldSz cx="20104100" cy="11303000"/>
  <p:notesSz cx="6858000" cy="9144000"/>
  <p:custDataLst>
    <p:tags r:id="rId26"/>
  </p:custDataLst>
  <p:defaultTextStyle>
    <a:defPPr>
      <a:defRPr lang="zh-CN"/>
    </a:defPPr>
    <a:lvl1pPr marL="0" lvl="0"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1pPr>
    <a:lvl2pPr marL="0" lvl="1"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2pPr>
    <a:lvl3pPr marL="0" lvl="2"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3pPr>
    <a:lvl4pPr marL="0" lvl="3"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4pPr>
    <a:lvl5pPr marL="0" lvl="4"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5pPr>
    <a:lvl6pPr marL="2286000" lvl="5"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6pPr>
    <a:lvl7pPr marL="2743200" lvl="6"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7pPr>
    <a:lvl8pPr marL="3200400" lvl="7"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8pPr>
    <a:lvl9pPr marL="3657600" lvl="8"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9pPr>
  </p:defaultTextStyle>
  <p:extLst>
    <p:ext uri="{EFAFB233-063F-42B5-8137-9DF3F51BA10A}">
      <p15:sldGuideLst xmlns:p15="http://schemas.microsoft.com/office/powerpoint/2012/main">
        <p15:guide id="1" orient="horz" pos="496" userDrawn="1">
          <p15:clr>
            <a:srgbClr val="A4A3A4"/>
          </p15:clr>
        </p15:guide>
        <p15:guide id="2" pos="544" userDrawn="1">
          <p15:clr>
            <a:srgbClr val="A4A3A4"/>
          </p15:clr>
        </p15:guide>
        <p15:guide id="3" orient="horz" pos="6604" userDrawn="1">
          <p15:clr>
            <a:srgbClr val="A4A3A4"/>
          </p15:clr>
        </p15:guide>
        <p15:guide id="4" pos="121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胡 蝶" initials="胡"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2126"/>
    <a:srgbClr val="C00000"/>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5"/>
    <p:restoredTop sz="94612"/>
  </p:normalViewPr>
  <p:slideViewPr>
    <p:cSldViewPr showGuides="1">
      <p:cViewPr>
        <p:scale>
          <a:sx n="55" d="100"/>
          <a:sy n="55" d="100"/>
        </p:scale>
        <p:origin x="712" y="704"/>
      </p:cViewPr>
      <p:guideLst>
        <p:guide orient="horz" pos="496"/>
        <p:guide pos="544"/>
        <p:guide orient="horz" pos="6604"/>
        <p:guide pos="1213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3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Shape 79"/>
          <p:cNvSpPr>
            <a:spLocks noGrp="1" noRot="1" noChangeAspect="1"/>
          </p:cNvSpPr>
          <p:nvPr>
            <p:ph type="sldImg"/>
          </p:nvPr>
        </p:nvSpPr>
        <p:spPr>
          <a:xfrm>
            <a:off x="1143000" y="685800"/>
            <a:ext cx="4572000" cy="3429000"/>
          </a:xfrm>
          <a:prstGeom prst="rect">
            <a:avLst/>
          </a:prstGeom>
          <a:noFill/>
          <a:ln w="9525">
            <a:noFill/>
          </a:ln>
        </p:spPr>
      </p:sp>
      <p:sp>
        <p:nvSpPr>
          <p:cNvPr id="3075" name="Shape 80"/>
          <p:cNvSpPr>
            <a:spLocks noGrp="1"/>
          </p:cNvSpPr>
          <p:nvPr>
            <p:ph type="body" sz="quarter"/>
          </p:nvPr>
        </p:nvSpPr>
        <p:spPr>
          <a:xfrm>
            <a:off x="914400" y="4343400"/>
            <a:ext cx="5029200" cy="4114800"/>
          </a:xfrm>
          <a:prstGeom prst="rect">
            <a:avLst/>
          </a:prstGeom>
          <a:noFill/>
          <a:ln w="9525">
            <a:noFill/>
          </a:ln>
        </p:spPr>
        <p:txBody>
          <a:bodyPr anchor="t" anchorCtr="0"/>
          <a:lstStyle/>
          <a:p>
            <a:pPr lvl="0"/>
            <a:endParaRPr lang="zh-CN"/>
          </a:p>
        </p:txBody>
      </p:sp>
    </p:spTree>
  </p:cSld>
  <p:clrMap bg1="lt1" tx1="dk1" bg2="lt2" tx2="dk2" accent1="accent1" accent2="accent2" accent3="accent3" accent4="accent4" accent5="accent5" accent6="accent6" hlink="hlink" folHlink="folHlink"/>
  <p:hf sldNum="0" hdr="0" ftr="0" dt="0"/>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a:t>基于各自领域内的技术成熟度评估。SE在TR过程中承担技术指导者的角色：在TR会议上主持技术讨论，对评审会议上的争议进行引导。</a:t>
            </a:r>
            <a:endParaRPr lang="zh-CN" altLang="en-US"/>
          </a:p>
          <a:p>
            <a:r>
              <a:rPr lang="zh-CN" altLang="en-US"/>
              <a:t>定义</a:t>
            </a:r>
            <a:r>
              <a:rPr lang="en-US" altLang="zh-CN"/>
              <a:t>TR3\TR4</a:t>
            </a:r>
            <a:r>
              <a:rPr lang="zh-CN" altLang="en-US"/>
              <a:t>阶段成熟度的</a:t>
            </a:r>
            <a:r>
              <a:rPr lang="zh-CN" altLang="en-US"/>
              <a:t>标准。</a:t>
            </a:r>
            <a:endParaRPr lang="zh-CN" altLang="en-US"/>
          </a:p>
          <a:p>
            <a:r>
              <a:rPr lang="zh-CN" altLang="en-US"/>
              <a:t>要求：系统和子系统规格已经分配到各功能模版的总体方案中并且在详细设计阶段中使用，模块总体方案中包括系统配置定义。</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b="1"/>
              <a:t>仲裁人员：</a:t>
            </a:r>
            <a:r>
              <a:rPr lang="en-US" altLang="zh-CN" b="1"/>
              <a:t>eddie</a:t>
            </a:r>
            <a:r>
              <a:rPr lang="zh-CN" altLang="en-US" b="1">
                <a:ea typeface="宋体" panose="02010600030101010101" pitchFamily="2" charset="-122"/>
              </a:rPr>
              <a:t>、</a:t>
            </a:r>
            <a:r>
              <a:rPr lang="en-US" altLang="zh-CN" b="1">
                <a:ea typeface="宋体" panose="02010600030101010101" pitchFamily="2" charset="-122"/>
              </a:rPr>
              <a:t>Rock</a:t>
            </a:r>
            <a:r>
              <a:rPr lang="zh-CN" altLang="en-US" b="1">
                <a:ea typeface="宋体" panose="02010600030101010101" pitchFamily="2" charset="-122"/>
              </a:rPr>
              <a:t>、</a:t>
            </a:r>
            <a:r>
              <a:rPr lang="en-US" altLang="zh-CN" b="1">
                <a:ea typeface="宋体" panose="02010600030101010101" pitchFamily="2" charset="-122"/>
              </a:rPr>
              <a:t>blink</a:t>
            </a:r>
            <a:endParaRPr lang="en-US" altLang="zh-CN" b="1">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针对手板三及</a:t>
            </a:r>
            <a:r>
              <a:rPr lang="en-US" altLang="zh-CN" dirty="0"/>
              <a:t>V0.0.8</a:t>
            </a:r>
            <a:r>
              <a:rPr lang="zh-CN" altLang="en-US" dirty="0">
                <a:ea typeface="宋体" panose="02010600030101010101" pitchFamily="2" charset="-122"/>
              </a:rPr>
              <a:t>版本，测试结论：不通过</a:t>
            </a:r>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21" name="Body Level One…"/>
          <p:cNvSpPr txBox="1">
            <a:spLocks noGrp="1"/>
          </p:cNvSpPr>
          <p:nvPr>
            <p:ph type="body" sz="quarter" idx="1" hasCustomPrompt="1"/>
          </p:nvPr>
        </p:nvSpPr>
        <p:spPr>
          <a:xfrm>
            <a:off x="6722371" y="3641511"/>
            <a:ext cx="8907145" cy="3479802"/>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30" name="Body Level One…"/>
          <p:cNvSpPr txBox="1">
            <a:spLocks noGrp="1"/>
          </p:cNvSpPr>
          <p:nvPr>
            <p:ph type="body" sz="quarter" idx="1" hasCustomPrompt="1"/>
          </p:nvPr>
        </p:nvSpPr>
        <p:spPr>
          <a:xfrm>
            <a:off x="6722371" y="3641511"/>
            <a:ext cx="8907145" cy="3479802"/>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39" name="Body Level One…"/>
          <p:cNvSpPr txBox="1">
            <a:spLocks noGrp="1"/>
          </p:cNvSpPr>
          <p:nvPr>
            <p:ph type="body" sz="half" idx="1" hasCustomPrompt="1"/>
          </p:nvPr>
        </p:nvSpPr>
        <p:spPr>
          <a:xfrm>
            <a:off x="1005205" y="2601148"/>
            <a:ext cx="8745285" cy="7464174"/>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自定义版式">
    <p:bg>
      <p:bgPr>
        <a:solidFill>
          <a:srgbClr val="FFFFFF"/>
        </a:solidFill>
        <a:effectLst/>
      </p:bgPr>
    </p:bg>
    <p:spTree>
      <p:nvGrpSpPr>
        <p:cNvPr id="1" name=""/>
        <p:cNvGrpSpPr/>
        <p:nvPr/>
      </p:nvGrpSpPr>
      <p:grpSpPr>
        <a:xfrm>
          <a:off x="0" y="0"/>
          <a:ext cx="0" cy="0"/>
          <a:chOff x="0" y="0"/>
          <a:chExt cx="0" cy="0"/>
        </a:xfrm>
      </p:grpSpPr>
      <p:sp>
        <p:nvSpPr>
          <p:cNvPr id="2050" name="剪去对角的矩形 10"/>
          <p:cNvSpPr/>
          <p:nvPr/>
        </p:nvSpPr>
        <p:spPr>
          <a:xfrm>
            <a:off x="1190625" y="766763"/>
            <a:ext cx="12976225" cy="792162"/>
          </a:xfrm>
          <a:custGeom>
            <a:avLst/>
            <a:gdLst/>
            <a:ahLst/>
            <a:cxnLst>
              <a:cxn ang="0">
                <a:pos x="6487833" y="395600"/>
              </a:cxn>
              <a:cxn ang="5400000">
                <a:pos x="6487833" y="395600"/>
              </a:cxn>
              <a:cxn ang="10800000">
                <a:pos x="6487833" y="395600"/>
              </a:cxn>
              <a:cxn ang="16200000">
                <a:pos x="6487833" y="395600"/>
              </a:cxn>
            </a:cxnLst>
            <a:rect l="0" t="0" r="0" b="0"/>
            <a:pathLst>
              <a:path w="21600" h="21600">
                <a:moveTo>
                  <a:pt x="0" y="0"/>
                </a:moveTo>
                <a:lnTo>
                  <a:pt x="21380" y="0"/>
                </a:lnTo>
                <a:lnTo>
                  <a:pt x="21600" y="3600"/>
                </a:lnTo>
                <a:lnTo>
                  <a:pt x="21600" y="21600"/>
                </a:lnTo>
                <a:lnTo>
                  <a:pt x="220" y="21600"/>
                </a:lnTo>
                <a:lnTo>
                  <a:pt x="0" y="18000"/>
                </a:lnTo>
                <a:lnTo>
                  <a:pt x="0" y="0"/>
                </a:lnTo>
                <a:close/>
              </a:path>
            </a:pathLst>
          </a:custGeom>
          <a:solidFill>
            <a:srgbClr val="F2F2F2">
              <a:alpha val="51999"/>
            </a:srgbClr>
          </a:solidFill>
          <a:ln w="12700">
            <a:noFill/>
          </a:ln>
        </p:spPr>
        <p:txBody>
          <a:bodyPr/>
          <a:lstStyle/>
          <a:p>
            <a:endParaRPr lang="zh-CN" altLang="en-US"/>
          </a:p>
        </p:txBody>
      </p:sp>
      <p:pic>
        <p:nvPicPr>
          <p:cNvPr id="2051" name="Picture 2" descr="Picture 2"/>
          <p:cNvPicPr>
            <a:picLocks noChangeAspect="1"/>
          </p:cNvPicPr>
          <p:nvPr/>
        </p:nvPicPr>
        <p:blipFill>
          <a:blip r:embed="rId2"/>
          <a:stretch>
            <a:fillRect/>
          </a:stretch>
        </p:blipFill>
        <p:spPr>
          <a:xfrm>
            <a:off x="15887700" y="549275"/>
            <a:ext cx="3640138" cy="1047750"/>
          </a:xfrm>
          <a:prstGeom prst="rect">
            <a:avLst/>
          </a:prstGeom>
          <a:noFill/>
          <a:ln w="12700">
            <a:noFill/>
          </a:ln>
        </p:spPr>
      </p:pic>
      <p:sp>
        <p:nvSpPr>
          <p:cNvPr id="2052" name="矩形 12"/>
          <p:cNvSpPr/>
          <p:nvPr/>
        </p:nvSpPr>
        <p:spPr>
          <a:xfrm>
            <a:off x="874713" y="766763"/>
            <a:ext cx="157162" cy="733425"/>
          </a:xfrm>
          <a:prstGeom prst="rect">
            <a:avLst/>
          </a:prstGeom>
          <a:solidFill>
            <a:srgbClr val="C00000"/>
          </a:solidFill>
          <a:ln w="12700">
            <a:noFill/>
          </a:ln>
        </p:spPr>
        <p:txBody>
          <a:bodyPr lIns="0" tIns="0" rIns="0" bIns="0" anchor="ctr" anchorCtr="0"/>
          <a:lstStyle/>
          <a:p>
            <a:pPr lvl="0" algn="ctr" defTabSz="1506855" latinLnBrk="0"/>
            <a:endParaRPr lang="zh-CN" sz="2800" b="0" i="0" u="none" baseline="0">
              <a:solidFill>
                <a:srgbClr val="FFFFFF"/>
              </a:solidFill>
              <a:latin typeface="Calibri" panose="020F0502020204030204"/>
              <a:ea typeface="Calibri" panose="020F0502020204030204"/>
            </a:endParaRPr>
          </a:p>
        </p:txBody>
      </p:sp>
      <p:sp>
        <p:nvSpPr>
          <p:cNvPr id="72" name="标题文本"/>
          <p:cNvSpPr txBox="1">
            <a:spLocks noGrp="1"/>
          </p:cNvSpPr>
          <p:nvPr>
            <p:ph type="title" hasCustomPrompt="1"/>
          </p:nvPr>
        </p:nvSpPr>
        <p:spPr>
          <a:xfrm>
            <a:off x="1175548" y="717674"/>
            <a:ext cx="12722523" cy="710479"/>
          </a:xfrm>
          <a:prstGeom prst="rect">
            <a:avLst/>
          </a:prstGeom>
        </p:spPr>
        <p:txBody>
          <a:bodyPr lIns="75353" tIns="75353" rIns="75353" bIns="75353" anchor="ctr">
            <a:normAutofit/>
          </a:bodyPr>
          <a:lstStyle>
            <a:lvl1pPr defTabSz="1506855">
              <a:lnSpc>
                <a:spcPct val="90000"/>
              </a:lnSpc>
              <a:defRPr sz="4600" u="none">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r>
              <a:t>标题文本</a:t>
            </a:r>
          </a:p>
        </p:txBody>
      </p:sp>
      <p:sp>
        <p:nvSpPr>
          <p:cNvPr id="73" name="Slide Number"/>
          <p:cNvSpPr txBox="1">
            <a:spLocks noGrp="1"/>
          </p:cNvSpPr>
          <p:nvPr>
            <p:ph type="sldNum" sz="quarter" idx="2"/>
          </p:nvPr>
        </p:nvSpPr>
        <p:spPr>
          <a:xfrm>
            <a:off x="14406563" y="10475913"/>
            <a:ext cx="433388" cy="447675"/>
          </a:xfrm>
          <a:prstGeom prst="rect">
            <a:avLst/>
          </a:prstGeom>
          <a:ln w="12700">
            <a:miter lim="400000"/>
          </a:ln>
        </p:spPr>
        <p:txBody>
          <a:bodyPr wrap="none" lIns="83725" tIns="83725" rIns="83725" bIns="83725">
            <a:spAutoFit/>
          </a:bodyPr>
          <a:lstStyle>
            <a:lvl1pPr algn="l" defTabSz="1506855">
              <a:defRPr>
                <a:solidFill>
                  <a:srgbClr val="000000"/>
                </a:solidFill>
                <a:latin typeface="Helvetica Light"/>
                <a:ea typeface="Helvetica Light"/>
                <a:cs typeface="Helvetica Light"/>
                <a:sym typeface="Helvetica Light"/>
              </a:defRPr>
            </a:lvl1pPr>
          </a:lstStyle>
          <a:p>
            <a:pPr fontAlgn="auto"/>
            <a:fld id="{86CB4B4D-7CA3-9044-876B-883B54F8677D}" type="slidenum">
              <a:rPr strike="noStrike" noProof="1">
                <a:latin typeface="Helvetica Light"/>
                <a:ea typeface="Helvetica Light"/>
                <a:cs typeface="Helvetica Light"/>
              </a:rPr>
            </a:fld>
            <a:endParaRPr strike="noStrike" noProof="1"/>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pic>
        <p:nvPicPr>
          <p:cNvPr id="6" name="图片 5" descr="未标题-2"/>
          <p:cNvPicPr>
            <a:picLocks noChangeAspect="1"/>
          </p:cNvPicPr>
          <p:nvPr userDrawn="1"/>
        </p:nvPicPr>
        <p:blipFill>
          <a:blip r:embed="rId2">
            <a:alphaModFix amt="26000"/>
          </a:blip>
          <a:srcRect l="17664" t="12059" r="20505"/>
          <a:stretch>
            <a:fillRect/>
          </a:stretch>
        </p:blipFill>
        <p:spPr>
          <a:xfrm>
            <a:off x="3561030" y="1853746"/>
            <a:ext cx="11678255" cy="7813912"/>
          </a:xfrm>
          <a:prstGeom prst="rect">
            <a:avLst/>
          </a:prstGeom>
          <a:ln>
            <a:noFill/>
          </a:ln>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976771" y="1507067"/>
            <a:ext cx="16158473" cy="4236400"/>
          </a:xfrm>
        </p:spPr>
        <p:txBody>
          <a:bodyPr lIns="90000" tIns="46800" rIns="90000" bIns="46800" anchor="b" anchorCtr="0">
            <a:normAutofit/>
          </a:bodyPr>
          <a:lstStyle>
            <a:lvl1pPr algn="ctr">
              <a:defRPr sz="989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976771" y="5868067"/>
            <a:ext cx="16158473" cy="2426733"/>
          </a:xfrm>
        </p:spPr>
        <p:txBody>
          <a:bodyPr lIns="90000" tIns="46800" rIns="90000" bIns="46800">
            <a:normAutofit/>
          </a:bodyPr>
          <a:lstStyle>
            <a:lvl1pPr marL="0" indent="0" algn="ctr">
              <a:lnSpc>
                <a:spcPct val="110000"/>
              </a:lnSpc>
              <a:buNone/>
              <a:defRPr sz="3955" spc="200">
                <a:uFillTx/>
              </a:defRPr>
            </a:lvl1pPr>
            <a:lvl2pPr marL="753745" indent="0" algn="ctr">
              <a:buNone/>
              <a:defRPr sz="3295"/>
            </a:lvl2pPr>
            <a:lvl3pPr marL="1506855" indent="0" algn="ctr">
              <a:buNone/>
              <a:defRPr sz="2965"/>
            </a:lvl3pPr>
            <a:lvl4pPr marL="2260600" indent="0" algn="ctr">
              <a:buNone/>
              <a:defRPr sz="2635"/>
            </a:lvl4pPr>
            <a:lvl5pPr marL="3014345" indent="0" algn="ctr">
              <a:buNone/>
              <a:defRPr sz="2635"/>
            </a:lvl5pPr>
            <a:lvl6pPr marL="3767455" indent="0" algn="ctr">
              <a:buNone/>
              <a:defRPr sz="2635"/>
            </a:lvl6pPr>
            <a:lvl7pPr marL="4521200" indent="0" algn="ctr">
              <a:buNone/>
              <a:defRPr sz="2635"/>
            </a:lvl7pPr>
            <a:lvl8pPr marL="5274945" indent="0" algn="ctr">
              <a:buNone/>
              <a:defRPr sz="2635"/>
            </a:lvl8pPr>
            <a:lvl9pPr marL="6028055" indent="0" algn="ctr">
              <a:buNone/>
              <a:defRPr sz="2635"/>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1009163" y="10407067"/>
            <a:ext cx="4452188" cy="522133"/>
          </a:xfrm>
        </p:spPr>
        <p:txBody>
          <a:bodyPr/>
          <a:lstStyle/>
          <a:p>
            <a:fld id="{2BC8B6F5-4454-43A7-A763-8AC7758998CB}" type="datetime1">
              <a:rPr lang="zh-CN" altLang="en-US" smtClean="0"/>
            </a:fld>
            <a:endParaRPr lang="zh-CN" altLang="en-US"/>
          </a:p>
        </p:txBody>
      </p:sp>
      <p:sp>
        <p:nvSpPr>
          <p:cNvPr id="17" name="页脚占位符 16"/>
          <p:cNvSpPr>
            <a:spLocks noGrp="1"/>
          </p:cNvSpPr>
          <p:nvPr>
            <p:ph type="ftr" sz="quarter" idx="11"/>
            <p:custDataLst>
              <p:tags r:id="rId5"/>
            </p:custDataLst>
          </p:nvPr>
        </p:nvSpPr>
        <p:spPr>
          <a:xfrm>
            <a:off x="6787113" y="10407067"/>
            <a:ext cx="6529875" cy="522133"/>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content page light">
    <p:spTree>
      <p:nvGrpSpPr>
        <p:cNvPr id="1" name=""/>
        <p:cNvGrpSpPr/>
        <p:nvPr/>
      </p:nvGrpSpPr>
      <p:grpSpPr>
        <a:xfrm>
          <a:off x="0" y="0"/>
          <a:ext cx="0" cy="0"/>
          <a:chOff x="0" y="0"/>
          <a:chExt cx="0" cy="0"/>
        </a:xfrm>
      </p:grpSpPr>
      <p:sp>
        <p:nvSpPr>
          <p:cNvPr id="4" name="Line 47"/>
          <p:cNvSpPr>
            <a:spLocks noChangeShapeType="1"/>
          </p:cNvSpPr>
          <p:nvPr userDrawn="1"/>
        </p:nvSpPr>
        <p:spPr bwMode="gray">
          <a:xfrm>
            <a:off x="805459" y="1323916"/>
            <a:ext cx="18557629" cy="0"/>
          </a:xfrm>
          <a:prstGeom prst="line">
            <a:avLst/>
          </a:prstGeom>
          <a:noFill/>
          <a:ln w="28575">
            <a:solidFill>
              <a:srgbClr val="243745"/>
            </a:solidFill>
            <a:round/>
          </a:ln>
        </p:spPr>
        <p:txBody>
          <a:bodyPr wrap="none" lIns="156352" tIns="78195" rIns="156352" bIns="78195" anchor="ctr"/>
          <a:lstStyle/>
          <a:p>
            <a:pPr defTabSz="1764030" fontAlgn="base">
              <a:spcBef>
                <a:spcPct val="0"/>
              </a:spcBef>
              <a:spcAft>
                <a:spcPct val="0"/>
              </a:spcAft>
              <a:defRPr/>
            </a:pPr>
            <a:endParaRPr lang="en-US" sz="3505">
              <a:solidFill>
                <a:srgbClr val="000000"/>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IPGWMV_P-B6DD_T-3_U-20443323" descr="IPGWMV_P-B6DD_T-3_U-20443323"/>
          <p:cNvSpPr/>
          <p:nvPr userDrawn="1"/>
        </p:nvSpPr>
        <p:spPr>
          <a:xfrm>
            <a:off x="0" y="0"/>
            <a:ext cx="20097750" cy="11296650"/>
          </a:xfrm>
          <a:prstGeom prst="rect">
            <a:avLst/>
          </a:prstGeom>
          <a:blipFill dpi="0" rotWithShape="1">
            <a:blip r:embed="rId10"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sp>
        <p:nvSpPr>
          <p:cNvPr id="1026" name="Title Text"/>
          <p:cNvSpPr txBox="1">
            <a:spLocks noGrp="1"/>
          </p:cNvSpPr>
          <p:nvPr>
            <p:ph type="title"/>
          </p:nvPr>
        </p:nvSpPr>
        <p:spPr>
          <a:xfrm>
            <a:off x="3011488" y="2260600"/>
            <a:ext cx="16084550" cy="1758950"/>
          </a:xfrm>
          <a:prstGeom prst="rect">
            <a:avLst/>
          </a:prstGeom>
          <a:noFill/>
          <a:ln w="12700">
            <a:noFill/>
          </a:ln>
        </p:spPr>
        <p:txBody>
          <a:bodyPr lIns="0" tIns="0" rIns="0" bIns="0" anchor="t" anchorCtr="0"/>
          <a:lstStyle/>
          <a:p>
            <a:pPr lvl="0"/>
            <a:r>
              <a:rPr lang="zh-CN"/>
              <a:t>Title Text</a:t>
            </a:r>
            <a:endParaRPr lang="zh-CN"/>
          </a:p>
        </p:txBody>
      </p:sp>
      <p:sp>
        <p:nvSpPr>
          <p:cNvPr id="1027" name="Body Level One…"/>
          <p:cNvSpPr txBox="1">
            <a:spLocks noGrp="1"/>
          </p:cNvSpPr>
          <p:nvPr>
            <p:ph type="body"/>
          </p:nvPr>
        </p:nvSpPr>
        <p:spPr>
          <a:xfrm>
            <a:off x="11222038" y="4019550"/>
            <a:ext cx="7874000" cy="7283450"/>
          </a:xfrm>
          <a:prstGeom prst="rect">
            <a:avLst/>
          </a:prstGeom>
          <a:noFill/>
          <a:ln w="12700">
            <a:noFill/>
          </a:ln>
        </p:spPr>
        <p:txBody>
          <a:bodyPr lIns="0" tIns="0" rIns="0" bIns="0" anchor="t" anchorCtr="0"/>
          <a:lstStyle/>
          <a:p>
            <a:pPr lvl="0"/>
            <a:r>
              <a:rPr lang="zh-CN"/>
              <a:t>Body Level One</a:t>
            </a:r>
            <a:endParaRPr lang="zh-CN"/>
          </a:p>
          <a:p>
            <a:pPr lvl="1"/>
            <a:r>
              <a:rPr lang="zh-CN"/>
              <a:t>Body Level Two</a:t>
            </a:r>
            <a:endParaRPr lang="zh-CN"/>
          </a:p>
          <a:p>
            <a:pPr lvl="2"/>
            <a:r>
              <a:rPr lang="zh-CN"/>
              <a:t>Body Level Three</a:t>
            </a:r>
            <a:endParaRPr lang="zh-CN"/>
          </a:p>
          <a:p>
            <a:pPr lvl="3"/>
            <a:r>
              <a:rPr lang="zh-CN"/>
              <a:t>Body Level Four</a:t>
            </a:r>
            <a:endParaRPr lang="zh-CN"/>
          </a:p>
          <a:p>
            <a:pPr lvl="4"/>
            <a:r>
              <a:rPr lang="zh-CN"/>
              <a:t>Body Level Five</a:t>
            </a:r>
            <a:endParaRPr lang="zh-CN"/>
          </a:p>
        </p:txBody>
      </p:sp>
      <p:sp>
        <p:nvSpPr>
          <p:cNvPr id="4" name="Slide Number"/>
          <p:cNvSpPr txBox="1">
            <a:spLocks noGrp="1"/>
          </p:cNvSpPr>
          <p:nvPr>
            <p:ph type="sldNum" sz="quarter" idx="2"/>
          </p:nvPr>
        </p:nvSpPr>
        <p:spPr>
          <a:xfrm>
            <a:off x="18854738" y="10517188"/>
            <a:ext cx="244475" cy="242888"/>
          </a:xfrm>
          <a:prstGeom prst="rect">
            <a:avLst/>
          </a:prstGeom>
          <a:ln w="12700">
            <a:miter lim="400000"/>
          </a:ln>
        </p:spPr>
        <p:txBody>
          <a:bodyPr wrap="none" lIns="0" tIns="0" rIns="0" bIns="0">
            <a:spAutoFit/>
          </a:bodyPr>
          <a:lstStyle>
            <a:lvl1pPr algn="r">
              <a:defRPr>
                <a:solidFill>
                  <a:srgbClr val="888888"/>
                </a:solidFill>
              </a:defRPr>
            </a:lvl1pPr>
          </a:lstStyle>
          <a:p>
            <a:pPr fontAlgn="auto"/>
            <a:fld id="{86CB4B4D-7CA3-9044-876B-883B54F8677D}" type="slidenum">
              <a:rPr strike="noStrike" noProof="1">
                <a:latin typeface="+mn-lt"/>
                <a:ea typeface="+mn-ea"/>
                <a:cs typeface="+mn-cs"/>
              </a:rPr>
            </a:fld>
            <a:endParaRP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hf sldNum="0" hdr="0" ftr="0" dt="0"/>
  <p:txStyles>
    <p:titleStyle>
      <a:lvl1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vl2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2pPr>
      <a:lvl3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3pPr>
      <a:lvl4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4pPr>
      <a:lvl5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5pPr>
      <a:lvl6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6pPr>
      <a:lvl7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7pPr>
      <a:lvl8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8pPr>
      <a:lvl9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9pPr>
    </p:titleStyle>
    <p:bodyStyle>
      <a:lvl1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vl2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2pPr>
      <a:lvl3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3pPr>
      <a:lvl4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4pPr>
      <a:lvl5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5pPr>
      <a:lvl6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6pPr>
      <a:lvl7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7pPr>
      <a:lvl8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8pPr>
      <a:lvl9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9pPr>
    </p:bodyStyle>
    <p:otherStyle>
      <a:lvl1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封面-黑"/>
          <p:cNvPicPr>
            <a:picLocks noChangeAspect="1"/>
          </p:cNvPicPr>
          <p:nvPr/>
        </p:nvPicPr>
        <p:blipFill>
          <a:blip r:embed="rId1"/>
          <a:stretch>
            <a:fillRect/>
          </a:stretch>
        </p:blipFill>
        <p:spPr>
          <a:xfrm>
            <a:off x="4939" y="-41863"/>
            <a:ext cx="20094222" cy="113030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62710" y="139065"/>
            <a:ext cx="781240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测试情况说明</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62710" y="139065"/>
            <a:ext cx="781240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产品遗留问题矩阵</a:t>
            </a: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成熟度矩阵</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356235" y="6329045"/>
          <a:ext cx="19004915" cy="3376930"/>
        </p:xfrm>
        <a:graphic>
          <a:graphicData uri="http://schemas.openxmlformats.org/drawingml/2006/table">
            <a:tbl>
              <a:tblPr firstRow="1" bandRow="1">
                <a:tableStyleId>{5C22544A-7EE6-4342-B048-85BDC9FD1C3A}</a:tableStyleId>
              </a:tblPr>
              <a:tblGrid>
                <a:gridCol w="1207135"/>
                <a:gridCol w="5126990"/>
                <a:gridCol w="4800600"/>
                <a:gridCol w="3012440"/>
                <a:gridCol w="4857750"/>
              </a:tblGrid>
              <a:tr h="1003300">
                <a:tc>
                  <a:txBody>
                    <a:bodyPr/>
                    <a:p>
                      <a:pPr algn="ctr"/>
                      <a:r>
                        <a:rPr lang="zh-CN" altLang="en-US" sz="2400" dirty="0" smtClean="0">
                          <a:solidFill>
                            <a:schemeClr val="tx1"/>
                          </a:solidFill>
                          <a:latin typeface="微软雅黑" panose="020B0503020204020204" charset="-122"/>
                          <a:ea typeface="微软雅黑" panose="020B0503020204020204" charset="-122"/>
                        </a:rPr>
                        <a:t>序号</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风险描述</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lnSpc>
                          <a:spcPct val="150000"/>
                        </a:lnSpc>
                      </a:pPr>
                      <a:r>
                        <a:rPr lang="zh-CN" altLang="en-US" sz="2400" dirty="0" smtClean="0">
                          <a:solidFill>
                            <a:schemeClr val="tx1"/>
                          </a:solidFill>
                          <a:latin typeface="微软雅黑" panose="020B0503020204020204" charset="-122"/>
                          <a:ea typeface="微软雅黑" panose="020B0503020204020204" charset="-122"/>
                        </a:rPr>
                        <a:t>风险应对措施</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负责人</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备注</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2373630">
                <a:tc>
                  <a:txBody>
                    <a:bodyPr/>
                    <a:p>
                      <a:pPr algn="l">
                        <a:defRPr/>
                      </a:pPr>
                      <a:r>
                        <a:rPr lang="en-US" altLang="zh-CN" sz="2400" dirty="0" smtClean="0">
                          <a:solidFill>
                            <a:schemeClr val="tx1"/>
                          </a:solidFill>
                          <a:latin typeface="微软雅黑" panose="020B0503020204020204" charset="-122"/>
                          <a:ea typeface="微软雅黑" panose="020B0503020204020204" charset="-122"/>
                        </a:rPr>
                        <a:t>1</a:t>
                      </a: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defRPr/>
                      </a:pP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pP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r>
                        <a:rPr lang="zh-CN" altLang="en-US" sz="2400" dirty="0" smtClean="0">
                          <a:solidFill>
                            <a:schemeClr val="tx1"/>
                          </a:solidFill>
                          <a:latin typeface="微软雅黑" panose="020B0503020204020204" charset="-122"/>
                          <a:ea typeface="微软雅黑" panose="020B0503020204020204" charset="-122"/>
                          <a:sym typeface="+mn-ea"/>
                        </a:rPr>
                        <a:t>徐利</a:t>
                      </a:r>
                      <a:endParaRPr lang="zh-CN" altLang="en-US" sz="2400" dirty="0" smtClean="0">
                        <a:solidFill>
                          <a:schemeClr val="tx1"/>
                        </a:solidFill>
                        <a:latin typeface="微软雅黑" panose="020B0503020204020204" charset="-122"/>
                        <a:ea typeface="微软雅黑" panose="020B0503020204020204" charset="-122"/>
                        <a:sym typeface="+mn-ea"/>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1052195" y="10043160"/>
            <a:ext cx="5986145" cy="5880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结论：</a:t>
            </a:r>
            <a:endPar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22" name="表格 21"/>
          <p:cNvGraphicFramePr>
            <a:graphicFrameLocks noGrp="1"/>
          </p:cNvGraphicFramePr>
          <p:nvPr>
            <p:custDataLst>
              <p:tags r:id="rId3"/>
            </p:custDataLst>
          </p:nvPr>
        </p:nvGraphicFramePr>
        <p:xfrm>
          <a:off x="763905" y="1547495"/>
          <a:ext cx="5359400" cy="3721100"/>
        </p:xfrm>
        <a:graphic>
          <a:graphicData uri="http://schemas.openxmlformats.org/drawingml/2006/table">
            <a:tbl>
              <a:tblPr/>
              <a:tblGrid>
                <a:gridCol w="833755"/>
                <a:gridCol w="793750"/>
                <a:gridCol w="833755"/>
                <a:gridCol w="833120"/>
                <a:gridCol w="1032510"/>
                <a:gridCol w="1032510"/>
              </a:tblGrid>
              <a:tr h="1017270">
                <a:tc gridSpan="6">
                  <a:txBody>
                    <a:bodyPr/>
                    <a:p>
                      <a:pPr algn="ctr" fontAlgn="b"/>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严重度</a:t>
                      </a:r>
                      <a:r>
                        <a:rPr lang="en-US" altLang="zh-CN" sz="2500" b="1" i="0" u="none" strike="noStrike" dirty="0">
                          <a:effectLst/>
                          <a:latin typeface="微软雅黑" panose="020B0503020204020204" charset="-122"/>
                          <a:ea typeface="微软雅黑" panose="020B0503020204020204" charset="-122"/>
                          <a:cs typeface="微软雅黑" panose="020B0503020204020204" charset="-122"/>
                        </a:rPr>
                        <a:t>-</a:t>
                      </a:r>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结构</a:t>
                      </a:r>
                      <a:endParaRPr lang="zh-CN" altLang="en-US" sz="2500" b="1" i="0" u="none" strike="noStrike" dirty="0">
                        <a:effectLst/>
                        <a:latin typeface="微软雅黑" panose="020B0503020204020204" charset="-122"/>
                        <a:ea typeface="微软雅黑" panose="020B0503020204020204" charset="-122"/>
                        <a:cs typeface="微软雅黑" panose="020B0503020204020204" charset="-122"/>
                      </a:endParaRPr>
                    </a:p>
                  </a:txBody>
                  <a:tcPr marL="128299" marR="128299" marT="64150" marB="641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cPr/>
                </a:tc>
                <a:tc hMerge="1">
                  <a:tcPr/>
                </a:tc>
                <a:tc hMerge="1">
                  <a:tcPr/>
                </a:tc>
                <a:tc hMerge="1">
                  <a:tcPr/>
                </a:tc>
                <a:tc hMerge="1">
                  <a:tcPr/>
                </a:tc>
              </a:tr>
              <a:tr h="485775">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S</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A</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B</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C</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4355">
                <a:tc rowSpan="4">
                  <a:txBody>
                    <a:bodyPr/>
                    <a:p>
                      <a:pPr algn="ctr" fontAlgn="ctr"/>
                      <a:r>
                        <a:rPr lang="zh-CN" altLang="en-US" sz="2500" b="1" i="0" u="none" strike="noStrike" dirty="0">
                          <a:effectLst/>
                          <a:latin typeface="微软雅黑" panose="020B0503020204020204" charset="-122"/>
                          <a:ea typeface="微软雅黑" panose="020B0503020204020204" charset="-122"/>
                        </a:rPr>
                        <a:t>成熟度</a:t>
                      </a:r>
                      <a:endParaRPr lang="zh-CN" altLang="en-US" sz="2500" b="1" i="0" u="none" strike="noStrike" dirty="0">
                        <a:effectLst/>
                        <a:latin typeface="微软雅黑" panose="020B0503020204020204" charset="-122"/>
                        <a:ea typeface="微软雅黑" panose="020B0503020204020204" charset="-122"/>
                      </a:endParaRPr>
                    </a:p>
                  </a:txBody>
                  <a:tcPr marL="128299" marR="128299" marT="64150" marB="6415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500" b="1" i="0" u="none" strike="noStrike" dirty="0">
                          <a:effectLst/>
                          <a:latin typeface="微软雅黑" panose="020B0503020204020204" charset="-122"/>
                          <a:ea typeface="微软雅黑" panose="020B0503020204020204" charset="-122"/>
                        </a:rPr>
                        <a:t>0</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54355">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1</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54990">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2</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4355">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3</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graphicFrame>
        <p:nvGraphicFramePr>
          <p:cNvPr id="7" name="表格 6"/>
          <p:cNvGraphicFramePr>
            <a:graphicFrameLocks noGrp="1"/>
          </p:cNvGraphicFramePr>
          <p:nvPr>
            <p:custDataLst>
              <p:tags r:id="rId4"/>
            </p:custDataLst>
          </p:nvPr>
        </p:nvGraphicFramePr>
        <p:xfrm>
          <a:off x="6668135" y="1547495"/>
          <a:ext cx="5271135" cy="3721100"/>
        </p:xfrm>
        <a:graphic>
          <a:graphicData uri="http://schemas.openxmlformats.org/drawingml/2006/table">
            <a:tbl>
              <a:tblPr/>
              <a:tblGrid>
                <a:gridCol w="819785"/>
                <a:gridCol w="781050"/>
                <a:gridCol w="820420"/>
                <a:gridCol w="819785"/>
                <a:gridCol w="1015365"/>
                <a:gridCol w="1014730"/>
              </a:tblGrid>
              <a:tr h="968375">
                <a:tc gridSpan="6">
                  <a:txBody>
                    <a:bodyPr/>
                    <a:p>
                      <a:pPr algn="ctr" fontAlgn="b"/>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严重度</a:t>
                      </a:r>
                      <a:r>
                        <a:rPr lang="en-US" altLang="zh-CN" sz="2500" b="1" i="0" u="none" strike="noStrike" dirty="0">
                          <a:effectLst/>
                          <a:latin typeface="微软雅黑" panose="020B0503020204020204" charset="-122"/>
                          <a:ea typeface="微软雅黑" panose="020B0503020204020204" charset="-122"/>
                          <a:cs typeface="微软雅黑" panose="020B0503020204020204" charset="-122"/>
                        </a:rPr>
                        <a:t>-</a:t>
                      </a:r>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电子</a:t>
                      </a:r>
                      <a:endParaRPr lang="zh-CN" altLang="en-US" sz="2500" b="1" i="0" u="none" strike="noStrike" dirty="0">
                        <a:effectLst/>
                        <a:latin typeface="微软雅黑" panose="020B0503020204020204" charset="-122"/>
                        <a:ea typeface="微软雅黑" panose="020B0503020204020204" charset="-122"/>
                        <a:cs typeface="微软雅黑" panose="020B0503020204020204" charset="-122"/>
                      </a:endParaRPr>
                    </a:p>
                  </a:txBody>
                  <a:tcPr marL="128299" marR="128299" marT="64150" marB="6415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cPr/>
                </a:tc>
                <a:tc hMerge="1">
                  <a:tcPr/>
                </a:tc>
                <a:tc hMerge="1">
                  <a:tcPr/>
                </a:tc>
                <a:tc hMerge="1">
                  <a:tcPr/>
                </a:tc>
                <a:tc hMerge="1">
                  <a:tcPr/>
                </a:tc>
              </a:tr>
              <a:tr h="513080">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S</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A</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B</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C</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1340">
                <a:tc rowSpan="4">
                  <a:txBody>
                    <a:bodyPr/>
                    <a:p>
                      <a:pPr algn="ctr" fontAlgn="ctr"/>
                      <a:r>
                        <a:rPr lang="zh-CN" altLang="en-US" sz="2500" b="1" i="0" u="none" strike="noStrike" dirty="0">
                          <a:effectLst/>
                          <a:latin typeface="微软雅黑" panose="020B0503020204020204" charset="-122"/>
                          <a:ea typeface="微软雅黑" panose="020B0503020204020204" charset="-122"/>
                        </a:rPr>
                        <a:t>成熟度</a:t>
                      </a:r>
                      <a:endParaRPr lang="zh-CN" altLang="en-US" sz="2500" b="1" i="0" u="none" strike="noStrike" dirty="0">
                        <a:effectLst/>
                        <a:latin typeface="微软雅黑" panose="020B0503020204020204" charset="-122"/>
                        <a:ea typeface="微软雅黑" panose="020B0503020204020204" charset="-122"/>
                      </a:endParaRPr>
                    </a:p>
                  </a:txBody>
                  <a:tcPr marL="128299" marR="128299" marT="64150" marB="6415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tcPr>
                </a:tc>
                <a:tc>
                  <a:txBody>
                    <a:bodyPr/>
                    <a:p>
                      <a:pPr algn="ctr" fontAlgn="b"/>
                      <a:r>
                        <a:rPr lang="en-US" altLang="zh-CN" sz="2500" b="1" i="0" u="none" strike="noStrike" dirty="0">
                          <a:effectLst/>
                          <a:latin typeface="微软雅黑" panose="020B0503020204020204" charset="-122"/>
                          <a:ea typeface="微软雅黑" panose="020B0503020204020204" charset="-122"/>
                        </a:rPr>
                        <a:t>0</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58800">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1</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59435">
                <a:tc vMerge="1">
                  <a:tcPr/>
                </a:tc>
                <a:tc>
                  <a:txBody>
                    <a:bodyPr/>
                    <a:p>
                      <a:pPr algn="ctr" fontAlgn="b"/>
                      <a:r>
                        <a:rPr lang="en-US" altLang="zh-CN" sz="2500" b="1" i="0" u="none" strike="noStrike">
                          <a:effectLst/>
                          <a:latin typeface="微软雅黑" panose="020B0503020204020204" charset="-122"/>
                          <a:ea typeface="微软雅黑" panose="020B0503020204020204" charset="-122"/>
                        </a:rPr>
                        <a:t>2</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60070">
                <a:tc vMerge="1">
                  <a:tcPr/>
                </a:tc>
                <a:tc>
                  <a:txBody>
                    <a:bodyPr/>
                    <a:p>
                      <a:pPr algn="ctr" fontAlgn="b"/>
                      <a:r>
                        <a:rPr lang="en-US" altLang="zh-CN" sz="2500" b="1" i="0" u="none" strike="noStrike">
                          <a:effectLst/>
                          <a:latin typeface="微软雅黑" panose="020B0503020204020204" charset="-122"/>
                          <a:ea typeface="微软雅黑" panose="020B0503020204020204" charset="-122"/>
                        </a:rPr>
                        <a:t>3</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9" name="文本框 8"/>
          <p:cNvSpPr txBox="1"/>
          <p:nvPr/>
        </p:nvSpPr>
        <p:spPr>
          <a:xfrm>
            <a:off x="13147675" y="2195195"/>
            <a:ext cx="340995" cy="2285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软件遗留问题详情</a:t>
            </a: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10" name="表格 9"/>
          <p:cNvGraphicFramePr>
            <a:graphicFrameLocks noGrp="1"/>
          </p:cNvGraphicFramePr>
          <p:nvPr/>
        </p:nvGraphicFramePr>
        <p:xfrm>
          <a:off x="13900785" y="1455420"/>
          <a:ext cx="5271135" cy="3827780"/>
        </p:xfrm>
        <a:graphic>
          <a:graphicData uri="http://schemas.openxmlformats.org/drawingml/2006/table">
            <a:tbl>
              <a:tblPr/>
              <a:tblGrid>
                <a:gridCol w="819785"/>
                <a:gridCol w="781050"/>
                <a:gridCol w="820420"/>
                <a:gridCol w="819785"/>
                <a:gridCol w="1015365"/>
                <a:gridCol w="1014730"/>
              </a:tblGrid>
              <a:tr h="1075055">
                <a:tc gridSpan="6">
                  <a:txBody>
                    <a:bodyPr/>
                    <a:p>
                      <a:pPr algn="ctr" fontAlgn="b"/>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严重度</a:t>
                      </a:r>
                      <a:r>
                        <a:rPr lang="en-US" altLang="zh-CN" sz="2500" b="1" i="0" u="none" strike="noStrike" dirty="0">
                          <a:effectLst/>
                          <a:latin typeface="微软雅黑" panose="020B0503020204020204" charset="-122"/>
                          <a:ea typeface="微软雅黑" panose="020B0503020204020204" charset="-122"/>
                          <a:cs typeface="微软雅黑" panose="020B0503020204020204" charset="-122"/>
                        </a:rPr>
                        <a:t>-</a:t>
                      </a:r>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电子</a:t>
                      </a:r>
                      <a:endParaRPr lang="zh-CN" altLang="en-US" sz="2500" b="1" i="0" u="none" strike="noStrike" dirty="0">
                        <a:effectLst/>
                        <a:latin typeface="微软雅黑" panose="020B0503020204020204" charset="-122"/>
                        <a:ea typeface="微软雅黑" panose="020B0503020204020204" charset="-122"/>
                        <a:cs typeface="微软雅黑" panose="020B0503020204020204" charset="-122"/>
                      </a:endParaRPr>
                    </a:p>
                  </a:txBody>
                  <a:tcPr marL="128299" marR="128299" marT="64150" marB="6415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cPr/>
                </a:tc>
                <a:tc hMerge="1">
                  <a:tcPr/>
                </a:tc>
                <a:tc hMerge="1">
                  <a:tcPr/>
                </a:tc>
                <a:tc hMerge="1">
                  <a:tcPr/>
                </a:tc>
                <a:tc hMerge="1">
                  <a:tcPr/>
                </a:tc>
              </a:tr>
              <a:tr h="513080">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S</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A</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B</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C</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1340">
                <a:tc rowSpan="4">
                  <a:txBody>
                    <a:bodyPr/>
                    <a:p>
                      <a:pPr algn="ctr" fontAlgn="ctr"/>
                      <a:r>
                        <a:rPr lang="zh-CN" altLang="en-US" sz="2500" b="1" i="0" u="none" strike="noStrike" dirty="0">
                          <a:effectLst/>
                          <a:latin typeface="微软雅黑" panose="020B0503020204020204" charset="-122"/>
                          <a:ea typeface="微软雅黑" panose="020B0503020204020204" charset="-122"/>
                        </a:rPr>
                        <a:t>成熟度</a:t>
                      </a:r>
                      <a:endParaRPr lang="zh-CN" altLang="en-US" sz="2500" b="1" i="0" u="none" strike="noStrike" dirty="0">
                        <a:effectLst/>
                        <a:latin typeface="微软雅黑" panose="020B0503020204020204" charset="-122"/>
                        <a:ea typeface="微软雅黑" panose="020B0503020204020204" charset="-122"/>
                      </a:endParaRPr>
                    </a:p>
                  </a:txBody>
                  <a:tcPr marL="128299" marR="128299" marT="64150" marB="6415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tcPr>
                </a:tc>
                <a:tc>
                  <a:txBody>
                    <a:bodyPr/>
                    <a:p>
                      <a:pPr algn="ctr" fontAlgn="b"/>
                      <a:r>
                        <a:rPr lang="en-US" altLang="zh-CN" sz="2500" b="1" i="0" u="none" strike="noStrike" dirty="0">
                          <a:effectLst/>
                          <a:latin typeface="微软雅黑" panose="020B0503020204020204" charset="-122"/>
                          <a:ea typeface="微软雅黑" panose="020B0503020204020204" charset="-122"/>
                        </a:rPr>
                        <a:t>0</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58800">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1</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59435">
                <a:tc vMerge="1">
                  <a:tcPr/>
                </a:tc>
                <a:tc>
                  <a:txBody>
                    <a:bodyPr/>
                    <a:p>
                      <a:pPr algn="ctr" fontAlgn="b"/>
                      <a:r>
                        <a:rPr lang="en-US" altLang="zh-CN" sz="2500" b="1" i="0" u="none" strike="noStrike">
                          <a:effectLst/>
                          <a:latin typeface="微软雅黑" panose="020B0503020204020204" charset="-122"/>
                          <a:ea typeface="微软雅黑" panose="020B0503020204020204" charset="-122"/>
                        </a:rPr>
                        <a:t>2</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60070">
                <a:tc vMerge="1">
                  <a:tcPr/>
                </a:tc>
                <a:tc>
                  <a:txBody>
                    <a:bodyPr/>
                    <a:p>
                      <a:pPr algn="ctr" fontAlgn="b"/>
                      <a:r>
                        <a:rPr lang="en-US" altLang="zh-CN" sz="2500" b="1" i="0" u="none" strike="noStrike">
                          <a:effectLst/>
                          <a:latin typeface="微软雅黑" panose="020B0503020204020204" charset="-122"/>
                          <a:ea typeface="微软雅黑" panose="020B0503020204020204" charset="-122"/>
                        </a:rPr>
                        <a:t>3</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custDataLst>
              <p:tags r:id="rId1"/>
            </p:custDataLst>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custDataLst>
              <p:tags r:id="rId2"/>
            </p:custDataLst>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custDataLst>
              <p:tags r:id="rId3"/>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custDataLst>
              <p:tags r:id="rId4"/>
            </p:custDataLst>
          </p:nvPr>
        </p:nvSpPr>
        <p:spPr>
          <a:xfrm>
            <a:off x="1398270" y="139065"/>
            <a:ext cx="776478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硬件模块成熟度评估</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 </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（周伟）</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9697085"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zh-CN" altLang="en-US" sz="4000" b="1" dirty="0">
                <a:latin typeface="微软雅黑" panose="020B0503020204020204" charset="-122"/>
                <a:ea typeface="微软雅黑" panose="020B0503020204020204" charset="-122"/>
                <a:sym typeface="Calibri" panose="020F0502020204030204" charset="0"/>
              </a:rPr>
              <a:t>软件模块需求实现情况（文雅）</a:t>
            </a:r>
            <a:endParaRPr lang="zh-CN" altLang="en-US" sz="4000" b="1" dirty="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979805" y="2195195"/>
            <a:ext cx="7806690" cy="422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测试结果体现：测试用例执行类、测试用例通过率、遗留问题</a:t>
            </a: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分类</a:t>
            </a:r>
            <a:endPar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977138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可靠性测试结果</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汇总（周伟、文雅）</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1556385" y="1691640"/>
            <a:ext cx="15099665" cy="31775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1、EMC测试</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2</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、安规</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检查：</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等其他可靠性测试</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内容</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DFA</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测试结果（</a:t>
            </a: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Tony</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196340" y="1619250"/>
            <a:ext cx="14606905" cy="583565"/>
          </a:xfrm>
          <a:prstGeom prst="rect">
            <a:avLst/>
          </a:prstGeom>
        </p:spPr>
        <p:txBody>
          <a:bodyPr wrap="square">
            <a:spAutoFit/>
          </a:bodyPr>
          <a:p>
            <a:r>
              <a:rPr lang="zh-CN" altLang="en-US" sz="3200">
                <a:solidFill>
                  <a:srgbClr val="000000"/>
                </a:solidFill>
                <a:latin typeface="微软雅黑" panose="020B0503020204020204" charset="-122"/>
                <a:ea typeface="微软雅黑" panose="020B0503020204020204" charset="-122"/>
                <a:cs typeface="微软雅黑" panose="020B0503020204020204" charset="-122"/>
              </a:rPr>
              <a:t>产品</a:t>
            </a:r>
            <a:r>
              <a:rPr lang="en-US" altLang="zh-CN" sz="3200">
                <a:solidFill>
                  <a:srgbClr val="000000"/>
                </a:solidFill>
                <a:latin typeface="微软雅黑" panose="020B0503020204020204" charset="-122"/>
                <a:ea typeface="微软雅黑" panose="020B0503020204020204" charset="-122"/>
                <a:cs typeface="微软雅黑" panose="020B0503020204020204" charset="-122"/>
              </a:rPr>
              <a:t>DFA</a:t>
            </a:r>
            <a:r>
              <a:rPr lang="zh-CN" altLang="en-US" sz="3200">
                <a:solidFill>
                  <a:srgbClr val="000000"/>
                </a:solidFill>
                <a:latin typeface="微软雅黑" panose="020B0503020204020204" charset="-122"/>
                <a:ea typeface="微软雅黑" panose="020B0503020204020204" charset="-122"/>
                <a:cs typeface="微软雅黑" panose="020B0503020204020204" charset="-122"/>
              </a:rPr>
              <a:t>（设计审查、可装配性评估、工厂问题闭环情况</a:t>
            </a:r>
            <a:r>
              <a:rPr lang="zh-CN" altLang="en-US" sz="3200">
                <a:solidFill>
                  <a:srgbClr val="000000"/>
                </a:solidFill>
                <a:latin typeface="微软雅黑" panose="020B0503020204020204" charset="-122"/>
                <a:ea typeface="微软雅黑" panose="020B0503020204020204" charset="-122"/>
                <a:cs typeface="微软雅黑" panose="020B0503020204020204" charset="-122"/>
              </a:rPr>
              <a:t>等）</a:t>
            </a:r>
            <a:endParaRPr lang="zh-CN" altLang="en-US" sz="320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844169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TBD</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项评估（不涉及可不</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体现）</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332105" y="1619250"/>
          <a:ext cx="19004915" cy="3376930"/>
        </p:xfrm>
        <a:graphic>
          <a:graphicData uri="http://schemas.openxmlformats.org/drawingml/2006/table">
            <a:tbl>
              <a:tblPr firstRow="1" bandRow="1">
                <a:tableStyleId>{5C22544A-7EE6-4342-B048-85BDC9FD1C3A}</a:tableStyleId>
              </a:tblPr>
              <a:tblGrid>
                <a:gridCol w="1207135"/>
                <a:gridCol w="5126990"/>
                <a:gridCol w="3300730"/>
                <a:gridCol w="4512310"/>
                <a:gridCol w="4857750"/>
              </a:tblGrid>
              <a:tr h="1003300">
                <a:tc>
                  <a:txBody>
                    <a:bodyPr/>
                    <a:p>
                      <a:pPr algn="ctr"/>
                      <a:r>
                        <a:rPr lang="zh-CN" altLang="en-US" sz="2400" dirty="0" smtClean="0">
                          <a:solidFill>
                            <a:schemeClr val="tx1"/>
                          </a:solidFill>
                          <a:latin typeface="微软雅黑" panose="020B0503020204020204" charset="-122"/>
                          <a:ea typeface="微软雅黑" panose="020B0503020204020204" charset="-122"/>
                        </a:rPr>
                        <a:t>序号</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en-US" altLang="zh-CN" sz="2400" dirty="0" smtClean="0">
                          <a:solidFill>
                            <a:schemeClr val="tx1"/>
                          </a:solidFill>
                          <a:latin typeface="微软雅黑" panose="020B0503020204020204" charset="-122"/>
                          <a:ea typeface="微软雅黑" panose="020B0503020204020204" charset="-122"/>
                        </a:rPr>
                        <a:t>TBD</a:t>
                      </a:r>
                      <a:r>
                        <a:rPr lang="zh-CN" altLang="en-US" sz="2400" dirty="0" smtClean="0">
                          <a:solidFill>
                            <a:schemeClr val="tx1"/>
                          </a:solidFill>
                          <a:latin typeface="微软雅黑" panose="020B0503020204020204" charset="-122"/>
                          <a:ea typeface="微软雅黑" panose="020B0503020204020204" charset="-122"/>
                        </a:rPr>
                        <a:t>内容</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lnSpc>
                          <a:spcPct val="150000"/>
                        </a:lnSpc>
                      </a:pPr>
                      <a:r>
                        <a:rPr lang="zh-CN" altLang="en-US" sz="2400" dirty="0" smtClean="0">
                          <a:solidFill>
                            <a:schemeClr val="tx1"/>
                          </a:solidFill>
                          <a:latin typeface="微软雅黑" panose="020B0503020204020204" charset="-122"/>
                          <a:ea typeface="微软雅黑" panose="020B0503020204020204" charset="-122"/>
                        </a:rPr>
                        <a:t>分类</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原因</a:t>
                      </a:r>
                      <a:r>
                        <a:rPr lang="zh-CN" altLang="en-US" sz="2400" dirty="0" smtClean="0">
                          <a:solidFill>
                            <a:schemeClr val="tx1"/>
                          </a:solidFill>
                          <a:latin typeface="微软雅黑" panose="020B0503020204020204" charset="-122"/>
                          <a:ea typeface="微软雅黑" panose="020B0503020204020204" charset="-122"/>
                        </a:rPr>
                        <a:t>分析</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对策</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2373630">
                <a:tc>
                  <a:txBody>
                    <a:bodyPr/>
                    <a:p>
                      <a:pPr algn="l">
                        <a:defRPr/>
                      </a:pPr>
                      <a:r>
                        <a:rPr lang="en-US" altLang="zh-CN" sz="2400" dirty="0" smtClean="0">
                          <a:solidFill>
                            <a:schemeClr val="tx1"/>
                          </a:solidFill>
                          <a:latin typeface="微软雅黑" panose="020B0503020204020204" charset="-122"/>
                          <a:ea typeface="微软雅黑" panose="020B0503020204020204" charset="-122"/>
                        </a:rPr>
                        <a:t>1</a:t>
                      </a: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defRPr/>
                      </a:pP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pP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smtClean="0">
                        <a:solidFill>
                          <a:schemeClr val="tx1"/>
                        </a:solidFill>
                        <a:latin typeface="微软雅黑" panose="020B0503020204020204" charset="-122"/>
                        <a:ea typeface="微软雅黑" panose="020B0503020204020204" charset="-122"/>
                        <a:sym typeface="+mn-ea"/>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1556385" y="6443345"/>
            <a:ext cx="5986145" cy="5880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结论：</a:t>
            </a:r>
            <a:endPar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结论</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1339850" y="1331595"/>
            <a:ext cx="18046700" cy="8072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基于以上的评审结论，本次</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结论：</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硬件测试：不通过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软件测试：不通过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DQE</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其他模块：通过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待办：</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1</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、标准刷新</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责任人：产品经理</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0711</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2</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、硬件测试方法及方案评审</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责任人：测试经理</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  SE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0711</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3</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、明确手板测试问题（硬件</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软件）解决计划（</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TR3</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前必须解决的问题需要明确）</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责任人：模块</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SE  DQE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0713</a:t>
            </a:r>
            <a:endPar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4</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P3.5</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手板资源协调。</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责任人：谢敏、付豪</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0710</a:t>
            </a:r>
            <a:endPar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5</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3600" dirty="0" smtClean="0">
                <a:solidFill>
                  <a:schemeClr val="tx1"/>
                </a:solidFill>
                <a:effectLst/>
                <a:latin typeface="微软雅黑" panose="020B0503020204020204" charset="-122"/>
                <a:ea typeface="微软雅黑" panose="020B0503020204020204" charset="-122"/>
                <a:sym typeface="+mn-ea"/>
              </a:rPr>
              <a:t>地磁传感器的问题</a:t>
            </a:r>
            <a:r>
              <a:rPr lang="en-US" altLang="zh-CN" sz="3600" dirty="0" smtClean="0">
                <a:solidFill>
                  <a:schemeClr val="tx1"/>
                </a:solidFill>
                <a:effectLst/>
                <a:latin typeface="微软雅黑" panose="020B0503020204020204" charset="-122"/>
                <a:ea typeface="微软雅黑" panose="020B0503020204020204" charset="-122"/>
                <a:sym typeface="+mn-ea"/>
              </a:rPr>
              <a:t>   </a:t>
            </a:r>
            <a:r>
              <a:rPr lang="zh-CN" altLang="en-US" sz="3600" dirty="0" smtClean="0">
                <a:solidFill>
                  <a:schemeClr val="tx1"/>
                </a:solidFill>
                <a:effectLst/>
                <a:latin typeface="微软雅黑" panose="020B0503020204020204" charset="-122"/>
                <a:ea typeface="微软雅黑" panose="020B0503020204020204" charset="-122"/>
                <a:sym typeface="+mn-ea"/>
              </a:rPr>
              <a:t>责任人：</a:t>
            </a:r>
            <a:r>
              <a:rPr lang="en-US" altLang="zh-CN" sz="3600" dirty="0" smtClean="0">
                <a:solidFill>
                  <a:schemeClr val="tx1"/>
                </a:solidFill>
                <a:effectLst/>
                <a:latin typeface="微软雅黑" panose="020B0503020204020204" charset="-122"/>
                <a:ea typeface="微软雅黑" panose="020B0503020204020204" charset="-122"/>
                <a:sym typeface="+mn-ea"/>
              </a:rPr>
              <a:t>MIke   </a:t>
            </a:r>
            <a:r>
              <a:rPr lang="zh-CN" altLang="en-US" sz="3600" dirty="0" smtClean="0">
                <a:solidFill>
                  <a:schemeClr val="tx1"/>
                </a:solidFill>
                <a:effectLst/>
                <a:latin typeface="微软雅黑" panose="020B0503020204020204" charset="-122"/>
                <a:ea typeface="微软雅黑" panose="020B0503020204020204" charset="-122"/>
                <a:sym typeface="+mn-ea"/>
              </a:rPr>
              <a:t>闭环时间：持续优化</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（不影响</a:t>
            </a:r>
            <a:r>
              <a:rPr lang="en-US" altLang="zh-CN" sz="3600" dirty="0" smtClean="0">
                <a:solidFill>
                  <a:schemeClr val="tx1"/>
                </a:solidFill>
                <a:effectLst/>
                <a:highlight>
                  <a:srgbClr val="FFFF00"/>
                </a:highlight>
                <a:latin typeface="微软雅黑" panose="020B0503020204020204" charset="-122"/>
                <a:ea typeface="微软雅黑" panose="020B0503020204020204" charset="-122"/>
                <a:sym typeface="+mn-ea"/>
              </a:rPr>
              <a:t>TR3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过点）</a:t>
            </a:r>
            <a:endParaRPr lang="zh-CN" altLang="en-US" sz="3600" dirty="0" smtClean="0">
              <a:solidFill>
                <a:schemeClr val="tx1"/>
              </a:solidFill>
              <a:effectLst/>
              <a:latin typeface="微软雅黑" panose="020B0503020204020204" charset="-122"/>
              <a:ea typeface="微软雅黑" panose="020B0503020204020204" charset="-122"/>
              <a:sym typeface="+mn-e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6</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、下视红外评估</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责任人：</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Blink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闭环时间：</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TR4</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评估</a:t>
            </a:r>
            <a:endPar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7</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a:t>
            </a:r>
            <a:r>
              <a:rPr lang="zh-CN" altLang="en-US" sz="360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评估</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软件功能实现度及缺陷投模影响</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责任人：付豪、</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Jessie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闭环时间：</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0723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（不影响</a:t>
            </a:r>
            <a:r>
              <a:rPr lang="en-US" altLang="zh-CN" sz="3600" dirty="0" smtClean="0">
                <a:solidFill>
                  <a:schemeClr val="tx1"/>
                </a:solidFill>
                <a:effectLst/>
                <a:highlight>
                  <a:srgbClr val="FFFF00"/>
                </a:highlight>
                <a:latin typeface="微软雅黑" panose="020B0503020204020204" charset="-122"/>
                <a:ea typeface="微软雅黑" panose="020B0503020204020204" charset="-122"/>
                <a:sym typeface="+mn-ea"/>
              </a:rPr>
              <a:t>TR3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过点）</a:t>
            </a:r>
            <a:endParaRPr kumimoji="0" lang="zh-CN" altLang="en-US" sz="3600" b="0" i="0" u="none" strike="noStrike" cap="none" spc="0" normalizeH="0" baseline="0" dirty="0" smtClean="0">
              <a:ln>
                <a:noFill/>
              </a:ln>
              <a:solidFill>
                <a:schemeClr val="tx1"/>
              </a:solidFill>
              <a:effectLst/>
              <a:highlight>
                <a:srgbClr val="FFFF00"/>
              </a:highlight>
              <a:uFillTx/>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339850" y="9611360"/>
            <a:ext cx="10196830" cy="1269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GO	达到评审要求通过；</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GO  with Risk	带风险通过，基本达到评审要求，仍存在风险，但风险可控。</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Redirect	未达到评审要求，需要项目重新闭环待办项，再做TR评审。</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备注：如果达不成TR出口要求，需要出口；需要部门经理进行偏差审批</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会签结论</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1339850" y="899795"/>
          <a:ext cx="17264380" cy="10459720"/>
        </p:xfrm>
        <a:graphic>
          <a:graphicData uri="http://schemas.openxmlformats.org/drawingml/2006/table">
            <a:tbl>
              <a:tblPr firstRow="1" bandRow="1">
                <a:tableStyleId>{5C22544A-7EE6-4342-B048-85BDC9FD1C3A}</a:tableStyleId>
              </a:tblPr>
              <a:tblGrid>
                <a:gridCol w="4382135"/>
                <a:gridCol w="3300730"/>
                <a:gridCol w="5265420"/>
                <a:gridCol w="4316095"/>
              </a:tblGrid>
              <a:tr h="457200">
                <a:tc>
                  <a:txBody>
                    <a:bodyPr/>
                    <a:p>
                      <a:pPr algn="ctr">
                        <a:buNone/>
                      </a:pPr>
                      <a:r>
                        <a:rPr lang="zh-CN" altLang="en-US" sz="2400" b="0">
                          <a:solidFill>
                            <a:schemeClr val="tx1"/>
                          </a:solidFill>
                          <a:latin typeface="微软雅黑" panose="020B0503020204020204" charset="-122"/>
                          <a:ea typeface="微软雅黑" panose="020B0503020204020204" charset="-122"/>
                        </a:rPr>
                        <a:t>角色</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人员</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结论</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备注</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822960">
                <a:tc>
                  <a:txBody>
                    <a:bodyPr/>
                    <a:p>
                      <a:pPr algn="ctr">
                        <a:buNone/>
                      </a:pPr>
                      <a:r>
                        <a:rPr lang="zh-CN" altLang="en-US" sz="2400">
                          <a:latin typeface="微软雅黑" panose="020B0503020204020204" charset="-122"/>
                          <a:ea typeface="微软雅黑" panose="020B0503020204020204" charset="-122"/>
                        </a:rPr>
                        <a:t>部门经理</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Lincoln</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硬件研发总监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Eddie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软件研发总监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Blink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质量研发总监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Rock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项目经理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Lock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整机产品经理</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魏郑雷</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软件产品经理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sym typeface="+mn-ea"/>
                        </a:rPr>
                        <a:t> 陈远征</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sym typeface="+mn-ea"/>
                        </a:rPr>
                        <a:t>整机项目经理</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谢敏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软件项目经理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sym typeface="+mn-ea"/>
                        </a:rPr>
                        <a:t>付豪</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整机测试经理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Sam</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Jessie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采购代表</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季亚楠</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市场代表</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cs typeface="微软雅黑" panose="020B0503020204020204" charset="-122"/>
                          <a:sym typeface="+mn-ea"/>
                        </a:rPr>
                        <a:t>产品QA</a:t>
                      </a:r>
                      <a:endParaRPr lang="zh-CN" altLang="en-US" sz="2400">
                        <a:latin typeface="微软雅黑" panose="020B0503020204020204" charset="-122"/>
                        <a:ea typeface="微软雅黑" panose="020B0503020204020204" charset="-122"/>
                        <a:cs typeface="微软雅黑" panose="020B0503020204020204" charset="-122"/>
                      </a:endParaRPr>
                    </a:p>
                    <a:p>
                      <a:pPr algn="ctr">
                        <a:buNone/>
                      </a:pP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Luna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675640">
                <a:tc>
                  <a:txBody>
                    <a:bodyPr/>
                    <a:p>
                      <a:pPr algn="ctr">
                        <a:buNone/>
                      </a:pPr>
                      <a:r>
                        <a:rPr lang="zh-CN" altLang="en-US" sz="2400">
                          <a:latin typeface="微软雅黑" panose="020B0503020204020204" charset="-122"/>
                          <a:ea typeface="微软雅黑" panose="020B0503020204020204" charset="-122"/>
                          <a:sym typeface="+mn-ea"/>
                        </a:rPr>
                        <a:t>制造代表</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Tony</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椭圆 10"/>
          <p:cNvSpPr/>
          <p:nvPr/>
        </p:nvSpPr>
        <p:spPr>
          <a:xfrm>
            <a:off x="836295" y="2123440"/>
            <a:ext cx="5243830" cy="5535295"/>
          </a:xfrm>
          <a:prstGeom prst="ellipse">
            <a:avLst/>
          </a:prstGeom>
          <a:effectLst>
            <a:softEdge rad="50800"/>
          </a:effectLst>
        </p:spPr>
        <p:style>
          <a:lnRef idx="0">
            <a:srgbClr val="FFFFFF"/>
          </a:lnRef>
          <a:fillRef idx="1">
            <a:schemeClr val="accent2"/>
          </a:fillRef>
          <a:effectRef idx="0">
            <a:srgbClr val="FFFFFF"/>
          </a:effectRef>
          <a:fontRef idx="minor">
            <a:schemeClr val="lt1"/>
          </a:fontRef>
        </p:style>
        <p:txBody>
          <a:bodyPr rot="0" vertOverflow="overflow" horzOverflow="overflow" vert="horz" wrap="square" lIns="0" tIns="0" rIns="0" bIns="0" numCol="1" spcCol="38100" rtlCol="0" anchor="t" forceAA="0">
            <a:noAutofit/>
          </a:bodyPr>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r>
              <a:rPr kumimoji="0" lang="en-US" altLang="zh-CN"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TR4</a:t>
            </a:r>
            <a:r>
              <a:rPr kumimoji="0" lang="zh-CN" altLang="en-US"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质量评估</a:t>
            </a:r>
            <a:endParaRPr kumimoji="0" lang="zh-CN" altLang="en-US"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graphicFrame>
        <p:nvGraphicFramePr>
          <p:cNvPr id="14" name="表格 13"/>
          <p:cNvGraphicFramePr/>
          <p:nvPr>
            <p:custDataLst>
              <p:tags r:id="rId1"/>
            </p:custDataLst>
          </p:nvPr>
        </p:nvGraphicFramePr>
        <p:xfrm>
          <a:off x="6277610" y="2195195"/>
          <a:ext cx="13025120" cy="7089775"/>
        </p:xfrm>
        <a:graphic>
          <a:graphicData uri="http://schemas.openxmlformats.org/drawingml/2006/table">
            <a:tbl>
              <a:tblPr firstRow="1" bandRow="1">
                <a:tableStyleId>{5C22544A-7EE6-4342-B048-85BDC9FD1C3A}</a:tableStyleId>
              </a:tblPr>
              <a:tblGrid>
                <a:gridCol w="1610995"/>
                <a:gridCol w="4901565"/>
                <a:gridCol w="3649345"/>
                <a:gridCol w="2863215"/>
              </a:tblGrid>
              <a:tr h="675005">
                <a:tc>
                  <a:txBody>
                    <a:bodyPr/>
                    <a:p>
                      <a:pPr algn="ctr">
                        <a:buNone/>
                      </a:pPr>
                      <a:r>
                        <a:rPr lang="zh-CN" altLang="en-US" sz="2400">
                          <a:solidFill>
                            <a:schemeClr val="tx1"/>
                          </a:solidFill>
                          <a:latin typeface="微软雅黑" panose="020B0503020204020204" charset="-122"/>
                          <a:ea typeface="微软雅黑" panose="020B0503020204020204" charset="-122"/>
                        </a:rPr>
                        <a:t>序号</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评审内容</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负责人</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评审时间</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621665">
                <a:tc>
                  <a:txBody>
                    <a:bodyPr/>
                    <a:p>
                      <a:pPr algn="ctr">
                        <a:buNone/>
                      </a:pPr>
                      <a:r>
                        <a:rPr lang="en-US" altLang="zh-CN" sz="2400">
                          <a:latin typeface="微软雅黑" panose="020B0503020204020204" charset="-122"/>
                          <a:ea typeface="微软雅黑" panose="020B0503020204020204" charset="-122"/>
                        </a:rPr>
                        <a:t>1</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上个</a:t>
                      </a:r>
                      <a:r>
                        <a:rPr lang="en-US" altLang="zh-CN" sz="2400">
                          <a:latin typeface="微软雅黑" panose="020B0503020204020204" charset="-122"/>
                          <a:ea typeface="微软雅黑" panose="020B0503020204020204" charset="-122"/>
                        </a:rPr>
                        <a:t>TR</a:t>
                      </a:r>
                      <a:r>
                        <a:rPr lang="zh-CN" altLang="en-US" sz="2400">
                          <a:latin typeface="微软雅黑" panose="020B0503020204020204" charset="-122"/>
                          <a:ea typeface="微软雅黑" panose="020B0503020204020204" charset="-122"/>
                        </a:rPr>
                        <a:t>评审遗留问题</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SE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2</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评审要素点检情况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665">
                <a:tc>
                  <a:txBody>
                    <a:bodyPr/>
                    <a:p>
                      <a:pPr algn="ctr">
                        <a:buNone/>
                      </a:pP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交付件达成</a:t>
                      </a:r>
                      <a:r>
                        <a:rPr lang="zh-CN" altLang="en-US" sz="2400">
                          <a:latin typeface="微软雅黑" panose="020B0503020204020204" charset="-122"/>
                          <a:ea typeface="微软雅黑" panose="020B0503020204020204" charset="-122"/>
                        </a:rPr>
                        <a:t>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sym typeface="+mn-ea"/>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sym typeface="+mn-ea"/>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665">
                <a:tc>
                  <a:txBody>
                    <a:bodyPr/>
                    <a:p>
                      <a:pPr algn="ctr">
                        <a:buNone/>
                      </a:pPr>
                      <a:r>
                        <a:rPr lang="en-US" altLang="zh-CN" sz="2400">
                          <a:latin typeface="微软雅黑" panose="020B0503020204020204" charset="-122"/>
                          <a:ea typeface="微软雅黑" panose="020B0503020204020204" charset="-122"/>
                        </a:rPr>
                        <a:t>4</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TR</a:t>
                      </a:r>
                      <a:r>
                        <a:rPr lang="zh-CN" altLang="en-US" sz="2400">
                          <a:latin typeface="微软雅黑" panose="020B0503020204020204" charset="-122"/>
                          <a:ea typeface="微软雅黑" panose="020B0503020204020204" charset="-122"/>
                        </a:rPr>
                        <a:t>质量目标达成情况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5</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PRD</a:t>
                      </a:r>
                      <a:r>
                        <a:rPr lang="zh-CN" altLang="en-US" sz="2400">
                          <a:latin typeface="微软雅黑" panose="020B0503020204020204" charset="-122"/>
                          <a:ea typeface="微软雅黑" panose="020B0503020204020204" charset="-122"/>
                        </a:rPr>
                        <a:t>达成情况及</a:t>
                      </a:r>
                      <a:r>
                        <a:rPr lang="en-US" altLang="zh-CN" sz="2400">
                          <a:latin typeface="微软雅黑" panose="020B0503020204020204" charset="-122"/>
                          <a:ea typeface="微软雅黑" panose="020B0503020204020204" charset="-122"/>
                        </a:rPr>
                        <a:t>UER</a:t>
                      </a:r>
                      <a:r>
                        <a:rPr lang="zh-CN" altLang="en-US" sz="2400">
                          <a:latin typeface="微软雅黑" panose="020B0503020204020204" charset="-122"/>
                          <a:ea typeface="微软雅黑" panose="020B0503020204020204" charset="-122"/>
                        </a:rPr>
                        <a:t>汇总</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产品经理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5min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6</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测试活动评估</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硬件测试经理、</a:t>
                      </a:r>
                      <a:r>
                        <a:rPr lang="zh-CN" altLang="en-US" sz="2400">
                          <a:latin typeface="微软雅黑" panose="020B0503020204020204" charset="-122"/>
                          <a:ea typeface="微软雅黑" panose="020B0503020204020204" charset="-122"/>
                          <a:sym typeface="+mn-ea"/>
                        </a:rPr>
                        <a:t>软件测试经理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20min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7</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遗留问题说明</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sym typeface="+mn-ea"/>
                        </a:rPr>
                        <a:t>DQE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5min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8</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DFX</a:t>
                      </a:r>
                      <a:r>
                        <a:rPr lang="zh-CN" altLang="en-US" sz="2400">
                          <a:latin typeface="微软雅黑" panose="020B0503020204020204" charset="-122"/>
                          <a:ea typeface="微软雅黑" panose="020B0503020204020204" charset="-122"/>
                        </a:rPr>
                        <a:t>活动评估</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NPI</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9</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sym typeface="+mn-ea"/>
                        </a:rPr>
                        <a:t>结论</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5</a:t>
                      </a:r>
                      <a:r>
                        <a:rPr lang="en-US" altLang="zh-CN" sz="2400">
                          <a:latin typeface="微软雅黑" panose="020B0503020204020204" charset="-122"/>
                          <a:ea typeface="微软雅黑" panose="020B0503020204020204" charset="-122"/>
                        </a:rPr>
                        <a:t>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flipV="1">
            <a:off x="17971770" y="10259060"/>
            <a:ext cx="7009765" cy="2990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1400175" y="139065"/>
            <a:ext cx="8678545" cy="676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TR4 </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评审</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目的</a:t>
            </a:r>
            <a:endPar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2" name="表格 1"/>
          <p:cNvGraphicFramePr/>
          <p:nvPr>
            <p:custDataLst>
              <p:tags r:id="rId1"/>
            </p:custDataLst>
          </p:nvPr>
        </p:nvGraphicFramePr>
        <p:xfrm>
          <a:off x="476250" y="1403350"/>
          <a:ext cx="18555335" cy="3610610"/>
        </p:xfrm>
        <a:graphic>
          <a:graphicData uri="http://schemas.openxmlformats.org/drawingml/2006/table">
            <a:tbl>
              <a:tblPr firstRow="1" bandRow="1">
                <a:tableStyleId>{5C22544A-7EE6-4342-B048-85BDC9FD1C3A}</a:tableStyleId>
              </a:tblPr>
              <a:tblGrid>
                <a:gridCol w="6007735"/>
                <a:gridCol w="4521200"/>
                <a:gridCol w="8026400"/>
              </a:tblGrid>
              <a:tr h="1120140">
                <a:tc>
                  <a:txBody>
                    <a:bodyPr/>
                    <a:p>
                      <a:pPr algn="ctr">
                        <a:buNone/>
                      </a:pPr>
                      <a:r>
                        <a:rPr lang="en-US" altLang="zh-CN" sz="2400">
                          <a:solidFill>
                            <a:schemeClr val="tx1"/>
                          </a:solidFill>
                          <a:latin typeface="微软雅黑" panose="020B0503020204020204" charset="-122"/>
                          <a:ea typeface="微软雅黑" panose="020B0503020204020204" charset="-122"/>
                        </a:rPr>
                        <a:t>TR4</a:t>
                      </a:r>
                      <a:r>
                        <a:rPr lang="zh-CN" altLang="en-US" sz="2400">
                          <a:solidFill>
                            <a:schemeClr val="tx1"/>
                          </a:solidFill>
                          <a:latin typeface="微软雅黑" panose="020B0503020204020204" charset="-122"/>
                          <a:ea typeface="微软雅黑" panose="020B0503020204020204" charset="-122"/>
                        </a:rPr>
                        <a:t>评审内容</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评审目的</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评审要点</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r>
              <a:tr h="2490470">
                <a:tc>
                  <a:txBody>
                    <a:bodyPr/>
                    <a:p>
                      <a:pPr algn="ctr">
                        <a:buNone/>
                      </a:pPr>
                      <a:r>
                        <a:rPr lang="en-US" altLang="zh-CN" sz="2400">
                          <a:solidFill>
                            <a:schemeClr val="tx1"/>
                          </a:solidFill>
                          <a:latin typeface="微软雅黑" panose="020B0503020204020204" charset="-122"/>
                          <a:ea typeface="微软雅黑" panose="020B0503020204020204" charset="-122"/>
                        </a:rPr>
                        <a:t>TR4</a:t>
                      </a:r>
                      <a:r>
                        <a:rPr lang="zh-CN" altLang="en-US" sz="2400">
                          <a:solidFill>
                            <a:schemeClr val="tx1"/>
                          </a:solidFill>
                          <a:latin typeface="微软雅黑" panose="020B0503020204020204" charset="-122"/>
                          <a:ea typeface="微软雅黑" panose="020B0503020204020204" charset="-122"/>
                        </a:rPr>
                        <a:t>功能模块技术评审</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各模块详细设计或模块功能是否满足产品包规格</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l">
                        <a:buNone/>
                      </a:pPr>
                      <a:r>
                        <a:rPr lang="en-US" altLang="zh-CN" sz="2400">
                          <a:solidFill>
                            <a:schemeClr val="tx1"/>
                          </a:solidFill>
                          <a:latin typeface="微软雅黑" panose="020B0503020204020204" charset="-122"/>
                          <a:ea typeface="微软雅黑" panose="020B0503020204020204" charset="-122"/>
                        </a:rPr>
                        <a:t>1</a:t>
                      </a:r>
                      <a:r>
                        <a:rPr lang="zh-CN" altLang="en-US" sz="2400">
                          <a:solidFill>
                            <a:schemeClr val="tx1"/>
                          </a:solidFill>
                          <a:latin typeface="微软雅黑" panose="020B0503020204020204" charset="-122"/>
                          <a:ea typeface="微软雅黑" panose="020B0503020204020204" charset="-122"/>
                        </a:rPr>
                        <a:t>、评估最终功能手板是否满足规格</a:t>
                      </a:r>
                      <a:r>
                        <a:rPr lang="zh-CN" altLang="en-US" sz="2400">
                          <a:solidFill>
                            <a:schemeClr val="tx1"/>
                          </a:solidFill>
                          <a:latin typeface="微软雅黑" panose="020B0503020204020204" charset="-122"/>
                          <a:ea typeface="微软雅黑" panose="020B0503020204020204" charset="-122"/>
                        </a:rPr>
                        <a:t>要求</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2</a:t>
                      </a:r>
                      <a:r>
                        <a:rPr lang="zh-CN" altLang="en-US" sz="2400">
                          <a:solidFill>
                            <a:schemeClr val="tx1"/>
                          </a:solidFill>
                          <a:latin typeface="微软雅黑" panose="020B0503020204020204" charset="-122"/>
                          <a:ea typeface="微软雅黑" panose="020B0503020204020204" charset="-122"/>
                        </a:rPr>
                        <a:t>、确认最终手板检查及测试结果，识别重要</a:t>
                      </a: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3</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DFEMA</a:t>
                      </a:r>
                      <a:r>
                        <a:rPr lang="zh-CN" altLang="en-US" sz="2400">
                          <a:solidFill>
                            <a:schemeClr val="tx1"/>
                          </a:solidFill>
                          <a:latin typeface="微软雅黑" panose="020B0503020204020204" charset="-122"/>
                          <a:ea typeface="微软雅黑" panose="020B0503020204020204" charset="-122"/>
                        </a:rPr>
                        <a:t>的风险点在详细设计中体现</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4</a:t>
                      </a:r>
                      <a:r>
                        <a:rPr lang="zh-CN" altLang="en-US" sz="2400">
                          <a:solidFill>
                            <a:schemeClr val="tx1"/>
                          </a:solidFill>
                          <a:latin typeface="微软雅黑" panose="020B0503020204020204" charset="-122"/>
                          <a:ea typeface="微软雅黑" panose="020B0503020204020204" charset="-122"/>
                        </a:rPr>
                        <a:t>、确认详细设计中的风险点已在手板验证计划中</a:t>
                      </a:r>
                      <a:r>
                        <a:rPr lang="zh-CN" altLang="en-US" sz="2400">
                          <a:solidFill>
                            <a:schemeClr val="tx1"/>
                          </a:solidFill>
                          <a:latin typeface="微软雅黑" panose="020B0503020204020204" charset="-122"/>
                          <a:ea typeface="微软雅黑" panose="020B0503020204020204" charset="-122"/>
                        </a:rPr>
                        <a:t>体现</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6" name="文本框 5"/>
          <p:cNvSpPr txBox="1"/>
          <p:nvPr/>
        </p:nvSpPr>
        <p:spPr>
          <a:xfrm>
            <a:off x="647700" y="5507355"/>
            <a:ext cx="17318355" cy="2472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产品质量成熟度：质量定义是产品符合用户需求的程度，符合程度越高，产品则越成熟；产品的成熟度是产品满足需求和批量生产要求的程度；</a:t>
            </a: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产品成熟度评估维度：主要是硬件成熟度、可靠性成熟度、固件成熟度、制程成熟度等模块另外整机的外观、物料承认达成率也需要进行评估</a:t>
            </a: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1400175" y="139065"/>
            <a:ext cx="8678545" cy="676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版本里程碑（谢敏、</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付豪）</a:t>
            </a:r>
            <a:endPar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7" name="表格 6"/>
          <p:cNvGraphicFramePr/>
          <p:nvPr>
            <p:custDataLst>
              <p:tags r:id="rId1"/>
            </p:custDataLst>
          </p:nvPr>
        </p:nvGraphicFramePr>
        <p:xfrm>
          <a:off x="1412240" y="4787265"/>
          <a:ext cx="16950055" cy="5252085"/>
        </p:xfrm>
        <a:graphic>
          <a:graphicData uri="http://schemas.openxmlformats.org/drawingml/2006/table">
            <a:tbl>
              <a:tblPr firstRow="1" bandRow="1">
                <a:tableStyleId>{5C22544A-7EE6-4342-B048-85BDC9FD1C3A}</a:tableStyleId>
              </a:tblPr>
              <a:tblGrid>
                <a:gridCol w="2611120"/>
                <a:gridCol w="2870835"/>
                <a:gridCol w="3488055"/>
                <a:gridCol w="4058285"/>
                <a:gridCol w="3921760"/>
              </a:tblGrid>
              <a:tr h="49339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时间</a:t>
                      </a: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节点</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是否延期</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原因分析</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影响分析</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解决对策</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r>
              <a:tr h="794385">
                <a:tc>
                  <a:txBody>
                    <a:bodyPr/>
                    <a:p>
                      <a:pPr algn="l">
                        <a:buNone/>
                      </a:pPr>
                      <a:r>
                        <a:rPr lang="en-US" altLang="zh-CN" sz="2400">
                          <a:latin typeface="微软雅黑" panose="020B0503020204020204" charset="-122"/>
                          <a:ea typeface="微软雅黑" panose="020B0503020204020204" charset="-122"/>
                        </a:rPr>
                        <a:t>0408</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buFontTx/>
                        <a:buAutoNum type="arabicPeriod"/>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外观设计提案</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rPr>
                        <a:t>Fail</a:t>
                      </a:r>
                      <a:endPar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影响投模时间</a:t>
                      </a:r>
                      <a:endPar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延期</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天</a:t>
                      </a:r>
                      <a:endPar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93750">
                <a:tc>
                  <a:txBody>
                    <a:bodyPr/>
                    <a:p>
                      <a:pPr algn="l">
                        <a:buNone/>
                      </a:pPr>
                      <a:r>
                        <a:rPr lang="en-US" altLang="zh-CN" sz="2400">
                          <a:latin typeface="微软雅黑" panose="020B0503020204020204" charset="-122"/>
                          <a:ea typeface="微软雅黑" panose="020B0503020204020204" charset="-122"/>
                        </a:rPr>
                        <a:t>0429</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2400">
                          <a:latin typeface="微软雅黑" panose="020B0503020204020204" charset="-122"/>
                          <a:ea typeface="微软雅黑" panose="020B0503020204020204" charset="-122"/>
                          <a:cs typeface="微软雅黑" panose="020B0503020204020204" charset="-122"/>
                        </a:rPr>
                        <a:t>1 </a:t>
                      </a: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sym typeface="+mn-ea"/>
                        </a:rPr>
                        <a:t>外观设计提案</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sym typeface="+mn-ea"/>
                        </a:rPr>
                        <a:t>Fail</a:t>
                      </a:r>
                      <a:r>
                        <a:rPr lang="en-US" altLang="zh-CN" sz="24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延期</a:t>
                      </a:r>
                      <a:r>
                        <a:rPr lang="en-US" altLang="zh-CN" sz="2400">
                          <a:latin typeface="微软雅黑" panose="020B0503020204020204" charset="-122"/>
                          <a:ea typeface="微软雅黑" panose="020B0503020204020204" charset="-122"/>
                          <a:cs typeface="微软雅黑" panose="020B0503020204020204" charset="-122"/>
                        </a:rPr>
                        <a:t>10</a:t>
                      </a:r>
                      <a:r>
                        <a:rPr lang="zh-CN" altLang="en-US" sz="2400">
                          <a:latin typeface="微软雅黑" panose="020B0503020204020204" charset="-122"/>
                          <a:ea typeface="微软雅黑" panose="020B0503020204020204" charset="-122"/>
                          <a:cs typeface="微软雅黑" panose="020B0503020204020204" charset="-122"/>
                        </a:rPr>
                        <a:t>天</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524635">
                <a:tc>
                  <a:txBody>
                    <a:bodyPr/>
                    <a:p>
                      <a:pPr algn="l">
                        <a:buNone/>
                      </a:pPr>
                      <a:r>
                        <a:rPr lang="en-US" altLang="zh-CN" sz="2400">
                          <a:latin typeface="微软雅黑" panose="020B0503020204020204" charset="-122"/>
                          <a:ea typeface="微软雅黑" panose="020B0503020204020204" charset="-122"/>
                        </a:rPr>
                        <a:t>0520</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方案调整，尺寸，重量减小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影响投模时间，影响量产时间</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调整计划，设计方案调整，增加一轮手板，验证减重方案设计，计划延期一个月</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a:p>
                      <a:pPr algn="l">
                        <a:buNone/>
                      </a:pPr>
                      <a:r>
                        <a:rPr lang="en-US" altLang="zh-CN" sz="2400">
                          <a:latin typeface="微软雅黑" panose="020B0503020204020204" charset="-122"/>
                          <a:ea typeface="微软雅黑" panose="020B0503020204020204" charset="-122"/>
                        </a:rPr>
                        <a:t>0603</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外形尺寸需求缩小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sym typeface="+mn-ea"/>
                        </a:rPr>
                        <a:t>影响投模时间，影响方案设计，影响量产时间</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设计调整，外观设计修改，计划延期</a:t>
                      </a: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周</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a:p>
                      <a:pPr algn="l">
                        <a:buNone/>
                      </a:pPr>
                      <a:r>
                        <a:rPr lang="en-US" altLang="zh-CN" sz="2400">
                          <a:latin typeface="微软雅黑" panose="020B0503020204020204" charset="-122"/>
                          <a:ea typeface="微软雅黑" panose="020B0503020204020204" charset="-122"/>
                        </a:rPr>
                        <a:t>0701</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外观评审</a:t>
                      </a:r>
                      <a:r>
                        <a:rPr lang="en-US" altLang="zh-CN" sz="2400">
                          <a:latin typeface="微软雅黑" panose="020B0503020204020204" charset="-122"/>
                          <a:ea typeface="微软雅黑" panose="020B0503020204020204" charset="-122"/>
                          <a:cs typeface="微软雅黑" panose="020B0503020204020204" charset="-122"/>
                        </a:rPr>
                        <a:t>Fail</a:t>
                      </a:r>
                      <a:endParaRPr lang="en-US" altLang="zh-CN"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影响投模时间，影响方案设计重新建模</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外观设计优化，计划延期</a:t>
                      </a: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周</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12" name="图片 11"/>
          <p:cNvPicPr>
            <a:picLocks noChangeAspect="1"/>
          </p:cNvPicPr>
          <p:nvPr/>
        </p:nvPicPr>
        <p:blipFill>
          <a:blip r:embed="rId2"/>
          <a:stretch>
            <a:fillRect/>
          </a:stretch>
        </p:blipFill>
        <p:spPr>
          <a:xfrm>
            <a:off x="1123950" y="971550"/>
            <a:ext cx="11934190" cy="3293745"/>
          </a:xfrm>
          <a:prstGeom prst="rect">
            <a:avLst/>
          </a:prstGeom>
        </p:spPr>
      </p:pic>
      <p:pic>
        <p:nvPicPr>
          <p:cNvPr id="10" name="图片 9"/>
          <p:cNvPicPr>
            <a:picLocks noChangeAspect="1"/>
          </p:cNvPicPr>
          <p:nvPr/>
        </p:nvPicPr>
        <p:blipFill>
          <a:blip r:embed="rId3"/>
          <a:stretch>
            <a:fillRect/>
          </a:stretch>
        </p:blipFill>
        <p:spPr>
          <a:xfrm>
            <a:off x="8035925" y="611505"/>
            <a:ext cx="10393045" cy="404368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796861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上个</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遗留问题情况（</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eddie</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447675" y="1323975"/>
          <a:ext cx="18977610" cy="8629015"/>
        </p:xfrm>
        <a:graphic>
          <a:graphicData uri="http://schemas.openxmlformats.org/drawingml/2006/table">
            <a:tbl>
              <a:tblPr/>
              <a:tblGrid>
                <a:gridCol w="2029460"/>
                <a:gridCol w="4324350"/>
                <a:gridCol w="4495165"/>
                <a:gridCol w="3284855"/>
                <a:gridCol w="2421890"/>
                <a:gridCol w="2421890"/>
              </a:tblGrid>
              <a:tr h="39941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序号</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遗留问题</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结果说明</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负责人</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问题状态</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实际完成时间</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1</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整机SPEC标准刷新</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结论：完成70%，剩余部分待下周完成。</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@魏郑雷 @Eddie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highlight>
                            <a:srgbClr val="FF0000"/>
                          </a:highlight>
                          <a:latin typeface="微软雅黑" panose="020B0503020204020204" charset="-122"/>
                          <a:ea typeface="微软雅黑" panose="020B0503020204020204" charset="-122"/>
                          <a:sym typeface="+mn-ea"/>
                        </a:rPr>
                        <a:t>Open</a:t>
                      </a:r>
                      <a:endParaRPr kumimoji="0" lang="en-US" altLang="zh-CN" sz="2400" b="0" i="0" u="none" strike="noStrike" cap="none" normalizeH="0" baseline="0" dirty="0" smtClean="0">
                        <a:ln>
                          <a:noFill/>
                        </a:ln>
                        <a:solidFill>
                          <a:srgbClr val="000000"/>
                        </a:solidFill>
                        <a:effectLst/>
                        <a:highlight>
                          <a:srgbClr val="FF0000"/>
                        </a:highlight>
                        <a:latin typeface="微软雅黑" panose="020B0503020204020204" charset="-122"/>
                        <a:ea typeface="微软雅黑" panose="020B0503020204020204" charset="-122"/>
                        <a:sym typeface="+mn-ea"/>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2</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整机测试从测试方法及测试方案审视，识别遗漏点。</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结论：已完成</a:t>
                      </a: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P4</a:t>
                      </a: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手板测试用例评审</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@Eddie@Sam</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Close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110680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3</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明确手板3测试发现问题解决计划（TR3阶段必须关闭的问题要有明确解决计划）</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结论：尘盒方案下周确定</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6350" indent="0"/>
                      <a:br>
                        <a:rPr lang="en-US" altLang="zh-CN" sz="1100">
                          <a:latin typeface="微软雅黑" panose="020B0503020204020204" charset="-122"/>
                          <a:ea typeface="微软雅黑" panose="020B0503020204020204" charset="-122"/>
                        </a:rPr>
                      </a:br>
                      <a:r>
                        <a:rPr lang="en-US" altLang="zh-CN" sz="2400" dirty="0" smtClean="0">
                          <a:ln>
                            <a:noFill/>
                          </a:ln>
                          <a:solidFill>
                            <a:srgbClr val="000000"/>
                          </a:solidFill>
                          <a:effectLst/>
                          <a:latin typeface="微软雅黑" panose="020B0503020204020204" charset="-122"/>
                          <a:ea typeface="微软雅黑" panose="020B0503020204020204" charset="-122"/>
                        </a:rPr>
                        <a:t>@Eddie @Blink@徐立</a:t>
                      </a:r>
                      <a:endParaRPr lang="zh-CN" altLang="en-US" sz="1100">
                        <a:latin typeface="微软雅黑" panose="020B0503020204020204" charset="-122"/>
                        <a:ea typeface="微软雅黑" panose="020B0503020204020204" charset="-122"/>
                      </a:endParaRPr>
                    </a:p>
                  </a:txBody>
                  <a:tcPr marL="6667" marR="6667" marT="6667"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highlight>
                            <a:srgbClr val="FF0000"/>
                          </a:highlight>
                          <a:latin typeface="微软雅黑" panose="020B0503020204020204" charset="-122"/>
                          <a:ea typeface="微软雅黑" panose="020B0503020204020204" charset="-122"/>
                          <a:sym typeface="+mn-ea"/>
                        </a:rPr>
                        <a:t>Open</a:t>
                      </a:r>
                      <a:endParaRPr kumimoji="0" lang="en-US" altLang="zh-CN" sz="2400" b="0" i="0" u="none" strike="noStrike" cap="none" normalizeH="0" baseline="0" dirty="0" smtClean="0">
                        <a:ln>
                          <a:noFill/>
                        </a:ln>
                        <a:solidFill>
                          <a:srgbClr val="000000"/>
                        </a:solidFill>
                        <a:effectLst/>
                        <a:highlight>
                          <a:srgbClr val="FF0000"/>
                        </a:highlight>
                        <a:latin typeface="微软雅黑" panose="020B0503020204020204" charset="-122"/>
                        <a:ea typeface="微软雅黑" panose="020B0503020204020204" charset="-122"/>
                        <a:sym typeface="+mn-ea"/>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4</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软件P3.5机器资源协调</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结论：已解决</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@谢敏 @付豪</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147256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5</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电源线的防水需要评估</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结论：研发内部短期测试无问题，需要增加长期测试的工况。备用方案：在端子处打胶（双重保护）长期关注</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@Mike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82867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6</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电子概要设计需要在0712前完成评审</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结论：本周完成</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@Mike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7</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堵塞检测一致性评估需要持续跟踪</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结论：持续跟踪，P4手板验证。</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@Mike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highlight>
                            <a:srgbClr val="FF0000"/>
                          </a:highlight>
                          <a:latin typeface="微软雅黑" panose="020B0503020204020204" charset="-122"/>
                          <a:ea typeface="微软雅黑" panose="020B0503020204020204" charset="-122"/>
                          <a:sym typeface="+mn-ea"/>
                        </a:rPr>
                        <a:t>Doing</a:t>
                      </a:r>
                      <a:endParaRPr kumimoji="0" lang="en-US" altLang="zh-CN" sz="2400" b="0" i="0" u="none" strike="noStrike" cap="none" normalizeH="0" baseline="0" dirty="0" smtClean="0">
                        <a:ln>
                          <a:noFill/>
                        </a:ln>
                        <a:solidFill>
                          <a:srgbClr val="000000"/>
                        </a:solidFill>
                        <a:effectLst/>
                        <a:highlight>
                          <a:srgbClr val="FF0000"/>
                        </a:highlight>
                        <a:latin typeface="微软雅黑" panose="020B0503020204020204" charset="-122"/>
                        <a:ea typeface="微软雅黑" panose="020B0503020204020204" charset="-122"/>
                        <a:sym typeface="+mn-ea"/>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8</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地磁传感器的问题</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lang="zh-CN" altLang="en-US" sz="2400" dirty="0" smtClean="0">
                          <a:ln>
                            <a:noFill/>
                          </a:ln>
                          <a:solidFill>
                            <a:srgbClr val="000000"/>
                          </a:solidFill>
                          <a:effectLst/>
                          <a:latin typeface="微软雅黑" panose="020B0503020204020204" charset="-122"/>
                          <a:ea typeface="微软雅黑" panose="020B0503020204020204" charset="-122"/>
                          <a:sym typeface="+mn-ea"/>
                        </a:rPr>
                        <a:t>结论：算法依赖度不高，继续使用。</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@Mike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ctr"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7528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9</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下视红外风险评估</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结论：下视模块改为D-Tof</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@Blink</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4104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rPr>
                        <a:t>10</a:t>
                      </a: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评估软件功能实现度及缺陷投模影响</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已完成</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@付豪 @Blink@Jessie</a:t>
                      </a: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2400" dirty="0" smtClean="0">
                          <a:ln>
                            <a:noFill/>
                          </a:ln>
                          <a:solidFill>
                            <a:srgbClr val="000000"/>
                          </a:solidFill>
                          <a:effectLst/>
                          <a:latin typeface="微软雅黑" panose="020B0503020204020204" charset="-122"/>
                          <a:ea typeface="微软雅黑" panose="020B0503020204020204" charset="-122"/>
                          <a:sym typeface="+mn-ea"/>
                        </a:rPr>
                        <a:t>Close</a:t>
                      </a: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813943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评审要素点检结果（</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Luna</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7" name="表格 6"/>
          <p:cNvGraphicFramePr/>
          <p:nvPr>
            <p:custDataLst>
              <p:tags r:id="rId2"/>
            </p:custDataLst>
          </p:nvPr>
        </p:nvGraphicFramePr>
        <p:xfrm>
          <a:off x="980440" y="1187450"/>
          <a:ext cx="17226280" cy="5496560"/>
        </p:xfrm>
        <a:graphic>
          <a:graphicData uri="http://schemas.openxmlformats.org/drawingml/2006/table">
            <a:tbl>
              <a:tblPr firstRow="1" bandRow="1">
                <a:tableStyleId>{5C22544A-7EE6-4342-B048-85BDC9FD1C3A}</a:tableStyleId>
              </a:tblPr>
              <a:tblGrid>
                <a:gridCol w="1709780"/>
                <a:gridCol w="3226844"/>
                <a:gridCol w="3284916"/>
                <a:gridCol w="3284916"/>
                <a:gridCol w="5719824"/>
              </a:tblGrid>
              <a:tr h="822960">
                <a:tc>
                  <a:txBody>
                    <a:bodyPr/>
                    <a:p>
                      <a:pPr algn="ctr">
                        <a:buNone/>
                      </a:pPr>
                      <a:r>
                        <a:rPr lang="zh-CN" altLang="en-US" sz="2400" b="1">
                          <a:solidFill>
                            <a:schemeClr val="tx1"/>
                          </a:solidFill>
                          <a:latin typeface="微软雅黑" panose="020B0503020204020204" charset="-122"/>
                          <a:ea typeface="微软雅黑" panose="020B0503020204020204" charset="-122"/>
                        </a:rPr>
                        <a:t>类别</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a:t>
                      </a:r>
                      <a:r>
                        <a:rPr lang="zh-CN" altLang="en-US" sz="2400">
                          <a:solidFill>
                            <a:schemeClr val="tx1"/>
                          </a:solidFill>
                          <a:latin typeface="微软雅黑" panose="020B0503020204020204" charset="-122"/>
                          <a:ea typeface="微软雅黑" panose="020B0503020204020204" charset="-122"/>
                          <a:sym typeface="+mn-ea"/>
                        </a:rPr>
                        <a:t>通过项</a:t>
                      </a:r>
                      <a:endParaRPr lang="zh-CN" altLang="en-US" sz="2400">
                        <a:solidFill>
                          <a:schemeClr val="tx1"/>
                        </a:solidFill>
                        <a:latin typeface="微软雅黑" panose="020B0503020204020204" charset="-122"/>
                        <a:ea typeface="微软雅黑" panose="020B0503020204020204" charset="-122"/>
                        <a:sym typeface="+mn-ea"/>
                      </a:endParaRPr>
                    </a:p>
                    <a:p>
                      <a:pPr algn="ctr">
                        <a:buNone/>
                      </a:pP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评审要素不通过项</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en-US" altLang="zh-CN" sz="2400" b="1">
                          <a:solidFill>
                            <a:schemeClr val="tx1"/>
                          </a:solidFill>
                          <a:latin typeface="微软雅黑" panose="020B0503020204020204" charset="-122"/>
                          <a:ea typeface="微软雅黑" panose="020B0503020204020204" charset="-122"/>
                          <a:sym typeface="+mn-ea"/>
                        </a:rPr>
                        <a:t>SE</a:t>
                      </a:r>
                      <a:r>
                        <a:rPr lang="zh-CN" altLang="en-US" sz="2400" b="1">
                          <a:solidFill>
                            <a:schemeClr val="tx1"/>
                          </a:solidFill>
                          <a:latin typeface="微软雅黑" panose="020B0503020204020204" charset="-122"/>
                          <a:ea typeface="微软雅黑" panose="020B0503020204020204" charset="-122"/>
                          <a:sym typeface="+mn-ea"/>
                        </a:rPr>
                        <a:t>仲裁</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说明</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466725">
                <a:tc>
                  <a:txBody>
                    <a:bodyPr/>
                    <a:p>
                      <a:pPr algn="l">
                        <a:buNone/>
                      </a:pPr>
                      <a:r>
                        <a:rPr lang="en-US" altLang="zh-CN" sz="2400">
                          <a:latin typeface="微软雅黑" panose="020B0503020204020204" charset="-122"/>
                          <a:ea typeface="微软雅黑" panose="020B0503020204020204" charset="-122"/>
                          <a:sym typeface="+mn-ea"/>
                        </a:rPr>
                        <a:t>SE</a:t>
                      </a:r>
                      <a:endParaRPr lang="en-US" altLang="zh-CN"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电子</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软件</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49275">
                <a:tc>
                  <a:txBody>
                    <a:bodyPr/>
                    <a:p>
                      <a:pPr algn="l">
                        <a:buNone/>
                      </a:pPr>
                      <a:r>
                        <a:rPr lang="zh-CN" altLang="en-US" sz="2400">
                          <a:latin typeface="微软雅黑" panose="020B0503020204020204" charset="-122"/>
                          <a:ea typeface="微软雅黑" panose="020B0503020204020204" charset="-122"/>
                          <a:sym typeface="+mn-ea"/>
                        </a:rPr>
                        <a:t>结构</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solidFill>
                          <a:srgbClr val="000000"/>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6350" indent="0" algn="l" fontAlgn="ctr"/>
                      <a:endParaRPr lang="zh-CN" altLang="en-US" sz="2400" b="0" i="0">
                        <a:solidFill>
                          <a:srgbClr val="000000"/>
                        </a:solidFill>
                        <a:latin typeface="微软雅黑" panose="020B0503020204020204" charset="-122"/>
                        <a:ea typeface="微软雅黑" panose="020B0503020204020204" charset="-122"/>
                      </a:endParaRPr>
                    </a:p>
                  </a:txBody>
                  <a:tcPr marL="6667" marR="6667" marT="666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测试</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质量</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制造</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6350" indent="0" algn="l" fontAlgn="ctr"/>
                      <a:endParaRPr lang="zh-CN" altLang="en-US" sz="2400" b="0" i="0">
                        <a:solidFill>
                          <a:srgbClr val="000000"/>
                        </a:solidFill>
                        <a:latin typeface="微软雅黑" panose="020B0503020204020204" charset="-122"/>
                        <a:ea typeface="微软雅黑" panose="020B0503020204020204" charset="-122"/>
                      </a:endParaRPr>
                    </a:p>
                  </a:txBody>
                  <a:tcPr marL="6667" marR="6667" marT="666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采购</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知识产权</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总计</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8" name="表格 7"/>
          <p:cNvGraphicFramePr/>
          <p:nvPr/>
        </p:nvGraphicFramePr>
        <p:xfrm>
          <a:off x="980440" y="1187450"/>
          <a:ext cx="17226280" cy="822960"/>
        </p:xfrm>
        <a:graphic>
          <a:graphicData uri="http://schemas.openxmlformats.org/drawingml/2006/table">
            <a:tbl>
              <a:tblPr firstRow="1" bandRow="1">
                <a:tableStyleId>{5C22544A-7EE6-4342-B048-85BDC9FD1C3A}</a:tableStyleId>
              </a:tblPr>
              <a:tblGrid>
                <a:gridCol w="1709780"/>
                <a:gridCol w="3226844"/>
                <a:gridCol w="3284916"/>
                <a:gridCol w="3284916"/>
                <a:gridCol w="5719824"/>
              </a:tblGrid>
              <a:tr h="822960">
                <a:tc>
                  <a:txBody>
                    <a:bodyPr/>
                    <a:p>
                      <a:pPr algn="ctr">
                        <a:buNone/>
                      </a:pPr>
                      <a:r>
                        <a:rPr lang="zh-CN" altLang="en-US" sz="2400" b="1">
                          <a:solidFill>
                            <a:schemeClr val="tx1"/>
                          </a:solidFill>
                          <a:latin typeface="微软雅黑" panose="020B0503020204020204" charset="-122"/>
                          <a:ea typeface="微软雅黑" panose="020B0503020204020204" charset="-122"/>
                        </a:rPr>
                        <a:t>类别</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a:t>
                      </a:r>
                      <a:r>
                        <a:rPr lang="zh-CN" altLang="en-US" sz="2400">
                          <a:solidFill>
                            <a:schemeClr val="tx1"/>
                          </a:solidFill>
                          <a:latin typeface="微软雅黑" panose="020B0503020204020204" charset="-122"/>
                          <a:ea typeface="微软雅黑" panose="020B0503020204020204" charset="-122"/>
                          <a:sym typeface="+mn-ea"/>
                        </a:rPr>
                        <a:t>通过项</a:t>
                      </a:r>
                      <a:endParaRPr lang="zh-CN" altLang="en-US" sz="2400">
                        <a:solidFill>
                          <a:schemeClr val="tx1"/>
                        </a:solidFill>
                        <a:latin typeface="微软雅黑" panose="020B0503020204020204" charset="-122"/>
                        <a:ea typeface="微软雅黑" panose="020B0503020204020204" charset="-122"/>
                        <a:sym typeface="+mn-ea"/>
                      </a:endParaRPr>
                    </a:p>
                    <a:p>
                      <a:pPr algn="ctr">
                        <a:buNone/>
                      </a:pP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评审要素不通过项</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仲裁结果</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备注</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交付件达成结果（</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luna</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7" name="表格 6"/>
          <p:cNvGraphicFramePr/>
          <p:nvPr>
            <p:custDataLst>
              <p:tags r:id="rId2"/>
            </p:custDataLst>
          </p:nvPr>
        </p:nvGraphicFramePr>
        <p:xfrm>
          <a:off x="980440" y="1187450"/>
          <a:ext cx="17482820" cy="6104255"/>
        </p:xfrm>
        <a:graphic>
          <a:graphicData uri="http://schemas.openxmlformats.org/drawingml/2006/table">
            <a:tbl>
              <a:tblPr firstRow="1" bandRow="1">
                <a:tableStyleId>{5C22544A-7EE6-4342-B048-85BDC9FD1C3A}</a:tableStyleId>
              </a:tblPr>
              <a:tblGrid>
                <a:gridCol w="3953510"/>
                <a:gridCol w="3077210"/>
                <a:gridCol w="4080510"/>
                <a:gridCol w="6371590"/>
              </a:tblGrid>
              <a:tr h="853440">
                <a:tc>
                  <a:txBody>
                    <a:bodyPr/>
                    <a:p>
                      <a:pPr algn="ctr">
                        <a:buNone/>
                      </a:pPr>
                      <a:r>
                        <a:rPr lang="zh-CN" altLang="en-US" sz="2400" b="1">
                          <a:solidFill>
                            <a:schemeClr val="tx1"/>
                          </a:solidFill>
                          <a:latin typeface="微软雅黑" panose="020B0503020204020204" charset="-122"/>
                          <a:ea typeface="微软雅黑" panose="020B0503020204020204" charset="-122"/>
                        </a:rPr>
                        <a:t>交付件</a:t>
                      </a:r>
                      <a:r>
                        <a:rPr lang="zh-CN" altLang="en-US" sz="2400" b="1">
                          <a:solidFill>
                            <a:schemeClr val="tx1"/>
                          </a:solidFill>
                          <a:latin typeface="微软雅黑" panose="020B0503020204020204" charset="-122"/>
                          <a:ea typeface="微软雅黑" panose="020B0503020204020204" charset="-122"/>
                        </a:rPr>
                        <a:t>名称</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责任人</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是否输出</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归档</a:t>
                      </a:r>
                      <a:r>
                        <a:rPr lang="zh-CN" altLang="en-US" sz="2400" b="1">
                          <a:solidFill>
                            <a:schemeClr val="tx1"/>
                          </a:solidFill>
                          <a:latin typeface="微软雅黑" panose="020B0503020204020204" charset="-122"/>
                          <a:ea typeface="微软雅黑" panose="020B0503020204020204" charset="-122"/>
                          <a:sym typeface="+mn-ea"/>
                        </a:rPr>
                        <a:t>路径</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866775">
                <a:tc>
                  <a:txBody>
                    <a:bodyPr/>
                    <a:p>
                      <a:pPr marL="19050" indent="0" algn="ctr"/>
                      <a:r>
                        <a:rPr lang="en-US" altLang="zh-CN" sz="2400">
                          <a:latin typeface="微软雅黑" panose="020B0503020204020204" charset="-122"/>
                          <a:ea typeface="微软雅黑" panose="020B0503020204020204" charset="-122"/>
                        </a:rPr>
                        <a:t>《电子详细设计》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Mike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sym typeface="+mn-ea"/>
                        </a:rPr>
                        <a:t>完成</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《软件详细设计》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Blink</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完成</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《结构详细设计》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Eddie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完成</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《测试报告》</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Sam</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Jessie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sym typeface="+mn-ea"/>
                        </a:rPr>
                        <a:t>测试暂未完成</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965">
                <a:tc>
                  <a:txBody>
                    <a:bodyPr/>
                    <a:p>
                      <a:pPr marL="19050" indent="0" algn="ctr"/>
                      <a:r>
                        <a:rPr lang="en-US" altLang="zh-CN" sz="2400">
                          <a:latin typeface="微软雅黑" panose="020B0503020204020204" charset="-122"/>
                          <a:ea typeface="微软雅黑" panose="020B0503020204020204" charset="-122"/>
                        </a:rPr>
                        <a:t>《研发BOM清单》结构为主</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sym typeface="+mn-ea"/>
                        </a:rPr>
                        <a:t>花花</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初稿已输出</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《需求跟踪矩阵》</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产品经理</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完成</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32130">
                <a:tc>
                  <a:txBody>
                    <a:bodyPr/>
                    <a:p>
                      <a:pPr marL="19050" indent="0" algn="ctr"/>
                      <a:r>
                        <a:rPr lang="en-US" altLang="zh-CN" sz="2400">
                          <a:latin typeface="微软雅黑" panose="020B0503020204020204" charset="-122"/>
                          <a:ea typeface="微软雅黑" panose="020B0503020204020204" charset="-122"/>
                        </a:rPr>
                        <a:t>《电子DFMEA》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Mike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本轮未输出</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sym typeface="+mn-ea"/>
                        </a:rPr>
                        <a:t>《结构DFMEA》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Eddie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未完成</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965">
                <a:tc>
                  <a:txBody>
                    <a:bodyPr/>
                    <a:p>
                      <a:pPr marL="19050" indent="0" algn="ctr"/>
                      <a:r>
                        <a:rPr lang="en-US" altLang="zh-CN" sz="2400">
                          <a:latin typeface="微软雅黑" panose="020B0503020204020204" charset="-122"/>
                          <a:ea typeface="微软雅黑" panose="020B0503020204020204" charset="-122"/>
                        </a:rPr>
                        <a:t>《可制造性的评估报告》</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Tony</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完成</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《PFMEA》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en-US" altLang="zh-CN" sz="2400">
                          <a:latin typeface="微软雅黑" panose="020B0503020204020204" charset="-122"/>
                          <a:ea typeface="微软雅黑" panose="020B0503020204020204" charset="-122"/>
                        </a:rPr>
                        <a:t>产品经理、DQE</a:t>
                      </a:r>
                      <a:endParaRPr lang="en-US" altLang="zh-CN"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19050" algn="ctr"/>
                      <a:r>
                        <a:rPr lang="zh-CN" altLang="en-US" sz="2400">
                          <a:latin typeface="微软雅黑" panose="020B0503020204020204" charset="-122"/>
                          <a:ea typeface="微软雅黑" panose="020B0503020204020204" charset="-122"/>
                        </a:rPr>
                        <a:t>本轮以</a:t>
                      </a:r>
                      <a:r>
                        <a:rPr lang="en-US" altLang="zh-CN" sz="2400">
                          <a:latin typeface="微软雅黑" panose="020B0503020204020204" charset="-122"/>
                          <a:ea typeface="微软雅黑" panose="020B0503020204020204" charset="-122"/>
                        </a:rPr>
                        <a:t>DFA</a:t>
                      </a:r>
                      <a:r>
                        <a:rPr lang="zh-CN" altLang="en-US" sz="2400">
                          <a:latin typeface="微软雅黑" panose="020B0503020204020204" charset="-122"/>
                          <a:ea typeface="微软雅黑" panose="020B0503020204020204" charset="-122"/>
                        </a:rPr>
                        <a:t>报告为准</a:t>
                      </a:r>
                      <a:endParaRPr lang="zh-CN" altLang="en-US" sz="2400">
                        <a:latin typeface="微软雅黑" panose="020B0503020204020204" charset="-122"/>
                        <a:ea typeface="微软雅黑" panose="020B0503020204020204" charset="-122"/>
                      </a:endParaRPr>
                    </a:p>
                  </a:txBody>
                  <a:tcPr marL="44767" marR="44767" marT="25717" marB="257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2" name="文本框 1"/>
          <p:cNvSpPr txBox="1"/>
          <p:nvPr/>
        </p:nvSpPr>
        <p:spPr>
          <a:xfrm>
            <a:off x="1700530" y="8458835"/>
            <a:ext cx="11021060" cy="5067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algn="l" defTabSz="914400" rtl="0" fontAlgn="auto" latinLnBrk="0" hangingPunct="1">
              <a:lnSpc>
                <a:spcPct val="100000"/>
              </a:lnSpc>
              <a:spcBef>
                <a:spcPts val="0"/>
              </a:spcBef>
              <a:spcAft>
                <a:spcPts val="0"/>
              </a:spcAft>
              <a:buClrTx/>
              <a:buSzTx/>
              <a:buFontTx/>
              <a:buNone/>
            </a:pP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结论：</a:t>
            </a:r>
            <a:r>
              <a:rPr kumimoji="0" lang="en-US" altLang="zh-CN"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TR4</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交付件</a:t>
            </a:r>
            <a:r>
              <a:rPr kumimoji="0" lang="en-US" altLang="zh-CN"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投模交付件</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内容</a:t>
            </a:r>
            <a:endPar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7668260"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en-US" altLang="zh-CN" sz="4000" b="1" dirty="0" smtClean="0">
                <a:latin typeface="微软雅黑" panose="020B0503020204020204" charset="-122"/>
                <a:ea typeface="微软雅黑" panose="020B0503020204020204" charset="-122"/>
                <a:sym typeface="Calibri" panose="020F0502020204030204" charset="0"/>
              </a:rPr>
              <a:t>TR</a:t>
            </a:r>
            <a:r>
              <a:rPr lang="zh-CN" altLang="en-US" sz="4000" b="1" dirty="0" smtClean="0">
                <a:latin typeface="微软雅黑" panose="020B0503020204020204" charset="-122"/>
                <a:ea typeface="微软雅黑" panose="020B0503020204020204" charset="-122"/>
                <a:sym typeface="Calibri" panose="020F0502020204030204" charset="0"/>
              </a:rPr>
              <a:t>质量目标达成情况（</a:t>
            </a:r>
            <a:r>
              <a:rPr lang="en-US" altLang="zh-CN" sz="4000" b="1" dirty="0" smtClean="0">
                <a:latin typeface="微软雅黑" panose="020B0503020204020204" charset="-122"/>
                <a:ea typeface="微软雅黑" panose="020B0503020204020204" charset="-122"/>
                <a:sym typeface="Calibri" panose="020F0502020204030204" charset="0"/>
              </a:rPr>
              <a:t>luna</a:t>
            </a:r>
            <a:r>
              <a:rPr lang="zh-CN" altLang="en-US" sz="4000" b="1" dirty="0" smtClean="0">
                <a:latin typeface="微软雅黑" panose="020B0503020204020204" charset="-122"/>
                <a:ea typeface="微软雅黑" panose="020B0503020204020204" charset="-122"/>
                <a:sym typeface="Calibri" panose="020F0502020204030204" charset="0"/>
              </a:rPr>
              <a:t>）</a:t>
            </a:r>
            <a:endParaRPr lang="zh-CN" altLang="en-US" sz="4000" b="1" dirty="0" smtClean="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0" name="表格 9"/>
          <p:cNvGraphicFramePr/>
          <p:nvPr>
            <p:custDataLst>
              <p:tags r:id="rId2"/>
            </p:custDataLst>
          </p:nvPr>
        </p:nvGraphicFramePr>
        <p:xfrm>
          <a:off x="476250" y="1330960"/>
          <a:ext cx="18428335" cy="7903210"/>
        </p:xfrm>
        <a:graphic>
          <a:graphicData uri="http://schemas.openxmlformats.org/drawingml/2006/table">
            <a:tbl>
              <a:tblPr firstRow="1" bandRow="1">
                <a:tableStyleId>{5C22544A-7EE6-4342-B048-85BDC9FD1C3A}</a:tableStyleId>
              </a:tblPr>
              <a:tblGrid>
                <a:gridCol w="4018915"/>
                <a:gridCol w="6007735"/>
                <a:gridCol w="2744470"/>
                <a:gridCol w="5657215"/>
              </a:tblGrid>
              <a:tr h="457200">
                <a:tc>
                  <a:txBody>
                    <a:bodyPr/>
                    <a:p>
                      <a:pPr algn="ctr">
                        <a:buNone/>
                      </a:pPr>
                      <a:r>
                        <a:rPr lang="zh-CN" altLang="en-US" sz="2400" b="1">
                          <a:solidFill>
                            <a:schemeClr val="tx1"/>
                          </a:solidFill>
                          <a:latin typeface="微软雅黑" panose="020B0503020204020204" charset="-122"/>
                          <a:ea typeface="微软雅黑" panose="020B0503020204020204" charset="-122"/>
                        </a:rPr>
                        <a:t>分类</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dk1"/>
                          </a:solidFill>
                          <a:latin typeface="微软雅黑" panose="020B0503020204020204" charset="-122"/>
                          <a:ea typeface="微软雅黑" panose="020B0503020204020204" charset="-122"/>
                        </a:rPr>
                        <a:t>目标</a:t>
                      </a:r>
                      <a:endParaRPr lang="zh-CN" altLang="en-US" sz="2400" b="1">
                        <a:solidFill>
                          <a:schemeClr val="dk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dk1"/>
                          </a:solidFill>
                          <a:latin typeface="微软雅黑" panose="020B0503020204020204" charset="-122"/>
                          <a:ea typeface="微软雅黑" panose="020B0503020204020204" charset="-122"/>
                        </a:rPr>
                        <a:t>实际值</a:t>
                      </a:r>
                      <a:endParaRPr lang="zh-CN" altLang="en-US" sz="2400" b="1">
                        <a:solidFill>
                          <a:schemeClr val="dk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rPr>
                        <a:t>计算公式</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r>
              <a:tr h="541020">
                <a:tc>
                  <a:txBody>
                    <a:bodyPr/>
                    <a:p>
                      <a:pPr marL="19050" indent="0" algn="l"/>
                      <a:r>
                        <a:rPr lang="zh-CN" altLang="en-US" sz="2400">
                          <a:latin typeface="微软雅黑" panose="020B0503020204020204" charset="-122"/>
                          <a:ea typeface="微软雅黑" panose="020B0503020204020204" charset="-122"/>
                        </a:rPr>
                        <a:t>关键零部件相关规格达成</a:t>
                      </a:r>
                      <a:r>
                        <a:rPr lang="zh-CN" altLang="en-US" sz="2400">
                          <a:latin typeface="微软雅黑" panose="020B0503020204020204" charset="-122"/>
                          <a:ea typeface="微软雅黑" panose="020B0503020204020204" charset="-122"/>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sym typeface="+mn-ea"/>
                        </a:rPr>
                        <a:t>100%</a:t>
                      </a:r>
                      <a:r>
                        <a:rPr lang="zh-CN" altLang="en-US" sz="2400">
                          <a:latin typeface="微软雅黑" panose="020B0503020204020204" charset="-122"/>
                          <a:ea typeface="微软雅黑" panose="020B0503020204020204" charset="-122"/>
                          <a:sym typeface="+mn-ea"/>
                        </a:rPr>
                        <a:t>（关键零部件规格与工厂达成一致，关键责任人签字</a:t>
                      </a:r>
                      <a:r>
                        <a:rPr lang="zh-CN" altLang="en-US" sz="2400">
                          <a:latin typeface="微软雅黑" panose="020B0503020204020204" charset="-122"/>
                          <a:ea typeface="微软雅黑" panose="020B0503020204020204" charset="-122"/>
                          <a:sym typeface="+mn-ea"/>
                        </a:rPr>
                        <a:t>确认）</a:t>
                      </a:r>
                      <a:endParaRPr lang="zh-CN" altLang="en-US" sz="2400" b="1">
                        <a:latin typeface="微软雅黑" panose="020B0503020204020204" charset="-122"/>
                        <a:ea typeface="微软雅黑" panose="020B0503020204020204" charset="-122"/>
                        <a:sym typeface="+mn-ea"/>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03275">
                <a:tc>
                  <a:txBody>
                    <a:bodyPr/>
                    <a:p>
                      <a:pPr marL="19050" indent="0" algn="l"/>
                      <a:r>
                        <a:rPr lang="zh-CN" altLang="en-US" sz="2400">
                          <a:latin typeface="微软雅黑" panose="020B0503020204020204" charset="-122"/>
                          <a:ea typeface="微软雅黑" panose="020B0503020204020204" charset="-122"/>
                        </a:rPr>
                        <a:t>详细设计评审率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en-US" altLang="zh-CN" sz="2400">
                          <a:latin typeface="微软雅黑" panose="020B0503020204020204" charset="-122"/>
                          <a:ea typeface="微软雅黑" panose="020B0503020204020204" charset="-122"/>
                          <a:sym typeface="+mn-ea"/>
                        </a:rPr>
                        <a:t>100%</a:t>
                      </a:r>
                      <a:endParaRPr lang="zh-CN" altLang="en-US" sz="2400" b="1">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100%</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2290">
                <a:tc>
                  <a:txBody>
                    <a:bodyPr/>
                    <a:p>
                      <a:pPr marL="19050" indent="0" algn="l">
                        <a:buNone/>
                      </a:pPr>
                      <a:r>
                        <a:rPr lang="zh-CN" altLang="en-US" sz="2400">
                          <a:latin typeface="微软雅黑" panose="020B0503020204020204" charset="-122"/>
                          <a:ea typeface="微软雅黑" panose="020B0503020204020204" charset="-122"/>
                        </a:rPr>
                        <a:t>评审问题</a:t>
                      </a:r>
                      <a:r>
                        <a:rPr lang="zh-CN" altLang="en-US" sz="2400">
                          <a:latin typeface="微软雅黑" panose="020B0503020204020204" charset="-122"/>
                          <a:ea typeface="微软雅黑" panose="020B0503020204020204" charset="-122"/>
                        </a:rPr>
                        <a:t>闭环率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en-US" altLang="zh-CN" sz="2400">
                          <a:latin typeface="微软雅黑" panose="020B0503020204020204" charset="-122"/>
                          <a:ea typeface="微软雅黑" panose="020B0503020204020204" charset="-122"/>
                          <a:sym typeface="+mn-ea"/>
                        </a:rPr>
                        <a:t>100%</a:t>
                      </a:r>
                      <a:endParaRPr lang="zh-CN" altLang="en-US" sz="2400" b="1">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highlight>
                            <a:srgbClr val="FFFF00"/>
                          </a:highlight>
                          <a:latin typeface="微软雅黑" panose="020B0503020204020204" charset="-122"/>
                          <a:ea typeface="微软雅黑" panose="020B0503020204020204" charset="-122"/>
                          <a:sym typeface="+mn-ea"/>
                        </a:rPr>
                        <a:t>100%</a:t>
                      </a:r>
                      <a:endParaRPr lang="en-US" altLang="zh-CN" sz="2400">
                        <a:highlight>
                          <a:srgbClr val="FFFF00"/>
                        </a:highligh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56920">
                <a:tc>
                  <a:txBody>
                    <a:bodyPr/>
                    <a:p>
                      <a:pPr marL="19050" indent="0" algn="l"/>
                      <a:r>
                        <a:rPr lang="zh-CN" altLang="en-US" sz="2400">
                          <a:latin typeface="微软雅黑" panose="020B0503020204020204" charset="-122"/>
                          <a:ea typeface="微软雅黑" panose="020B0503020204020204" charset="-122"/>
                        </a:rPr>
                        <a:t>影响投模的软件验证</a:t>
                      </a:r>
                      <a:r>
                        <a:rPr lang="zh-CN" altLang="en-US" sz="2400">
                          <a:latin typeface="微软雅黑" panose="020B0503020204020204" charset="-122"/>
                          <a:ea typeface="微软雅黑" panose="020B0503020204020204" charset="-122"/>
                        </a:rPr>
                        <a:t>完成率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sym typeface="+mn-ea"/>
                        </a:rPr>
                        <a:t>100%</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highlight>
                            <a:srgbClr val="FFFF00"/>
                          </a:highlight>
                          <a:latin typeface="微软雅黑" panose="020B0503020204020204" charset="-122"/>
                          <a:ea typeface="微软雅黑" panose="020B0503020204020204" charset="-122"/>
                        </a:rPr>
                        <a:t>暂未开始</a:t>
                      </a:r>
                      <a:endParaRPr lang="zh-CN" altLang="en-US" sz="2400">
                        <a:highlight>
                          <a:srgbClr val="FFFF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r>
                        <a:rPr lang="zh-CN" altLang="en-US" sz="2400">
                          <a:latin typeface="微软雅黑" panose="020B0503020204020204" charset="-122"/>
                          <a:ea typeface="微软雅黑" panose="020B0503020204020204" charset="-122"/>
                        </a:rPr>
                        <a:t>传感器相关、基本运动控制、状态识别及异常</a:t>
                      </a:r>
                      <a:r>
                        <a:rPr lang="zh-CN" altLang="en-US" sz="2400">
                          <a:latin typeface="微软雅黑" panose="020B0503020204020204" charset="-122"/>
                          <a:ea typeface="微软雅黑" panose="020B0503020204020204" charset="-122"/>
                        </a:rPr>
                        <a:t>识别</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13105">
                <a:tc>
                  <a:txBody>
                    <a:bodyPr/>
                    <a:p>
                      <a:pPr marL="19050" indent="0" algn="l"/>
                      <a:r>
                        <a:rPr lang="zh-CN" altLang="en-US" sz="2400">
                          <a:latin typeface="微软雅黑" panose="020B0503020204020204" charset="-122"/>
                          <a:ea typeface="微软雅黑" panose="020B0503020204020204" charset="-122"/>
                        </a:rPr>
                        <a:t>整机硬件需求达成</a:t>
                      </a:r>
                      <a:r>
                        <a:rPr lang="zh-CN" altLang="en-US" sz="2400">
                          <a:latin typeface="微软雅黑" panose="020B0503020204020204" charset="-122"/>
                          <a:ea typeface="微软雅黑" panose="020B0503020204020204" charset="-122"/>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rPr>
                        <a:t>100%</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测试中</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78485">
                <a:tc>
                  <a:txBody>
                    <a:bodyPr/>
                    <a:p>
                      <a:pPr marL="19050" algn="l"/>
                      <a:r>
                        <a:rPr lang="en-US" altLang="zh-CN" sz="2400">
                          <a:latin typeface="微软雅黑" panose="020B0503020204020204" charset="-122"/>
                          <a:ea typeface="微软雅黑" panose="020B0503020204020204" charset="-122"/>
                        </a:rPr>
                        <a:t>测试用例执行率</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algn="ctr"/>
                      <a:r>
                        <a:rPr lang="en-US" altLang="zh-CN" sz="2400">
                          <a:latin typeface="微软雅黑" panose="020B0503020204020204" charset="-122"/>
                          <a:ea typeface="微软雅黑" panose="020B0503020204020204" charset="-122"/>
                        </a:rPr>
                        <a:t>每轮计划执行的100%执行</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sym typeface="+mn-ea"/>
                        </a:rPr>
                        <a:t>测试中</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86765">
                <a:tc>
                  <a:txBody>
                    <a:bodyPr/>
                    <a:p>
                      <a:pPr marL="19050" indent="0" algn="l"/>
                      <a:r>
                        <a:rPr lang="zh-CN" altLang="en-US" sz="2400">
                          <a:latin typeface="微软雅黑" panose="020B0503020204020204" charset="-122"/>
                          <a:ea typeface="微软雅黑" panose="020B0503020204020204" charset="-122"/>
                        </a:rPr>
                        <a:t>测试用例通过</a:t>
                      </a:r>
                      <a:r>
                        <a:rPr lang="en-US" altLang="zh-CN" sz="2400">
                          <a:latin typeface="微软雅黑" panose="020B0503020204020204" charset="-122"/>
                          <a:ea typeface="微软雅黑" panose="020B0503020204020204" charset="-122"/>
                          <a:sym typeface="+mn-ea"/>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zh-CN" altLang="en-US" sz="2400">
                          <a:latin typeface="微软雅黑" panose="020B0503020204020204" charset="-122"/>
                          <a:ea typeface="微软雅黑" panose="020B0503020204020204" charset="-122"/>
                        </a:rPr>
                        <a:t>TR4：85%（</a:t>
                      </a:r>
                      <a:r>
                        <a:rPr lang="en-US" altLang="zh-CN" sz="2400">
                          <a:latin typeface="微软雅黑" panose="020B0503020204020204" charset="-122"/>
                          <a:ea typeface="微软雅黑" panose="020B0503020204020204" charset="-122"/>
                        </a:rPr>
                        <a:t>TBD</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sym typeface="+mn-ea"/>
                        </a:rPr>
                        <a:t>测试中</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buNone/>
                      </a:pPr>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2508250">
                <a:tc>
                  <a:txBody>
                    <a:bodyPr/>
                    <a:p>
                      <a:pPr marL="19050" indent="0" algn="l">
                        <a:buNone/>
                      </a:pPr>
                      <a:r>
                        <a:rPr lang="zh-CN" altLang="en-US" sz="2400">
                          <a:latin typeface="微软雅黑" panose="020B0503020204020204" charset="-122"/>
                          <a:ea typeface="微软雅黑" panose="020B0503020204020204" charset="-122"/>
                        </a:rPr>
                        <a:t>遗留问题</a:t>
                      </a:r>
                      <a:r>
                        <a:rPr lang="zh-CN" altLang="en-US" sz="2400">
                          <a:latin typeface="微软雅黑" panose="020B0503020204020204" charset="-122"/>
                          <a:ea typeface="微软雅黑" panose="020B0503020204020204" charset="-122"/>
                        </a:rPr>
                        <a:t>数量</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zh-CN" altLang="en-US" sz="2400">
                          <a:latin typeface="微软雅黑" panose="020B0503020204020204" charset="-122"/>
                          <a:ea typeface="微软雅黑" panose="020B0503020204020204" charset="-122"/>
                        </a:rPr>
                        <a:t>致命问题不能出现，严重问题可遗留4个，一般&amp;提示可遗留4个；（不允许存在影响投模问题，功能需求完全达成，性能需求允许存在</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sym typeface="+mn-ea"/>
                        </a:rPr>
                        <a:t>测试中</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buNone/>
                      </a:pPr>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9" name="文本框 8"/>
          <p:cNvSpPr txBox="1"/>
          <p:nvPr/>
        </p:nvSpPr>
        <p:spPr>
          <a:xfrm>
            <a:off x="1123950" y="9754870"/>
            <a:ext cx="11215370" cy="492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rPr>
              <a:t>风险：机器资源及时间</a:t>
            </a:r>
            <a:r>
              <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rPr>
              <a:t>安排，软件测试进度存在进度风险</a:t>
            </a:r>
            <a:endPar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052195" y="106680"/>
            <a:ext cx="682688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gn="ctr">
              <a:buNone/>
            </a:pPr>
            <a:r>
              <a:rPr lang="en-US" altLang="zh-CN" sz="4000" b="1">
                <a:latin typeface="微软雅黑" panose="020B0503020204020204" charset="-122"/>
                <a:ea typeface="微软雅黑" panose="020B0503020204020204" charset="-122"/>
                <a:sym typeface="+mn-ea"/>
              </a:rPr>
              <a:t>UER</a:t>
            </a:r>
            <a:r>
              <a:rPr lang="zh-CN" altLang="en-US" sz="4000" b="1">
                <a:latin typeface="微软雅黑" panose="020B0503020204020204" charset="-122"/>
                <a:ea typeface="微软雅黑" panose="020B0503020204020204" charset="-122"/>
                <a:sym typeface="+mn-ea"/>
              </a:rPr>
              <a:t>汇总（雷雷</a:t>
            </a:r>
            <a:r>
              <a:rPr lang="en-US" altLang="zh-CN" sz="4000" b="1">
                <a:latin typeface="微软雅黑" panose="020B0503020204020204" charset="-122"/>
                <a:ea typeface="微软雅黑" panose="020B0503020204020204" charset="-122"/>
                <a:sym typeface="+mn-ea"/>
              </a:rPr>
              <a:t>+</a:t>
            </a:r>
            <a:r>
              <a:rPr lang="zh-CN" altLang="en-US" sz="4000" b="1">
                <a:latin typeface="微软雅黑" panose="020B0503020204020204" charset="-122"/>
                <a:ea typeface="微软雅黑" panose="020B0503020204020204" charset="-122"/>
                <a:sym typeface="+mn-ea"/>
              </a:rPr>
              <a:t>远征）</a:t>
            </a:r>
            <a:endPar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763905" y="1259205"/>
          <a:ext cx="18039080" cy="4274185"/>
        </p:xfrm>
        <a:graphic>
          <a:graphicData uri="http://schemas.openxmlformats.org/drawingml/2006/table">
            <a:tbl>
              <a:tblPr firstRow="1" bandRow="1">
                <a:tableStyleId>{5C22544A-7EE6-4342-B048-85BDC9FD1C3A}</a:tableStyleId>
              </a:tblPr>
              <a:tblGrid>
                <a:gridCol w="2869565"/>
                <a:gridCol w="4529455"/>
                <a:gridCol w="4528820"/>
                <a:gridCol w="6111240"/>
              </a:tblGrid>
              <a:tr h="609600">
                <a:tc>
                  <a:txBody>
                    <a:bodyPr/>
                    <a:p>
                      <a:pPr algn="ctr">
                        <a:buNone/>
                      </a:pPr>
                      <a:r>
                        <a:rPr lang="zh-CN" sz="2400">
                          <a:solidFill>
                            <a:schemeClr val="tx1"/>
                          </a:solidFill>
                          <a:latin typeface="微软雅黑" panose="020B0503020204020204" charset="-122"/>
                          <a:ea typeface="微软雅黑" panose="020B0503020204020204" charset="-122"/>
                        </a:rPr>
                        <a:t>整机</a:t>
                      </a:r>
                      <a:r>
                        <a:rPr lang="en-US" altLang="zh-CN" sz="2400">
                          <a:solidFill>
                            <a:schemeClr val="tx1"/>
                          </a:solidFill>
                          <a:latin typeface="微软雅黑" panose="020B0503020204020204" charset="-122"/>
                          <a:ea typeface="微软雅黑" panose="020B0503020204020204" charset="-122"/>
                        </a:rPr>
                        <a:t>UER</a:t>
                      </a:r>
                      <a:r>
                        <a:rPr lang="zh-CN" altLang="en-US" sz="2400">
                          <a:solidFill>
                            <a:schemeClr val="tx1"/>
                          </a:solidFill>
                          <a:latin typeface="微软雅黑" panose="020B0503020204020204" charset="-122"/>
                          <a:ea typeface="微软雅黑" panose="020B0503020204020204" charset="-122"/>
                        </a:rPr>
                        <a:t>点检情况</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数量</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问题</a:t>
                      </a:r>
                      <a:r>
                        <a:rPr lang="zh-CN" altLang="en-US" sz="2400">
                          <a:solidFill>
                            <a:schemeClr val="tx1"/>
                          </a:solidFill>
                          <a:latin typeface="微软雅黑" panose="020B0503020204020204" charset="-122"/>
                          <a:ea typeface="微软雅黑" panose="020B0503020204020204" charset="-122"/>
                        </a:rPr>
                        <a:t>说明</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解决</a:t>
                      </a:r>
                      <a:r>
                        <a:rPr lang="zh-CN" altLang="en-US" sz="2400">
                          <a:solidFill>
                            <a:schemeClr val="tx1"/>
                          </a:solidFill>
                          <a:latin typeface="微软雅黑" panose="020B0503020204020204" charset="-122"/>
                          <a:ea typeface="微软雅黑" panose="020B0503020204020204" charset="-122"/>
                        </a:rPr>
                        <a:t>措施</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1144905">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144270">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375410">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1412240" y="6947535"/>
            <a:ext cx="8949055" cy="5480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zh-CN" altLang="en-US" sz="2400">
                <a:ln>
                  <a:noFill/>
                </a:ln>
                <a:effectLst/>
                <a:uFillTx/>
                <a:latin typeface="微软雅黑" panose="020B0503020204020204" charset="-122"/>
                <a:ea typeface="微软雅黑" panose="020B0503020204020204" charset="-122"/>
                <a:sym typeface="Calibri" panose="020F0502020204030204"/>
              </a:rPr>
              <a:t>结论：</a:t>
            </a:r>
            <a:endParaRPr kumimoji="0" lang="zh-CN" altLang="en-US" sz="2400" b="0" i="0" u="none" strike="noStrike" cap="none" spc="0" normalizeH="0" baseline="0">
              <a:ln>
                <a:noFill/>
              </a:ln>
              <a:solidFill>
                <a:srgbClr val="000000"/>
              </a:solidFill>
              <a:effectLst/>
              <a:highlight>
                <a:srgbClr val="FF0000"/>
              </a:highligh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TABLE_ENDDRAG_ORIGIN_RECT" val="1494*537"/>
  <p:tag name="TABLE_ENDDRAG_RECT" val="37*87*1494*537"/>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TABLE_ENDDRAG_ORIGIN_RECT" val="1356*314"/>
  <p:tag name="TABLE_ENDDRAG_RECT" val="77*93*1356*314"/>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TABLE_ENDDRAG_ORIGIN_RECT" val="1376*418"/>
  <p:tag name="TABLE_ENDDRAG_RECT" val="77*93*1376*418"/>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ABLE_ENDDRAG_ORIGIN_RECT" val="1451*553"/>
  <p:tag name="TABLE_ENDDRAG_RECT" val="54*70*1451*553"/>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TABLE_ENDDRAG_ORIGIN_RECT" val="1420*336"/>
  <p:tag name="TABLE_ENDDRAG_RECT" val="60*99*1420*336"/>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TABLE_ENDDRAG_ORIGIN_RECT" val="1496*518"/>
  <p:tag name="TABLE_ENDDRAG_RECT" val="17*110*1496*518"/>
</p:tagLst>
</file>

<file path=ppt/tags/tag22.xml><?xml version="1.0" encoding="utf-8"?>
<p:tagLst xmlns:p="http://schemas.openxmlformats.org/presentationml/2006/main">
  <p:tag name="TABLE_ENDDRAG_ORIGIN_RECT" val="422*293"/>
  <p:tag name="TABLE_ENDDRAG_RECT" val="60*121*422*293"/>
</p:tagLst>
</file>

<file path=ppt/tags/tag23.xml><?xml version="1.0" encoding="utf-8"?>
<p:tagLst xmlns:p="http://schemas.openxmlformats.org/presentationml/2006/main">
  <p:tag name="TABLE_ENDDRAG_ORIGIN_RECT" val="415*293"/>
  <p:tag name="TABLE_ENDDRAG_RECT" val="525*121*415*293"/>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TABLE_ENDDRAG_ORIGIN_RECT" val="1496*518"/>
  <p:tag name="TABLE_ENDDRAG_RECT" val="17*110*1496*518"/>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TABLE_ENDDRAG_ORIGIN_RECT" val="1359*717"/>
  <p:tag name="TABLE_ENDDRAG_RECT" val="144*193*1359*717"/>
</p:tagLst>
</file>

<file path=ppt/tags/tag36.xml><?xml version="1.0" encoding="utf-8"?>
<p:tagLst xmlns:p="http://schemas.openxmlformats.org/presentationml/2006/main">
  <p:tag name="KSO_WPP_MARK_KEY" val="ad17d0c6-ba71-4775-b1c9-a192e2617c2f"/>
  <p:tag name="COMMONDATA" val="eyJoZGlkIjoiOTRhN2JmZDQ4OTEwMTllZjA5YThhYWI5MzIxMWQ2Y2IifQ=="/>
  <p:tag name="commondata" val="eyJoZGlkIjoiYjgyOGQyODI3NTAyMDJjYmRjZmFkZWE1NDI5Y2Q4NDIifQ=="/>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TABLE_ENDDRAG_ORIGIN_RECT" val="1025*493"/>
  <p:tag name="TABLE_ENDDRAG_RECT" val="494*172*1025*493"/>
</p:tagLst>
</file>

<file path=ppt/tags/tag7.xml><?xml version="1.0" encoding="utf-8"?>
<p:tagLst xmlns:p="http://schemas.openxmlformats.org/presentationml/2006/main">
  <p:tag name="TABLE_ENDDRAG_ORIGIN_RECT" val="1461*284"/>
  <p:tag name="TABLE_ENDDRAG_RECT" val="37*110*1461*284"/>
</p:tagLst>
</file>

<file path=ppt/tags/tag8.xml><?xml version="1.0" encoding="utf-8"?>
<p:tagLst xmlns:p="http://schemas.openxmlformats.org/presentationml/2006/main">
  <p:tag name="TABLE_ENDDRAG_ORIGIN_RECT" val="1334*411"/>
  <p:tag name="TABLE_ENDDRAG_RECT" val="105*422*1334*41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2888</Words>
  <Application>WPS 演示</Application>
  <PresentationFormat>自定义</PresentationFormat>
  <Paragraphs>840</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Calibri</vt:lpstr>
      <vt:lpstr>微软雅黑</vt:lpstr>
      <vt:lpstr>Helvetica Light</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张哲源</dc:creator>
  <cp:lastModifiedBy>星晴</cp:lastModifiedBy>
  <cp:revision>105</cp:revision>
  <dcterms:created xsi:type="dcterms:W3CDTF">2023-09-03T04:33:00Z</dcterms:created>
  <dcterms:modified xsi:type="dcterms:W3CDTF">2024-08-12T09:15:54Z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F01904B53770459192155C44E7EF891F_13</vt:lpwstr>
  </property>
  <property fmtid="{D5CDD505-2E9C-101B-9397-08002B2CF9AE}" pid="3" name="KSOProductBuildVer">
    <vt:lpwstr>2052-12.1.0.17147</vt:lpwstr>
  </property>
  <property fmtid="{D5CDD505-2E9C-101B-9397-08002B2CF9AE}" pid="4" name="_IPGFID">
    <vt:lpwstr>[DocID]=040556F2-6652-4751-8D14-9CFFAFF81157</vt:lpwstr>
  </property>
  <property fmtid="{D5CDD505-2E9C-101B-9397-08002B2CF9AE}" pid="5" name="_IPGFLOW_P-B6DD_E-1_FP-1_SP-1_CV-DC013805_CN-BA3551B8">
    <vt:lpwstr>3tteIdLMGeujMu6XOAOCIP85CTmtoj9LtMSqR1I6yvXWaWzZojFtUyrkN5RMKZglyPpDCEpYd1tXt9IraVM7cDFzWQqi+pmjsk1gyuj/KUpu+S4a3ejM5TRbQZ9E3lk3x+OE1nuxn4eSJqRodRB32RxWZfA0cYqPUQhytQaIMSteb4syiAfzvvKt8rO80hA6/rHi39xr/U3Px+DdMTYw1r7FHgTpCESImx75GcOPhF29aUk5VA7c2TNlGNukXtx</vt:lpwstr>
  </property>
  <property fmtid="{D5CDD505-2E9C-101B-9397-08002B2CF9AE}" pid="6" name="_IPGFLOW_P-B6DD_E-1_FP-1_SP-2_CV-6DC6AE1_CN-6227C718">
    <vt:lpwstr>DakMLILJYoFI4SFvWRErXRJ6hOoP5nRn8y0N7/RLBIqQrDD6L2Zx6P02ONLRfNZIWODWGyaLSLRLvRoVcqGMwiV7H6V7OhIGLDr/rIXHG9m3psN8h2mwzRUeZy4/GIh8O</vt:lpwstr>
  </property>
  <property fmtid="{D5CDD505-2E9C-101B-9397-08002B2CF9AE}" pid="7" name="_IPGFLOW_P-B6DD_E-0_FP-1_CV-1748F583_CN-EA72A5EE">
    <vt:lpwstr>DPSPMK|3|384|2|0</vt:lpwstr>
  </property>
  <property fmtid="{D5CDD505-2E9C-101B-9397-08002B2CF9AE}" pid="8" name="_IPGFLOW_P-B6DD_E-1_FP-2_SP-1_CV-8B4A70FF_CN-5E609971">
    <vt:lpwstr>l4Y3ITZzHnIOhALoDqGgzE2mWcPkVyMzOicbwap9R/LojrnZvQ6G758CJO44H8K3rsn3YJ5jNTPTAM/gL49BnFzmh+k6Mv+VDaWSxVnzw8rWN1aJqHqlvqSOSIZ4xII4vdt+qSZSQqlxuzPZs4/mLv/QJrKyvImAc3YDJ6P4ciSdDhXmh0TB89YqjFhKycj3P71WvE8sXp5du7FEkgii+ZwYKHCA5uFR7zXWHYAtyI7UgTlLEtbcUtDLOJFLk+t</vt:lpwstr>
  </property>
  <property fmtid="{D5CDD505-2E9C-101B-9397-08002B2CF9AE}" pid="9" name="_IPGFLOW_P-B6DD_E-1_FP-2_SP-2_CV-52CDA1BC_CN-119026B0">
    <vt:lpwstr>010oF/g6hWQWrB3XTszUfM6tdRwGkZEkRGwnKiFW2FsFs6h/XoqPJvVJxHBak0Ru99U4uhRcTJWoc2kNvyMdGgPTutzwE7FuajrreW2D29POQBYJEsIdYxQjQeRA7J+An</vt:lpwstr>
  </property>
  <property fmtid="{D5CDD505-2E9C-101B-9397-08002B2CF9AE}" pid="10" name="_IPGFLOW_P-B6DD_E-0_FP-2_CV-1748F583_CN-57B8C920">
    <vt:lpwstr>DPSPMK|3|384|2|0</vt:lpwstr>
  </property>
  <property fmtid="{D5CDD505-2E9C-101B-9397-08002B2CF9AE}" pid="11" name="_IPGFLOW_P-B6DD_E-1_FP-3_SP-1_CV-16621C6_CN-6057B5F6">
    <vt:lpwstr>l4Y3ITZzHnIOhALoDqGgzGw10qOTMxy/5D402ZlWxUq+o4oHyMeSwhKK7CHgyuckgDIL1HvZCgOJnzDptbmF1v/tzNIzbXJnlYJTTiC0QJZKWrA8EE4b+LVmSH+hHw+/OV5XaNIWG3Add/XYTRf1dvtxbKENyEW2QOhYVHjdcCCXUJkz2t5XLBzg5GEv/fz3sONhdjaS91A63JrWNFtHSFOs01X4zLqIjAjL//V+FI8xXxUuUYCE4LaFRi9H7rY</vt:lpwstr>
  </property>
  <property fmtid="{D5CDD505-2E9C-101B-9397-08002B2CF9AE}" pid="12" name="_IPGFLOW_P-B6DD_E-1_FP-3_SP-2_CV-B5132050_CN-41D20CB1">
    <vt:lpwstr>SBEzSzTQmTkT4FAqRCF4Ty+0uJOBFFmHdMzaFGCj2uBpab+Rum4zYtee40W4raQOxT0ADMHBPsAFi83rr1V56htCcaFtwP7slJijlml08aRP4If+ITd8eueL2v70qZr6W</vt:lpwstr>
  </property>
  <property fmtid="{D5CDD505-2E9C-101B-9397-08002B2CF9AE}" pid="13" name="_IPGFLOW_P-B6DD_E-0_FP-3_CV-1748F583_CN-8A2E10A5">
    <vt:lpwstr>DPSPMK|3|384|2|0</vt:lpwstr>
  </property>
  <property fmtid="{D5CDD505-2E9C-101B-9397-08002B2CF9AE}" pid="14" name="_IPGFLOW_P-B6DD_E-0_CV-8E99CE07_CN-73A94509">
    <vt:lpwstr>DPFPMK|3|50|4|0</vt:lpwstr>
  </property>
  <property fmtid="{D5CDD505-2E9C-101B-9397-08002B2CF9AE}" pid="15" name="_IPGFLOW_P-B6DD_E-1_FP-4_SP-1_CV-AF8E00D6_CN-6AEAC6E0">
    <vt:lpwstr>l4Y3ITZzHnIOhALoDqGgzJLNJPk7qn+h//90Ith5MnJBQ9XnAbErhObwcfkfZs5U0oaHpAzYNutbzdWft/zif+FomG4Fn/tEme/50rkOy/XDfzGZTXnG+vPfVsdmjbnX8UWWpcWIlho3YlB8J2NBidkfjA+nkBdDJ5wrOp1qJp2c1jJYk55rl2yc/VIPjMsQjmkF4j79GWq8UAlL+gvP8IMenBW4SFcO7lZvShquAWyslLM+Gylclxd7hJy+qYp</vt:lpwstr>
  </property>
  <property fmtid="{D5CDD505-2E9C-101B-9397-08002B2CF9AE}" pid="16" name="_IPGFLOW_P-B6DD_E-1_FP-4_SP-2_CV-46785EC8_CN-E2F19213">
    <vt:lpwstr>iCROyby4mZm8DuEt7QoyJjnsaDejW+Kiv7//kRIEF5bYyphc+BBLB05G9N7WlM4dmUKayn0SiaUJq/PhSS3xo/gT5DNym555KwZkqAIWBli3Q53TJUgtd9d+MxUrgFt2C</vt:lpwstr>
  </property>
  <property fmtid="{D5CDD505-2E9C-101B-9397-08002B2CF9AE}" pid="17" name="_IPGFLOW_P-B6DD_E-0_FP-4_CV-1748F583_CN-F75D16FD">
    <vt:lpwstr>DPSPMK|3|384|2|0</vt:lpwstr>
  </property>
  <property fmtid="{D5CDD505-2E9C-101B-9397-08002B2CF9AE}" pid="18" name="_IPGLAB_P-B6DD_E-1_CV-8EBD90E_CN-A09E0D19">
    <vt:lpwstr>TmsnoIOM931S+Vg0Rmrc885cuuaJ9MwJR/yfKsDOe7I1vH/UbnebgCf2ibpO8k2j9U5jY2HHnoR5O+vmztMmtQ==</vt:lpwstr>
  </property>
</Properties>
</file>