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878" r:id="rId2"/>
    <p:sldId id="4879" r:id="rId3"/>
    <p:sldId id="4834" r:id="rId4"/>
  </p:sldIdLst>
  <p:sldSz cx="9144000" cy="5143500" type="screen16x9"/>
  <p:notesSz cx="9144000" cy="6858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2875" userDrawn="1">
          <p15:clr>
            <a:srgbClr val="A4A3A4"/>
          </p15:clr>
        </p15:guide>
        <p15:guide id="3" orient="horz" pos="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83">
          <p15:clr>
            <a:srgbClr val="A4A3A4"/>
          </p15:clr>
        </p15:guide>
        <p15:guide id="2" pos="287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yaw sun" initials="cs" lastIdx="1" clrIdx="0"/>
  <p:cmAuthor id="2" name="胡 蝶" initials="胡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B9FF"/>
    <a:srgbClr val="1ECAD3"/>
    <a:srgbClr val="EEECE1"/>
    <a:srgbClr val="20C8D3"/>
    <a:srgbClr val="E69B80"/>
    <a:srgbClr val="9077F9"/>
    <a:srgbClr val="1FC9D3"/>
    <a:srgbClr val="36363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19" autoAdjust="0"/>
    <p:restoredTop sz="81316" autoAdjust="0"/>
  </p:normalViewPr>
  <p:slideViewPr>
    <p:cSldViewPr showGuides="1">
      <p:cViewPr varScale="1">
        <p:scale>
          <a:sx n="122" d="100"/>
          <a:sy n="122" d="100"/>
        </p:scale>
        <p:origin x="416" y="76"/>
      </p:cViewPr>
      <p:guideLst>
        <p:guide orient="horz" pos="1638"/>
        <p:guide pos="2875"/>
        <p:guide orient="horz" pos="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2480" y="176"/>
      </p:cViewPr>
      <p:guideLst>
        <p:guide orient="horz" pos="2183"/>
        <p:guide pos="287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E2806051-D2CE-456E-A8A3-25B5EAEE3306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0B912461-286A-47C4-993A-5C9F5F394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E967-0F50-4FFD-AE97-A2D46A727002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960" y="857250"/>
            <a:ext cx="411408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6D460-EB8C-4D6C-9440-42CC3C554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8098"/>
            <a:ext cx="2895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8098"/>
            <a:ext cx="21336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 descr="内页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6070" y="210000"/>
            <a:ext cx="3753485" cy="5461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整机遗留问题说明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381000" y="691330"/>
            <a:ext cx="2145030" cy="28800"/>
          </a:xfrm>
          <a:prstGeom prst="rect">
            <a:avLst/>
          </a:prstGeom>
          <a:gradFill>
            <a:gsLst>
              <a:gs pos="78000">
                <a:srgbClr val="20C8D3"/>
              </a:gs>
              <a:gs pos="91000">
                <a:srgbClr val="9077F9"/>
              </a:gs>
              <a:gs pos="0">
                <a:srgbClr val="1ECAD3"/>
              </a:gs>
              <a:gs pos="100000">
                <a:srgbClr val="E69B80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E33027E-DB9B-50ED-BFAB-16547EBD7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12620"/>
              </p:ext>
            </p:extLst>
          </p:nvPr>
        </p:nvGraphicFramePr>
        <p:xfrm>
          <a:off x="196578" y="734357"/>
          <a:ext cx="8750844" cy="29041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7450">
                  <a:extLst>
                    <a:ext uri="{9D8B030D-6E8A-4147-A177-3AD203B41FA5}">
                      <a16:colId xmlns:a16="http://schemas.microsoft.com/office/drawing/2014/main" val="3411497087"/>
                    </a:ext>
                  </a:extLst>
                </a:gridCol>
                <a:gridCol w="592772">
                  <a:extLst>
                    <a:ext uri="{9D8B030D-6E8A-4147-A177-3AD203B41FA5}">
                      <a16:colId xmlns:a16="http://schemas.microsoft.com/office/drawing/2014/main" val="354664882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5422344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17105362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4454738"/>
                    </a:ext>
                  </a:extLst>
                </a:gridCol>
                <a:gridCol w="1491978">
                  <a:extLst>
                    <a:ext uri="{9D8B030D-6E8A-4147-A177-3AD203B41FA5}">
                      <a16:colId xmlns:a16="http://schemas.microsoft.com/office/drawing/2014/main" val="12786721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3444841"/>
                    </a:ext>
                  </a:extLst>
                </a:gridCol>
                <a:gridCol w="1038846">
                  <a:extLst>
                    <a:ext uri="{9D8B030D-6E8A-4147-A177-3AD203B41FA5}">
                      <a16:colId xmlns:a16="http://schemas.microsoft.com/office/drawing/2014/main" val="1863641206"/>
                    </a:ext>
                  </a:extLst>
                </a:gridCol>
                <a:gridCol w="701598">
                  <a:extLst>
                    <a:ext uri="{9D8B030D-6E8A-4147-A177-3AD203B41FA5}">
                      <a16:colId xmlns:a16="http://schemas.microsoft.com/office/drawing/2014/main" val="4190173593"/>
                    </a:ext>
                  </a:extLst>
                </a:gridCol>
              </a:tblGrid>
              <a:tr h="1130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问题模块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问题点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问题等级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原因分析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解决方案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计划完成时间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责任人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8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预计验证结果</a:t>
                      </a:r>
                      <a:endParaRPr lang="zh-CN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14200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清洁模块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尘盒底部仓门容易被卡，出现缝隙，有漏垃圾现象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吸口流道过矮，没有抛物导致漏出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减小倾斜角，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度改到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度，同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2024.8.17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@Johnny(Johnny-</a:t>
                      </a:r>
                      <a:r>
                        <a:rPr lang="zh-CN" altLang="en-US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卞亮</a:t>
                      </a:r>
                      <a:r>
                        <a:rPr lang="en-US" altLang="zh-CN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P3.5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，规避漏垃圾现象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8193897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在清洁</a:t>
                      </a:r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1mm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沙子过程中水泵的叶轮间隙被卡导致水泵不工作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滤网经过多次冲洗，导致网拉丝间隙变大，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目风险很高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改用厚的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目滤网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2024.8.17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@Johnny(Johnny-</a:t>
                      </a:r>
                      <a:r>
                        <a:rPr lang="zh-CN" altLang="en-US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卞亮</a:t>
                      </a:r>
                      <a:r>
                        <a:rPr lang="en-US" altLang="zh-CN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具体需要到样验证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112742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目滤网，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CE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清洁过程中水泵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转，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0.2mm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细沙有喷沙现象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结构决定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目工况必然喷砂，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目风险很高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目无法解决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@Johnny(Johnny-</a:t>
                      </a:r>
                      <a:r>
                        <a:rPr lang="zh-CN" altLang="en-US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卞亮</a:t>
                      </a:r>
                      <a:r>
                        <a:rPr lang="en-US" altLang="zh-CN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无法关闭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589052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轻工况清洁测试，吸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1mm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0.2mm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细沙时，细沙会进入尘盒中框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结构决定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目工况无法规避，</a:t>
                      </a:r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目风险很高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</a:t>
                      </a:r>
                      <a:r>
                        <a:rPr lang="zh-CN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目无法解决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@Johnny(Johnny-</a:t>
                      </a:r>
                      <a:r>
                        <a:rPr lang="zh-CN" altLang="en-US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卞亮</a:t>
                      </a:r>
                      <a:r>
                        <a:rPr lang="en-US" altLang="zh-CN" sz="700" b="0" i="0" u="none" strike="noStrike">
                          <a:solidFill>
                            <a:srgbClr val="0563C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无法关闭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124452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硬件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线束端子插拔后断裂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产品材质问题，需要供应商改善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、提供满足强度及灼热丝测试的端子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2024.8.31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@mike</a:t>
                      </a:r>
                      <a:endParaRPr lang="zh-CN" altLang="en-US" sz="7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7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可以解决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05688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测试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运动模块</a:t>
                      </a:r>
                    </a:p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混凝土池，机器无法在凸面墙壁上进入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50cm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的浅水区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E03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暂无方案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@Ives(Ives </a:t>
                      </a:r>
                      <a:r>
                        <a:rPr lang="en-US" sz="7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hua</a:t>
                      </a:r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无法关闭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493458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混凝土池，机器在凹面墙壁上进入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50cm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的浅水区时，大概率会失败，且运动姿态不好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E03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暂无方案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@Ives(Ives hua)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无法关闭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49179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马赛克池负重</a:t>
                      </a:r>
                      <a:r>
                        <a:rPr lang="en-US" altLang="zh-CN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500g</a:t>
                      </a:r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沙子，无法上墙，爬墙失败</a:t>
                      </a: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E03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暂无方案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@Ives(Ives hua)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无法关闭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845232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尘盒堵塞状态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水泵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转水泥池，深水进浅凸面壁，机器进浅水区呈直立状态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E03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机器上墙姿态决定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需要软件兜底解决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@Edan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可以解决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5021"/>
                  </a:ext>
                </a:extLst>
              </a:tr>
              <a:tr h="2309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尘盒堵塞状态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水泵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转水泥池，深水进浅凸面壁，机器双履带打滑，无法进入浅水区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E03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暂无方案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@Ives(Ives </a:t>
                      </a:r>
                      <a:r>
                        <a:rPr lang="en-US" sz="7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hua</a:t>
                      </a:r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无法关闭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142519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尘盒堵塞状态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水泵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1000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转堵塞后爬马赛克墙壁机器打滑无法出水线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E03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暂无方案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@Ives(Ives </a:t>
                      </a:r>
                      <a:r>
                        <a:rPr lang="en-US" sz="7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hua</a:t>
                      </a:r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无法关闭</a:t>
                      </a: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8663"/>
                  </a:ext>
                </a:extLst>
              </a:tr>
              <a:tr h="1993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尘盒堵塞状态爬台阶失败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E03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没有吸力，清洁尘盒状态下重新测试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调整配重，重新安排测试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2024.8.13</a:t>
                      </a:r>
                      <a:endParaRPr lang="en-US" altLang="zh-CN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@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王涛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April) @Link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需要验证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542181"/>
                  </a:ext>
                </a:extLst>
              </a:tr>
              <a:tr h="194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zh-CN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2606" marR="2606" marT="260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两种尘盒深水区转浅水区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30cm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altLang="zh-CN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PVC</a:t>
                      </a:r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池失败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highlight>
                            <a:srgbClr val="FE03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E03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机器漏出水面，爬墙困难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浅水区</a:t>
                      </a:r>
                      <a:r>
                        <a:rPr lang="en-US" altLang="zh-CN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30CM</a:t>
                      </a:r>
                      <a:r>
                        <a:rPr lang="zh-CN" alt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工况不建议</a:t>
                      </a:r>
                      <a:endParaRPr lang="zh-CN" altLang="en-US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NA</a:t>
                      </a:r>
                      <a:endParaRPr lang="en-US" altLang="zh-CN" sz="7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@Ives(Ives </a:t>
                      </a:r>
                      <a:r>
                        <a:rPr lang="en-US" sz="700" u="none" strike="noStrike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hua</a:t>
                      </a:r>
                      <a:r>
                        <a:rPr lang="en-US" sz="7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700" u="none" strike="noStrike" dirty="0">
                          <a:effectLst/>
                          <a:highlight>
                            <a:srgbClr val="FF0000"/>
                          </a:highlight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无法关闭</a:t>
                      </a:r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860" marR="1860" marT="186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8535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6070" y="210000"/>
            <a:ext cx="3753485" cy="5461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800" b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/>
              </a:rPr>
              <a:t>整机遗留问题说明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381000" y="691330"/>
            <a:ext cx="2145030" cy="28800"/>
          </a:xfrm>
          <a:prstGeom prst="rect">
            <a:avLst/>
          </a:prstGeom>
          <a:gradFill>
            <a:gsLst>
              <a:gs pos="78000">
                <a:srgbClr val="20C8D3"/>
              </a:gs>
              <a:gs pos="91000">
                <a:srgbClr val="9077F9"/>
              </a:gs>
              <a:gs pos="0">
                <a:srgbClr val="1ECAD3"/>
              </a:gs>
              <a:gs pos="100000">
                <a:srgbClr val="E69B80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3B78CD-4C43-FF92-8865-599C5522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95350"/>
            <a:ext cx="64198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98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74ec5a-c55e-42bf-9f4e-1851b40348df"/>
  <p:tag name="COMMONDATA" val="eyJoZGlkIjoiYjgyOGQyODI3NTAyMDJjYmRjZmFkZWE1NDI5Y2Q4ND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heme/theme1.xml><?xml version="1.0" encoding="utf-8"?>
<a:theme xmlns:a="http://schemas.openxmlformats.org/drawingml/2006/main" name="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568</Words>
  <Application>Microsoft Office PowerPoint</Application>
  <PresentationFormat>全屏显示(16:9)</PresentationFormat>
  <Paragraphs>118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765915585@qq.com</cp:lastModifiedBy>
  <cp:revision>556</cp:revision>
  <dcterms:created xsi:type="dcterms:W3CDTF">2020-01-05T04:30:00Z</dcterms:created>
  <dcterms:modified xsi:type="dcterms:W3CDTF">2024-08-14T10:39:04Z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FEC694263FA54512A0D6A44447BC538C_13</vt:lpwstr>
  </property>
  <property fmtid="{D5CDD505-2E9C-101B-9397-08002B2CF9AE}" pid="4" name="commondata">
    <vt:lpwstr>eyJoZGlkIjoiN2ZkZjUxMDhkOTkyMmY4ODk3OWNmNmQ1OThhYzlhMmUifQ==</vt:lpwstr>
  </property>
  <property fmtid="{D5CDD505-2E9C-101B-9397-08002B2CF9AE}" pid="5" name="_IPGFID">
    <vt:lpwstr>[DocID]=BC50A306-D595-40DB-A8F2-8679F130658F</vt:lpwstr>
  </property>
  <property fmtid="{D5CDD505-2E9C-101B-9397-08002B2CF9AE}" pid="6" name="_IPGFLOW_P-B6DD_E-1_FP-1_SP-1_CV-66012455_CN-26C1529D">
    <vt:lpwstr>l4Y3ITZzHnIOhALoDqGgzP1O2fXHwdZY2bkoNcjqySFjo5pcn8mF5jkEV0TQWwKgkgadazw8jwltUKDC9O/MacdhX9RondvKFB0b8vSJfMhvohbCIwnVl8apGHOPz4yuqltjZNhZqJcjZjXYEFN694DaaqCZjdlKryEusD8BmnVXpp3+8HMLSv7spBlPj8PUoiufXQkgRouy19UybcRVT+OaCg7dEmABDCBb//9D4PmFvH8ADt+4JRzBM1ghpkP</vt:lpwstr>
  </property>
  <property fmtid="{D5CDD505-2E9C-101B-9397-08002B2CF9AE}" pid="7" name="_IPGFLOW_P-B6DD_E-1_FP-1_SP-2_CV-CE1698FE_CN-514B41C8">
    <vt:lpwstr>I7X+7Jhb1qbDjswSeZh7vCDZ3lShc+y1ZRXeDFm4h29GmJyRRiYsbZzgdoQs/aong3oOqvJzsV05qIjajW4lT0RbsxR7yK6a4yHXx1vD9MmQ=</vt:lpwstr>
  </property>
  <property fmtid="{D5CDD505-2E9C-101B-9397-08002B2CF9AE}" pid="8" name="_IPGFLOW_P-B6DD_E-0_FP-1_CV-2D4294F3_CN-70EFFE9F">
    <vt:lpwstr>DPSPMK|3|364|2|0</vt:lpwstr>
  </property>
  <property fmtid="{D5CDD505-2E9C-101B-9397-08002B2CF9AE}" pid="9" name="_IPGFLOW_P-B6DD_E-0_CV-8A14B2B5_CN-8920442E">
    <vt:lpwstr>DPFPMK|3|50|2|0</vt:lpwstr>
  </property>
  <property fmtid="{D5CDD505-2E9C-101B-9397-08002B2CF9AE}" pid="10" name="_IPGFLOW_P-B6DD_E-1_FP-2_SP-1_CV-CC5657BF_CN-42A9EB73">
    <vt:lpwstr>KgpFuDGA7M8qWG4Dl5OtyakdBmtNcRBgMDnFgtt9+q+HhelvroU7RII/OyMf++MjIrNiEjGsyBtgZlhWzQrovuMuSsVbeAf+/YsTB0F1u+5YcUBNCtnHYwsIrWnvIpelc90joIA/njWNYxjGYE/A6yIXlKIs0IWlUs76azgPhkq/srLJDPJPBIszZr7qk8IdStUQ/Lveh3rWnd7VqgNOaLcDO1TebYIUC3LwmrQv2cjgClGrLg3lKCpga722fdF</vt:lpwstr>
  </property>
  <property fmtid="{D5CDD505-2E9C-101B-9397-08002B2CF9AE}" pid="11" name="_IPGFLOW_P-B6DD_E-1_FP-2_SP-2_CV-FC76818D_CN-37727CED">
    <vt:lpwstr>FmGYy6r/s5b9f7OwPQX4vAykLq6Ec+LegKa5ODEfGyjsGyhr5p38qc2zP+kEHCFfUFeuG/5Mp0h//wZDH/ALO4wcsIPzvE6XIt5BjChFlYUYyw2Jt9ayfaM3SK8hAJIIl</vt:lpwstr>
  </property>
  <property fmtid="{D5CDD505-2E9C-101B-9397-08002B2CF9AE}" pid="12" name="_IPGFLOW_P-B6DD_E-0_FP-2_CV-1748F583_CN-57B8C920">
    <vt:lpwstr>DPSPMK|3|384|2|0</vt:lpwstr>
  </property>
  <property fmtid="{D5CDD505-2E9C-101B-9397-08002B2CF9AE}" pid="13" name="_IPGLAB_P-B6DD_E-1_CV-D87E9564_CN-856B45DD">
    <vt:lpwstr>TmsnoIOM931S+Vg0Rmrc885cuuaJ9MwJR/yfKsDOe7JfAvAdClH23hL8Z8fBabh2q0fMv7AF+BfN3O0/1KiSyg==</vt:lpwstr>
  </property>
</Properties>
</file>