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64" r:id="rId2"/>
  </p:sldMasterIdLst>
  <p:notesMasterIdLst>
    <p:notesMasterId r:id="rId7"/>
  </p:notesMasterIdLst>
  <p:handoutMasterIdLst>
    <p:handoutMasterId r:id="rId8"/>
  </p:handoutMasterIdLst>
  <p:sldIdLst>
    <p:sldId id="1042" r:id="rId3"/>
    <p:sldId id="1048" r:id="rId4"/>
    <p:sldId id="1075" r:id="rId5"/>
    <p:sldId id="1076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13A18B1B-C52E-4B32-BF88-1B0F1C4F0456}">
          <p14:sldIdLst>
            <p14:sldId id="1042"/>
            <p14:sldId id="1048"/>
            <p14:sldId id="1075"/>
            <p14:sldId id="1076"/>
          </p14:sldIdLst>
        </p14:section>
        <p14:section name="CREDITS &amp; COPYRIGHTS" id="{18636757-AC71-4832-B2EB-DBAB69615C8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608B"/>
    <a:srgbClr val="2C3E50"/>
    <a:srgbClr val="222A35"/>
    <a:srgbClr val="FFFFFF"/>
    <a:srgbClr val="2A9A72"/>
    <a:srgbClr val="1E2631"/>
    <a:srgbClr val="7F7F7F"/>
    <a:srgbClr val="2F3A46"/>
    <a:srgbClr val="DBDBDB"/>
    <a:srgbClr val="2F39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6370" autoAdjust="0"/>
  </p:normalViewPr>
  <p:slideViewPr>
    <p:cSldViewPr>
      <p:cViewPr varScale="1">
        <p:scale>
          <a:sx n="73" d="100"/>
          <a:sy n="73" d="100"/>
        </p:scale>
        <p:origin x="1236" y="66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6" d="100"/>
          <a:sy n="86" d="100"/>
        </p:scale>
        <p:origin x="29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2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6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41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1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1630387" y="862554"/>
            <a:ext cx="7056413" cy="461665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1630387" y="304508"/>
            <a:ext cx="7056413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179512" y="237075"/>
            <a:ext cx="1435522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1770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467914" y="862554"/>
            <a:ext cx="7200430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467914" y="304508"/>
            <a:ext cx="720043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7584449" y="237075"/>
            <a:ext cx="1435522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953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1630387" y="908720"/>
            <a:ext cx="7056413" cy="369332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18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1630387" y="304508"/>
            <a:ext cx="7056413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28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6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79512" y="237075"/>
            <a:ext cx="1435522" cy="720080"/>
            <a:chOff x="179512" y="237075"/>
            <a:chExt cx="1435522" cy="72008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759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467914" y="908720"/>
            <a:ext cx="7056413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8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467914" y="304508"/>
            <a:ext cx="7056413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6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584449" y="237075"/>
            <a:ext cx="1435522" cy="720080"/>
            <a:chOff x="179512" y="237075"/>
            <a:chExt cx="1435522" cy="72008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6832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467914" y="862554"/>
            <a:ext cx="7056413" cy="461665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24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467914" y="304508"/>
            <a:ext cx="7056413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6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584449" y="237075"/>
            <a:ext cx="1435522" cy="720080"/>
            <a:chOff x="179512" y="237075"/>
            <a:chExt cx="1435522" cy="72008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chemeClr val="tx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562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3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3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3399" y="6216529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4937768"/>
            <a:ext cx="1095488" cy="1083520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5772419" y="6336792"/>
            <a:ext cx="1470980" cy="307777"/>
            <a:chOff x="8616280" y="6285754"/>
            <a:chExt cx="1470980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Made with       by </a:t>
              </a:r>
            </a:p>
          </p:txBody>
        </p:sp>
        <p:sp>
          <p:nvSpPr>
            <p:cNvPr id="11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710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63" r:id="rId2"/>
    <p:sldLayoutId id="2147483770" r:id="rId3"/>
    <p:sldLayoutId id="2147483771" r:id="rId4"/>
    <p:sldLayoutId id="2147483775" r:id="rId5"/>
    <p:sldLayoutId id="2147483740" r:id="rId6"/>
    <p:sldLayoutId id="2147483768" r:id="rId7"/>
    <p:sldLayoutId id="2147483773" r:id="rId8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C78A5-AE90-4F9F-A959-6284C319D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CCC4E6-655A-41FB-BEFA-3BC3FE12B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HAQA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84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B9E21C-24CC-4D74-88C4-127A07ADD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HAQA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A7C47-88E5-4371-A90F-2EDFDD48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EA0466-A2E9-4EBD-9780-37039F14F6E1}"/>
              </a:ext>
            </a:extLst>
          </p:cNvPr>
          <p:cNvSpPr/>
          <p:nvPr/>
        </p:nvSpPr>
        <p:spPr>
          <a:xfrm>
            <a:off x="3316387" y="2438526"/>
            <a:ext cx="2322098" cy="32316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1500" b="1" cap="all">
                <a:solidFill>
                  <a:schemeClr val="tx2"/>
                </a:solidFill>
              </a:rPr>
              <a:t>VŨ Hải Anh</a:t>
            </a:r>
            <a:endParaRPr lang="en-US" sz="1500" b="1" cap="all" dirty="0">
              <a:solidFill>
                <a:schemeClr val="tx2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15394A0-09BE-4212-BB79-3F1F15AB48CA}"/>
              </a:ext>
            </a:extLst>
          </p:cNvPr>
          <p:cNvSpPr/>
          <p:nvPr/>
        </p:nvSpPr>
        <p:spPr>
          <a:xfrm>
            <a:off x="3316387" y="2713324"/>
            <a:ext cx="2322098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just">
              <a:spcAft>
                <a:spcPts val="900"/>
              </a:spcAft>
            </a:pPr>
            <a:r>
              <a:rPr lang="en-US" sz="1200" cap="all">
                <a:solidFill>
                  <a:schemeClr val="tx1">
                    <a:lumMod val="75000"/>
                  </a:schemeClr>
                </a:solidFill>
              </a:rPr>
              <a:t>LEAD TEAM </a:t>
            </a:r>
            <a:endParaRPr lang="en-US" sz="1200" cap="all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A7EC44-3983-4CAE-A5B9-C6A762CAAC34}"/>
              </a:ext>
            </a:extLst>
          </p:cNvPr>
          <p:cNvGrpSpPr/>
          <p:nvPr/>
        </p:nvGrpSpPr>
        <p:grpSpPr>
          <a:xfrm>
            <a:off x="3316386" y="4901377"/>
            <a:ext cx="4304342" cy="276999"/>
            <a:chOff x="4421848" y="3278882"/>
            <a:chExt cx="5739122" cy="3693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0E70790-D93A-4AB6-BA10-58E825615D41}"/>
                </a:ext>
              </a:extLst>
            </p:cNvPr>
            <p:cNvGrpSpPr/>
            <p:nvPr/>
          </p:nvGrpSpPr>
          <p:grpSpPr>
            <a:xfrm>
              <a:off x="6251766" y="3367904"/>
              <a:ext cx="3909204" cy="160510"/>
              <a:chOff x="6251766" y="3045747"/>
              <a:chExt cx="3909204" cy="160510"/>
            </a:xfrm>
          </p:grpSpPr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1458A0BC-3420-4A3E-BC46-C83D4FC0AF35}"/>
                  </a:ext>
                </a:extLst>
              </p:cNvPr>
              <p:cNvSpPr/>
              <p:nvPr/>
            </p:nvSpPr>
            <p:spPr>
              <a:xfrm>
                <a:off x="6251766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1" name="Parallelogram 30">
                <a:extLst>
                  <a:ext uri="{FF2B5EF4-FFF2-40B4-BE49-F238E27FC236}">
                    <a16:creationId xmlns:a16="http://schemas.microsoft.com/office/drawing/2014/main" id="{13E01EEB-AA33-44E5-A00F-164A25674041}"/>
                  </a:ext>
                </a:extLst>
              </p:cNvPr>
              <p:cNvSpPr/>
              <p:nvPr/>
            </p:nvSpPr>
            <p:spPr>
              <a:xfrm>
                <a:off x="7039004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2" name="Parallelogram 31">
                <a:extLst>
                  <a:ext uri="{FF2B5EF4-FFF2-40B4-BE49-F238E27FC236}">
                    <a16:creationId xmlns:a16="http://schemas.microsoft.com/office/drawing/2014/main" id="{57B86481-306F-417F-B0C3-80C1838C9A57}"/>
                  </a:ext>
                </a:extLst>
              </p:cNvPr>
              <p:cNvSpPr/>
              <p:nvPr/>
            </p:nvSpPr>
            <p:spPr>
              <a:xfrm>
                <a:off x="7826242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3" name="Parallelogram 32">
                <a:extLst>
                  <a:ext uri="{FF2B5EF4-FFF2-40B4-BE49-F238E27FC236}">
                    <a16:creationId xmlns:a16="http://schemas.microsoft.com/office/drawing/2014/main" id="{AA13A474-3AA5-4783-ABF3-F4967435ADFD}"/>
                  </a:ext>
                </a:extLst>
              </p:cNvPr>
              <p:cNvSpPr/>
              <p:nvPr/>
            </p:nvSpPr>
            <p:spPr>
              <a:xfrm>
                <a:off x="8613480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4" name="Parallelogram 33">
                <a:extLst>
                  <a:ext uri="{FF2B5EF4-FFF2-40B4-BE49-F238E27FC236}">
                    <a16:creationId xmlns:a16="http://schemas.microsoft.com/office/drawing/2014/main" id="{16E89710-7B18-4A3E-99FA-9671794E29E3}"/>
                  </a:ext>
                </a:extLst>
              </p:cNvPr>
              <p:cNvSpPr/>
              <p:nvPr/>
            </p:nvSpPr>
            <p:spPr>
              <a:xfrm>
                <a:off x="9400717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8A829E-2C15-4556-992C-68B715F1CA6D}"/>
                </a:ext>
              </a:extLst>
            </p:cNvPr>
            <p:cNvSpPr txBox="1"/>
            <p:nvPr/>
          </p:nvSpPr>
          <p:spPr>
            <a:xfrm>
              <a:off x="4421848" y="3278882"/>
              <a:ext cx="1390211" cy="3693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75000"/>
                    </a:schemeClr>
                  </a:solidFill>
                </a:rPr>
                <a:t>Problem Solving </a:t>
              </a:r>
              <a:endParaRPr lang="en-US" sz="12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BB1B047-2838-42FD-87C5-54B750E3F942}"/>
              </a:ext>
            </a:extLst>
          </p:cNvPr>
          <p:cNvGrpSpPr/>
          <p:nvPr/>
        </p:nvGrpSpPr>
        <p:grpSpPr>
          <a:xfrm>
            <a:off x="3316386" y="5256214"/>
            <a:ext cx="4304342" cy="276999"/>
            <a:chOff x="4421848" y="3278882"/>
            <a:chExt cx="5739122" cy="36933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144B6E7-BC83-436D-97A6-B6F0CB09DE47}"/>
                </a:ext>
              </a:extLst>
            </p:cNvPr>
            <p:cNvGrpSpPr/>
            <p:nvPr/>
          </p:nvGrpSpPr>
          <p:grpSpPr>
            <a:xfrm>
              <a:off x="6251766" y="3367904"/>
              <a:ext cx="3909204" cy="160510"/>
              <a:chOff x="6251766" y="3045747"/>
              <a:chExt cx="3909204" cy="160510"/>
            </a:xfrm>
          </p:grpSpPr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2954B680-A87C-469A-BE5A-A2447985140F}"/>
                  </a:ext>
                </a:extLst>
              </p:cNvPr>
              <p:cNvSpPr/>
              <p:nvPr/>
            </p:nvSpPr>
            <p:spPr>
              <a:xfrm>
                <a:off x="6251766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C2D0B3BD-20D8-4336-8C89-C76824FC3B2D}"/>
                  </a:ext>
                </a:extLst>
              </p:cNvPr>
              <p:cNvSpPr/>
              <p:nvPr/>
            </p:nvSpPr>
            <p:spPr>
              <a:xfrm>
                <a:off x="7039004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035A67D5-EBF6-4F2A-8A8C-09EBC73A348D}"/>
                  </a:ext>
                </a:extLst>
              </p:cNvPr>
              <p:cNvSpPr/>
              <p:nvPr/>
            </p:nvSpPr>
            <p:spPr>
              <a:xfrm>
                <a:off x="7826242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4AD31980-4804-455C-AE36-B299A5428F6B}"/>
                  </a:ext>
                </a:extLst>
              </p:cNvPr>
              <p:cNvSpPr/>
              <p:nvPr/>
            </p:nvSpPr>
            <p:spPr>
              <a:xfrm>
                <a:off x="8613480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D676EF4E-D1BE-4049-8BDC-43C197F3AFF6}"/>
                  </a:ext>
                </a:extLst>
              </p:cNvPr>
              <p:cNvSpPr/>
              <p:nvPr/>
            </p:nvSpPr>
            <p:spPr>
              <a:xfrm>
                <a:off x="9400717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0CCC1AE-A419-408E-832D-424B5FBE8ED0}"/>
                </a:ext>
              </a:extLst>
            </p:cNvPr>
            <p:cNvSpPr txBox="1"/>
            <p:nvPr/>
          </p:nvSpPr>
          <p:spPr>
            <a:xfrm>
              <a:off x="4421848" y="3278882"/>
              <a:ext cx="1368580" cy="3693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75000"/>
                    </a:schemeClr>
                  </a:solidFill>
                </a:rPr>
                <a:t>Communication </a:t>
              </a:r>
              <a:endParaRPr lang="en-US" sz="12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2C9C071-85FB-43E5-9216-B2BD3CC43921}"/>
              </a:ext>
            </a:extLst>
          </p:cNvPr>
          <p:cNvGrpSpPr/>
          <p:nvPr/>
        </p:nvGrpSpPr>
        <p:grpSpPr>
          <a:xfrm>
            <a:off x="3316386" y="5611050"/>
            <a:ext cx="4304342" cy="276999"/>
            <a:chOff x="4421848" y="3278882"/>
            <a:chExt cx="5739122" cy="36933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FD825C6-B3DE-4096-8450-576826D3EF5B}"/>
                </a:ext>
              </a:extLst>
            </p:cNvPr>
            <p:cNvGrpSpPr/>
            <p:nvPr/>
          </p:nvGrpSpPr>
          <p:grpSpPr>
            <a:xfrm>
              <a:off x="6251766" y="3367904"/>
              <a:ext cx="3909204" cy="160510"/>
              <a:chOff x="6251766" y="3045747"/>
              <a:chExt cx="3909204" cy="160510"/>
            </a:xfrm>
          </p:grpSpPr>
          <p:sp>
            <p:nvSpPr>
              <p:cNvPr id="54" name="Parallelogram 53">
                <a:extLst>
                  <a:ext uri="{FF2B5EF4-FFF2-40B4-BE49-F238E27FC236}">
                    <a16:creationId xmlns:a16="http://schemas.microsoft.com/office/drawing/2014/main" id="{2B17B395-DD9A-4AAE-AC4D-9540BE0F1FCD}"/>
                  </a:ext>
                </a:extLst>
              </p:cNvPr>
              <p:cNvSpPr/>
              <p:nvPr/>
            </p:nvSpPr>
            <p:spPr>
              <a:xfrm>
                <a:off x="6251766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7" name="Parallelogram 56">
                <a:extLst>
                  <a:ext uri="{FF2B5EF4-FFF2-40B4-BE49-F238E27FC236}">
                    <a16:creationId xmlns:a16="http://schemas.microsoft.com/office/drawing/2014/main" id="{18E84DC1-A408-479A-874A-90FACB011737}"/>
                  </a:ext>
                </a:extLst>
              </p:cNvPr>
              <p:cNvSpPr/>
              <p:nvPr/>
            </p:nvSpPr>
            <p:spPr>
              <a:xfrm>
                <a:off x="7039004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2" name="Parallelogram 61">
                <a:extLst>
                  <a:ext uri="{FF2B5EF4-FFF2-40B4-BE49-F238E27FC236}">
                    <a16:creationId xmlns:a16="http://schemas.microsoft.com/office/drawing/2014/main" id="{AFE084D1-678D-4D1E-BA78-B8DF822F39CE}"/>
                  </a:ext>
                </a:extLst>
              </p:cNvPr>
              <p:cNvSpPr/>
              <p:nvPr/>
            </p:nvSpPr>
            <p:spPr>
              <a:xfrm>
                <a:off x="7826242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88EA7D73-2E1D-42E1-B352-5F4AC9F95C44}"/>
                  </a:ext>
                </a:extLst>
              </p:cNvPr>
              <p:cNvSpPr/>
              <p:nvPr/>
            </p:nvSpPr>
            <p:spPr>
              <a:xfrm>
                <a:off x="8613480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179598B7-DE91-469F-801D-9F422552B60A}"/>
                  </a:ext>
                </a:extLst>
              </p:cNvPr>
              <p:cNvSpPr/>
              <p:nvPr/>
            </p:nvSpPr>
            <p:spPr>
              <a:xfrm>
                <a:off x="9400717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549859D-A685-4A36-91B6-FA882946CF20}"/>
                </a:ext>
              </a:extLst>
            </p:cNvPr>
            <p:cNvSpPr txBox="1"/>
            <p:nvPr/>
          </p:nvSpPr>
          <p:spPr>
            <a:xfrm>
              <a:off x="4421848" y="3278882"/>
              <a:ext cx="1321987" cy="3693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75000"/>
                    </a:schemeClr>
                  </a:solidFill>
                </a:rPr>
                <a:t>Microsoft office</a:t>
              </a:r>
              <a:endParaRPr lang="en-US" sz="12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ADA1761-C5A9-45C5-ACFC-531377B43B4D}"/>
              </a:ext>
            </a:extLst>
          </p:cNvPr>
          <p:cNvCxnSpPr>
            <a:cxnSpLocks/>
          </p:cNvCxnSpPr>
          <p:nvPr/>
        </p:nvCxnSpPr>
        <p:spPr>
          <a:xfrm>
            <a:off x="3316387" y="3104964"/>
            <a:ext cx="2322098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69E8A4D-8DFA-4E48-B3FE-EFE66F504FC9}"/>
              </a:ext>
            </a:extLst>
          </p:cNvPr>
          <p:cNvSpPr txBox="1"/>
          <p:nvPr/>
        </p:nvSpPr>
        <p:spPr>
          <a:xfrm>
            <a:off x="443345" y="5137881"/>
            <a:ext cx="21804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2"/>
                </a:solidFill>
              </a:rPr>
              <a:t>Phone: 0961213500</a:t>
            </a:r>
          </a:p>
          <a:p>
            <a:r>
              <a:rPr lang="en-US" sz="1050">
                <a:solidFill>
                  <a:schemeClr val="tx2"/>
                </a:solidFill>
              </a:rPr>
              <a:t>Email: vuhaianh240300@gmail.com 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4970EA3-A522-49EC-B237-46A0573BA8A7}"/>
              </a:ext>
            </a:extLst>
          </p:cNvPr>
          <p:cNvSpPr/>
          <p:nvPr/>
        </p:nvSpPr>
        <p:spPr>
          <a:xfrm>
            <a:off x="3316386" y="3306409"/>
            <a:ext cx="5468082" cy="136191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just">
              <a:spcAft>
                <a:spcPts val="900"/>
              </a:spcAft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en-US" sz="1200" baseline="30000">
                <a:solidFill>
                  <a:schemeClr val="tx1">
                    <a:lumMod val="50000"/>
                  </a:schemeClr>
                </a:solidFill>
              </a:rPr>
              <a:t>st</a:t>
            </a: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  place in  Vietnam Young Logistics Talent  2019, 2020( HUST qualifying round )</a:t>
            </a:r>
          </a:p>
          <a:p>
            <a:pPr algn="just">
              <a:spcAft>
                <a:spcPts val="900"/>
              </a:spcAft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 Prospect Award  in Vietnam Young Logistics Talent 2020 ( Northern  semifinal)</a:t>
            </a:r>
          </a:p>
          <a:p>
            <a:pPr algn="just">
              <a:spcAft>
                <a:spcPts val="900"/>
              </a:spcAft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Co-author in  some papers about optimization,  optimizing parcel  locker location</a:t>
            </a:r>
          </a:p>
          <a:p>
            <a:pPr algn="just">
              <a:spcAft>
                <a:spcPts val="900"/>
              </a:spcAft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.Top 1 Sience Research Compettion hosted by School of Management and Economics - Ha Noi University Of Sience And Technology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860F2-F55C-44C4-9558-756373CCD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21" y="2511760"/>
            <a:ext cx="2655525" cy="245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B9E21C-24CC-4D74-88C4-127A07ADD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HAQA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A7C47-88E5-4371-A90F-2EDFDD48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EA0466-A2E9-4EBD-9780-37039F14F6E1}"/>
              </a:ext>
            </a:extLst>
          </p:cNvPr>
          <p:cNvSpPr/>
          <p:nvPr/>
        </p:nvSpPr>
        <p:spPr>
          <a:xfrm>
            <a:off x="3316387" y="2438526"/>
            <a:ext cx="2322098" cy="32316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1500" b="1" cap="all">
                <a:solidFill>
                  <a:schemeClr val="tx2"/>
                </a:solidFill>
              </a:rPr>
              <a:t>Nguyễn Quang ANh</a:t>
            </a:r>
            <a:endParaRPr lang="en-US" sz="1500" b="1" cap="all" dirty="0">
              <a:solidFill>
                <a:schemeClr val="tx2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15394A0-09BE-4212-BB79-3F1F15AB48CA}"/>
              </a:ext>
            </a:extLst>
          </p:cNvPr>
          <p:cNvSpPr/>
          <p:nvPr/>
        </p:nvSpPr>
        <p:spPr>
          <a:xfrm>
            <a:off x="3316387" y="2713324"/>
            <a:ext cx="2322098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just">
              <a:spcAft>
                <a:spcPts val="900"/>
              </a:spcAft>
            </a:pPr>
            <a:r>
              <a:rPr lang="en-US" sz="1200" cap="all">
                <a:solidFill>
                  <a:schemeClr val="tx1">
                    <a:lumMod val="75000"/>
                  </a:schemeClr>
                </a:solidFill>
              </a:rPr>
              <a:t>PROGRAMMER </a:t>
            </a:r>
            <a:endParaRPr lang="en-US" sz="1200" cap="all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A7EC44-3983-4CAE-A5B9-C6A762CAAC34}"/>
              </a:ext>
            </a:extLst>
          </p:cNvPr>
          <p:cNvGrpSpPr/>
          <p:nvPr/>
        </p:nvGrpSpPr>
        <p:grpSpPr>
          <a:xfrm>
            <a:off x="3316386" y="5175543"/>
            <a:ext cx="4304342" cy="276999"/>
            <a:chOff x="4421848" y="3278882"/>
            <a:chExt cx="5739122" cy="3693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0E70790-D93A-4AB6-BA10-58E825615D41}"/>
                </a:ext>
              </a:extLst>
            </p:cNvPr>
            <p:cNvGrpSpPr/>
            <p:nvPr/>
          </p:nvGrpSpPr>
          <p:grpSpPr>
            <a:xfrm>
              <a:off x="6251766" y="3367904"/>
              <a:ext cx="3909204" cy="160510"/>
              <a:chOff x="6251766" y="3045747"/>
              <a:chExt cx="3909204" cy="160510"/>
            </a:xfrm>
          </p:grpSpPr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1458A0BC-3420-4A3E-BC46-C83D4FC0AF35}"/>
                  </a:ext>
                </a:extLst>
              </p:cNvPr>
              <p:cNvSpPr/>
              <p:nvPr/>
            </p:nvSpPr>
            <p:spPr>
              <a:xfrm>
                <a:off x="6251766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1" name="Parallelogram 30">
                <a:extLst>
                  <a:ext uri="{FF2B5EF4-FFF2-40B4-BE49-F238E27FC236}">
                    <a16:creationId xmlns:a16="http://schemas.microsoft.com/office/drawing/2014/main" id="{13E01EEB-AA33-44E5-A00F-164A25674041}"/>
                  </a:ext>
                </a:extLst>
              </p:cNvPr>
              <p:cNvSpPr/>
              <p:nvPr/>
            </p:nvSpPr>
            <p:spPr>
              <a:xfrm>
                <a:off x="7039004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2" name="Parallelogram 31">
                <a:extLst>
                  <a:ext uri="{FF2B5EF4-FFF2-40B4-BE49-F238E27FC236}">
                    <a16:creationId xmlns:a16="http://schemas.microsoft.com/office/drawing/2014/main" id="{57B86481-306F-417F-B0C3-80C1838C9A57}"/>
                  </a:ext>
                </a:extLst>
              </p:cNvPr>
              <p:cNvSpPr/>
              <p:nvPr/>
            </p:nvSpPr>
            <p:spPr>
              <a:xfrm>
                <a:off x="7826242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3" name="Parallelogram 32">
                <a:extLst>
                  <a:ext uri="{FF2B5EF4-FFF2-40B4-BE49-F238E27FC236}">
                    <a16:creationId xmlns:a16="http://schemas.microsoft.com/office/drawing/2014/main" id="{AA13A474-3AA5-4783-ABF3-F4967435ADFD}"/>
                  </a:ext>
                </a:extLst>
              </p:cNvPr>
              <p:cNvSpPr/>
              <p:nvPr/>
            </p:nvSpPr>
            <p:spPr>
              <a:xfrm>
                <a:off x="8613480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4" name="Parallelogram 33">
                <a:extLst>
                  <a:ext uri="{FF2B5EF4-FFF2-40B4-BE49-F238E27FC236}">
                    <a16:creationId xmlns:a16="http://schemas.microsoft.com/office/drawing/2014/main" id="{16E89710-7B18-4A3E-99FA-9671794E29E3}"/>
                  </a:ext>
                </a:extLst>
              </p:cNvPr>
              <p:cNvSpPr/>
              <p:nvPr/>
            </p:nvSpPr>
            <p:spPr>
              <a:xfrm>
                <a:off x="9400717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8A829E-2C15-4556-992C-68B715F1CA6D}"/>
                </a:ext>
              </a:extLst>
            </p:cNvPr>
            <p:cNvSpPr txBox="1"/>
            <p:nvPr/>
          </p:nvSpPr>
          <p:spPr>
            <a:xfrm>
              <a:off x="4421848" y="3278882"/>
              <a:ext cx="639149" cy="3693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75000"/>
                    </a:schemeClr>
                  </a:solidFill>
                </a:rPr>
                <a:t>Python </a:t>
              </a:r>
              <a:endParaRPr lang="en-US" sz="12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BB1B047-2838-42FD-87C5-54B750E3F942}"/>
              </a:ext>
            </a:extLst>
          </p:cNvPr>
          <p:cNvGrpSpPr/>
          <p:nvPr/>
        </p:nvGrpSpPr>
        <p:grpSpPr>
          <a:xfrm>
            <a:off x="3316386" y="5530380"/>
            <a:ext cx="4304342" cy="276999"/>
            <a:chOff x="4421848" y="3278882"/>
            <a:chExt cx="5739122" cy="36933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144B6E7-BC83-436D-97A6-B6F0CB09DE47}"/>
                </a:ext>
              </a:extLst>
            </p:cNvPr>
            <p:cNvGrpSpPr/>
            <p:nvPr/>
          </p:nvGrpSpPr>
          <p:grpSpPr>
            <a:xfrm>
              <a:off x="6251766" y="3367904"/>
              <a:ext cx="3909204" cy="160510"/>
              <a:chOff x="6251766" y="3045747"/>
              <a:chExt cx="3909204" cy="160510"/>
            </a:xfrm>
          </p:grpSpPr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2954B680-A87C-469A-BE5A-A2447985140F}"/>
                  </a:ext>
                </a:extLst>
              </p:cNvPr>
              <p:cNvSpPr/>
              <p:nvPr/>
            </p:nvSpPr>
            <p:spPr>
              <a:xfrm>
                <a:off x="6251766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C2D0B3BD-20D8-4336-8C89-C76824FC3B2D}"/>
                  </a:ext>
                </a:extLst>
              </p:cNvPr>
              <p:cNvSpPr/>
              <p:nvPr/>
            </p:nvSpPr>
            <p:spPr>
              <a:xfrm>
                <a:off x="7039004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035A67D5-EBF6-4F2A-8A8C-09EBC73A348D}"/>
                  </a:ext>
                </a:extLst>
              </p:cNvPr>
              <p:cNvSpPr/>
              <p:nvPr/>
            </p:nvSpPr>
            <p:spPr>
              <a:xfrm>
                <a:off x="7826242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4AD31980-4804-455C-AE36-B299A5428F6B}"/>
                  </a:ext>
                </a:extLst>
              </p:cNvPr>
              <p:cNvSpPr/>
              <p:nvPr/>
            </p:nvSpPr>
            <p:spPr>
              <a:xfrm>
                <a:off x="8613480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D676EF4E-D1BE-4049-8BDC-43C197F3AFF6}"/>
                  </a:ext>
                </a:extLst>
              </p:cNvPr>
              <p:cNvSpPr/>
              <p:nvPr/>
            </p:nvSpPr>
            <p:spPr>
              <a:xfrm>
                <a:off x="9400717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0CCC1AE-A419-408E-832D-424B5FBE8ED0}"/>
                </a:ext>
              </a:extLst>
            </p:cNvPr>
            <p:cNvSpPr txBox="1"/>
            <p:nvPr/>
          </p:nvSpPr>
          <p:spPr>
            <a:xfrm>
              <a:off x="4421848" y="3278882"/>
              <a:ext cx="1122273" cy="3693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75000"/>
                    </a:schemeClr>
                  </a:solidFill>
                </a:rPr>
                <a:t>Optimization </a:t>
              </a:r>
              <a:endParaRPr lang="en-US" sz="12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2C9C071-85FB-43E5-9216-B2BD3CC43921}"/>
              </a:ext>
            </a:extLst>
          </p:cNvPr>
          <p:cNvGrpSpPr/>
          <p:nvPr/>
        </p:nvGrpSpPr>
        <p:grpSpPr>
          <a:xfrm>
            <a:off x="3316386" y="5885216"/>
            <a:ext cx="4304342" cy="276999"/>
            <a:chOff x="4421848" y="3278882"/>
            <a:chExt cx="5739122" cy="36933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FD825C6-B3DE-4096-8450-576826D3EF5B}"/>
                </a:ext>
              </a:extLst>
            </p:cNvPr>
            <p:cNvGrpSpPr/>
            <p:nvPr/>
          </p:nvGrpSpPr>
          <p:grpSpPr>
            <a:xfrm>
              <a:off x="6251766" y="3367904"/>
              <a:ext cx="3909204" cy="160510"/>
              <a:chOff x="6251766" y="3045747"/>
              <a:chExt cx="3909204" cy="160510"/>
            </a:xfrm>
          </p:grpSpPr>
          <p:sp>
            <p:nvSpPr>
              <p:cNvPr id="54" name="Parallelogram 53">
                <a:extLst>
                  <a:ext uri="{FF2B5EF4-FFF2-40B4-BE49-F238E27FC236}">
                    <a16:creationId xmlns:a16="http://schemas.microsoft.com/office/drawing/2014/main" id="{2B17B395-DD9A-4AAE-AC4D-9540BE0F1FCD}"/>
                  </a:ext>
                </a:extLst>
              </p:cNvPr>
              <p:cNvSpPr/>
              <p:nvPr/>
            </p:nvSpPr>
            <p:spPr>
              <a:xfrm>
                <a:off x="6251766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7" name="Parallelogram 56">
                <a:extLst>
                  <a:ext uri="{FF2B5EF4-FFF2-40B4-BE49-F238E27FC236}">
                    <a16:creationId xmlns:a16="http://schemas.microsoft.com/office/drawing/2014/main" id="{18E84DC1-A408-479A-874A-90FACB011737}"/>
                  </a:ext>
                </a:extLst>
              </p:cNvPr>
              <p:cNvSpPr/>
              <p:nvPr/>
            </p:nvSpPr>
            <p:spPr>
              <a:xfrm>
                <a:off x="7039004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2" name="Parallelogram 61">
                <a:extLst>
                  <a:ext uri="{FF2B5EF4-FFF2-40B4-BE49-F238E27FC236}">
                    <a16:creationId xmlns:a16="http://schemas.microsoft.com/office/drawing/2014/main" id="{AFE084D1-678D-4D1E-BA78-B8DF822F39CE}"/>
                  </a:ext>
                </a:extLst>
              </p:cNvPr>
              <p:cNvSpPr/>
              <p:nvPr/>
            </p:nvSpPr>
            <p:spPr>
              <a:xfrm>
                <a:off x="7826242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88EA7D73-2E1D-42E1-B352-5F4AC9F95C44}"/>
                  </a:ext>
                </a:extLst>
              </p:cNvPr>
              <p:cNvSpPr/>
              <p:nvPr/>
            </p:nvSpPr>
            <p:spPr>
              <a:xfrm>
                <a:off x="8613480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179598B7-DE91-469F-801D-9F422552B60A}"/>
                  </a:ext>
                </a:extLst>
              </p:cNvPr>
              <p:cNvSpPr/>
              <p:nvPr/>
            </p:nvSpPr>
            <p:spPr>
              <a:xfrm>
                <a:off x="9400717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549859D-A685-4A36-91B6-FA882946CF20}"/>
                </a:ext>
              </a:extLst>
            </p:cNvPr>
            <p:cNvSpPr txBox="1"/>
            <p:nvPr/>
          </p:nvSpPr>
          <p:spPr>
            <a:xfrm>
              <a:off x="4421848" y="3278882"/>
              <a:ext cx="1321987" cy="3693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75000"/>
                    </a:schemeClr>
                  </a:solidFill>
                </a:rPr>
                <a:t>Microsoft office</a:t>
              </a:r>
              <a:endParaRPr lang="en-US" sz="12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ADA1761-C5A9-45C5-ACFC-531377B43B4D}"/>
              </a:ext>
            </a:extLst>
          </p:cNvPr>
          <p:cNvCxnSpPr>
            <a:cxnSpLocks/>
          </p:cNvCxnSpPr>
          <p:nvPr/>
        </p:nvCxnSpPr>
        <p:spPr>
          <a:xfrm>
            <a:off x="3316387" y="3104964"/>
            <a:ext cx="2322098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69E8A4D-8DFA-4E48-B3FE-EFE66F504FC9}"/>
              </a:ext>
            </a:extLst>
          </p:cNvPr>
          <p:cNvSpPr txBox="1"/>
          <p:nvPr/>
        </p:nvSpPr>
        <p:spPr>
          <a:xfrm>
            <a:off x="719847" y="4989017"/>
            <a:ext cx="23391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2"/>
                </a:solidFill>
              </a:rPr>
              <a:t>Phone: 0924566672</a:t>
            </a:r>
          </a:p>
          <a:p>
            <a:r>
              <a:rPr lang="en-US" sz="1050">
                <a:solidFill>
                  <a:schemeClr val="tx2"/>
                </a:solidFill>
              </a:rPr>
              <a:t>Email: anh.nq183476@sis.hust.edu.vn 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4970EA3-A522-49EC-B237-46A0573BA8A7}"/>
              </a:ext>
            </a:extLst>
          </p:cNvPr>
          <p:cNvSpPr/>
          <p:nvPr/>
        </p:nvSpPr>
        <p:spPr>
          <a:xfrm>
            <a:off x="3316386" y="3237301"/>
            <a:ext cx="5468082" cy="184665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just">
              <a:spcAft>
                <a:spcPts val="900"/>
              </a:spcAft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Java core, understanding of OOP, Servlet, Spring Boot </a:t>
            </a:r>
          </a:p>
          <a:p>
            <a:pPr algn="just">
              <a:spcAft>
                <a:spcPts val="900"/>
              </a:spcAft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Used at a fairly stable level, knowledge about PyQt5, Flask, Pandas, Openpyxl,...</a:t>
            </a:r>
          </a:p>
          <a:p>
            <a:pPr algn="just">
              <a:spcAft>
                <a:spcPts val="900"/>
              </a:spcAft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Good at solving optimization problem by using some heuristic, metaheuristic alogrithm like geneitc alogrithm, ant colony algorithm, ...</a:t>
            </a:r>
          </a:p>
          <a:p>
            <a:pPr algn="just">
              <a:spcAft>
                <a:spcPts val="900"/>
              </a:spcAft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Top 1 Sience Research Compettion hosted by School of Management and Economics - Ha Noi University Of Sience And Technology </a:t>
            </a:r>
          </a:p>
          <a:p>
            <a:pPr algn="just">
              <a:spcAft>
                <a:spcPts val="900"/>
              </a:spcAft>
            </a:pP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DEBE6-DD27-4C8A-B2C3-260F0986C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97" y="2572519"/>
            <a:ext cx="1765902" cy="241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9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B9E21C-24CC-4D74-88C4-127A07ADD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HAQA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A7C47-88E5-4371-A90F-2EDFDD48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EA0466-A2E9-4EBD-9780-37039F14F6E1}"/>
              </a:ext>
            </a:extLst>
          </p:cNvPr>
          <p:cNvSpPr/>
          <p:nvPr/>
        </p:nvSpPr>
        <p:spPr>
          <a:xfrm>
            <a:off x="3316387" y="2438526"/>
            <a:ext cx="2322098" cy="32316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1500" b="1" cap="all">
                <a:solidFill>
                  <a:schemeClr val="tx2"/>
                </a:solidFill>
              </a:rPr>
              <a:t>NGUYỄN ĐẮC VIỆT HÀ</a:t>
            </a:r>
            <a:endParaRPr lang="en-US" sz="1500" b="1" cap="all" dirty="0">
              <a:solidFill>
                <a:schemeClr val="tx2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15394A0-09BE-4212-BB79-3F1F15AB48CA}"/>
              </a:ext>
            </a:extLst>
          </p:cNvPr>
          <p:cNvSpPr/>
          <p:nvPr/>
        </p:nvSpPr>
        <p:spPr>
          <a:xfrm>
            <a:off x="3316386" y="2713324"/>
            <a:ext cx="2767782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just">
              <a:spcAft>
                <a:spcPts val="900"/>
              </a:spcAft>
            </a:pPr>
            <a:r>
              <a:rPr lang="en-US" sz="1200" cap="all">
                <a:solidFill>
                  <a:schemeClr val="tx1">
                    <a:lumMod val="75000"/>
                  </a:schemeClr>
                </a:solidFill>
              </a:rPr>
              <a:t>TESTER, DATA  COLLECTOR  and  analyst </a:t>
            </a:r>
            <a:endParaRPr lang="en-US" sz="1200" cap="all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A7EC44-3983-4CAE-A5B9-C6A762CAAC34}"/>
              </a:ext>
            </a:extLst>
          </p:cNvPr>
          <p:cNvGrpSpPr/>
          <p:nvPr/>
        </p:nvGrpSpPr>
        <p:grpSpPr>
          <a:xfrm>
            <a:off x="3258056" y="5718447"/>
            <a:ext cx="4304342" cy="276999"/>
            <a:chOff x="4421848" y="3278882"/>
            <a:chExt cx="5739122" cy="3693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0E70790-D93A-4AB6-BA10-58E825615D41}"/>
                </a:ext>
              </a:extLst>
            </p:cNvPr>
            <p:cNvGrpSpPr/>
            <p:nvPr/>
          </p:nvGrpSpPr>
          <p:grpSpPr>
            <a:xfrm>
              <a:off x="6251766" y="3367904"/>
              <a:ext cx="3909204" cy="160510"/>
              <a:chOff x="6251766" y="3045747"/>
              <a:chExt cx="3909204" cy="160510"/>
            </a:xfrm>
          </p:grpSpPr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1458A0BC-3420-4A3E-BC46-C83D4FC0AF35}"/>
                  </a:ext>
                </a:extLst>
              </p:cNvPr>
              <p:cNvSpPr/>
              <p:nvPr/>
            </p:nvSpPr>
            <p:spPr>
              <a:xfrm>
                <a:off x="6251766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1" name="Parallelogram 30">
                <a:extLst>
                  <a:ext uri="{FF2B5EF4-FFF2-40B4-BE49-F238E27FC236}">
                    <a16:creationId xmlns:a16="http://schemas.microsoft.com/office/drawing/2014/main" id="{13E01EEB-AA33-44E5-A00F-164A25674041}"/>
                  </a:ext>
                </a:extLst>
              </p:cNvPr>
              <p:cNvSpPr/>
              <p:nvPr/>
            </p:nvSpPr>
            <p:spPr>
              <a:xfrm>
                <a:off x="7039004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2" name="Parallelogram 31">
                <a:extLst>
                  <a:ext uri="{FF2B5EF4-FFF2-40B4-BE49-F238E27FC236}">
                    <a16:creationId xmlns:a16="http://schemas.microsoft.com/office/drawing/2014/main" id="{57B86481-306F-417F-B0C3-80C1838C9A57}"/>
                  </a:ext>
                </a:extLst>
              </p:cNvPr>
              <p:cNvSpPr/>
              <p:nvPr/>
            </p:nvSpPr>
            <p:spPr>
              <a:xfrm>
                <a:off x="7826242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3" name="Parallelogram 32">
                <a:extLst>
                  <a:ext uri="{FF2B5EF4-FFF2-40B4-BE49-F238E27FC236}">
                    <a16:creationId xmlns:a16="http://schemas.microsoft.com/office/drawing/2014/main" id="{AA13A474-3AA5-4783-ABF3-F4967435ADFD}"/>
                  </a:ext>
                </a:extLst>
              </p:cNvPr>
              <p:cNvSpPr/>
              <p:nvPr/>
            </p:nvSpPr>
            <p:spPr>
              <a:xfrm>
                <a:off x="8613480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4" name="Parallelogram 33">
                <a:extLst>
                  <a:ext uri="{FF2B5EF4-FFF2-40B4-BE49-F238E27FC236}">
                    <a16:creationId xmlns:a16="http://schemas.microsoft.com/office/drawing/2014/main" id="{16E89710-7B18-4A3E-99FA-9671794E29E3}"/>
                  </a:ext>
                </a:extLst>
              </p:cNvPr>
              <p:cNvSpPr/>
              <p:nvPr/>
            </p:nvSpPr>
            <p:spPr>
              <a:xfrm>
                <a:off x="9400717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8A829E-2C15-4556-992C-68B715F1CA6D}"/>
                </a:ext>
              </a:extLst>
            </p:cNvPr>
            <p:cNvSpPr txBox="1"/>
            <p:nvPr/>
          </p:nvSpPr>
          <p:spPr>
            <a:xfrm>
              <a:off x="4421848" y="3278882"/>
              <a:ext cx="1251283" cy="3693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75000"/>
                    </a:schemeClr>
                  </a:solidFill>
                </a:rPr>
                <a:t>Microsoft skills</a:t>
              </a:r>
              <a:endParaRPr lang="en-US" sz="12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BB1B047-2838-42FD-87C5-54B750E3F942}"/>
              </a:ext>
            </a:extLst>
          </p:cNvPr>
          <p:cNvGrpSpPr/>
          <p:nvPr/>
        </p:nvGrpSpPr>
        <p:grpSpPr>
          <a:xfrm>
            <a:off x="3258056" y="6073283"/>
            <a:ext cx="4304342" cy="276999"/>
            <a:chOff x="4421848" y="3278882"/>
            <a:chExt cx="5739122" cy="36933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144B6E7-BC83-436D-97A6-B6F0CB09DE47}"/>
                </a:ext>
              </a:extLst>
            </p:cNvPr>
            <p:cNvGrpSpPr/>
            <p:nvPr/>
          </p:nvGrpSpPr>
          <p:grpSpPr>
            <a:xfrm>
              <a:off x="6251766" y="3367904"/>
              <a:ext cx="3909204" cy="160510"/>
              <a:chOff x="6251766" y="3045747"/>
              <a:chExt cx="3909204" cy="160510"/>
            </a:xfrm>
          </p:grpSpPr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2954B680-A87C-469A-BE5A-A2447985140F}"/>
                  </a:ext>
                </a:extLst>
              </p:cNvPr>
              <p:cNvSpPr/>
              <p:nvPr/>
            </p:nvSpPr>
            <p:spPr>
              <a:xfrm>
                <a:off x="6251766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C2D0B3BD-20D8-4336-8C89-C76824FC3B2D}"/>
                  </a:ext>
                </a:extLst>
              </p:cNvPr>
              <p:cNvSpPr/>
              <p:nvPr/>
            </p:nvSpPr>
            <p:spPr>
              <a:xfrm>
                <a:off x="7039004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035A67D5-EBF6-4F2A-8A8C-09EBC73A348D}"/>
                  </a:ext>
                </a:extLst>
              </p:cNvPr>
              <p:cNvSpPr/>
              <p:nvPr/>
            </p:nvSpPr>
            <p:spPr>
              <a:xfrm>
                <a:off x="7826242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4AD31980-4804-455C-AE36-B299A5428F6B}"/>
                  </a:ext>
                </a:extLst>
              </p:cNvPr>
              <p:cNvSpPr/>
              <p:nvPr/>
            </p:nvSpPr>
            <p:spPr>
              <a:xfrm>
                <a:off x="8613480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D676EF4E-D1BE-4049-8BDC-43C197F3AFF6}"/>
                  </a:ext>
                </a:extLst>
              </p:cNvPr>
              <p:cNvSpPr/>
              <p:nvPr/>
            </p:nvSpPr>
            <p:spPr>
              <a:xfrm>
                <a:off x="9400717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0CCC1AE-A419-408E-832D-424B5FBE8ED0}"/>
                </a:ext>
              </a:extLst>
            </p:cNvPr>
            <p:cNvSpPr txBox="1"/>
            <p:nvPr/>
          </p:nvSpPr>
          <p:spPr>
            <a:xfrm>
              <a:off x="4421848" y="3278882"/>
              <a:ext cx="632652" cy="3693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75000"/>
                    </a:schemeClr>
                  </a:solidFill>
                </a:rPr>
                <a:t>English </a:t>
              </a:r>
              <a:endParaRPr lang="en-US" sz="12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2C9C071-85FB-43E5-9216-B2BD3CC43921}"/>
              </a:ext>
            </a:extLst>
          </p:cNvPr>
          <p:cNvGrpSpPr/>
          <p:nvPr/>
        </p:nvGrpSpPr>
        <p:grpSpPr>
          <a:xfrm>
            <a:off x="3258056" y="6428119"/>
            <a:ext cx="4284105" cy="276999"/>
            <a:chOff x="4421848" y="3278882"/>
            <a:chExt cx="5712139" cy="36933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FD825C6-B3DE-4096-8450-576826D3EF5B}"/>
                </a:ext>
              </a:extLst>
            </p:cNvPr>
            <p:cNvGrpSpPr/>
            <p:nvPr/>
          </p:nvGrpSpPr>
          <p:grpSpPr>
            <a:xfrm>
              <a:off x="6251766" y="3367904"/>
              <a:ext cx="3882221" cy="175897"/>
              <a:chOff x="6251766" y="3045747"/>
              <a:chExt cx="3882221" cy="175897"/>
            </a:xfrm>
          </p:grpSpPr>
          <p:sp>
            <p:nvSpPr>
              <p:cNvPr id="54" name="Parallelogram 53">
                <a:extLst>
                  <a:ext uri="{FF2B5EF4-FFF2-40B4-BE49-F238E27FC236}">
                    <a16:creationId xmlns:a16="http://schemas.microsoft.com/office/drawing/2014/main" id="{2B17B395-DD9A-4AAE-AC4D-9540BE0F1FCD}"/>
                  </a:ext>
                </a:extLst>
              </p:cNvPr>
              <p:cNvSpPr/>
              <p:nvPr/>
            </p:nvSpPr>
            <p:spPr>
              <a:xfrm>
                <a:off x="6251766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7" name="Parallelogram 56">
                <a:extLst>
                  <a:ext uri="{FF2B5EF4-FFF2-40B4-BE49-F238E27FC236}">
                    <a16:creationId xmlns:a16="http://schemas.microsoft.com/office/drawing/2014/main" id="{18E84DC1-A408-479A-874A-90FACB011737}"/>
                  </a:ext>
                </a:extLst>
              </p:cNvPr>
              <p:cNvSpPr/>
              <p:nvPr/>
            </p:nvSpPr>
            <p:spPr>
              <a:xfrm>
                <a:off x="7039004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2" name="Parallelogram 61">
                <a:extLst>
                  <a:ext uri="{FF2B5EF4-FFF2-40B4-BE49-F238E27FC236}">
                    <a16:creationId xmlns:a16="http://schemas.microsoft.com/office/drawing/2014/main" id="{AFE084D1-678D-4D1E-BA78-B8DF822F39CE}"/>
                  </a:ext>
                </a:extLst>
              </p:cNvPr>
              <p:cNvSpPr/>
              <p:nvPr/>
            </p:nvSpPr>
            <p:spPr>
              <a:xfrm>
                <a:off x="7826242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179598B7-DE91-469F-801D-9F422552B60A}"/>
                  </a:ext>
                </a:extLst>
              </p:cNvPr>
              <p:cNvSpPr/>
              <p:nvPr/>
            </p:nvSpPr>
            <p:spPr>
              <a:xfrm>
                <a:off x="9373734" y="3061134"/>
                <a:ext cx="760253" cy="160510"/>
              </a:xfrm>
              <a:prstGeom prst="parallelogram">
                <a:avLst>
                  <a:gd name="adj" fmla="val 48737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549859D-A685-4A36-91B6-FA882946CF20}"/>
                </a:ext>
              </a:extLst>
            </p:cNvPr>
            <p:cNvSpPr txBox="1"/>
            <p:nvPr/>
          </p:nvSpPr>
          <p:spPr>
            <a:xfrm>
              <a:off x="4421848" y="3278882"/>
              <a:ext cx="1368580" cy="3693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75000"/>
                    </a:schemeClr>
                  </a:solidFill>
                </a:rPr>
                <a:t>Communication</a:t>
              </a:r>
              <a:endParaRPr lang="en-US" sz="12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ADA1761-C5A9-45C5-ACFC-531377B43B4D}"/>
              </a:ext>
            </a:extLst>
          </p:cNvPr>
          <p:cNvCxnSpPr>
            <a:cxnSpLocks/>
          </p:cNvCxnSpPr>
          <p:nvPr/>
        </p:nvCxnSpPr>
        <p:spPr>
          <a:xfrm>
            <a:off x="3316387" y="3104964"/>
            <a:ext cx="2322098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69E8A4D-8DFA-4E48-B3FE-EFE66F504FC9}"/>
              </a:ext>
            </a:extLst>
          </p:cNvPr>
          <p:cNvSpPr txBox="1"/>
          <p:nvPr/>
        </p:nvSpPr>
        <p:spPr>
          <a:xfrm>
            <a:off x="467914" y="4977216"/>
            <a:ext cx="17796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2"/>
                </a:solidFill>
              </a:rPr>
              <a:t>Phone: 0812289996</a:t>
            </a:r>
          </a:p>
          <a:p>
            <a:r>
              <a:rPr lang="en-US" sz="1050">
                <a:solidFill>
                  <a:schemeClr val="tx2"/>
                </a:solidFill>
              </a:rPr>
              <a:t>Email: vietha733@gmail.com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4970EA3-A522-49EC-B237-46A0573BA8A7}"/>
              </a:ext>
            </a:extLst>
          </p:cNvPr>
          <p:cNvSpPr/>
          <p:nvPr/>
        </p:nvSpPr>
        <p:spPr>
          <a:xfrm>
            <a:off x="3316386" y="3237301"/>
            <a:ext cx="5468082" cy="1962076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just">
              <a:spcAft>
                <a:spcPts val="900"/>
              </a:spcAft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IELTS 7.0 and Microsoft Office Specialist (Excel, Word) </a:t>
            </a:r>
          </a:p>
          <a:p>
            <a:pPr algn="just">
              <a:spcAft>
                <a:spcPts val="900"/>
              </a:spcAft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Hard working , meticulous and wholeheartedly in work</a:t>
            </a:r>
          </a:p>
          <a:p>
            <a:pPr algn="just">
              <a:spcAft>
                <a:spcPts val="900"/>
              </a:spcAft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en-US" sz="1200" baseline="30000">
                <a:solidFill>
                  <a:schemeClr val="tx1">
                    <a:lumMod val="50000"/>
                  </a:schemeClr>
                </a:solidFill>
              </a:rPr>
              <a:t>st</a:t>
            </a: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  place in  Vietnam Young Logistics Talent  2019, 2020( HUST qualifying round )</a:t>
            </a:r>
          </a:p>
          <a:p>
            <a:pPr algn="just">
              <a:spcAft>
                <a:spcPts val="900"/>
              </a:spcAft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 Prospect Award  in Vietnam Young Logistics Talent 2020 ( Northern  semifinal)</a:t>
            </a:r>
          </a:p>
          <a:p>
            <a:pPr algn="just">
              <a:spcAft>
                <a:spcPts val="900"/>
              </a:spcAft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Co-author in  some papers about optimization,  optimizing parcel  locker location</a:t>
            </a:r>
          </a:p>
          <a:p>
            <a:pPr algn="just">
              <a:spcAft>
                <a:spcPts val="900"/>
              </a:spcAft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.Top 1 Sience Research Compettion hosted by School of Management and Economics - Ha Noi University Of Sience And Technology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6434A-6CDF-4DA8-A992-96CFCAAF0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12" y="2600106"/>
            <a:ext cx="2322098" cy="2350415"/>
          </a:xfrm>
          <a:prstGeom prst="rect">
            <a:avLst/>
          </a:prstGeom>
        </p:spPr>
      </p:pic>
      <p:sp>
        <p:nvSpPr>
          <p:cNvPr id="37" name="Parallelogram 36">
            <a:extLst>
              <a:ext uri="{FF2B5EF4-FFF2-40B4-BE49-F238E27FC236}">
                <a16:creationId xmlns:a16="http://schemas.microsoft.com/office/drawing/2014/main" id="{EDC50BAE-532F-4C7D-BBF5-9F4BE3BDCB26}"/>
              </a:ext>
            </a:extLst>
          </p:cNvPr>
          <p:cNvSpPr/>
          <p:nvPr/>
        </p:nvSpPr>
        <p:spPr>
          <a:xfrm>
            <a:off x="6381542" y="6521833"/>
            <a:ext cx="570190" cy="120383"/>
          </a:xfrm>
          <a:prstGeom prst="parallelogram">
            <a:avLst>
              <a:gd name="adj" fmla="val 4873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D63D7E-75D9-4D87-AF0D-0B70DFAF6A69}"/>
              </a:ext>
            </a:extLst>
          </p:cNvPr>
          <p:cNvGrpSpPr/>
          <p:nvPr/>
        </p:nvGrpSpPr>
        <p:grpSpPr>
          <a:xfrm>
            <a:off x="3258056" y="5392714"/>
            <a:ext cx="4304342" cy="276999"/>
            <a:chOff x="4421848" y="3278882"/>
            <a:chExt cx="5739122" cy="36933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D9F34EA-3E15-4E29-B50A-7648580B46D6}"/>
                </a:ext>
              </a:extLst>
            </p:cNvPr>
            <p:cNvGrpSpPr/>
            <p:nvPr/>
          </p:nvGrpSpPr>
          <p:grpSpPr>
            <a:xfrm>
              <a:off x="6251766" y="3367904"/>
              <a:ext cx="3909204" cy="160510"/>
              <a:chOff x="6251766" y="3045747"/>
              <a:chExt cx="3909204" cy="160510"/>
            </a:xfrm>
          </p:grpSpPr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75CDF5A2-F778-4537-8144-0627191D7AE6}"/>
                  </a:ext>
                </a:extLst>
              </p:cNvPr>
              <p:cNvSpPr/>
              <p:nvPr/>
            </p:nvSpPr>
            <p:spPr>
              <a:xfrm>
                <a:off x="6251766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3" name="Parallelogram 52">
                <a:extLst>
                  <a:ext uri="{FF2B5EF4-FFF2-40B4-BE49-F238E27FC236}">
                    <a16:creationId xmlns:a16="http://schemas.microsoft.com/office/drawing/2014/main" id="{416C1ACE-377D-4826-847D-134C58E2A56B}"/>
                  </a:ext>
                </a:extLst>
              </p:cNvPr>
              <p:cNvSpPr/>
              <p:nvPr/>
            </p:nvSpPr>
            <p:spPr>
              <a:xfrm>
                <a:off x="7039004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5" name="Parallelogram 54">
                <a:extLst>
                  <a:ext uri="{FF2B5EF4-FFF2-40B4-BE49-F238E27FC236}">
                    <a16:creationId xmlns:a16="http://schemas.microsoft.com/office/drawing/2014/main" id="{FEA38D78-4944-40D0-B553-D263975F9280}"/>
                  </a:ext>
                </a:extLst>
              </p:cNvPr>
              <p:cNvSpPr/>
              <p:nvPr/>
            </p:nvSpPr>
            <p:spPr>
              <a:xfrm>
                <a:off x="7826242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6" name="Parallelogram 55">
                <a:extLst>
                  <a:ext uri="{FF2B5EF4-FFF2-40B4-BE49-F238E27FC236}">
                    <a16:creationId xmlns:a16="http://schemas.microsoft.com/office/drawing/2014/main" id="{EB05A1EE-DF60-4454-B5D1-F11A40863605}"/>
                  </a:ext>
                </a:extLst>
              </p:cNvPr>
              <p:cNvSpPr/>
              <p:nvPr/>
            </p:nvSpPr>
            <p:spPr>
              <a:xfrm>
                <a:off x="8613480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8" name="Parallelogram 57">
                <a:extLst>
                  <a:ext uri="{FF2B5EF4-FFF2-40B4-BE49-F238E27FC236}">
                    <a16:creationId xmlns:a16="http://schemas.microsoft.com/office/drawing/2014/main" id="{F1446D85-D603-493B-8BDB-76AC41914D2F}"/>
                  </a:ext>
                </a:extLst>
              </p:cNvPr>
              <p:cNvSpPr/>
              <p:nvPr/>
            </p:nvSpPr>
            <p:spPr>
              <a:xfrm>
                <a:off x="9400717" y="3045747"/>
                <a:ext cx="760253" cy="160510"/>
              </a:xfrm>
              <a:prstGeom prst="parallelogram">
                <a:avLst>
                  <a:gd name="adj" fmla="val 4873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0FA0C11-16AC-4B77-B4AE-BF55182958E4}"/>
                </a:ext>
              </a:extLst>
            </p:cNvPr>
            <p:cNvSpPr txBox="1"/>
            <p:nvPr/>
          </p:nvSpPr>
          <p:spPr>
            <a:xfrm>
              <a:off x="4421848" y="3278882"/>
              <a:ext cx="1053708" cy="3693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75000"/>
                    </a:schemeClr>
                  </a:solidFill>
                </a:rPr>
                <a:t>Data analyze</a:t>
              </a:r>
              <a:endParaRPr lang="en-US" sz="12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655016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58868</TotalTime>
  <Words>342</Words>
  <Application>Microsoft Office PowerPoint</Application>
  <PresentationFormat>On-screen Show (4:3)</PresentationFormat>
  <Paragraphs>52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Open Sans</vt:lpstr>
      <vt:lpstr>Arial</vt:lpstr>
      <vt:lpstr>Calibri</vt:lpstr>
      <vt:lpstr>Calibri Light</vt:lpstr>
      <vt:lpstr>Showeet theme</vt:lpstr>
      <vt:lpstr>1_Blank</vt:lpstr>
      <vt:lpstr>Meet the team</vt:lpstr>
      <vt:lpstr>Meet the Team</vt:lpstr>
      <vt:lpstr>Meet the Team</vt:lpstr>
      <vt:lpstr>Meet the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the team</dc:title>
  <dc:creator>showeet.com</dc:creator>
  <dc:description>© Copyright Showeet.com</dc:description>
  <cp:lastModifiedBy>NGUYEN DAC VIET HA 20187015</cp:lastModifiedBy>
  <cp:revision>8</cp:revision>
  <dcterms:created xsi:type="dcterms:W3CDTF">2011-05-09T14:18:21Z</dcterms:created>
  <dcterms:modified xsi:type="dcterms:W3CDTF">2021-07-16T11:32:00Z</dcterms:modified>
  <cp:category>Templates</cp:category>
</cp:coreProperties>
</file>