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5"/>
    <p:sldMasterId id="2147484106" r:id="rId6"/>
    <p:sldMasterId id="2147484157" r:id="rId7"/>
  </p:sldMasterIdLst>
  <p:notesMasterIdLst>
    <p:notesMasterId r:id="rId34"/>
  </p:notesMasterIdLst>
  <p:handoutMasterIdLst>
    <p:handoutMasterId r:id="rId35"/>
  </p:handoutMasterIdLst>
  <p:sldIdLst>
    <p:sldId id="558" r:id="rId8"/>
    <p:sldId id="742" r:id="rId9"/>
    <p:sldId id="743" r:id="rId10"/>
    <p:sldId id="752" r:id="rId11"/>
    <p:sldId id="753" r:id="rId12"/>
    <p:sldId id="750" r:id="rId13"/>
    <p:sldId id="754" r:id="rId14"/>
    <p:sldId id="755" r:id="rId15"/>
    <p:sldId id="756" r:id="rId16"/>
    <p:sldId id="757" r:id="rId17"/>
    <p:sldId id="758" r:id="rId18"/>
    <p:sldId id="759" r:id="rId19"/>
    <p:sldId id="760" r:id="rId20"/>
    <p:sldId id="761" r:id="rId21"/>
    <p:sldId id="762" r:id="rId22"/>
    <p:sldId id="763" r:id="rId23"/>
    <p:sldId id="764" r:id="rId24"/>
    <p:sldId id="765" r:id="rId25"/>
    <p:sldId id="766" r:id="rId26"/>
    <p:sldId id="767" r:id="rId27"/>
    <p:sldId id="768" r:id="rId28"/>
    <p:sldId id="772" r:id="rId29"/>
    <p:sldId id="769" r:id="rId30"/>
    <p:sldId id="770" r:id="rId31"/>
    <p:sldId id="771" r:id="rId32"/>
    <p:sldId id="614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558ED5"/>
    <a:srgbClr val="558EE7"/>
    <a:srgbClr val="FFFFFF"/>
    <a:srgbClr val="997F52"/>
    <a:srgbClr val="000000"/>
    <a:srgbClr val="FF66CC"/>
    <a:srgbClr val="FF6699"/>
    <a:srgbClr val="FFFF66"/>
    <a:srgbClr val="FF99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8" autoAdjust="0"/>
    <p:restoredTop sz="97093" autoAdjust="0"/>
  </p:normalViewPr>
  <p:slideViewPr>
    <p:cSldViewPr>
      <p:cViewPr>
        <p:scale>
          <a:sx n="60" d="100"/>
          <a:sy n="60" d="100"/>
        </p:scale>
        <p:origin x="-989" y="2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ABF65D38-E9AA-41B8-974D-596682C5AEE5}" type="datetimeFigureOut">
              <a:rPr lang="zh-CN" altLang="en-US"/>
              <a:pPr>
                <a:defRPr/>
              </a:pPr>
              <a:t>2015/9/23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8CC2BFEA-79BB-48AA-ACB1-774B0F7CF4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102424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smtClean="0"/>
            </a:lvl1pPr>
          </a:lstStyle>
          <a:p>
            <a:pPr>
              <a:defRPr/>
            </a:pPr>
            <a:fld id="{24870ED4-8150-4DE3-B4A7-1B72076379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204113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870ED4-8150-4DE3-B4A7-1B7207637900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0" y="4797152"/>
            <a:ext cx="914400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1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916832"/>
            <a:ext cx="9144000" cy="1143000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073A78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3340"/>
            <a:ext cx="700092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3340"/>
            <a:ext cx="700092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8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3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3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6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233340"/>
            <a:ext cx="7000924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8288" y="0"/>
            <a:ext cx="2205037" cy="64150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65888" cy="64150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6804025" y="6362700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zh-CN" altLang="en-US" sz="1100" dirty="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t>  </a:t>
            </a:r>
            <a:fld id="{E1553C65-0A74-4B2C-A7EE-156176ED1667}" type="slidenum">
              <a:rPr lang="en-US" altLang="zh-CN" sz="1100">
                <a:solidFill>
                  <a:srgbClr val="A18449"/>
                </a:solidFill>
                <a:latin typeface="Arial" pitchFamily="34" charset="0"/>
                <a:ea typeface="BatangChe" pitchFamily="49" charset="-127"/>
                <a:cs typeface="Arial" pitchFamily="34" charset="0"/>
              </a:rPr>
              <a:pPr algn="r">
                <a:defRPr/>
              </a:pPr>
              <a:t>‹#›</a:t>
            </a:fld>
            <a:endParaRPr lang="en-US" altLang="zh-CN" sz="1100" dirty="0">
              <a:solidFill>
                <a:srgbClr val="A18449"/>
              </a:solidFill>
              <a:latin typeface="Arial" pitchFamily="34" charset="0"/>
              <a:ea typeface="BatangChe" pitchFamily="49" charset="-127"/>
              <a:cs typeface="Arial" pitchFamily="34" charset="0"/>
            </a:endParaRPr>
          </a:p>
        </p:txBody>
      </p:sp>
      <p:pic>
        <p:nvPicPr>
          <p:cNvPr id="5" name="Picture 3" descr="C:\Documents and Settings\Administrator\桌面\导图\模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73813"/>
            <a:ext cx="3078163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0" y="2708275"/>
            <a:ext cx="91805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b="1" dirty="0">
                <a:solidFill>
                  <a:srgbClr val="1F497D"/>
                </a:solidFill>
                <a:latin typeface="Tahoma" pitchFamily="34" charset="0"/>
                <a:ea typeface="黑体" pitchFamily="2" charset="-122"/>
              </a:rPr>
              <a:t>谢谢！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2781300"/>
            <a:ext cx="91805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4000" b="1" dirty="0">
                <a:solidFill>
                  <a:srgbClr val="1F497D"/>
                </a:solidFill>
                <a:latin typeface="Tahoma" pitchFamily="34" charset="0"/>
                <a:ea typeface="黑体" pitchFamily="2" charset="-122"/>
              </a:rPr>
              <a:t>Thank you!</a:t>
            </a:r>
            <a:endParaRPr lang="en-US" sz="4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6248400" cy="71596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369890"/>
            <a:ext cx="5757874" cy="963596"/>
          </a:xfrm>
          <a:prstGeom prst="rect">
            <a:avLst/>
          </a:prstGeom>
        </p:spPr>
        <p:txBody>
          <a:bodyPr/>
          <a:lstStyle>
            <a:lvl1pPr algn="l">
              <a:defRPr sz="1800" b="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6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3275" y="1628775"/>
            <a:ext cx="421005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71ABADFF-B7CF-4E91-89F2-2EC02BB7A9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9"/>
          <p:cNvGrpSpPr>
            <a:grpSpLocks/>
          </p:cNvGrpSpPr>
          <p:nvPr userDrawn="1"/>
        </p:nvGrpSpPr>
        <p:grpSpPr bwMode="auto">
          <a:xfrm>
            <a:off x="714375" y="1571625"/>
            <a:ext cx="7786688" cy="900113"/>
            <a:chOff x="714348" y="1571612"/>
            <a:chExt cx="7786715" cy="900126"/>
          </a:xfrm>
        </p:grpSpPr>
        <p:sp>
          <p:nvSpPr>
            <p:cNvPr id="8" name="圆角矩形 23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组合 20"/>
          <p:cNvGrpSpPr>
            <a:grpSpLocks/>
          </p:cNvGrpSpPr>
          <p:nvPr userDrawn="1"/>
        </p:nvGrpSpPr>
        <p:grpSpPr bwMode="auto">
          <a:xfrm>
            <a:off x="714375" y="2690813"/>
            <a:ext cx="7786688" cy="900112"/>
            <a:chOff x="714348" y="1571612"/>
            <a:chExt cx="7786715" cy="900126"/>
          </a:xfrm>
        </p:grpSpPr>
        <p:sp>
          <p:nvSpPr>
            <p:cNvPr id="11" name="圆角矩形 21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组合 24"/>
          <p:cNvGrpSpPr>
            <a:grpSpLocks/>
          </p:cNvGrpSpPr>
          <p:nvPr userDrawn="1"/>
        </p:nvGrpSpPr>
        <p:grpSpPr bwMode="auto">
          <a:xfrm>
            <a:off x="714375" y="3810000"/>
            <a:ext cx="7786688" cy="900113"/>
            <a:chOff x="714348" y="1571612"/>
            <a:chExt cx="7786715" cy="900126"/>
          </a:xfrm>
        </p:grpSpPr>
        <p:sp>
          <p:nvSpPr>
            <p:cNvPr id="14" name="圆角矩形 25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6" name="组合 27"/>
          <p:cNvGrpSpPr>
            <a:grpSpLocks/>
          </p:cNvGrpSpPr>
          <p:nvPr userDrawn="1"/>
        </p:nvGrpSpPr>
        <p:grpSpPr bwMode="auto">
          <a:xfrm>
            <a:off x="714375" y="4929188"/>
            <a:ext cx="7786688" cy="900112"/>
            <a:chOff x="714348" y="1571612"/>
            <a:chExt cx="7786715" cy="900126"/>
          </a:xfrm>
        </p:grpSpPr>
        <p:sp>
          <p:nvSpPr>
            <p:cNvPr id="17" name="圆角矩形 29"/>
            <p:cNvSpPr/>
            <p:nvPr/>
          </p:nvSpPr>
          <p:spPr bwMode="auto">
            <a:xfrm>
              <a:off x="3286107" y="1571612"/>
              <a:ext cx="5214956" cy="900126"/>
            </a:xfrm>
            <a:prstGeom prst="roundRect">
              <a:avLst/>
            </a:prstGeom>
            <a:gradFill>
              <a:gsLst>
                <a:gs pos="0">
                  <a:srgbClr val="E9E9E9"/>
                </a:gs>
                <a:gs pos="100000">
                  <a:srgbClr val="D2D2D2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34000" rIns="108000" anchor="ctr">
              <a:normAutofit/>
            </a:bodyPr>
            <a:lstStyle/>
            <a:p>
              <a:pPr>
                <a:lnSpc>
                  <a:spcPct val="120000"/>
                </a:lnSpc>
                <a:defRPr/>
              </a:pPr>
              <a:endParaRPr lang="zh-CN" altLang="en-US" sz="28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Picture 16" descr="C:\Documents and Settings\Administrator\桌面\9999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4348" y="1571612"/>
              <a:ext cx="2853846" cy="90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032" y="116632"/>
            <a:ext cx="6084168" cy="66861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3491881" y="1578226"/>
            <a:ext cx="4680520" cy="842662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3491880" y="2690813"/>
            <a:ext cx="4680520" cy="882203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491880" y="3861048"/>
            <a:ext cx="4752528" cy="848939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3491880" y="4937986"/>
            <a:ext cx="4752528" cy="891188"/>
          </a:xfrm>
        </p:spPr>
        <p:txBody>
          <a:bodyPr anchor="ctr"/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 . </a:t>
            </a:r>
            <a:fld id="{32D20D3C-61A4-427C-8C8E-E63D4B8053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Layout -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6084168" cy="66861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572500" cy="4786313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75C96058-A9E9-4A4F-8F3B-C93F405239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  . </a:t>
            </a:r>
            <a:fld id="{3BEB4953-96E2-4892-9580-951470316F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7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115888"/>
            <a:ext cx="6084888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单击此处母版编辑标题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628775"/>
            <a:ext cx="85725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单击此处编辑母版一级标题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24650" y="642937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7F7F7F"/>
                </a:solidFill>
                <a:ea typeface="BatangChe" pitchFamily="49" charset="-127"/>
              </a:defRPr>
            </a:lvl1pPr>
          </a:lstStyle>
          <a:p>
            <a:pPr>
              <a:defRPr/>
            </a:pPr>
            <a:r>
              <a:rPr lang="en-US" altLang="zh-CN"/>
              <a:t>  . </a:t>
            </a:r>
            <a:fld id="{5AAC3B89-B28B-4A99-8CD2-D2ED671EE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55" r:id="rId2"/>
    <p:sldLayoutId id="2147484147" r:id="rId3"/>
    <p:sldLayoutId id="2147484156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400" b="1">
          <a:solidFill>
            <a:srgbClr val="A18449"/>
          </a:solidFill>
          <a:latin typeface="Tahoma" pitchFamily="34" charset="0"/>
          <a:ea typeface="黑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sz="2400" b="1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2000" b="1">
          <a:solidFill>
            <a:srgbClr val="7F7F7F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b="1">
          <a:solidFill>
            <a:srgbClr val="7F7F7F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sz="1600" b="1">
          <a:solidFill>
            <a:srgbClr val="7F7F7F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sz="1600" b="1">
          <a:solidFill>
            <a:srgbClr val="7F7F7F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28750"/>
            <a:ext cx="85725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单击此处编辑母版一级标题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33363"/>
            <a:ext cx="70008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单击此处母版编辑标题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165" r:id="rId8"/>
    <p:sldLayoutId id="2147484166" r:id="rId9"/>
    <p:sldLayoutId id="2147484167" r:id="rId10"/>
    <p:sldLayoutId id="2147484168" r:id="rId11"/>
    <p:sldLayoutId id="2147484169" r:id="rId12"/>
    <p:sldLayoutId id="2147484170" r:id="rId13"/>
    <p:sldLayoutId id="214748417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defRPr sz="2600">
          <a:solidFill>
            <a:srgbClr val="A18449"/>
          </a:solidFill>
          <a:latin typeface="微软雅黑" pitchFamily="34" charset="-122"/>
          <a:ea typeface="微软雅黑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buFont typeface="Wingdings" pitchFamily="2" charset="2"/>
        <a:buChar char="l"/>
        <a:defRPr sz="3200" b="1">
          <a:solidFill>
            <a:srgbClr val="395BB9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buFont typeface="Wingdings" pitchFamily="2" charset="2"/>
        <a:buChar char="§"/>
        <a:defRPr lang="zh-CN" altLang="en-US" sz="2000" dirty="0">
          <a:solidFill>
            <a:srgbClr val="395BB9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–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charset="0"/>
        <a:buChar char="»"/>
        <a:defRPr lang="zh-CN" altLang="en-US" sz="2000" dirty="0">
          <a:solidFill>
            <a:srgbClr val="7F7F7F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ts val="3600"/>
        </a:lnSpc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rgbClr val="7F7F7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 bwMode="auto">
          <a:xfrm>
            <a:off x="1403648" y="4797153"/>
            <a:ext cx="6429420" cy="50405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      </a:t>
            </a:r>
            <a:endParaRPr kumimoji="0" lang="en-US" altLang="zh-CN" sz="4800" b="1" i="1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Arial" pitchFamily="34" charset="0"/>
              </a:rPr>
              <a:t>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CN" sz="2000" b="1" i="1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214282" y="4429132"/>
            <a:ext cx="1643074" cy="500066"/>
          </a:xfrm>
          <a:prstGeom prst="rect">
            <a:avLst/>
          </a:prstGeom>
        </p:spPr>
        <p:txBody>
          <a:bodyPr/>
          <a:lstStyle/>
          <a:p>
            <a:pPr marL="342900" lvl="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2015.9.21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628" y="1857364"/>
            <a:ext cx="4000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ALL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14810" y="2857496"/>
            <a:ext cx="4572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Qin Wang</a:t>
            </a:r>
            <a:endParaRPr lang="zh-CN" altLang="en-US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commit </a:t>
            </a:r>
            <a:r>
              <a:rPr lang="zh-CN" altLang="en-US" dirty="0" smtClean="0"/>
              <a:t>代码</a:t>
            </a:r>
            <a:endParaRPr lang="en-US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commit</a:t>
            </a:r>
          </a:p>
          <a:p>
            <a:r>
              <a:rPr lang="zh-CN" altLang="en-US" dirty="0" smtClean="0"/>
              <a:t>进入</a:t>
            </a:r>
            <a:r>
              <a:rPr lang="en-US" altLang="zh-CN" dirty="0" smtClean="0"/>
              <a:t>commit 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zh-CN" altLang="en-US" dirty="0" smtClean="0"/>
              <a:t>阶段，写入必要的信息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04864"/>
            <a:ext cx="19050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7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上传代码到</a:t>
            </a:r>
            <a:r>
              <a:rPr lang="en-US" altLang="zh-CN" dirty="0" err="1" smtClean="0"/>
              <a:t>gerrit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7030A0"/>
                </a:solidFill>
              </a:rPr>
              <a:t>repo upload .</a:t>
            </a:r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push</a:t>
            </a:r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push </a:t>
            </a:r>
            <a:r>
              <a:rPr lang="zh-CN" altLang="en-US" dirty="0" smtClean="0"/>
              <a:t>后面要加网址和分支等信息，麻烦，推荐</a:t>
            </a:r>
            <a:r>
              <a:rPr lang="en-US" altLang="zh-CN" dirty="0" smtClean="0"/>
              <a:t>repo upload .</a:t>
            </a:r>
          </a:p>
          <a:p>
            <a:r>
              <a:rPr lang="zh-CN" altLang="en-US" dirty="0" smtClean="0"/>
              <a:t>一路</a:t>
            </a:r>
            <a:r>
              <a:rPr lang="en-US" altLang="zh-CN" dirty="0" smtClean="0"/>
              <a:t>y (yes) </a:t>
            </a:r>
            <a:r>
              <a:rPr lang="zh-CN" altLang="en-US" dirty="0" smtClean="0"/>
              <a:t>就可以了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924944"/>
            <a:ext cx="813690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刷新</a:t>
            </a:r>
            <a:r>
              <a:rPr lang="en-US" altLang="zh-CN" dirty="0" err="1" smtClean="0"/>
              <a:t>Gerrit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已经可以看到提交了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425139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补救修改</a:t>
            </a:r>
            <a:endParaRPr lang="en-US" altLang="zh-CN" dirty="0" smtClean="0"/>
          </a:p>
          <a:p>
            <a:r>
              <a:rPr lang="zh-CN" altLang="en-US" dirty="0" smtClean="0"/>
              <a:t>如果发现本次提交还有问题</a:t>
            </a:r>
            <a:r>
              <a:rPr lang="en-US" altLang="zh-CN" dirty="0" smtClean="0"/>
              <a:t>,</a:t>
            </a:r>
            <a:r>
              <a:rPr lang="zh-CN" altLang="en-US" dirty="0" smtClean="0"/>
              <a:t>修改后使用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commit --amend</a:t>
            </a:r>
          </a:p>
          <a:p>
            <a:r>
              <a:rPr lang="zh-CN" altLang="en-US" dirty="0" smtClean="0"/>
              <a:t>请看参考例子：</a:t>
            </a:r>
            <a:endParaRPr lang="en-US" altLang="zh-CN" dirty="0" smtClean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8753475" cy="1191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717032"/>
            <a:ext cx="30670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4149080"/>
            <a:ext cx="8743950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5229200"/>
            <a:ext cx="22002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9552" y="5877272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先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已修改</a:t>
            </a:r>
            <a:r>
              <a:rPr lang="en-US" altLang="zh-CN" dirty="0" smtClean="0"/>
              <a:t>,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commit --amend </a:t>
            </a:r>
            <a:r>
              <a:rPr lang="zh-CN" altLang="en-US" dirty="0" smtClean="0"/>
              <a:t>后与之前提交一样，编辑后</a:t>
            </a:r>
            <a:r>
              <a:rPr lang="en-US" altLang="zh-CN" dirty="0" smtClean="0"/>
              <a:t>repo upload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如果本地有多个</a:t>
            </a:r>
            <a:r>
              <a:rPr lang="zh-CN" altLang="en-US" dirty="0" smtClean="0"/>
              <a:t>分支并且有</a:t>
            </a:r>
            <a:r>
              <a:rPr lang="zh-CN" altLang="en-US" dirty="0" smtClean="0"/>
              <a:t>提交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7030A0"/>
                </a:solidFill>
              </a:rPr>
              <a:t>repo upload --</a:t>
            </a:r>
            <a:r>
              <a:rPr lang="en-US" altLang="zh-CN" dirty="0" err="1" smtClean="0">
                <a:solidFill>
                  <a:srgbClr val="7030A0"/>
                </a:solidFill>
              </a:rPr>
              <a:t>br</a:t>
            </a:r>
            <a:r>
              <a:rPr lang="en-US" altLang="zh-CN" dirty="0" smtClean="0">
                <a:solidFill>
                  <a:srgbClr val="7030A0"/>
                </a:solidFill>
              </a:rPr>
              <a:t>=</a:t>
            </a:r>
            <a:r>
              <a:rPr lang="en-US" altLang="zh-CN" dirty="0" err="1" smtClean="0">
                <a:solidFill>
                  <a:srgbClr val="7030A0"/>
                </a:solidFill>
              </a:rPr>
              <a:t>branchname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 smtClean="0"/>
              <a:t>冲突如下：</a:t>
            </a:r>
            <a:endParaRPr lang="en-US" altLang="zh-CN" dirty="0" smtClean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50" y="2060848"/>
            <a:ext cx="748665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95536" y="342900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如上例，如果想请</a:t>
            </a:r>
            <a:r>
              <a:rPr lang="en-US" altLang="zh-CN" dirty="0" smtClean="0"/>
              <a:t>001 </a:t>
            </a:r>
            <a:r>
              <a:rPr lang="zh-CN" altLang="en-US" dirty="0" smtClean="0"/>
              <a:t>分支，使用</a:t>
            </a:r>
            <a:r>
              <a:rPr lang="en-US" altLang="zh-CN" dirty="0" smtClean="0"/>
              <a:t>repo upload --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=001 .</a:t>
            </a:r>
            <a:endParaRPr lang="en-US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861048"/>
            <a:ext cx="654050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cherry-pick</a:t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为了保持代码的可继承性同步其他分支的代码请使用</a:t>
            </a:r>
            <a:r>
              <a:rPr lang="en-US" altLang="zh-CN" dirty="0" smtClean="0"/>
              <a:t>cherry-pick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界面操作</a:t>
            </a:r>
            <a:endParaRPr lang="en-US" altLang="zh-CN" dirty="0" smtClean="0"/>
          </a:p>
          <a:p>
            <a:r>
              <a:rPr lang="zh-CN" altLang="en-US" dirty="0" smtClean="0"/>
              <a:t>当代码差异比较小时可以在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上直接界面操作</a:t>
            </a:r>
            <a:endParaRPr lang="en-US" altLang="zh-CN" dirty="0" smtClean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4438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3212976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查找目标分支，</a:t>
            </a:r>
            <a:r>
              <a:rPr lang="en-US" altLang="zh-CN" dirty="0" smtClean="0"/>
              <a:t>Cherry Pick Change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789040"/>
            <a:ext cx="6048375" cy="2386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cherry-pick</a:t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界面操作到</a:t>
            </a:r>
            <a:r>
              <a:rPr lang="en-US" altLang="zh-CN" dirty="0" smtClean="0"/>
              <a:t>shell</a:t>
            </a:r>
          </a:p>
          <a:p>
            <a:r>
              <a:rPr lang="zh-CN" altLang="en-US" dirty="0" smtClean="0"/>
              <a:t>用于界面无法直接操作或未</a:t>
            </a:r>
            <a:r>
              <a:rPr lang="en-US" altLang="zh-CN" dirty="0" smtClean="0"/>
              <a:t>merge </a:t>
            </a:r>
            <a:r>
              <a:rPr lang="zh-CN" altLang="en-US" dirty="0" smtClean="0"/>
              <a:t>的代码提前到</a:t>
            </a:r>
            <a:r>
              <a:rPr lang="zh-CN" altLang="en-US" dirty="0" smtClean="0"/>
              <a:t>本地验证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67544" y="2924944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shell </a:t>
            </a:r>
            <a:r>
              <a:rPr lang="zh-CN" altLang="en-US" dirty="0" smtClean="0"/>
              <a:t>并执行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776605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3429000"/>
            <a:ext cx="7584926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39552" y="5733256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如果需要提交直接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, repo upload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cherry-pick</a:t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3.Shell </a:t>
            </a:r>
            <a:r>
              <a:rPr lang="zh-CN" altLang="en-US" dirty="0" smtClean="0"/>
              <a:t>直接操作</a:t>
            </a:r>
            <a:endParaRPr lang="en-US" altLang="zh-CN" dirty="0" smtClean="0"/>
          </a:p>
          <a:p>
            <a:r>
              <a:rPr lang="zh-CN" altLang="en-US" dirty="0" smtClean="0"/>
              <a:t>使用其他分支上的</a:t>
            </a:r>
            <a:r>
              <a:rPr lang="en-US" altLang="zh-CN" dirty="0" smtClean="0"/>
              <a:t>commit id </a:t>
            </a:r>
            <a:r>
              <a:rPr lang="zh-CN" altLang="en-US" dirty="0" smtClean="0"/>
              <a:t>直接执行命令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cherry-pick commit id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601027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cherry-pick</a:t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查找到需要</a:t>
            </a:r>
            <a:r>
              <a:rPr lang="en-US" altLang="zh-CN" dirty="0" smtClean="0"/>
              <a:t>cherry-pick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id commit 369649ca7cae4e5f57f2400e1a14dcabbabbad46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16832"/>
            <a:ext cx="795637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7544" y="3212976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如果需要提交直接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, repo upload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cherry-pick</a:t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cherry-pick </a:t>
            </a:r>
            <a:r>
              <a:rPr lang="zh-CN" altLang="en-US" dirty="0" smtClean="0"/>
              <a:t>冲突，这个是比较头疼的，需要手动解决冲突的文件，如果冲突的文件比较多可以使用比较工具做辅助</a:t>
            </a:r>
            <a:endParaRPr lang="en-US" altLang="zh-CN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57" y="1772816"/>
            <a:ext cx="8188399" cy="414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8864" y="908720"/>
            <a:ext cx="8229600" cy="5472608"/>
          </a:xfrm>
        </p:spPr>
        <p:txBody>
          <a:bodyPr/>
          <a:lstStyle/>
          <a:p>
            <a:endParaRPr lang="en-US" altLang="zh-CN" sz="1200" dirty="0" smtClean="0">
              <a:cs typeface="+mn-cs"/>
            </a:endParaRPr>
          </a:p>
          <a:p>
            <a:pPr lvl="1">
              <a:buNone/>
            </a:pPr>
            <a:endParaRPr lang="en-US" altLang="zh-CN" sz="1100" dirty="0" smtClean="0"/>
          </a:p>
          <a:p>
            <a:pPr marL="342900" lvl="2" indent="-342900">
              <a:buNone/>
            </a:pPr>
            <a:endParaRPr lang="zh-CN" altLang="en-US" sz="1200" dirty="0" smtClean="0">
              <a:cs typeface="+mn-cs"/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58" y="369890"/>
            <a:ext cx="5757874" cy="65884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558EE7"/>
                </a:solidFill>
              </a:rPr>
              <a:t>目录</a:t>
            </a:r>
            <a:endParaRPr lang="zh-CN" altLang="en-US" b="1" dirty="0">
              <a:solidFill>
                <a:srgbClr val="558EE7"/>
              </a:solidFill>
            </a:endParaRPr>
          </a:p>
        </p:txBody>
      </p:sp>
      <p:sp>
        <p:nvSpPr>
          <p:cNvPr id="4" name="矩形 8"/>
          <p:cNvSpPr/>
          <p:nvPr/>
        </p:nvSpPr>
        <p:spPr>
          <a:xfrm>
            <a:off x="2339752" y="2241693"/>
            <a:ext cx="324036" cy="324036"/>
          </a:xfrm>
          <a:prstGeom prst="rect">
            <a:avLst/>
          </a:prstGeom>
          <a:noFill/>
          <a:ln w="38100">
            <a:solidFill>
              <a:srgbClr val="04A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 descr="C:\Users\Administrator\Desktop\对勾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5055" y="2193882"/>
            <a:ext cx="438012" cy="37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20"/>
          <p:cNvCxnSpPr/>
          <p:nvPr/>
        </p:nvCxnSpPr>
        <p:spPr>
          <a:xfrm>
            <a:off x="3131840" y="2564904"/>
            <a:ext cx="3756131" cy="0"/>
          </a:xfrm>
          <a:prstGeom prst="line">
            <a:avLst/>
          </a:prstGeom>
          <a:ln w="38100">
            <a:solidFill>
              <a:srgbClr val="04AE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7820" y="2225504"/>
            <a:ext cx="274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>
              <a:buNone/>
            </a:pP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及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repo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使用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7" name="直接连接符 23"/>
          <p:cNvCxnSpPr/>
          <p:nvPr/>
        </p:nvCxnSpPr>
        <p:spPr>
          <a:xfrm>
            <a:off x="3131840" y="3059832"/>
            <a:ext cx="3756131" cy="0"/>
          </a:xfrm>
          <a:prstGeom prst="line">
            <a:avLst/>
          </a:prstGeom>
          <a:ln w="38100">
            <a:solidFill>
              <a:srgbClr val="04AE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25"/>
          <p:cNvCxnSpPr/>
          <p:nvPr/>
        </p:nvCxnSpPr>
        <p:spPr>
          <a:xfrm>
            <a:off x="3120125" y="3554946"/>
            <a:ext cx="3756131" cy="0"/>
          </a:xfrm>
          <a:prstGeom prst="line">
            <a:avLst/>
          </a:prstGeom>
          <a:ln w="38100">
            <a:solidFill>
              <a:srgbClr val="04AE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11960" y="27089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更新代码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1" name="直接连接符 27"/>
          <p:cNvCxnSpPr/>
          <p:nvPr/>
        </p:nvCxnSpPr>
        <p:spPr>
          <a:xfrm>
            <a:off x="3132364" y="4052187"/>
            <a:ext cx="3756131" cy="0"/>
          </a:xfrm>
          <a:prstGeom prst="line">
            <a:avLst/>
          </a:prstGeom>
          <a:ln w="38100">
            <a:solidFill>
              <a:srgbClr val="04AE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11960" y="37170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提交代码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1960" y="321297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创建本地分支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2" name="矩形 3"/>
          <p:cNvSpPr/>
          <p:nvPr/>
        </p:nvSpPr>
        <p:spPr>
          <a:xfrm>
            <a:off x="2771800" y="2708921"/>
            <a:ext cx="338394" cy="28803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"/>
          <p:cNvSpPr/>
          <p:nvPr/>
        </p:nvSpPr>
        <p:spPr>
          <a:xfrm>
            <a:off x="2771800" y="3284984"/>
            <a:ext cx="338394" cy="28803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"/>
          <p:cNvSpPr/>
          <p:nvPr/>
        </p:nvSpPr>
        <p:spPr>
          <a:xfrm>
            <a:off x="2771800" y="3789040"/>
            <a:ext cx="338394" cy="28803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连接符 27"/>
          <p:cNvCxnSpPr/>
          <p:nvPr/>
        </p:nvCxnSpPr>
        <p:spPr>
          <a:xfrm>
            <a:off x="3132364" y="4556243"/>
            <a:ext cx="3756131" cy="0"/>
          </a:xfrm>
          <a:prstGeom prst="line">
            <a:avLst/>
          </a:prstGeom>
          <a:ln w="38100">
            <a:solidFill>
              <a:srgbClr val="04AE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11960" y="4221088"/>
            <a:ext cx="1155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cherry-pick</a:t>
            </a:r>
          </a:p>
        </p:txBody>
      </p:sp>
      <p:sp>
        <p:nvSpPr>
          <p:cNvPr id="24" name="矩形 3"/>
          <p:cNvSpPr/>
          <p:nvPr/>
        </p:nvSpPr>
        <p:spPr>
          <a:xfrm>
            <a:off x="2771800" y="4293096"/>
            <a:ext cx="338394" cy="28803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5" name="直接连接符 27"/>
          <p:cNvCxnSpPr/>
          <p:nvPr/>
        </p:nvCxnSpPr>
        <p:spPr>
          <a:xfrm>
            <a:off x="3132364" y="5060299"/>
            <a:ext cx="3756131" cy="0"/>
          </a:xfrm>
          <a:prstGeom prst="line">
            <a:avLst/>
          </a:prstGeom>
          <a:ln w="38100">
            <a:solidFill>
              <a:srgbClr val="04AED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11960" y="4725144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其他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7" name="矩形 3"/>
          <p:cNvSpPr/>
          <p:nvPr/>
        </p:nvSpPr>
        <p:spPr>
          <a:xfrm>
            <a:off x="2771800" y="4797152"/>
            <a:ext cx="338394" cy="288032"/>
          </a:xfrm>
          <a:prstGeom prst="rect">
            <a:avLst/>
          </a:prstGeom>
          <a:gradFill>
            <a:gsLst>
              <a:gs pos="0">
                <a:srgbClr val="04AEDA"/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16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cherry-pick</a:t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both modified </a:t>
            </a:r>
            <a:r>
              <a:rPr lang="zh-CN" altLang="en-US" dirty="0" smtClean="0"/>
              <a:t>说明是有冲突的文件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zh-CN" altLang="en-US" dirty="0" smtClean="0"/>
              <a:t>可以看出哪里有冲突</a:t>
            </a:r>
            <a:endParaRPr lang="en-US" altLang="zh-CN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601075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cherry-pick</a:t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冲突解决后使用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add,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commit, repo upload . </a:t>
            </a:r>
            <a:r>
              <a:rPr lang="zh-CN" altLang="en-US" dirty="0" smtClean="0"/>
              <a:t>将代码提交到</a:t>
            </a:r>
            <a:r>
              <a:rPr lang="en-US" altLang="zh-CN" dirty="0" err="1" smtClean="0"/>
              <a:t>Gerrit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r>
              <a:rPr lang="en-US" altLang="zh-CN" dirty="0" smtClean="0"/>
              <a:t>commit 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msg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Conflicts </a:t>
            </a:r>
            <a:r>
              <a:rPr lang="zh-CN" altLang="en-US" dirty="0" smtClean="0"/>
              <a:t>信息删除</a:t>
            </a:r>
            <a:endParaRPr lang="en-US" altLang="zh-CN" dirty="0" smtClean="0"/>
          </a:p>
          <a:p>
            <a:r>
              <a:rPr lang="zh-CN" altLang="en-US" dirty="0" smtClean="0"/>
              <a:t>图片中高亮处要删除</a:t>
            </a:r>
            <a:endParaRPr lang="en-US" altLang="zh-CN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132856"/>
            <a:ext cx="6705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cherry-pick</a:t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放弃本次</a:t>
            </a:r>
            <a:r>
              <a:rPr lang="en-US" altLang="zh-CN" dirty="0" smtClean="0"/>
              <a:t>cherry-pick</a:t>
            </a:r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cherry-pick --abort</a:t>
            </a:r>
            <a:endParaRPr lang="en-US" altLang="zh-CN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建议将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的编辑器改为</a:t>
            </a:r>
            <a:r>
              <a:rPr lang="en-US" altLang="zh-CN" dirty="0" smtClean="0"/>
              <a:t>vim </a:t>
            </a:r>
            <a:r>
              <a:rPr lang="zh-CN" altLang="en-US" dirty="0" smtClean="0"/>
              <a:t>方便操作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config</a:t>
            </a:r>
            <a:r>
              <a:rPr lang="en-US" altLang="zh-CN" dirty="0" smtClean="0">
                <a:solidFill>
                  <a:srgbClr val="7030A0"/>
                </a:solidFill>
              </a:rPr>
              <a:t> --global </a:t>
            </a:r>
            <a:r>
              <a:rPr lang="en-US" altLang="zh-CN" dirty="0" err="1" smtClean="0">
                <a:solidFill>
                  <a:srgbClr val="7030A0"/>
                </a:solidFill>
              </a:rPr>
              <a:t>core.editor</a:t>
            </a:r>
            <a:r>
              <a:rPr lang="en-US" altLang="zh-CN" dirty="0" smtClean="0">
                <a:solidFill>
                  <a:srgbClr val="7030A0"/>
                </a:solidFill>
              </a:rPr>
              <a:t> “vim”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536" y="213285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由于提交代码</a:t>
            </a:r>
            <a:r>
              <a:rPr lang="en-US" dirty="0" smtClean="0"/>
              <a:t>repo sync </a:t>
            </a:r>
            <a:r>
              <a:rPr lang="zh-CN" altLang="en-US" dirty="0" smtClean="0"/>
              <a:t>失败时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75882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385175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使用命令</a:t>
            </a:r>
            <a:r>
              <a:rPr lang="en-US" altLang="zh-CN" dirty="0" smtClean="0"/>
              <a:t> </a:t>
            </a:r>
            <a:r>
              <a:rPr lang="en-US" altLang="zh-CN" dirty="0" smtClean="0"/>
              <a:t>rebase</a:t>
            </a:r>
            <a:r>
              <a:rPr lang="zh-CN" altLang="en-US" dirty="0" smtClean="0"/>
              <a:t>到最新节点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7030A0"/>
                </a:solidFill>
              </a:rPr>
              <a:t>repo rebase .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4653136"/>
            <a:ext cx="68897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查看修改历史记录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log </a:t>
            </a:r>
            <a:r>
              <a:rPr lang="en-US" altLang="zh-CN" dirty="0" smtClean="0">
                <a:solidFill>
                  <a:srgbClr val="7030A0"/>
                </a:solidFill>
              </a:rPr>
              <a:t>[.]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r>
              <a:rPr lang="zh-CN" altLang="en-US" dirty="0" smtClean="0"/>
              <a:t>查看详细修改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log -p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653415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2276872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其他常用命令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show</a:t>
            </a:r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revert</a:t>
            </a:r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reset</a:t>
            </a:r>
          </a:p>
          <a:p>
            <a:r>
              <a:rPr lang="en-US" altLang="zh-CN" dirty="0" err="1" smtClean="0">
                <a:solidFill>
                  <a:srgbClr val="7030A0"/>
                </a:solidFill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</a:rPr>
              <a:t> reset --hard [HEAD</a:t>
            </a:r>
            <a:r>
              <a:rPr lang="en-US" altLang="zh-CN" dirty="0" smtClean="0">
                <a:solidFill>
                  <a:srgbClr val="7030A0"/>
                </a:solidFill>
              </a:rPr>
              <a:t>]</a:t>
            </a:r>
          </a:p>
          <a:p>
            <a:r>
              <a:rPr lang="zh-CN" altLang="en-US" dirty="0" smtClean="0"/>
              <a:t>等</a:t>
            </a:r>
            <a:r>
              <a:rPr lang="zh-CN" altLang="en-US" dirty="0" smtClean="0"/>
              <a:t>命令这里不介绍，</a:t>
            </a:r>
            <a:r>
              <a:rPr lang="zh-CN" altLang="en-US" dirty="0" smtClean="0"/>
              <a:t>自行</a:t>
            </a:r>
            <a:r>
              <a:rPr lang="en-US" altLang="zh-CN" dirty="0" smtClean="0"/>
              <a:t>Google</a:t>
            </a: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1124744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清理不想要的代码</a:t>
            </a:r>
            <a:endParaRPr lang="en-US" altLang="zh-CN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clean –</a:t>
            </a:r>
            <a:r>
              <a:rPr lang="en-US" dirty="0" err="1" smtClean="0">
                <a:solidFill>
                  <a:srgbClr val="7030A0"/>
                </a:solidFill>
              </a:rPr>
              <a:t>fdx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zh-CN" altLang="en-US" dirty="0" smtClean="0"/>
              <a:t>使用时请确认全部是不想要的代码，以免误删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428992" y="4286256"/>
            <a:ext cx="2357454" cy="121444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THANK YOU!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53671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更新代码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196752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我们一般更新代码多数是更新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camera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代码，使用命令：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repo sync .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或者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fetch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这个命令更新所有远程分支的信息。 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只想更新当前远程分支的最新代码：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repo sync –</a:t>
            </a:r>
            <a:r>
              <a:rPr lang="en-US" altLang="zh-CN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cq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1375" y="3356992"/>
            <a:ext cx="7461250" cy="2726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创建本地分支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19675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查看分支，分支有两种，远程分支与本地分支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branch –a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前面有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remotes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开头的是远程分支如：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47148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67544" y="3212976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-&gt;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的为当前代码所在的远程分支，即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repo init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时的分支，如：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4005064"/>
            <a:ext cx="6315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395536" y="4797152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本地分支，自己使用命令创建的本地分支，名字为自己创建时的名字，如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5301208"/>
            <a:ext cx="16097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2555776" y="544522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zh-CN" altLang="en-US" dirty="0" smtClean="0"/>
              <a:t>号为当前所在的本地分支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创建本地分支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/>
            </a:r>
            <a:br>
              <a:rPr lang="en-US" altLang="zh-CN" sz="1800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196752"/>
            <a:ext cx="7704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修改代码前最好创建本地分支，方便追踪修改。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repo start name .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或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checkout -b name remotes/</a:t>
            </a:r>
            <a:r>
              <a:rPr lang="en-US" altLang="zh-CN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korg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/sprdroid5.1_tshark_15a</a:t>
            </a: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name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为分支名，起对自己有意义的，建议使用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repo start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命令，容易操作。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不建议使用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check –b name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不加远程分支，这样不容易使用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repo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命令。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36" y="4797152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切换其他远程分支代码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r>
              <a:rPr lang="en-US" altLang="zh-CN" dirty="0" err="1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git</a:t>
            </a:r>
            <a:r>
              <a:rPr lang="en-US" altLang="zh-CN" dirty="0" smtClean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checkout –b name remotes-branch</a:t>
            </a: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这里不详细介绍，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感兴趣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Google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一下。</a:t>
            </a:r>
            <a:endParaRPr lang="en-US" altLang="zh-CN" dirty="0" smtClean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429000"/>
            <a:ext cx="73818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修改代码后使用命令查看修改</a:t>
            </a:r>
            <a:endParaRPr lang="en-US" altLang="zh-CN" dirty="0" smtClean="0"/>
          </a:p>
          <a:p>
            <a:r>
              <a:rPr lang="zh-CN" altLang="en-US" dirty="0" smtClean="0"/>
              <a:t>查看修改过及新加的文件</a:t>
            </a:r>
            <a:endParaRPr lang="en-US" altLang="zh-CN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status </a:t>
            </a:r>
            <a:r>
              <a:rPr lang="en-US" dirty="0" smtClean="0">
                <a:solidFill>
                  <a:srgbClr val="7030A0"/>
                </a:solidFill>
              </a:rPr>
              <a:t>[.]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zh-CN" altLang="en-US" dirty="0" smtClean="0"/>
              <a:t>加点是当前目录</a:t>
            </a:r>
            <a:r>
              <a:rPr lang="en-US" altLang="zh-CN" dirty="0" smtClean="0"/>
              <a:t>,</a:t>
            </a:r>
            <a:r>
              <a:rPr lang="zh-CN" altLang="en-US" dirty="0" smtClean="0"/>
              <a:t>如：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852936"/>
            <a:ext cx="828645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查看具体修改</a:t>
            </a:r>
            <a:endParaRPr lang="en-US" altLang="zh-CN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diff </a:t>
            </a:r>
            <a:r>
              <a:rPr lang="en-US" dirty="0" smtClean="0">
                <a:solidFill>
                  <a:srgbClr val="7030A0"/>
                </a:solidFill>
              </a:rPr>
              <a:t>[.]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zh-CN" altLang="en-US" dirty="0" smtClean="0"/>
              <a:t>如：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88840"/>
            <a:ext cx="7920880" cy="4301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确认是自己想改的将修改的代码</a:t>
            </a:r>
            <a:r>
              <a:rPr lang="en-US" altLang="zh-CN" dirty="0" smtClean="0"/>
              <a:t>add </a:t>
            </a:r>
            <a:r>
              <a:rPr lang="zh-CN" altLang="en-US" dirty="0" smtClean="0"/>
              <a:t>到完成列表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包括新加的文件和修改的文件</a:t>
            </a:r>
            <a:endParaRPr lang="en-US" altLang="zh-CN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add .</a:t>
            </a:r>
          </a:p>
          <a:p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add filename</a:t>
            </a:r>
          </a:p>
          <a:p>
            <a:r>
              <a:rPr lang="zh-CN" altLang="en-US" dirty="0" smtClean="0"/>
              <a:t>建议一个文件一个文件的</a:t>
            </a:r>
            <a:r>
              <a:rPr lang="en-US" altLang="zh-CN" dirty="0" smtClean="0"/>
              <a:t>add, </a:t>
            </a:r>
            <a:r>
              <a:rPr lang="zh-CN" altLang="en-US" dirty="0" smtClean="0"/>
              <a:t>防止加入没有必要的文件</a:t>
            </a:r>
            <a:endParaRPr lang="en-US" dirty="0" smtClean="0"/>
          </a:p>
          <a:p>
            <a:r>
              <a:rPr lang="zh-CN" altLang="en-US" dirty="0" smtClean="0"/>
              <a:t>如：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068960"/>
            <a:ext cx="8701596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l"/>
            <a:r>
              <a:rPr lang="zh-CN" altLang="en-US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提交代码</a:t>
            </a: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100" dirty="0" smtClean="0"/>
              <a:t/>
            </a:r>
            <a:br>
              <a:rPr lang="en-US" altLang="zh-CN" sz="110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95536" y="105273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 </a:t>
            </a:r>
            <a:r>
              <a:rPr lang="zh-CN" altLang="en-US" dirty="0" smtClean="0"/>
              <a:t>后效果如下：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00808"/>
            <a:ext cx="804356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ONLY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4BACC6"/>
      </a:accent5>
      <a:accent6>
        <a:srgbClr val="0C0C0C"/>
      </a:accent6>
      <a:hlink>
        <a:srgbClr val="0000FF"/>
      </a:hlink>
      <a:folHlink>
        <a:srgbClr val="800080"/>
      </a:folHlink>
    </a:clrScheme>
    <a:fontScheme name="1_首尾页面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首尾页面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PT Body Slides - ENG">
  <a:themeElements>
    <a:clrScheme name="Dashdesign_ppt_color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BFBFBF"/>
      </a:accent2>
      <a:accent3>
        <a:srgbClr val="B2C1DB"/>
      </a:accent3>
      <a:accent4>
        <a:srgbClr val="AE4845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数字天堂标准PPT模板beta20090507">
  <a:themeElements>
    <a:clrScheme name="数字天堂标准PPT模板beta20090507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数字天堂标准PPT模板beta20090507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数字天堂标准PPT模板beta20090507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22013fb-0886-446e-ad3d-ed3ec31e90c4">7MYU5HUSZ6MP-104-450</_dlc_DocId>
    <_dlc_DocIdUrl xmlns="822013fb-0886-446e-ad3d-ed3ec31e90c4">
      <Url>http://shspwb01/platform_sw/MM/_layouts/DocIdRedir.aspx?ID=7MYU5HUSZ6MP-104-450</Url>
      <Description>7MYU5HUSZ6MP-104-450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5497349E626078418A770B3DF34EE3FA" ma:contentTypeVersion="0" ma:contentTypeDescription="新建文档。" ma:contentTypeScope="" ma:versionID="3cbdb17c7e35492ff902416a4d3b6255">
  <xsd:schema xmlns:xsd="http://www.w3.org/2001/XMLSchema" xmlns:xs="http://www.w3.org/2001/XMLSchema" xmlns:p="http://schemas.microsoft.com/office/2006/metadata/properties" xmlns:ns2="822013fb-0886-446e-ad3d-ed3ec31e90c4" targetNamespace="http://schemas.microsoft.com/office/2006/metadata/properties" ma:root="true" ma:fieldsID="4e1c23f996d4c04574760550801fabac" ns2:_="">
    <xsd:import namespace="822013fb-0886-446e-ad3d-ed3ec31e90c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013fb-0886-446e-ad3d-ed3ec31e90c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档 ID 值" ma:description="分配至此项的文档 ID 值。" ma:internalName="_dlc_DocId" ma:readOnly="true">
      <xsd:simpleType>
        <xsd:restriction base="dms:Text"/>
      </xsd:simpleType>
    </xsd:element>
    <xsd:element name="_dlc_DocIdUrl" ma:index="9" nillable="true" ma:displayName="文档 ID" ma:description="此文档的永久链接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永久 ID" ma:description="在添加过程中保留 ID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54BC2A-5E4E-459F-97D4-1E8F9AF03F35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822013fb-0886-446e-ad3d-ed3ec31e90c4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2500E3-5F73-49DB-A2ED-7A02843F39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CD0C82-A7B5-4722-BEDB-FD090C01BBE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53AA2BB-1DD8-4263-9341-C1ED02669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2013fb-0886-446e-ad3d-ed3ec31e9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157281398</TotalTime>
  <Pages>0</Pages>
  <Words>797</Words>
  <Characters>0</Characters>
  <Application>Microsoft Office PowerPoint</Application>
  <DocSecurity>0</DocSecurity>
  <PresentationFormat>On-screen Show (4:3)</PresentationFormat>
  <Lines>0</Lines>
  <Paragraphs>160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TITLE SLIDE ONLY</vt:lpstr>
      <vt:lpstr>PPT Body Slides - ENG</vt:lpstr>
      <vt:lpstr>数字天堂标准PPT模板beta20090507</vt:lpstr>
      <vt:lpstr>Slide 1</vt:lpstr>
      <vt:lpstr>目录</vt:lpstr>
      <vt:lpstr>更新代码   </vt:lpstr>
      <vt:lpstr>创建本地分支    </vt:lpstr>
      <vt:lpstr>创建本地分支    </vt:lpstr>
      <vt:lpstr>提交代码   </vt:lpstr>
      <vt:lpstr>提交代码   </vt:lpstr>
      <vt:lpstr>提交代码   </vt:lpstr>
      <vt:lpstr>提交代码   </vt:lpstr>
      <vt:lpstr>提交代码   </vt:lpstr>
      <vt:lpstr>提交代码   </vt:lpstr>
      <vt:lpstr>提交代码   </vt:lpstr>
      <vt:lpstr>提交代码   </vt:lpstr>
      <vt:lpstr>提交代码   </vt:lpstr>
      <vt:lpstr>cherry-pick   </vt:lpstr>
      <vt:lpstr>cherry-pick   </vt:lpstr>
      <vt:lpstr>cherry-pick   </vt:lpstr>
      <vt:lpstr>cherry-pick   </vt:lpstr>
      <vt:lpstr>cherry-pick   </vt:lpstr>
      <vt:lpstr>cherry-pick   </vt:lpstr>
      <vt:lpstr>cherry-pick   </vt:lpstr>
      <vt:lpstr>cherry-pick   </vt:lpstr>
      <vt:lpstr>其他   </vt:lpstr>
      <vt:lpstr>其他   </vt:lpstr>
      <vt:lpstr>其他   </vt:lpstr>
      <vt:lpstr>Slide 26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Ryan.Zha</dc:creator>
  <cp:lastModifiedBy>qin.wang</cp:lastModifiedBy>
  <cp:revision>2212</cp:revision>
  <cp:lastPrinted>1899-12-30T00:00:00Z</cp:lastPrinted>
  <dcterms:created xsi:type="dcterms:W3CDTF">2010-08-21T18:40:49Z</dcterms:created>
  <dcterms:modified xsi:type="dcterms:W3CDTF">2015-09-24T04:44:04Z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  <property fmtid="{D5CDD505-2E9C-101B-9397-08002B2CF9AE}" pid="3" name="_NewReviewCycle">
    <vt:lpwstr/>
  </property>
  <property fmtid="{D5CDD505-2E9C-101B-9397-08002B2CF9AE}" pid="4" name="ContentTypeId">
    <vt:lpwstr>0x0101005497349E626078418A770B3DF34EE3FA</vt:lpwstr>
  </property>
  <property fmtid="{D5CDD505-2E9C-101B-9397-08002B2CF9AE}" pid="5" name="_dlc_DocIdItemGuid">
    <vt:lpwstr>c256113a-b362-499f-abbd-11ffd2482fc6</vt:lpwstr>
  </property>
</Properties>
</file>