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98" r:id="rId5"/>
  </p:sldMasterIdLst>
  <p:notesMasterIdLst>
    <p:notesMasterId r:id="rId17"/>
  </p:notesMasterIdLst>
  <p:sldIdLst>
    <p:sldId id="287" r:id="rId6"/>
    <p:sldId id="334" r:id="rId7"/>
    <p:sldId id="335" r:id="rId8"/>
    <p:sldId id="339" r:id="rId9"/>
    <p:sldId id="336" r:id="rId10"/>
    <p:sldId id="337" r:id="rId11"/>
    <p:sldId id="338" r:id="rId12"/>
    <p:sldId id="340" r:id="rId13"/>
    <p:sldId id="295" r:id="rId14"/>
    <p:sldId id="341" r:id="rId15"/>
    <p:sldId id="257" r:id="rId16"/>
  </p:sldIdLst>
  <p:sldSz cx="9144000" cy="6858000" type="screen4x3"/>
  <p:notesSz cx="7010400" cy="9296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2" autoAdjust="0"/>
    <p:restoredTop sz="91466" autoAdjust="0"/>
  </p:normalViewPr>
  <p:slideViewPr>
    <p:cSldViewPr>
      <p:cViewPr varScale="1">
        <p:scale>
          <a:sx n="64" d="100"/>
          <a:sy n="64" d="100"/>
        </p:scale>
        <p:origin x="-19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59A8887-7606-4BBB-BFA5-F1F85327304F}" type="datetimeFigureOut">
              <a:rPr lang="zh-CN" altLang="en-US"/>
              <a:pPr>
                <a:defRPr/>
              </a:pPr>
              <a:t>2015/1/19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783BDB0-70EA-4212-88DB-3C40920E35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83BDB0-70EA-4212-88DB-3C40920E3521}" type="slidenum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83BDB0-70EA-4212-88DB-3C40920E352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FD114713-79C6-45E9-B246-AE2B4F280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8D9529C4-99B9-4B1B-B64F-FF37A1C89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6238" y="69850"/>
            <a:ext cx="2038350" cy="5664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69850"/>
            <a:ext cx="5962650" cy="5664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322EB9C1-FE4C-4A9F-A298-E46F3ABD2B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69850"/>
            <a:ext cx="5184775" cy="6492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11188" y="1052513"/>
            <a:ext cx="8153400" cy="468153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74DD2DAC-669E-4D69-8D6B-82EAFD5C0A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D9430536-FF43-467B-B4F0-78C4968B40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dissolv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052513"/>
            <a:ext cx="40005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4088" y="1052513"/>
            <a:ext cx="40005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C949D51B-9F80-495D-A1D9-3967937E19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6238" y="69850"/>
            <a:ext cx="2038350" cy="5664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69850"/>
            <a:ext cx="5962650" cy="5664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CFD84-7990-4911-A4A4-E0EEE2D0A2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93B8E-C99F-49C9-A2DF-D4A4216886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5433B-8826-4867-BF5F-EE9D9766AE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052513"/>
            <a:ext cx="40005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4088" y="1052513"/>
            <a:ext cx="40005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6A38C-58DF-4669-86A3-E29459F985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728A3-1696-4BD5-B702-05255B2590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052513"/>
            <a:ext cx="40005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4088" y="1052513"/>
            <a:ext cx="40005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5AA4493B-CABD-49E1-BA97-AF5CCF567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D2F3E-5BFB-41F9-B347-C188120164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A5E02-0DEA-4BFC-8578-B7EFFD6E49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6A848-31A8-4FB2-A647-BB8147FBC0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3D4BD-2829-49C6-8289-AD32D70243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1E692-5BAF-4552-9E2D-94B5855089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6238" y="69850"/>
            <a:ext cx="2038350" cy="5664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69850"/>
            <a:ext cx="5962650" cy="5664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48F34-B636-4833-B318-DF67A17AE0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  . </a:t>
            </a:r>
            <a:fld id="{FD114713-79C6-45E9-B246-AE2B4F2807AF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  . </a:t>
            </a:r>
            <a:fld id="{D9430536-FF43-467B-B4F0-78C4968B40C9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  . </a:t>
            </a:r>
            <a:fld id="{C949D51B-9F80-495D-A1D9-3967937E1989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052513"/>
            <a:ext cx="40005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4088" y="1052513"/>
            <a:ext cx="4000500" cy="4681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  . </a:t>
            </a:r>
            <a:fld id="{5AA4493B-CABD-49E1-BA97-AF5CCF567440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1B5F6EDA-9DA1-4165-B68D-C9F29ACFEB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  . </a:t>
            </a:r>
            <a:fld id="{1B5F6EDA-9DA1-4165-B68D-C9F29ACFEB68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  . </a:t>
            </a:r>
            <a:fld id="{63830A09-90D0-448F-BEC7-8E3A65B3FC76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  . </a:t>
            </a:r>
            <a:fld id="{DF9781B9-A2E5-45F6-9255-82CE9E86393A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  . </a:t>
            </a:r>
            <a:fld id="{89A7C0EA-6C45-42FE-BE3E-1E72D87934D1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  . </a:t>
            </a:r>
            <a:fld id="{E5FE4637-8DE7-43E4-904A-3E152430548F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  . </a:t>
            </a:r>
            <a:fld id="{8D9529C4-99B9-4B1B-B64F-FF37A1C8928D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6238" y="69850"/>
            <a:ext cx="2038350" cy="5664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1188" y="69850"/>
            <a:ext cx="5962650" cy="5664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  . </a:t>
            </a:r>
            <a:fld id="{322EB9C1-FE4C-4A9F-A298-E46F3ABD2B37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2988" y="69850"/>
            <a:ext cx="5184775" cy="6492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11188" y="1052513"/>
            <a:ext cx="8153400" cy="468153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  . </a:t>
            </a:r>
            <a:fld id="{74DD2DAC-669E-4D69-8D6B-82EAFD5C0A85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63830A09-90D0-448F-BEC7-8E3A65B3FC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DF9781B9-A2E5-45F6-9255-82CE9E8639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89A7C0EA-6C45-42FE-BE3E-1E72D8793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 . </a:t>
            </a:r>
            <a:fld id="{E5FE4637-8DE7-43E4-904A-3E1524305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52462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  <a:latin typeface="+mn-lt"/>
                <a:ea typeface="BatangChe" pitchFamily="49" charset="-127"/>
              </a:defRPr>
            </a:lvl1pPr>
          </a:lstStyle>
          <a:p>
            <a:pPr>
              <a:defRPr/>
            </a:pPr>
            <a:r>
              <a:rPr lang="en-US" altLang="zh-CN"/>
              <a:t>  . </a:t>
            </a:r>
            <a:fld id="{31BC7B1A-8F16-4E84-A5AE-014175D4B9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69850"/>
            <a:ext cx="518477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52513"/>
            <a:ext cx="81534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175" y="649922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276600" y="6492875"/>
            <a:ext cx="2087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</a:rPr>
              <a:t>保密信息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ransition>
    <p:fade/>
  </p:transition>
  <p:hf hdr="0" ftr="0" dt="0"/>
  <p:txStyles>
    <p:titleStyle>
      <a:lvl1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5"/>
          <p:cNvGrpSpPr>
            <a:grpSpLocks/>
          </p:cNvGrpSpPr>
          <p:nvPr/>
        </p:nvGrpSpPr>
        <p:grpSpPr bwMode="auto">
          <a:xfrm>
            <a:off x="6804025" y="4687888"/>
            <a:ext cx="1638300" cy="396875"/>
            <a:chOff x="4286" y="2976"/>
            <a:chExt cx="1032" cy="250"/>
          </a:xfrm>
        </p:grpSpPr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4558" y="297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i="1">
                  <a:solidFill>
                    <a:srgbClr val="07518F"/>
                  </a:solidFill>
                  <a:latin typeface="Arial" charset="0"/>
                  <a:ea typeface="黑体" pitchFamily="2" charset="-122"/>
                </a:rPr>
                <a:t>展讯通信</a:t>
              </a: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H="1">
              <a:off x="4286" y="3113"/>
              <a:ext cx="272" cy="0"/>
            </a:xfrm>
            <a:prstGeom prst="line">
              <a:avLst/>
            </a:prstGeom>
            <a:noFill/>
            <a:ln w="9525">
              <a:solidFill>
                <a:srgbClr val="07518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</p:grpSp>
      <p:sp>
        <p:nvSpPr>
          <p:cNvPr id="205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69850"/>
            <a:ext cx="518477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52513"/>
            <a:ext cx="81534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 thruBlk="1"/>
  </p:transition>
  <p:hf hdr="0" ftr="0"/>
  <p:txStyles>
    <p:titleStyle>
      <a:lvl1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276600" y="6492875"/>
            <a:ext cx="2087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200">
                <a:solidFill>
                  <a:schemeClr val="bg1"/>
                </a:solidFill>
                <a:latin typeface="Arial" charset="0"/>
              </a:rPr>
              <a:t>保密信息</a:t>
            </a:r>
          </a:p>
        </p:txBody>
      </p:sp>
      <p:sp>
        <p:nvSpPr>
          <p:cNvPr id="307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69850"/>
            <a:ext cx="518477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52513"/>
            <a:ext cx="81534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38175" y="6499225"/>
            <a:ext cx="2133600" cy="2873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902450" y="6524625"/>
            <a:ext cx="2133600" cy="2873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  <a:latin typeface="+mn-lt"/>
                <a:ea typeface="BatangChe" pitchFamily="49" charset="-127"/>
              </a:defRPr>
            </a:lvl1pPr>
          </a:lstStyle>
          <a:p>
            <a:pPr>
              <a:defRPr/>
            </a:pPr>
            <a:fld id="{99C0E92D-145C-4D3C-B2CA-2FA7001BB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fade/>
  </p:transition>
  <p:hf hdr="0" ftr="0" dt="0"/>
  <p:txStyles>
    <p:titleStyle>
      <a:lvl1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52462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2"/>
                </a:solidFill>
                <a:latin typeface="+mn-lt"/>
                <a:ea typeface="BatangChe" pitchFamily="49" charset="-127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  . </a:t>
            </a:r>
            <a:fld id="{31BC7B1A-8F16-4E84-A5AE-014175D4B987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69850"/>
            <a:ext cx="5184775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52513"/>
            <a:ext cx="8153400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8175" y="6499225"/>
            <a:ext cx="213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3276600" y="6492875"/>
            <a:ext cx="2087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1200">
                <a:solidFill>
                  <a:srgbClr val="FFFFFF"/>
                </a:solidFill>
                <a:latin typeface="Arial" charset="0"/>
              </a:rPr>
              <a:t>保密信息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>
    <p:fade/>
  </p:transition>
  <p:hf hdr="0" ftr="0" dt="0"/>
  <p:txStyles>
    <p:titleStyle>
      <a:lvl1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2pPr>
      <a:lvl3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3pPr>
      <a:lvl4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4pPr>
      <a:lvl5pPr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5pPr>
      <a:lvl6pPr marL="4572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6pPr>
      <a:lvl7pPr marL="9144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7pPr>
      <a:lvl8pPr marL="13716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8pPr>
      <a:lvl9pPr marL="1828800" algn="l" rtl="0" eaLnBrk="0" fontAlgn="t" hangingPunct="0">
        <a:spcBef>
          <a:spcPct val="0"/>
        </a:spcBef>
        <a:spcAft>
          <a:spcPct val="0"/>
        </a:spcAft>
        <a:defRPr sz="2400" b="1" i="1">
          <a:solidFill>
            <a:schemeClr val="bg1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83568" y="980728"/>
            <a:ext cx="7772400" cy="1440159"/>
          </a:xfrm>
        </p:spPr>
        <p:txBody>
          <a:bodyPr/>
          <a:lstStyle/>
          <a:p>
            <a:pPr algn="ctr"/>
            <a:r>
              <a:rPr lang="en-US" altLang="zh-CN" sz="3600" i="0" smtClean="0">
                <a:solidFill>
                  <a:schemeClr val="tx1"/>
                </a:solidFill>
              </a:rPr>
              <a:t>vim</a:t>
            </a:r>
            <a:r>
              <a:rPr lang="zh-CN" altLang="en-US" sz="3600" i="0" smtClean="0">
                <a:solidFill>
                  <a:schemeClr val="tx1"/>
                </a:solidFill>
              </a:rPr>
              <a:t>介绍</a:t>
            </a:r>
            <a:endParaRPr lang="zh-CN" altLang="en-US" sz="3600" i="0" dirty="0">
              <a:solidFill>
                <a:schemeClr val="tx1"/>
              </a:solidFill>
            </a:endParaRPr>
          </a:p>
        </p:txBody>
      </p:sp>
      <p:sp>
        <p:nvSpPr>
          <p:cNvPr id="20481" name="Text Placeholder 1"/>
          <p:cNvSpPr>
            <a:spLocks noGrp="1"/>
          </p:cNvSpPr>
          <p:nvPr>
            <p:ph type="subTitle" idx="1"/>
          </p:nvPr>
        </p:nvSpPr>
        <p:spPr bwMode="auto">
          <a:xfrm>
            <a:off x="1371600" y="4797152"/>
            <a:ext cx="6400800" cy="84164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 smtClean="0">
                <a:solidFill>
                  <a:schemeClr val="tx1"/>
                </a:solidFill>
                <a:latin typeface="Arial" charset="0"/>
                <a:ea typeface="宋体" charset="-122"/>
                <a:cs typeface="Arial" charset="0"/>
              </a:rPr>
              <a:t>Huitao.Yue</a:t>
            </a:r>
            <a:endParaRPr lang="en-US" altLang="zh-CN" dirty="0" smtClean="0">
              <a:solidFill>
                <a:schemeClr val="tx1"/>
              </a:solidFill>
              <a:latin typeface="Arial" charset="0"/>
              <a:ea typeface="宋体" charset="-122"/>
              <a:cs typeface="Arial" charset="0"/>
            </a:endParaRPr>
          </a:p>
          <a:p>
            <a:r>
              <a:rPr lang="en-US" altLang="zh-CN" i="0" smtClean="0">
                <a:solidFill>
                  <a:schemeClr val="tx1"/>
                </a:solidFill>
                <a:latin typeface="Arial" charset="0"/>
                <a:ea typeface="宋体" charset="-122"/>
                <a:cs typeface="Arial" charset="0"/>
              </a:rPr>
              <a:t>1/16/2015</a:t>
            </a:r>
            <a:endParaRPr lang="en-US" altLang="zh-CN" i="0" dirty="0" smtClean="0">
              <a:solidFill>
                <a:schemeClr val="tx1"/>
              </a:solidFill>
              <a:latin typeface="Arial" charset="0"/>
              <a:ea typeface="宋体" charset="-122"/>
              <a:cs typeface="Arial" charset="0"/>
            </a:endParaRPr>
          </a:p>
          <a:p>
            <a:endParaRPr lang="en-US" altLang="zh-CN" i="0" dirty="0" smtClean="0">
              <a:latin typeface="Arial" charset="0"/>
              <a:ea typeface="宋体" charset="-122"/>
              <a:cs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vim</a:t>
            </a:r>
            <a:r>
              <a:rPr lang="zh-CN" altLang="en-US" smtClean="0"/>
              <a:t>进行编辑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3200" smtClean="0"/>
              <a:t>其它高级功能</a:t>
            </a:r>
            <a:endParaRPr lang="en-US" altLang="zh-CN" sz="3200" smtClean="0"/>
          </a:p>
          <a:p>
            <a:pPr lvl="1"/>
            <a:r>
              <a:rPr lang="zh-CN" altLang="en-US" smtClean="0"/>
              <a:t>正则表达式</a:t>
            </a:r>
            <a:endParaRPr lang="en-US" altLang="zh-CN" smtClean="0"/>
          </a:p>
          <a:p>
            <a:pPr lvl="1"/>
            <a:r>
              <a:rPr lang="en-US" altLang="zh-CN" smtClean="0"/>
              <a:t>vim</a:t>
            </a:r>
            <a:r>
              <a:rPr lang="zh-CN" altLang="en-US" smtClean="0"/>
              <a:t>脚本</a:t>
            </a:r>
            <a:r>
              <a:rPr lang="en-US" altLang="zh-CN" smtClean="0"/>
              <a:t>: </a:t>
            </a:r>
            <a:r>
              <a:rPr lang="zh-CN" altLang="en-US" smtClean="0"/>
              <a:t>可以调用内置函数。</a:t>
            </a:r>
            <a:endParaRPr lang="en-US" altLang="zh-CN" smtClean="0"/>
          </a:p>
          <a:p>
            <a:pPr lvl="1"/>
            <a:r>
              <a:rPr lang="zh-CN" altLang="en-US" smtClean="0"/>
              <a:t>创建新的命令</a:t>
            </a:r>
            <a:r>
              <a:rPr lang="en-US" altLang="zh-CN" smtClean="0"/>
              <a:t>: </a:t>
            </a:r>
            <a:r>
              <a:rPr lang="zh-CN" altLang="en-US" smtClean="0"/>
              <a:t>把常用操作作为</a:t>
            </a:r>
            <a:r>
              <a:rPr lang="en-US" altLang="zh-CN" smtClean="0"/>
              <a:t>1</a:t>
            </a:r>
            <a:r>
              <a:rPr lang="zh-CN" altLang="en-US" smtClean="0"/>
              <a:t>个独立命令。</a:t>
            </a:r>
            <a:endParaRPr lang="en-US" altLang="zh-CN" smtClean="0"/>
          </a:p>
          <a:p>
            <a:pPr lvl="1"/>
            <a:r>
              <a:rPr lang="zh-CN" altLang="en-US" smtClean="0"/>
              <a:t>插件</a:t>
            </a:r>
            <a:r>
              <a:rPr lang="en-US" altLang="zh-CN" smtClean="0"/>
              <a:t>: ctags, taglist, cscope</a:t>
            </a:r>
          </a:p>
          <a:p>
            <a:pPr lvl="1"/>
            <a:r>
              <a:rPr lang="zh-CN" altLang="en-US" smtClean="0"/>
              <a:t>。</a:t>
            </a:r>
            <a:r>
              <a:rPr lang="zh-CN" altLang="en-US" smtClean="0"/>
              <a:t>。。。。。</a:t>
            </a:r>
            <a:endParaRPr lang="en-US" altLang="zh-CN" smtClean="0"/>
          </a:p>
          <a:p>
            <a:pPr marL="342900" lvl="1" indent="-342900">
              <a:buFont typeface="Wingdings" pitchFamily="2" charset="2"/>
              <a:buChar char="Ø"/>
            </a:pPr>
            <a:r>
              <a:rPr lang="zh-CN" altLang="en-US" sz="3200" b="1" smtClean="0">
                <a:cs typeface="+mn-cs"/>
              </a:rPr>
              <a:t>参考资料</a:t>
            </a:r>
            <a:endParaRPr lang="en-US" altLang="zh-CN" sz="3200" b="1" smtClean="0">
              <a:cs typeface="+mn-cs"/>
            </a:endParaRPr>
          </a:p>
          <a:p>
            <a:r>
              <a:rPr lang="en-US" altLang="zh-CN" smtClean="0"/>
              <a:t>vim</a:t>
            </a:r>
            <a:r>
              <a:rPr lang="zh-CN" altLang="en-US" smtClean="0"/>
              <a:t>用户手册</a:t>
            </a:r>
            <a:endParaRPr lang="en-US" altLang="zh-CN" smtClean="0"/>
          </a:p>
          <a:p>
            <a:r>
              <a:rPr lang="zh-CN" altLang="en-US" smtClean="0"/>
              <a:t>精通正则表达式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  . </a:t>
            </a:r>
            <a:fld id="{D9430536-FF43-467B-B4F0-78C4968B40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vim</a:t>
            </a:r>
            <a:r>
              <a:rPr lang="zh-CN" altLang="en-US" smtClean="0"/>
              <a:t>的模式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10400" y="6524625"/>
            <a:ext cx="2133600" cy="2873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808080"/>
                </a:solidFill>
              </a:rPr>
              <a:t>  . </a:t>
            </a:r>
            <a:fld id="{D9430536-FF43-467B-B4F0-78C4968B40C9}" type="slidenum">
              <a:rPr lang="en-US" altLang="zh-CN" smtClean="0">
                <a:solidFill>
                  <a:srgbClr val="808080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808080"/>
              </a:solidFill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11188" y="980728"/>
            <a:ext cx="8153400" cy="4681537"/>
          </a:xfrm>
        </p:spPr>
        <p:txBody>
          <a:bodyPr/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3200" smtClean="0"/>
              <a:t>一般模式</a:t>
            </a:r>
            <a:endParaRPr lang="en-US" altLang="zh-CN" sz="3200" smtClean="0"/>
          </a:p>
          <a:p>
            <a:pPr lvl="1">
              <a:buNone/>
            </a:pPr>
            <a:r>
              <a:rPr lang="zh-CN" altLang="en-US" smtClean="0"/>
              <a:t>可进行通常的文本编辑。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3200" smtClean="0"/>
              <a:t>命令模式</a:t>
            </a:r>
            <a:endParaRPr lang="en-US" altLang="zh-CN" sz="3200" smtClean="0"/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zh-CN" altLang="en-US" sz="3200" smtClean="0"/>
              <a:t>可视模式</a:t>
            </a:r>
            <a:endParaRPr lang="en-US" altLang="zh-CN" sz="3200" smtClean="0"/>
          </a:p>
          <a:p>
            <a:pPr lvl="1">
              <a:buNone/>
            </a:pPr>
            <a:r>
              <a:rPr lang="zh-CN" altLang="en-US" smtClean="0"/>
              <a:t>进入</a:t>
            </a:r>
            <a:r>
              <a:rPr lang="en-US" altLang="zh-CN" smtClean="0"/>
              <a:t>:v, V, Ctrl+q</a:t>
            </a:r>
          </a:p>
          <a:p>
            <a:pPr lvl="1">
              <a:buNone/>
            </a:pPr>
            <a:r>
              <a:rPr lang="zh-CN" altLang="en-US" smtClean="0"/>
              <a:t>移动</a:t>
            </a:r>
            <a:r>
              <a:rPr lang="en-US" altLang="zh-CN" smtClean="0"/>
              <a:t>:o O</a:t>
            </a:r>
          </a:p>
          <a:p>
            <a:pPr lvl="1">
              <a:buNone/>
            </a:pPr>
            <a:r>
              <a:rPr lang="zh-CN" altLang="en-US" smtClean="0"/>
              <a:t>用途</a:t>
            </a:r>
            <a:r>
              <a:rPr lang="en-US" altLang="zh-CN" smtClean="0"/>
              <a:t>:</a:t>
            </a:r>
            <a:r>
              <a:rPr lang="zh-CN" altLang="en-US" smtClean="0"/>
              <a:t>在某些行特定位置处添加或删除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/>
              <a:t>ctrl+q -&gt;</a:t>
            </a:r>
            <a:r>
              <a:rPr lang="zh-CN" altLang="en-US" smtClean="0"/>
              <a:t>选择</a:t>
            </a:r>
            <a:r>
              <a:rPr lang="en-US" altLang="zh-CN" smtClean="0"/>
              <a:t>-&gt;o/O</a:t>
            </a:r>
            <a:r>
              <a:rPr lang="zh-CN" altLang="en-US" smtClean="0"/>
              <a:t>移动</a:t>
            </a:r>
            <a:r>
              <a:rPr lang="en-US" altLang="zh-CN" smtClean="0"/>
              <a:t>-&gt;I/A</a:t>
            </a:r>
            <a:r>
              <a:rPr lang="zh-CN" altLang="en-US" smtClean="0"/>
              <a:t>编辑</a:t>
            </a:r>
            <a:r>
              <a:rPr lang="en-US" altLang="zh-CN" smtClean="0"/>
              <a:t>-&gt;ESC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vim</a:t>
            </a:r>
            <a:r>
              <a:rPr lang="zh-CN" altLang="en-US" smtClean="0"/>
              <a:t>进行编辑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3200" smtClean="0"/>
              <a:t>插入</a:t>
            </a:r>
            <a:endParaRPr lang="en-US" altLang="zh-CN" sz="3200" smtClean="0"/>
          </a:p>
          <a:p>
            <a:pPr lvl="1">
              <a:buNone/>
            </a:pPr>
            <a:r>
              <a:rPr lang="zh-CN" altLang="en-US" smtClean="0"/>
              <a:t>进入编辑模式</a:t>
            </a:r>
            <a:r>
              <a:rPr lang="en-US" altLang="zh-CN" smtClean="0"/>
              <a:t>: i,s,a</a:t>
            </a:r>
          </a:p>
          <a:p>
            <a:pPr lvl="1">
              <a:buNone/>
            </a:pPr>
            <a:r>
              <a:rPr lang="zh-CN" altLang="en-US" smtClean="0"/>
              <a:t>新建一行</a:t>
            </a:r>
            <a:r>
              <a:rPr lang="en-US" altLang="zh-CN" smtClean="0"/>
              <a:t>: o, O</a:t>
            </a:r>
          </a:p>
          <a:p>
            <a:pPr lvl="1">
              <a:buNone/>
            </a:pPr>
            <a:r>
              <a:rPr lang="zh-CN" altLang="en-US" smtClean="0"/>
              <a:t>保存</a:t>
            </a:r>
            <a:r>
              <a:rPr lang="en-US" altLang="zh-CN" smtClean="0"/>
              <a:t>: :w</a:t>
            </a:r>
          </a:p>
          <a:p>
            <a:pPr lvl="1">
              <a:buNone/>
            </a:pPr>
            <a:r>
              <a:rPr lang="zh-CN" altLang="en-US" smtClean="0"/>
              <a:t>退出</a:t>
            </a:r>
            <a:r>
              <a:rPr lang="en-US" altLang="zh-CN" smtClean="0"/>
              <a:t>: :q, :q!,ZZ </a:t>
            </a:r>
          </a:p>
          <a:p>
            <a:pPr lvl="1">
              <a:buNone/>
            </a:pPr>
            <a:r>
              <a:rPr lang="zh-CN" altLang="en-US" smtClean="0"/>
              <a:t>撤销上次操作</a:t>
            </a:r>
            <a:r>
              <a:rPr lang="en-US" altLang="zh-CN" smtClean="0"/>
              <a:t>: u</a:t>
            </a:r>
          </a:p>
          <a:p>
            <a:pPr lvl="1">
              <a:buNone/>
            </a:pPr>
            <a:r>
              <a:rPr lang="zh-CN" altLang="en-US" smtClean="0"/>
              <a:t>重新</a:t>
            </a:r>
            <a:r>
              <a:rPr lang="en-US" altLang="zh-CN" smtClean="0"/>
              <a:t>load</a:t>
            </a:r>
            <a:r>
              <a:rPr lang="zh-CN" altLang="en-US" smtClean="0"/>
              <a:t>文件</a:t>
            </a:r>
            <a:r>
              <a:rPr lang="en-US" altLang="zh-CN" smtClean="0"/>
              <a:t>: e!</a:t>
            </a:r>
          </a:p>
          <a:p>
            <a:pPr lvl="1">
              <a:buNone/>
            </a:pPr>
            <a:r>
              <a:rPr lang="zh-CN" altLang="en-US" smtClean="0"/>
              <a:t>替换模式</a:t>
            </a:r>
            <a:r>
              <a:rPr lang="en-US" altLang="zh-CN" smtClean="0"/>
              <a:t>:R</a:t>
            </a:r>
          </a:p>
          <a:p>
            <a:pPr lvl="1">
              <a:buNone/>
            </a:pPr>
            <a:r>
              <a:rPr lang="zh-CN" altLang="en-US" smtClean="0"/>
              <a:t>替换单个字符</a:t>
            </a:r>
            <a:r>
              <a:rPr lang="en-US" altLang="zh-CN" smtClean="0"/>
              <a:t>:r</a:t>
            </a:r>
          </a:p>
          <a:p>
            <a:pPr lvl="1">
              <a:buNone/>
            </a:pPr>
            <a:r>
              <a:rPr lang="zh-CN" altLang="en-US" smtClean="0"/>
              <a:t>拷贝</a:t>
            </a:r>
            <a:r>
              <a:rPr lang="en-US" altLang="zh-CN" smtClean="0"/>
              <a:t>: y</a:t>
            </a:r>
          </a:p>
          <a:p>
            <a:pPr lvl="1">
              <a:buNone/>
            </a:pPr>
            <a:r>
              <a:rPr lang="zh-CN" altLang="en-US" smtClean="0"/>
              <a:t>粘帖</a:t>
            </a:r>
            <a:r>
              <a:rPr lang="en-US" altLang="zh-CN" smtClean="0"/>
              <a:t>: p,P</a:t>
            </a:r>
          </a:p>
          <a:p>
            <a:pPr lvl="1">
              <a:buNone/>
            </a:pPr>
            <a:r>
              <a:rPr lang="zh-CN" altLang="en-US" smtClean="0"/>
              <a:t>替换：</a:t>
            </a:r>
            <a:r>
              <a:rPr lang="en-US" altLang="zh-CN" smtClean="0"/>
              <a:t>[range]s/from/to/[flags]</a:t>
            </a:r>
          </a:p>
          <a:p>
            <a:pPr lvl="1">
              <a:buNone/>
            </a:pPr>
            <a:r>
              <a:rPr lang="zh-CN" altLang="en-US" smtClean="0"/>
              <a:t>大小写改变：</a:t>
            </a:r>
            <a:r>
              <a:rPr lang="en-US" altLang="zh-CN" smtClean="0"/>
              <a:t>gU/u</a:t>
            </a:r>
          </a:p>
          <a:p>
            <a:pPr lvl="1">
              <a:buNone/>
            </a:pPr>
            <a:r>
              <a:rPr lang="zh-CN" altLang="en-US" smtClean="0"/>
              <a:t>反转行顺序</a:t>
            </a:r>
            <a:r>
              <a:rPr lang="en-US" altLang="zh-CN" smtClean="0"/>
              <a:t>:g/^/m 0</a:t>
            </a:r>
          </a:p>
          <a:p>
            <a:pPr lvl="1">
              <a:buNone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808080"/>
                </a:solidFill>
              </a:rPr>
              <a:t>  . </a:t>
            </a:r>
            <a:fld id="{D9430536-FF43-467B-B4F0-78C4968B40C9}" type="slidenum">
              <a:rPr lang="en-US" altLang="zh-CN" smtClean="0">
                <a:solidFill>
                  <a:srgbClr val="808080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vim</a:t>
            </a:r>
            <a:r>
              <a:rPr lang="zh-CN" altLang="en-US" smtClean="0"/>
              <a:t>进行编辑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3200" smtClean="0"/>
              <a:t>删除</a:t>
            </a:r>
            <a:endParaRPr lang="en-US" altLang="zh-CN" sz="3200" smtClean="0"/>
          </a:p>
          <a:p>
            <a:pPr lvl="1">
              <a:buNone/>
            </a:pPr>
            <a:r>
              <a:rPr lang="zh-CN" altLang="en-US" smtClean="0"/>
              <a:t>删除字符</a:t>
            </a:r>
            <a:r>
              <a:rPr lang="en-US" altLang="zh-CN" smtClean="0"/>
              <a:t>: x</a:t>
            </a:r>
          </a:p>
          <a:p>
            <a:pPr lvl="1">
              <a:buNone/>
            </a:pPr>
            <a:r>
              <a:rPr lang="zh-CN" altLang="en-US" smtClean="0"/>
              <a:t>删除字</a:t>
            </a:r>
            <a:r>
              <a:rPr lang="en-US" altLang="zh-CN" smtClean="0"/>
              <a:t>: dw,daw</a:t>
            </a:r>
          </a:p>
          <a:p>
            <a:pPr lvl="1">
              <a:buNone/>
            </a:pPr>
            <a:r>
              <a:rPr lang="zh-CN" altLang="en-US" smtClean="0"/>
              <a:t>删除行</a:t>
            </a:r>
            <a:r>
              <a:rPr lang="en-US" altLang="zh-CN" smtClean="0"/>
              <a:t>: dd</a:t>
            </a:r>
          </a:p>
          <a:p>
            <a:pPr lvl="1">
              <a:buNone/>
            </a:pPr>
            <a:r>
              <a:rPr lang="zh-CN" altLang="en-US" smtClean="0"/>
              <a:t>删除命令前可指定个数</a:t>
            </a:r>
            <a:endParaRPr lang="en-US" altLang="zh-CN" smtClean="0"/>
          </a:p>
          <a:p>
            <a:pPr lvl="1">
              <a:buNone/>
            </a:pPr>
            <a:r>
              <a:rPr lang="zh-CN" altLang="en-US" smtClean="0"/>
              <a:t>删除到行尾</a:t>
            </a:r>
            <a:r>
              <a:rPr lang="en-US" altLang="zh-CN" smtClean="0"/>
              <a:t>: d$, d0</a:t>
            </a:r>
          </a:p>
          <a:p>
            <a:pPr lvl="1">
              <a:buNone/>
            </a:pPr>
            <a:r>
              <a:rPr lang="zh-CN" altLang="en-US" smtClean="0"/>
              <a:t>删除换行符</a:t>
            </a:r>
            <a:r>
              <a:rPr lang="en-US" altLang="zh-CN" smtClean="0"/>
              <a:t>: J</a:t>
            </a:r>
          </a:p>
          <a:p>
            <a:pPr lvl="1">
              <a:buNone/>
            </a:pPr>
            <a:r>
              <a:rPr lang="zh-CN" altLang="en-US" smtClean="0"/>
              <a:t>删除后插入</a:t>
            </a:r>
            <a:r>
              <a:rPr lang="en-US" altLang="zh-CN" smtClean="0"/>
              <a:t>: c  </a:t>
            </a:r>
            <a:r>
              <a:rPr lang="zh-CN" altLang="en-US" smtClean="0"/>
              <a:t>与</a:t>
            </a:r>
            <a:r>
              <a:rPr lang="en-US" altLang="zh-CN" smtClean="0"/>
              <a:t>d</a:t>
            </a:r>
            <a:r>
              <a:rPr lang="zh-CN" altLang="en-US" smtClean="0"/>
              <a:t>不同的是，它进入插入模式。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808080"/>
                </a:solidFill>
              </a:rPr>
              <a:t>  . </a:t>
            </a:r>
            <a:fld id="{D9430536-FF43-467B-B4F0-78C4968B40C9}" type="slidenum">
              <a:rPr lang="en-US" altLang="zh-CN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vim</a:t>
            </a:r>
            <a:r>
              <a:rPr lang="zh-CN" altLang="en-US" smtClean="0"/>
              <a:t>进行编辑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3200" smtClean="0"/>
              <a:t>移动</a:t>
            </a:r>
            <a:endParaRPr lang="en-US" altLang="zh-CN" sz="3200" smtClean="0"/>
          </a:p>
          <a:p>
            <a:pPr lvl="1">
              <a:buNone/>
            </a:pPr>
            <a:r>
              <a:rPr lang="zh-CN" altLang="en-US" smtClean="0"/>
              <a:t>上下左右移动</a:t>
            </a:r>
            <a:r>
              <a:rPr lang="en-US" altLang="zh-CN" smtClean="0"/>
              <a:t>: jkhl</a:t>
            </a:r>
          </a:p>
          <a:p>
            <a:pPr lvl="1">
              <a:buNone/>
            </a:pPr>
            <a:r>
              <a:rPr lang="zh-CN" altLang="en-US" smtClean="0"/>
              <a:t>按词移动</a:t>
            </a:r>
            <a:r>
              <a:rPr lang="en-US" altLang="zh-CN" smtClean="0"/>
              <a:t>: w,b,e,ge</a:t>
            </a:r>
          </a:p>
          <a:p>
            <a:pPr lvl="1">
              <a:buNone/>
            </a:pPr>
            <a:r>
              <a:rPr lang="zh-CN" altLang="en-US" smtClean="0"/>
              <a:t>移动到行首或行尾</a:t>
            </a:r>
            <a:r>
              <a:rPr lang="en-US" altLang="zh-CN" smtClean="0"/>
              <a:t>: ^,$ ,o</a:t>
            </a:r>
          </a:p>
          <a:p>
            <a:pPr lvl="1">
              <a:buNone/>
            </a:pPr>
            <a:r>
              <a:rPr lang="zh-CN" altLang="en-US" smtClean="0"/>
              <a:t>移动到指定字符</a:t>
            </a:r>
            <a:r>
              <a:rPr lang="en-US" altLang="zh-CN" smtClean="0"/>
              <a:t>: f,F</a:t>
            </a:r>
          </a:p>
          <a:p>
            <a:pPr lvl="1">
              <a:buNone/>
            </a:pPr>
            <a:r>
              <a:rPr lang="zh-CN" altLang="en-US" smtClean="0"/>
              <a:t>移动到指定行</a:t>
            </a:r>
            <a:r>
              <a:rPr lang="en-US" altLang="zh-CN" smtClean="0"/>
              <a:t>: g,gg,G</a:t>
            </a:r>
          </a:p>
          <a:p>
            <a:pPr lvl="1">
              <a:buNone/>
            </a:pPr>
            <a:r>
              <a:rPr lang="zh-CN" altLang="en-US" smtClean="0"/>
              <a:t>调回到上次位置</a:t>
            </a:r>
            <a:r>
              <a:rPr lang="en-US" altLang="zh-CN" smtClean="0"/>
              <a:t>: ''</a:t>
            </a:r>
          </a:p>
          <a:p>
            <a:pPr lvl="1">
              <a:buNone/>
            </a:pPr>
            <a:r>
              <a:rPr lang="zh-CN" altLang="en-US" smtClean="0"/>
              <a:t>移动到文件的</a:t>
            </a:r>
            <a:r>
              <a:rPr lang="en-US" altLang="zh-CN" smtClean="0"/>
              <a:t>%: </a:t>
            </a:r>
            <a:r>
              <a:rPr lang="zh-CN" altLang="en-US" smtClean="0"/>
              <a:t>百分比</a:t>
            </a:r>
            <a:r>
              <a:rPr lang="en-US" altLang="zh-CN" smtClean="0"/>
              <a:t>+%</a:t>
            </a:r>
          </a:p>
          <a:p>
            <a:pPr lvl="1">
              <a:buNone/>
            </a:pPr>
            <a:r>
              <a:rPr lang="zh-CN" altLang="en-US" smtClean="0"/>
              <a:t>在</a:t>
            </a:r>
            <a:r>
              <a:rPr lang="en-US" altLang="zh-CN" smtClean="0"/>
              <a:t>#ifdef,#else,#endif</a:t>
            </a:r>
            <a:r>
              <a:rPr lang="zh-CN" altLang="en-US" smtClean="0"/>
              <a:t>之间移动</a:t>
            </a:r>
            <a:r>
              <a:rPr lang="en-US" altLang="zh-CN" smtClean="0"/>
              <a:t>:%</a:t>
            </a:r>
          </a:p>
          <a:p>
            <a:pPr lvl="1">
              <a:buNone/>
            </a:pPr>
            <a:r>
              <a:rPr lang="zh-CN" altLang="en-US" smtClean="0"/>
              <a:t>在匹配括号及注释间移动</a:t>
            </a:r>
            <a:r>
              <a:rPr lang="en-US" altLang="zh-CN" smtClean="0"/>
              <a:t>: %</a:t>
            </a:r>
          </a:p>
          <a:p>
            <a:pPr lvl="1">
              <a:buNone/>
            </a:pPr>
            <a:r>
              <a:rPr lang="zh-CN" altLang="en-US" smtClean="0"/>
              <a:t>移动到大括号开始</a:t>
            </a:r>
            <a:r>
              <a:rPr lang="en-US" altLang="zh-CN" smtClean="0"/>
              <a:t>: [{</a:t>
            </a:r>
          </a:p>
          <a:p>
            <a:pPr lvl="1">
              <a:buNone/>
            </a:pPr>
            <a:r>
              <a:rPr lang="zh-CN" altLang="en-US" smtClean="0"/>
              <a:t>移动到大括号结束</a:t>
            </a:r>
            <a:r>
              <a:rPr lang="en-US" altLang="zh-CN" smtClean="0"/>
              <a:t>: ]}</a:t>
            </a:r>
          </a:p>
          <a:p>
            <a:pPr lvl="1">
              <a:buNone/>
            </a:pPr>
            <a:r>
              <a:rPr lang="zh-CN" altLang="en-US" smtClean="0"/>
              <a:t>移动到前一个大括号</a:t>
            </a:r>
            <a:r>
              <a:rPr lang="en-US" altLang="zh-CN" smtClean="0"/>
              <a:t>: [[</a:t>
            </a:r>
          </a:p>
          <a:p>
            <a:pPr lvl="1">
              <a:buNone/>
            </a:pPr>
            <a:r>
              <a:rPr lang="zh-CN" altLang="en-US" smtClean="0"/>
              <a:t>移动到后一个达括号</a:t>
            </a:r>
            <a:r>
              <a:rPr lang="en-US" altLang="zh-CN" smtClean="0"/>
              <a:t>: ]]</a:t>
            </a:r>
          </a:p>
          <a:p>
            <a:pPr lvl="1">
              <a:buNone/>
            </a:pPr>
            <a:r>
              <a:rPr lang="zh-CN" altLang="en-US" smtClean="0"/>
              <a:t>移动到</a:t>
            </a:r>
            <a:r>
              <a:rPr lang="en-US" altLang="zh-CN" smtClean="0"/>
              <a:t>/**/</a:t>
            </a:r>
            <a:r>
              <a:rPr lang="zh-CN" altLang="en-US" smtClean="0"/>
              <a:t>注释的开始</a:t>
            </a:r>
            <a:r>
              <a:rPr lang="en-US" altLang="zh-CN" smtClean="0"/>
              <a:t>:[/</a:t>
            </a:r>
          </a:p>
          <a:p>
            <a:pPr lvl="1">
              <a:buNone/>
            </a:pPr>
            <a:r>
              <a:rPr lang="zh-CN" altLang="en-US" smtClean="0"/>
              <a:t>移动到</a:t>
            </a:r>
            <a:r>
              <a:rPr lang="en-US" altLang="zh-CN" smtClean="0"/>
              <a:t>/**/</a:t>
            </a:r>
            <a:r>
              <a:rPr lang="zh-CN" altLang="en-US" smtClean="0"/>
              <a:t>注释的结束</a:t>
            </a:r>
            <a:r>
              <a:rPr lang="en-US" altLang="zh-CN" smtClean="0"/>
              <a:t>:]/</a:t>
            </a:r>
          </a:p>
          <a:p>
            <a:pPr lvl="1">
              <a:buNone/>
            </a:pPr>
            <a:endParaRPr lang="en-US" altLang="zh-CN" smtClean="0"/>
          </a:p>
          <a:p>
            <a:pPr>
              <a:buNone/>
            </a:pPr>
            <a:endParaRPr lang="zh-CN" altLang="en-US" sz="3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808080"/>
                </a:solidFill>
              </a:rPr>
              <a:t>  . </a:t>
            </a:r>
            <a:fld id="{D9430536-FF43-467B-B4F0-78C4968B40C9}" type="slidenum">
              <a:rPr lang="en-US" altLang="zh-CN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vim</a:t>
            </a:r>
            <a:r>
              <a:rPr lang="zh-CN" altLang="en-US" smtClean="0"/>
              <a:t>进行编辑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3200" smtClean="0"/>
              <a:t>移动</a:t>
            </a:r>
            <a:endParaRPr lang="en-US" altLang="zh-CN" sz="3200" smtClean="0"/>
          </a:p>
          <a:p>
            <a:pPr lvl="1">
              <a:buNone/>
            </a:pPr>
            <a:r>
              <a:rPr lang="zh-CN" altLang="en-US" smtClean="0"/>
              <a:t>做标记</a:t>
            </a:r>
            <a:r>
              <a:rPr lang="en-US" altLang="zh-CN" smtClean="0"/>
              <a:t>: m+</a:t>
            </a:r>
            <a:r>
              <a:rPr lang="zh-CN" altLang="en-US" smtClean="0"/>
              <a:t>字符</a:t>
            </a:r>
            <a:endParaRPr lang="en-US" altLang="zh-CN" smtClean="0"/>
          </a:p>
          <a:p>
            <a:pPr lvl="1">
              <a:buNone/>
            </a:pPr>
            <a:r>
              <a:rPr lang="zh-CN" altLang="en-US" smtClean="0"/>
              <a:t>跳到某个标记</a:t>
            </a:r>
            <a:r>
              <a:rPr lang="en-US" altLang="zh-CN" smtClean="0"/>
              <a:t>: '+</a:t>
            </a:r>
            <a:r>
              <a:rPr lang="zh-CN" altLang="en-US" smtClean="0"/>
              <a:t>标记</a:t>
            </a:r>
            <a:endParaRPr lang="en-US" altLang="zh-CN" smtClean="0"/>
          </a:p>
          <a:p>
            <a:pPr lvl="1">
              <a:buNone/>
            </a:pPr>
            <a:r>
              <a:rPr lang="zh-CN" altLang="en-US" smtClean="0"/>
              <a:t>打开标记</a:t>
            </a:r>
            <a:r>
              <a:rPr lang="en-US" altLang="zh-CN" smtClean="0"/>
              <a:t>: marks</a:t>
            </a:r>
          </a:p>
          <a:p>
            <a:pPr lvl="1">
              <a:buNone/>
            </a:pPr>
            <a:r>
              <a:rPr lang="zh-CN" altLang="en-US" smtClean="0"/>
              <a:t>显示位置命令</a:t>
            </a:r>
            <a:r>
              <a:rPr lang="en-US" altLang="zh-CN" smtClean="0"/>
              <a:t>: set ruler</a:t>
            </a:r>
          </a:p>
          <a:p>
            <a:pPr lvl="1">
              <a:buNone/>
            </a:pPr>
            <a:r>
              <a:rPr lang="zh-CN" altLang="en-US" smtClean="0"/>
              <a:t>确定当前位置</a:t>
            </a:r>
            <a:r>
              <a:rPr lang="en-US" altLang="zh-CN" smtClean="0"/>
              <a:t>: CTRL+g</a:t>
            </a:r>
          </a:p>
          <a:p>
            <a:pPr lvl="1">
              <a:buNone/>
            </a:pPr>
            <a:r>
              <a:rPr lang="zh-CN" altLang="en-US" smtClean="0"/>
              <a:t>上</a:t>
            </a:r>
            <a:r>
              <a:rPr lang="en-US" altLang="zh-CN" smtClean="0"/>
              <a:t>/</a:t>
            </a:r>
            <a:r>
              <a:rPr lang="zh-CN" altLang="en-US" smtClean="0"/>
              <a:t>下滚半屏</a:t>
            </a:r>
            <a:r>
              <a:rPr lang="en-US" altLang="zh-CN" smtClean="0"/>
              <a:t>: CTRL+u/d </a:t>
            </a:r>
          </a:p>
          <a:p>
            <a:pPr lvl="1">
              <a:buNone/>
            </a:pPr>
            <a:r>
              <a:rPr lang="zh-CN" altLang="en-US" smtClean="0"/>
              <a:t>上</a:t>
            </a:r>
            <a:r>
              <a:rPr lang="en-US" altLang="zh-CN" smtClean="0"/>
              <a:t>/</a:t>
            </a:r>
            <a:r>
              <a:rPr lang="zh-CN" altLang="en-US" smtClean="0"/>
              <a:t>下滚一行</a:t>
            </a:r>
            <a:r>
              <a:rPr lang="en-US" altLang="zh-CN" smtClean="0"/>
              <a:t>: CTRL+e/y</a:t>
            </a:r>
          </a:p>
          <a:p>
            <a:pPr lvl="1">
              <a:buNone/>
            </a:pPr>
            <a:r>
              <a:rPr lang="zh-CN" altLang="en-US" smtClean="0"/>
              <a:t>上下滚整屏</a:t>
            </a:r>
            <a:r>
              <a:rPr lang="en-US" altLang="zh-CN" smtClean="0"/>
              <a:t>: CTRL+f/b</a:t>
            </a:r>
          </a:p>
          <a:p>
            <a:pPr lvl="1">
              <a:buNone/>
            </a:pPr>
            <a:r>
              <a:rPr lang="zh-CN" altLang="en-US" smtClean="0"/>
              <a:t>光标所在行放到屏幕中间</a:t>
            </a:r>
            <a:r>
              <a:rPr lang="en-US" altLang="zh-CN" smtClean="0"/>
              <a:t>: zz </a:t>
            </a:r>
          </a:p>
          <a:p>
            <a:pPr lvl="1">
              <a:buNone/>
            </a:pPr>
            <a:r>
              <a:rPr lang="zh-CN" altLang="en-US" smtClean="0"/>
              <a:t>光标所在行放到屏幕顶部</a:t>
            </a:r>
            <a:r>
              <a:rPr lang="en-US" altLang="zh-CN" smtClean="0"/>
              <a:t>: zt </a:t>
            </a:r>
          </a:p>
          <a:p>
            <a:pPr lvl="1">
              <a:buNone/>
            </a:pPr>
            <a:r>
              <a:rPr lang="zh-CN" altLang="en-US" smtClean="0"/>
              <a:t>光标所在行放到屏幕底部</a:t>
            </a:r>
            <a:r>
              <a:rPr lang="en-US" altLang="zh-CN" smtClean="0"/>
              <a:t>: zb </a:t>
            </a:r>
            <a:endParaRPr lang="zh-CN" altLang="en-US" smtClean="0"/>
          </a:p>
          <a:p>
            <a:pPr>
              <a:buFont typeface="Wingdings" pitchFamily="2" charset="2"/>
              <a:buChar char="Ø"/>
            </a:pPr>
            <a:endParaRPr lang="zh-CN" altLang="en-US" sz="3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808080"/>
                </a:solidFill>
              </a:rPr>
              <a:t>  . </a:t>
            </a:r>
            <a:fld id="{D9430536-FF43-467B-B4F0-78C4968B40C9}" type="slidenum">
              <a:rPr lang="en-US" altLang="zh-CN" smtClean="0">
                <a:solidFill>
                  <a:srgbClr val="808080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vim</a:t>
            </a:r>
            <a:r>
              <a:rPr lang="zh-CN" altLang="en-US" smtClean="0"/>
              <a:t>进行编辑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3200" smtClean="0"/>
              <a:t>查找</a:t>
            </a:r>
            <a:endParaRPr lang="en-US" altLang="zh-CN" sz="3200" smtClean="0"/>
          </a:p>
          <a:p>
            <a:pPr lvl="1">
              <a:buNone/>
            </a:pPr>
            <a:r>
              <a:rPr lang="zh-CN" altLang="en-US" smtClean="0"/>
              <a:t>正向查找命令</a:t>
            </a:r>
            <a:r>
              <a:rPr lang="en-US" altLang="zh-CN" smtClean="0"/>
              <a:t>: /</a:t>
            </a:r>
          </a:p>
          <a:p>
            <a:pPr lvl="1">
              <a:buNone/>
            </a:pPr>
            <a:r>
              <a:rPr lang="zh-CN" altLang="en-US" smtClean="0"/>
              <a:t>反向查找命令</a:t>
            </a:r>
            <a:r>
              <a:rPr lang="en-US" altLang="zh-CN" smtClean="0"/>
              <a:t>:?</a:t>
            </a:r>
          </a:p>
          <a:p>
            <a:pPr lvl="1">
              <a:buNone/>
            </a:pPr>
            <a:r>
              <a:rPr lang="zh-CN" altLang="en-US" smtClean="0"/>
              <a:t>需要转义的字符</a:t>
            </a:r>
            <a:r>
              <a:rPr lang="en-US" altLang="zh-CN" smtClean="0"/>
              <a:t>: .*[]^%\/?~$ </a:t>
            </a:r>
          </a:p>
          <a:p>
            <a:pPr lvl="1">
              <a:buNone/>
            </a:pPr>
            <a:r>
              <a:rPr lang="zh-CN" altLang="en-US" smtClean="0"/>
              <a:t>查找完整的</a:t>
            </a:r>
            <a:r>
              <a:rPr lang="en-US" altLang="zh-CN" smtClean="0"/>
              <a:t>word: /\&lt;word\&gt; </a:t>
            </a:r>
          </a:p>
          <a:p>
            <a:pPr lvl="1">
              <a:buNone/>
            </a:pPr>
            <a:r>
              <a:rPr lang="zh-CN" altLang="en-US" smtClean="0"/>
              <a:t>下一个匹配</a:t>
            </a:r>
            <a:r>
              <a:rPr lang="en-US" altLang="zh-CN" smtClean="0"/>
              <a:t>: </a:t>
            </a:r>
            <a:r>
              <a:rPr lang="en-US" altLang="zh-CN" smtClean="0"/>
              <a:t>n,N</a:t>
            </a:r>
          </a:p>
          <a:p>
            <a:pPr lvl="1">
              <a:buNone/>
            </a:pPr>
            <a:r>
              <a:rPr lang="zh-CN" altLang="en-US" smtClean="0"/>
              <a:t>大</a:t>
            </a:r>
            <a:r>
              <a:rPr lang="zh-CN" altLang="en-US" smtClean="0"/>
              <a:t>小写敏感</a:t>
            </a:r>
            <a:r>
              <a:rPr lang="en-US" altLang="zh-CN" smtClean="0"/>
              <a:t>: set ignorecase/noignorecase</a:t>
            </a:r>
            <a:endParaRPr lang="en-US" altLang="zh-CN" smtClean="0"/>
          </a:p>
          <a:p>
            <a:pPr lvl="1">
              <a:buNone/>
            </a:pPr>
            <a:r>
              <a:rPr lang="zh-CN" altLang="en-US" smtClean="0"/>
              <a:t>复杂的查找</a:t>
            </a:r>
            <a:r>
              <a:rPr lang="en-US" altLang="zh-CN" smtClean="0"/>
              <a:t>: vimgrep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zh-CN" altLang="en-US" sz="3200" b="1" smtClean="0">
                <a:cs typeface="+mn-cs"/>
              </a:rPr>
              <a:t>折叠</a:t>
            </a:r>
            <a:endParaRPr lang="en-US" altLang="zh-CN" sz="3200" b="1" smtClean="0">
              <a:cs typeface="+mn-cs"/>
            </a:endParaRPr>
          </a:p>
          <a:p>
            <a:pPr lvl="1">
              <a:buNone/>
            </a:pPr>
            <a:r>
              <a:rPr lang="zh-CN" altLang="en-US" smtClean="0"/>
              <a:t>创建折叠</a:t>
            </a:r>
            <a:r>
              <a:rPr lang="en-US" altLang="zh-CN" smtClean="0"/>
              <a:t>: zf, </a:t>
            </a:r>
            <a:r>
              <a:rPr lang="zh-CN" altLang="en-US" smtClean="0"/>
              <a:t>可跟任何移动命令组合</a:t>
            </a:r>
            <a:endParaRPr lang="en-US" altLang="zh-CN" smtClean="0"/>
          </a:p>
          <a:p>
            <a:pPr lvl="1">
              <a:buNone/>
            </a:pPr>
            <a:r>
              <a:rPr lang="zh-CN" altLang="en-US" smtClean="0"/>
              <a:t>打开</a:t>
            </a:r>
            <a:r>
              <a:rPr lang="en-US" altLang="zh-CN" smtClean="0"/>
              <a:t>/</a:t>
            </a:r>
            <a:r>
              <a:rPr lang="zh-CN" altLang="en-US" smtClean="0"/>
              <a:t>关闭折叠</a:t>
            </a:r>
            <a:r>
              <a:rPr lang="en-US" altLang="zh-CN" smtClean="0"/>
              <a:t>: zo/zc,zR/zM</a:t>
            </a:r>
          </a:p>
          <a:p>
            <a:pPr>
              <a:buNone/>
            </a:pPr>
            <a:endParaRPr lang="zh-CN" altLang="en-US" sz="3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808080"/>
                </a:solidFill>
              </a:rPr>
              <a:t>  . </a:t>
            </a:r>
            <a:fld id="{D9430536-FF43-467B-B4F0-78C4968B40C9}" type="slidenum">
              <a:rPr lang="en-US" altLang="zh-CN" smtClean="0">
                <a:solidFill>
                  <a:srgbClr val="808080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vim</a:t>
            </a:r>
            <a:r>
              <a:rPr lang="zh-CN" altLang="en-US" smtClean="0"/>
              <a:t>进行编辑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3200" smtClean="0"/>
              <a:t>编辑多个文件</a:t>
            </a:r>
            <a:endParaRPr lang="en-US" altLang="zh-CN" sz="3200" smtClean="0"/>
          </a:p>
          <a:p>
            <a:pPr lvl="1">
              <a:buNone/>
            </a:pPr>
            <a:r>
              <a:rPr lang="zh-CN" altLang="en-US" smtClean="0"/>
              <a:t>多个文件切换</a:t>
            </a:r>
            <a:r>
              <a:rPr lang="en-US" altLang="zh-CN" smtClean="0"/>
              <a:t>:previous/next</a:t>
            </a:r>
          </a:p>
          <a:p>
            <a:pPr lvl="1">
              <a:buNone/>
            </a:pPr>
            <a:r>
              <a:rPr lang="zh-CN" altLang="en-US" smtClean="0"/>
              <a:t>文件重命名</a:t>
            </a:r>
            <a:r>
              <a:rPr lang="en-US" altLang="zh-CN" smtClean="0"/>
              <a:t>: file,saveas</a:t>
            </a:r>
          </a:p>
          <a:p>
            <a:pPr lvl="1">
              <a:buNone/>
            </a:pPr>
            <a:r>
              <a:rPr lang="zh-CN" altLang="en-US" smtClean="0"/>
              <a:t>标签页编辑</a:t>
            </a:r>
            <a:r>
              <a:rPr lang="en-US" altLang="zh-CN" smtClean="0"/>
              <a:t>: tabedit</a:t>
            </a:r>
          </a:p>
          <a:p>
            <a:pPr lvl="1">
              <a:buNone/>
            </a:pPr>
            <a:r>
              <a:rPr lang="zh-CN" altLang="en-US" smtClean="0"/>
              <a:t>标签页跳转</a:t>
            </a:r>
            <a:r>
              <a:rPr lang="en-US" altLang="zh-CN" smtClean="0"/>
              <a:t>: gt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zh-CN" altLang="en-US" sz="3200" b="1" smtClean="0">
                <a:cs typeface="+mn-cs"/>
              </a:rPr>
              <a:t>多窗口编辑</a:t>
            </a:r>
            <a:endParaRPr lang="en-US" altLang="zh-CN" sz="3200" b="1" smtClean="0">
              <a:cs typeface="+mn-cs"/>
            </a:endParaRPr>
          </a:p>
          <a:p>
            <a:pPr lvl="1">
              <a:buNone/>
            </a:pPr>
            <a:r>
              <a:rPr lang="zh-CN" altLang="en-US" smtClean="0"/>
              <a:t>分割窗口：</a:t>
            </a:r>
            <a:r>
              <a:rPr lang="en-US" altLang="zh-CN" smtClean="0"/>
              <a:t>sp, vsp</a:t>
            </a:r>
          </a:p>
          <a:p>
            <a:pPr lvl="1">
              <a:buNone/>
            </a:pPr>
            <a:r>
              <a:rPr lang="zh-CN" altLang="en-US" smtClean="0"/>
              <a:t>窗口间切换：</a:t>
            </a:r>
            <a:r>
              <a:rPr lang="en-US" altLang="zh-CN" smtClean="0"/>
              <a:t>ctrl+w +[hjkl]</a:t>
            </a:r>
          </a:p>
          <a:p>
            <a:pPr lvl="1">
              <a:buNone/>
            </a:pPr>
            <a:r>
              <a:rPr lang="zh-CN" altLang="en-US" smtClean="0"/>
              <a:t>关闭窗口：</a:t>
            </a:r>
            <a:r>
              <a:rPr lang="en-US" altLang="zh-CN" smtClean="0"/>
              <a:t>close, ZZ</a:t>
            </a:r>
          </a:p>
          <a:p>
            <a:pPr lvl="1">
              <a:buNone/>
            </a:pPr>
            <a:r>
              <a:rPr lang="zh-CN" altLang="en-US" smtClean="0"/>
              <a:t>只保留当前窗口</a:t>
            </a:r>
            <a:r>
              <a:rPr lang="en-US" altLang="zh-CN" smtClean="0"/>
              <a:t>:only</a:t>
            </a:r>
          </a:p>
          <a:p>
            <a:pPr lvl="1">
              <a:buNone/>
            </a:pPr>
            <a:r>
              <a:rPr lang="zh-CN" altLang="en-US" smtClean="0"/>
              <a:t>调整窗口大小：建议鼠标直接调整</a:t>
            </a:r>
            <a:r>
              <a:rPr lang="en-US" altLang="zh-CN" smtClean="0"/>
              <a:t>!</a:t>
            </a:r>
          </a:p>
          <a:p>
            <a:pPr lvl="1">
              <a:buNone/>
            </a:pPr>
            <a:r>
              <a:rPr lang="zh-CN" altLang="en-US" smtClean="0"/>
              <a:t>为所有打开的文件都开一个窗口</a:t>
            </a:r>
            <a:r>
              <a:rPr lang="en-US" altLang="zh-CN" smtClean="0"/>
              <a:t>:-o</a:t>
            </a:r>
          </a:p>
          <a:p>
            <a:pPr marL="342900" lvl="1" indent="-342900">
              <a:buNone/>
            </a:pPr>
            <a:endParaRPr lang="zh-CN" altLang="en-US" sz="3200" b="1" smtClean="0"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solidFill>
                  <a:srgbClr val="808080"/>
                </a:solidFill>
              </a:rPr>
              <a:t>  . </a:t>
            </a:r>
            <a:fld id="{D9430536-FF43-467B-B4F0-78C4968B40C9}" type="slidenum">
              <a:rPr lang="en-US" altLang="zh-CN" smtClean="0">
                <a:solidFill>
                  <a:srgbClr val="808080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vim</a:t>
            </a:r>
            <a:r>
              <a:rPr lang="zh-CN" altLang="en-US" smtClean="0"/>
              <a:t>进行编辑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10400" y="6524625"/>
            <a:ext cx="2133600" cy="2873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mtClean="0"/>
              <a:t>  . </a:t>
            </a:r>
            <a:fld id="{D9430536-FF43-467B-B4F0-78C4968B40C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z="3200" smtClean="0"/>
              <a:t>颜色</a:t>
            </a:r>
            <a:endParaRPr lang="en-US" altLang="zh-CN" sz="3200" smtClean="0"/>
          </a:p>
          <a:p>
            <a:pPr lvl="1">
              <a:buNone/>
            </a:pPr>
            <a:r>
              <a:rPr lang="zh-CN" altLang="en-US" smtClean="0"/>
              <a:t>语法高亮</a:t>
            </a:r>
            <a:r>
              <a:rPr lang="en-US" altLang="zh-CN" smtClean="0"/>
              <a:t>:syntax enable/off</a:t>
            </a:r>
          </a:p>
          <a:p>
            <a:pPr lvl="1">
              <a:buNone/>
            </a:pPr>
            <a:r>
              <a:rPr lang="zh-CN" altLang="en-US" smtClean="0"/>
              <a:t>配色方案</a:t>
            </a:r>
            <a:r>
              <a:rPr lang="en-US" altLang="zh-CN" smtClean="0"/>
              <a:t>:colorscheme 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3200" smtClean="0"/>
              <a:t>杂项</a:t>
            </a:r>
            <a:endParaRPr lang="en-US" altLang="zh-CN" sz="3200" smtClean="0"/>
          </a:p>
          <a:p>
            <a:pPr lvl="1">
              <a:buNone/>
            </a:pPr>
            <a:r>
              <a:rPr lang="zh-CN" altLang="en-US" smtClean="0"/>
              <a:t>显示文件差异：</a:t>
            </a:r>
            <a:r>
              <a:rPr lang="en-US" altLang="zh-CN" smtClean="0"/>
              <a:t>vimdiff</a:t>
            </a:r>
          </a:p>
          <a:p>
            <a:pPr lvl="1">
              <a:buNone/>
            </a:pPr>
            <a:r>
              <a:rPr lang="zh-CN" altLang="en-US" smtClean="0"/>
              <a:t>打开命令行窗口</a:t>
            </a:r>
            <a:r>
              <a:rPr lang="en-US" altLang="zh-CN" smtClean="0"/>
              <a:t>: q:</a:t>
            </a:r>
          </a:p>
          <a:p>
            <a:pPr lvl="1">
              <a:buNone/>
            </a:pPr>
            <a:r>
              <a:rPr lang="zh-CN" altLang="en-US" smtClean="0"/>
              <a:t>挂起和继续</a:t>
            </a:r>
            <a:r>
              <a:rPr lang="en-US" altLang="zh-CN" smtClean="0"/>
              <a:t>: ctrl+z, fg</a:t>
            </a:r>
          </a:p>
          <a:p>
            <a:pPr lvl="1">
              <a:buNone/>
            </a:pPr>
            <a:r>
              <a:rPr lang="zh-CN" altLang="en-US" smtClean="0"/>
              <a:t>执行</a:t>
            </a:r>
            <a:r>
              <a:rPr lang="en-US" altLang="zh-CN" smtClean="0"/>
              <a:t>shell</a:t>
            </a:r>
            <a:r>
              <a:rPr lang="zh-CN" altLang="en-US" smtClean="0"/>
              <a:t>命令</a:t>
            </a:r>
            <a:r>
              <a:rPr lang="en-US" altLang="zh-CN" smtClean="0"/>
              <a:t>: :!ls, :!dir</a:t>
            </a:r>
          </a:p>
          <a:p>
            <a:pPr lvl="1">
              <a:buNone/>
            </a:pPr>
            <a:r>
              <a:rPr lang="zh-CN" altLang="en-US" smtClean="0"/>
              <a:t>探测文件格式</a:t>
            </a:r>
            <a:r>
              <a:rPr lang="en-US" altLang="zh-CN" smtClean="0"/>
              <a:t>: set format?</a:t>
            </a:r>
          </a:p>
          <a:p>
            <a:pPr lvl="1">
              <a:buNone/>
            </a:pPr>
            <a:r>
              <a:rPr lang="zh-CN" altLang="en-US" smtClean="0"/>
              <a:t>转换为</a:t>
            </a:r>
            <a:r>
              <a:rPr lang="en-US" altLang="zh-CN" smtClean="0"/>
              <a:t>16</a:t>
            </a:r>
            <a:r>
              <a:rPr lang="zh-CN" altLang="en-US" smtClean="0"/>
              <a:t>进制</a:t>
            </a:r>
            <a:r>
              <a:rPr lang="en-US" altLang="zh-CN" smtClean="0"/>
              <a:t>:%!xxd</a:t>
            </a:r>
          </a:p>
          <a:p>
            <a:pPr lvl="1">
              <a:buNone/>
            </a:pPr>
            <a:r>
              <a:rPr lang="zh-CN" altLang="en-US" smtClean="0"/>
              <a:t>配置文件</a:t>
            </a:r>
            <a:r>
              <a:rPr lang="en-US" altLang="zh-CN" smtClean="0"/>
              <a:t>vimrc: </a:t>
            </a:r>
            <a:r>
              <a:rPr lang="en-US" altLang="zh-CN" smtClean="0"/>
              <a:t>version</a:t>
            </a:r>
          </a:p>
          <a:p>
            <a:pPr lvl="1">
              <a:buNone/>
            </a:pPr>
            <a:r>
              <a:rPr lang="zh-CN" altLang="en-US" smtClean="0"/>
              <a:t>替换行尾的空格</a:t>
            </a:r>
            <a:r>
              <a:rPr lang="en-US" altLang="zh-CN" smtClean="0"/>
              <a:t>: %s/ \+$//g</a:t>
            </a:r>
            <a:endParaRPr lang="en-US" altLang="zh-CN" smtClean="0"/>
          </a:p>
          <a:p>
            <a:endParaRPr lang="en-US" altLang="zh-CN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D">
  <a:themeElements>
    <a:clrScheme name="SP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PR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P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默认设计模板">
  <a:themeElements>
    <a:clrScheme name="2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SPRD">
  <a:themeElements>
    <a:clrScheme name="SP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PR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P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SPRD</Template>
  <TotalTime>11140</TotalTime>
  <Words>658</Words>
  <Application>Microsoft Office PowerPoint</Application>
  <PresentationFormat>全屏显示(4:3)</PresentationFormat>
  <Paragraphs>125</Paragraphs>
  <Slides>11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SPRD</vt:lpstr>
      <vt:lpstr>自定义设计方案</vt:lpstr>
      <vt:lpstr>1_默认设计模板</vt:lpstr>
      <vt:lpstr>2_默认设计模板</vt:lpstr>
      <vt:lpstr>1_SPRD</vt:lpstr>
      <vt:lpstr>vim介绍</vt:lpstr>
      <vt:lpstr>vim的模式</vt:lpstr>
      <vt:lpstr>使用vim进行编辑</vt:lpstr>
      <vt:lpstr>使用vim进行编辑</vt:lpstr>
      <vt:lpstr>使用vim进行编辑</vt:lpstr>
      <vt:lpstr>使用vim进行编辑</vt:lpstr>
      <vt:lpstr>使用vim进行编辑</vt:lpstr>
      <vt:lpstr>使用vim进行编辑</vt:lpstr>
      <vt:lpstr>使用vim进行编辑</vt:lpstr>
      <vt:lpstr>使用vim进行编辑</vt:lpstr>
      <vt:lpstr>幻灯片 11</vt:lpstr>
    </vt:vector>
  </TitlesOfParts>
  <Company>MC SYSTEM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</dc:title>
  <dc:creator>bruce.chi</dc:creator>
  <cp:lastModifiedBy>huitao.yue</cp:lastModifiedBy>
  <cp:revision>1601</cp:revision>
  <dcterms:created xsi:type="dcterms:W3CDTF">2008-12-25T12:09:02Z</dcterms:created>
  <dcterms:modified xsi:type="dcterms:W3CDTF">2015-01-19T08:52:17Z</dcterms:modified>
</cp:coreProperties>
</file>